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8" r:id="rId3"/>
    <p:sldId id="365" r:id="rId4"/>
    <p:sldId id="367" r:id="rId5"/>
    <p:sldId id="389" r:id="rId6"/>
    <p:sldId id="384" r:id="rId7"/>
    <p:sldId id="386" r:id="rId8"/>
    <p:sldId id="368" r:id="rId9"/>
    <p:sldId id="369" r:id="rId10"/>
    <p:sldId id="370" r:id="rId11"/>
    <p:sldId id="371" r:id="rId12"/>
    <p:sldId id="383" r:id="rId13"/>
    <p:sldId id="385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</p:sldIdLst>
  <p:sldSz cx="10058400" cy="7772400"/>
  <p:notesSz cx="6858000" cy="9029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FFFF"/>
    <a:srgbClr val="CCECFF"/>
    <a:srgbClr val="FFFF00"/>
    <a:srgbClr val="FF6600"/>
    <a:srgbClr val="CCFFFF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5" d="100"/>
          <a:sy n="85" d="100"/>
        </p:scale>
        <p:origin x="1580" y="72"/>
      </p:cViewPr>
      <p:guideLst>
        <p:guide orient="horz" pos="1200"/>
        <p:guide pos="3072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478" y="-58"/>
      </p:cViewPr>
      <p:guideLst>
        <p:guide orient="horz" pos="284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handoutMaster" Target="handoutMasters/handoutMaster1.xml" /><Relationship Id="rId30" Type="http://schemas.openxmlformats.org/officeDocument/2006/relationships/theme" Target="theme/theme1.xml" 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 /><Relationship Id="rId2" Type="http://schemas.openxmlformats.org/officeDocument/2006/relationships/slide" Target="slides/slide14.xml" /><Relationship Id="rId1" Type="http://schemas.openxmlformats.org/officeDocument/2006/relationships/slide" Target="slides/slide11.xml" /><Relationship Id="rId6" Type="http://schemas.openxmlformats.org/officeDocument/2006/relationships/slide" Target="slides/slide23.xml" /><Relationship Id="rId5" Type="http://schemas.openxmlformats.org/officeDocument/2006/relationships/slide" Target="slides/slide22.xml" /><Relationship Id="rId4" Type="http://schemas.openxmlformats.org/officeDocument/2006/relationships/slide" Target="slides/slide18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9C16BD-DA87-735D-A677-B2684EB2B7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A9477E-BC8D-AD32-E464-BBD90F115B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30163"/>
            <a:ext cx="2994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8D4A96B-4128-A360-409F-213BCCD2EA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4288" y="8543925"/>
            <a:ext cx="2994026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887413">
              <a:defRPr sz="1000" i="1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A048DF2-D6DE-CCD7-7AE6-021D96A60E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543925"/>
            <a:ext cx="2994025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887413">
              <a:defRPr sz="1000" i="1" smtClean="0">
                <a:solidFill>
                  <a:srgbClr val="FF0033"/>
                </a:solidFill>
              </a:defRPr>
            </a:lvl1pPr>
          </a:lstStyle>
          <a:p>
            <a:pPr>
              <a:defRPr/>
            </a:pPr>
            <a:fld id="{14331655-EF82-4C8F-ACEF-5F4C96B8B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4074463-3D89-7D7C-3C40-AD04394E7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7463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4D29D58-98D0-81AB-E7BB-6406D366C2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17463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t" anchorCtr="0" compatLnSpc="1">
            <a:prstTxWarp prst="textNoShape">
              <a:avLst/>
            </a:prstTxWarp>
          </a:bodyPr>
          <a:lstStyle>
            <a:lvl1pPr algn="r"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5EB7EA-2254-7571-8D78-A50DD0C069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15963"/>
            <a:ext cx="4324350" cy="3341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7FBE185-3A63-2A39-1295-B9988EF33C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05300"/>
            <a:ext cx="5019675" cy="4033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559" tIns="59330" rIns="90559" bIns="59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B208640-D84B-6D2B-28CA-F147EE796D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9800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defTabSz="977900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851A33E-4BD0-D734-9125-99048F93C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9800"/>
            <a:ext cx="297180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736" tIns="0" rIns="18736" bIns="0" numCol="1" anchor="b" anchorCtr="0" compatLnSpc="1">
            <a:prstTxWarp prst="textNoShape">
              <a:avLst/>
            </a:prstTxWarp>
          </a:bodyPr>
          <a:lstStyle>
            <a:lvl1pPr algn="r" defTabSz="977900">
              <a:defRPr sz="1000" i="1" smtClean="0"/>
            </a:lvl1pPr>
          </a:lstStyle>
          <a:p>
            <a:pPr>
              <a:defRPr/>
            </a:pPr>
            <a:fld id="{FAA03169-C3C3-4422-AE9A-D010A3443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7148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46150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3033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908175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5D359B3-DF7B-7BF2-74B7-4F87F0B04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7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58F706-22D0-4DC0-A473-385B95687BD2}" type="slidenum">
              <a:rPr lang="en-US" altLang="en-US" sz="1000"/>
              <a:pPr/>
              <a:t>0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179860B-86B7-F4A4-90ED-B7822AA38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7CAF008-8859-B540-368A-B583A93EB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20" rIns="92120"/>
          <a:lstStyle/>
          <a:p>
            <a:endParaRPr lang="en-US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413AA350-F4D6-DFC0-5B24-7DA674B02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2438400"/>
            <a:ext cx="7772400" cy="14478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54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11D3F5-4CDB-DA8A-B768-3BB91E546C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E8D455-06C0-594E-556B-FD8167BEC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0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835025"/>
            <a:ext cx="1962150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35025"/>
            <a:ext cx="5734050" cy="60229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30C274-F826-00A0-B690-B580A662F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492B67-2939-05A3-52C2-0855EBFA6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2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025"/>
            <a:ext cx="7772400" cy="615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AA0355-616E-0006-DFA6-853145B7B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801BA3-E6BB-E120-B5E5-16D06F8CE3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9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11BBF5-05AF-2B85-D595-D69326038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16817F-E231-3FE4-B2BC-79662F1F16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47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8E6ADD-D32A-D1FE-AF11-347FD7EED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0D7534-A26D-F029-C7B5-CE61E8D83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41475"/>
            <a:ext cx="3771900" cy="521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B964FE-4F16-F90F-C353-8431FB65A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49257A-101A-0E42-E757-059C0403C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1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116084-8B2D-9F74-314E-2680DE441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DBA16B1-494E-CDF9-AAE9-ED30F2F26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FE5127-D05C-712D-1AA2-7E0B9EC31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2DADA4-06D7-7AF8-8FF4-3E6ACC535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0F49A01-843C-3F35-EA5C-03157D286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FEDB95-8B74-CDDC-651D-7FD701E67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4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A888BE-D050-07B3-188E-26CE0EEFB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3AE2EE-4B64-F171-5370-51FE4E1B0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4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A28D2D-D684-FF62-AB7D-F9936DEA5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151361-753F-5EC5-1B7D-F0074D4555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0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663B7813-863E-7A1A-6DBC-F337BACC5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447800"/>
            <a:ext cx="77692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80562B-F6EA-ECC1-C37D-B478679E2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35025"/>
            <a:ext cx="77724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6D96CB-8B94-BAD1-A0AF-D2539A2F9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41475"/>
            <a:ext cx="76962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D316CF2-7078-7718-4E27-33AA56CF48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781800"/>
            <a:ext cx="3429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1106488">
              <a:defRPr sz="1000" b="1" i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6BE9FC1-6329-4B45-7DE0-918A3220AE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15200" y="6781800"/>
            <a:ext cx="1524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1106488">
              <a:defRPr sz="1400">
                <a:solidFill>
                  <a:schemeClr val="tx2"/>
                </a:solidFill>
                <a:latin typeface="Hewlett" pitchFamily="8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070E87B-C5C2-D05A-9C9C-F80F0609B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858000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F865727-071D-F696-EFC3-FD32F06D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85800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1600" tIns="50800" rIns="101600" bIns="50800" anchor="ctr"/>
          <a:lstStyle>
            <a:lvl1pPr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1064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106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1400"/>
              <a:t>- </a:t>
            </a:r>
            <a:fld id="{83DF1451-1080-4BBA-8ED1-CB1B9E60EE13}" type="slidenum">
              <a:rPr lang="en-US" altLang="en-US" sz="1400" smtClean="0"/>
              <a:pPr algn="ctr">
                <a:defRPr/>
              </a:pPr>
              <a:t>‹#›</a:t>
            </a:fld>
            <a:r>
              <a:rPr lang="en-US" altLang="en-US" sz="1400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1106488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2pPr>
      <a:lvl3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3pPr>
      <a:lvl4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4pPr>
      <a:lvl5pPr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5pPr>
      <a:lvl6pPr marL="4572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6pPr>
      <a:lvl7pPr marL="9144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7pPr>
      <a:lvl8pPr marL="13716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8pPr>
      <a:lvl9pPr marL="1828800" algn="l" defTabSz="1106488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</a:defRPr>
      </a:lvl9pPr>
    </p:titleStyle>
    <p:bodyStyle>
      <a:lvl1pPr marL="377825" indent="-377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Font typeface="Monotype Sort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143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575" indent="-250825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Ÿ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288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65000"/>
        <a:buFont typeface="Monotype Sort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05000" indent="-252413" algn="l" defTabSz="1106488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A0C068B-E4FF-6D76-475F-0BE6994155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438400"/>
            <a:ext cx="8534400" cy="1447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1125" tIns="55562" rIns="111125" bIns="55562"/>
          <a:lstStyle/>
          <a:p>
            <a:br>
              <a:rPr lang="en-US" altLang="en-US" sz="4400"/>
            </a:br>
            <a:r>
              <a:rPr lang="en-US" altLang="en-US" sz="4800"/>
              <a:t>Control Flow Analysis/Opti I</a:t>
            </a:r>
            <a:br>
              <a:rPr lang="en-US" altLang="en-US" sz="4800"/>
            </a:br>
            <a:r>
              <a:rPr lang="en-US" altLang="en-US" sz="4800"/>
              <a:t>Control Flow Graph, Dominators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A14B88-B038-52AE-E519-AECE35AC08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1125" tIns="55562" rIns="111125" bIns="55562"/>
          <a:lstStyle/>
          <a:p>
            <a:pPr algn="l">
              <a:lnSpc>
                <a:spcPct val="80000"/>
              </a:lnSpc>
            </a:pPr>
            <a:r>
              <a:rPr lang="en-US" altLang="en-US"/>
              <a:t>EECS 483 – Lecture 16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University of Michigan</a:t>
            </a:r>
          </a:p>
          <a:p>
            <a:pPr algn="l">
              <a:lnSpc>
                <a:spcPct val="80000"/>
              </a:lnSpc>
            </a:pPr>
            <a:r>
              <a:rPr lang="en-US" altLang="en-US"/>
              <a:t>Wednesday, November 5, 2003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8F65828-B1A8-5001-D2BF-D5EB4B21E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BE597837-0E35-FF3A-5D3B-5E178481F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09800"/>
            <a:ext cx="25527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L1: r7 = load(r8)</a:t>
            </a:r>
          </a:p>
          <a:p>
            <a:r>
              <a:rPr lang="en-US" altLang="en-US">
                <a:solidFill>
                  <a:schemeClr val="accent1"/>
                </a:solidFill>
              </a:rPr>
              <a:t>L2: r1 = r2 + r3</a:t>
            </a:r>
          </a:p>
          <a:p>
            <a:r>
              <a:rPr lang="en-US" altLang="en-US">
                <a:solidFill>
                  <a:schemeClr val="accent1"/>
                </a:solidFill>
              </a:rPr>
              <a:t>L3: beq r1, 0, L10</a:t>
            </a:r>
          </a:p>
          <a:p>
            <a:r>
              <a:rPr lang="en-US" altLang="en-US">
                <a:solidFill>
                  <a:schemeClr val="accent1"/>
                </a:solidFill>
              </a:rPr>
              <a:t>L4: r4 = r5 * r6</a:t>
            </a:r>
          </a:p>
          <a:p>
            <a:r>
              <a:rPr lang="en-US" altLang="en-US">
                <a:solidFill>
                  <a:schemeClr val="accent1"/>
                </a:solidFill>
              </a:rPr>
              <a:t>L5: r1 = r1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L6: beq r1 100 L2</a:t>
            </a:r>
          </a:p>
          <a:p>
            <a:r>
              <a:rPr lang="en-US" altLang="en-US">
                <a:solidFill>
                  <a:schemeClr val="accent1"/>
                </a:solidFill>
              </a:rPr>
              <a:t>L7: beq r2 100 L10</a:t>
            </a:r>
          </a:p>
          <a:p>
            <a:r>
              <a:rPr lang="en-US" altLang="en-US">
                <a:solidFill>
                  <a:schemeClr val="accent1"/>
                </a:solidFill>
              </a:rPr>
              <a:t>L8: r5 = r9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L9: r7 = r7 &amp; 3</a:t>
            </a:r>
          </a:p>
          <a:p>
            <a:r>
              <a:rPr lang="en-US" altLang="en-US">
                <a:solidFill>
                  <a:schemeClr val="accent1"/>
                </a:solidFill>
              </a:rPr>
              <a:t>L10: r9 = load (r3)</a:t>
            </a:r>
          </a:p>
          <a:p>
            <a:r>
              <a:rPr lang="en-US" altLang="en-US">
                <a:solidFill>
                  <a:schemeClr val="accent1"/>
                </a:solidFill>
              </a:rPr>
              <a:t>L11: store(r9, r1)</a:t>
            </a:r>
          </a:p>
        </p:txBody>
      </p:sp>
      <p:sp>
        <p:nvSpPr>
          <p:cNvPr id="15364" name="Text Box 7">
            <a:extLst>
              <a:ext uri="{FF2B5EF4-FFF2-40B4-BE49-F238E27FC236}">
                <a16:creationId xmlns:a16="http://schemas.microsoft.com/office/drawing/2014/main" id="{8BEC504B-5DB4-CA51-5E6D-0248A468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32686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Remember: 2 main rules:</a:t>
            </a:r>
          </a:p>
          <a:p>
            <a:r>
              <a:rPr lang="en-US" altLang="en-US"/>
              <a:t>* Rule 1: Each branch</a:t>
            </a:r>
          </a:p>
          <a:p>
            <a:r>
              <a:rPr lang="en-US" altLang="en-US"/>
              <a:t>ends a basic block</a:t>
            </a:r>
          </a:p>
          <a:p>
            <a:r>
              <a:rPr lang="en-US" altLang="en-US"/>
              <a:t>* Rule 2: Each branch</a:t>
            </a:r>
          </a:p>
          <a:p>
            <a:r>
              <a:rPr lang="en-US" altLang="en-US"/>
              <a:t>target starts a basic block</a:t>
            </a:r>
          </a:p>
        </p:txBody>
      </p:sp>
      <p:sp>
        <p:nvSpPr>
          <p:cNvPr id="15365" name="Text Box 13">
            <a:extLst>
              <a:ext uri="{FF2B5EF4-FFF2-40B4-BE49-F238E27FC236}">
                <a16:creationId xmlns:a16="http://schemas.microsoft.com/office/drawing/2014/main" id="{ACFD55E8-729C-2270-E499-3E0B28C8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302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Identify the BBs in this</a:t>
            </a:r>
          </a:p>
          <a:p>
            <a:r>
              <a:rPr lang="en-US" altLang="en-US"/>
              <a:t>code sequence: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18134A2-7D58-91C7-5872-50F293227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Flow Graph (CFG)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E957846-C99F-8E08-BFFB-387A08A5F8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343400" cy="5216525"/>
          </a:xfrm>
        </p:spPr>
        <p:txBody>
          <a:bodyPr/>
          <a:lstStyle/>
          <a:p>
            <a:r>
              <a:rPr lang="en-US" altLang="en-US" sz="2400" u="sng">
                <a:solidFill>
                  <a:srgbClr val="FF0000"/>
                </a:solidFill>
              </a:rPr>
              <a:t>Defn Control Flow Graph</a:t>
            </a:r>
            <a:r>
              <a:rPr lang="en-US" altLang="en-US" sz="2400"/>
              <a:t> – Directed graph, G = (V,E) where each vertex V is a basic block and there is an edge E, v1 (BB1) </a:t>
            </a:r>
            <a:r>
              <a:rPr lang="en-US" altLang="en-US" sz="2400">
                <a:sym typeface="Wingdings" panose="05000000000000000000" pitchFamily="2" charset="2"/>
              </a:rPr>
              <a:t> v2 (BB2) if BB2 can immediately follow BB1 in some execution sequence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A BB has an edge to all blocks it can branch to</a:t>
            </a:r>
          </a:p>
          <a:p>
            <a:pPr lvl="1"/>
            <a:r>
              <a:rPr lang="en-US" altLang="en-US" sz="2000"/>
              <a:t>Standard representation used by many compilers</a:t>
            </a:r>
          </a:p>
          <a:p>
            <a:pPr lvl="1"/>
            <a:r>
              <a:rPr lang="en-US" altLang="en-US" sz="2000"/>
              <a:t>Often have 2 pseudo V’s</a:t>
            </a:r>
          </a:p>
          <a:p>
            <a:pPr lvl="2"/>
            <a:r>
              <a:rPr lang="en-US" altLang="en-US" sz="1800"/>
              <a:t>entry node</a:t>
            </a:r>
          </a:p>
          <a:p>
            <a:pPr lvl="2"/>
            <a:r>
              <a:rPr lang="en-US" altLang="en-US" sz="1800"/>
              <a:t>exit node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68BBA5EB-0CC8-DF61-2DF8-8B85BA06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509BC3F8-583F-A4F6-8C18-454DCF55B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297787A1-E160-373D-2C0D-AC124D4E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86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5D7BFEBE-26D9-F7AE-DCDC-B87EBB7E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4CDAA8C7-ECCF-C5B9-E988-380A02ED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F6B86360-9D37-B3B3-0D4F-C70D7ACCE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9CF589DA-D98D-9D32-CA9B-B0C0546741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819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DF4519FC-66A2-981E-FF9D-F3C3F1FA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EA9F2F4C-0D77-BD34-8AA6-5E974A82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44DEC890-E805-9742-054D-8168DE19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228FD7D5-8CBA-FDC2-BEAB-953808678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581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8A043128-FF29-C57E-ABCD-033E153A2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343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D9BA04B8-0868-2E79-BA7C-45FEB821A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9D376FCD-04AB-2354-D5FB-16D62891E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05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107F668E-89BC-8181-194E-8ADCAE544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105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Oval 20">
            <a:extLst>
              <a:ext uri="{FF2B5EF4-FFF2-40B4-BE49-F238E27FC236}">
                <a16:creationId xmlns:a16="http://schemas.microsoft.com/office/drawing/2014/main" id="{0A6012CF-F9C8-0311-0DC7-76DBBC29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16404" name="Oval 21">
            <a:extLst>
              <a:ext uri="{FF2B5EF4-FFF2-40B4-BE49-F238E27FC236}">
                <a16:creationId xmlns:a16="http://schemas.microsoft.com/office/drawing/2014/main" id="{F12CFA62-1EB1-7291-6462-BF42DF9F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16405" name="Line 22">
            <a:extLst>
              <a:ext uri="{FF2B5EF4-FFF2-40B4-BE49-F238E27FC236}">
                <a16:creationId xmlns:a16="http://schemas.microsoft.com/office/drawing/2014/main" id="{3D80ED73-3579-9F16-57DC-D9F792F93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3">
            <a:extLst>
              <a:ext uri="{FF2B5EF4-FFF2-40B4-BE49-F238E27FC236}">
                <a16:creationId xmlns:a16="http://schemas.microsoft.com/office/drawing/2014/main" id="{086691FF-C652-64DB-4B4B-5F245237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E40638-3D9E-B62C-662D-1394C869B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Example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2A8749-16F1-AC02-3C71-764168D7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167798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x = z – 2;</a:t>
            </a:r>
          </a:p>
          <a:p>
            <a:r>
              <a:rPr lang="en-US" altLang="en-US">
                <a:solidFill>
                  <a:schemeClr val="accent1"/>
                </a:solidFill>
              </a:rPr>
              <a:t>y = 2 * z;</a:t>
            </a:r>
          </a:p>
          <a:p>
            <a:r>
              <a:rPr lang="en-US" altLang="en-US">
                <a:solidFill>
                  <a:schemeClr val="accent1"/>
                </a:solidFill>
              </a:rPr>
              <a:t>if (c) {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x = x + 1;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y = y + 1;</a:t>
            </a:r>
          </a:p>
          <a:p>
            <a:r>
              <a:rPr lang="en-US" altLang="en-US">
                <a:solidFill>
                  <a:schemeClr val="accent1"/>
                </a:solidFill>
              </a:rPr>
              <a:t>}</a:t>
            </a:r>
          </a:p>
          <a:p>
            <a:r>
              <a:rPr lang="en-US" altLang="en-US">
                <a:solidFill>
                  <a:schemeClr val="accent1"/>
                </a:solidFill>
              </a:rPr>
              <a:t>else {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x = x – 1;</a:t>
            </a:r>
          </a:p>
          <a:p>
            <a:r>
              <a:rPr lang="en-US" altLang="en-US">
                <a:solidFill>
                  <a:schemeClr val="accent1"/>
                </a:solidFill>
              </a:rPr>
              <a:t>    y = y – 1;</a:t>
            </a:r>
          </a:p>
          <a:p>
            <a:r>
              <a:rPr lang="en-US" altLang="en-US">
                <a:solidFill>
                  <a:schemeClr val="accent1"/>
                </a:solidFill>
              </a:rPr>
              <a:t>}</a:t>
            </a:r>
          </a:p>
          <a:p>
            <a:r>
              <a:rPr lang="en-US" altLang="en-US">
                <a:solidFill>
                  <a:schemeClr val="accent1"/>
                </a:solidFill>
              </a:rPr>
              <a:t>z = x + y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2974356-A625-8D65-EFE6-BBEB28E8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76400"/>
            <a:ext cx="2209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 = z – 2;</a:t>
            </a:r>
          </a:p>
          <a:p>
            <a:r>
              <a:rPr lang="en-US" altLang="en-US"/>
              <a:t>y = 2 * z;</a:t>
            </a:r>
          </a:p>
          <a:p>
            <a:r>
              <a:rPr lang="en-US" altLang="en-US"/>
              <a:t>if (c) B2 else B3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6ECE94E-BA8D-7170-FD1F-A57E2BC8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 = x + 1;</a:t>
            </a:r>
          </a:p>
          <a:p>
            <a:r>
              <a:rPr lang="en-US" altLang="en-US"/>
              <a:t>y = y + 1;</a:t>
            </a:r>
          </a:p>
          <a:p>
            <a:r>
              <a:rPr lang="en-US" altLang="en-US"/>
              <a:t>goto B4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491619BB-CBA6-48B1-95B9-CF013DD6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7800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z = z + y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FE815946-2C7C-0105-558B-507D2F15A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1752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x = x – 1;</a:t>
            </a:r>
          </a:p>
          <a:p>
            <a:r>
              <a:rPr lang="en-US" altLang="en-US"/>
              <a:t>y = y – 1;</a:t>
            </a:r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ACFD4C44-DA12-B2DF-ED72-45A619B41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819400"/>
            <a:ext cx="1752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BF886DC9-7039-596D-BFFD-D2A2FFF15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9400"/>
            <a:ext cx="1600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5DAC6C29-837D-AA3F-519A-AE1E2BDBC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648200"/>
            <a:ext cx="1524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7F5438D8-1F82-4E41-B5D8-41994D6BF2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572000"/>
            <a:ext cx="1600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FBDE0E5C-6663-7A0E-862E-1966AA42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514600"/>
            <a:ext cx="1046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then</a:t>
            </a:r>
          </a:p>
          <a:p>
            <a:r>
              <a:rPr lang="en-US" altLang="en-US"/>
              <a:t>(taken)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13E8218C-866D-BED8-8A1F-DAD044103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14600"/>
            <a:ext cx="1739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else</a:t>
            </a:r>
          </a:p>
          <a:p>
            <a:r>
              <a:rPr lang="en-US" altLang="en-US"/>
              <a:t>(fallthrough)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82B78014-8684-D562-8C7B-90EA0C0E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4890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B1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94D53087-C310-DB8A-046C-E31CCC7B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B2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59054FE4-FC60-D0ED-B145-C38AF28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B3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22D57C42-BB0E-462D-ACF5-B33DDA184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B4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31D7AD9A-83F7-D687-380A-B6B84F92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6858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350EC07-D379-9761-EE2D-E0EF0754A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615950"/>
          </a:xfrm>
        </p:spPr>
        <p:txBody>
          <a:bodyPr/>
          <a:lstStyle/>
          <a:p>
            <a:r>
              <a:rPr lang="en-US" altLang="en-US"/>
              <a:t>Another CFG Example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DD2E5BE7-000A-89DE-E344-7DF788A8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25527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L1: r7 = load(r8)</a:t>
            </a:r>
          </a:p>
          <a:p>
            <a:r>
              <a:rPr lang="en-US" altLang="en-US">
                <a:solidFill>
                  <a:schemeClr val="accent1"/>
                </a:solidFill>
              </a:rPr>
              <a:t>L2: r1 = r2 + r3</a:t>
            </a:r>
          </a:p>
          <a:p>
            <a:r>
              <a:rPr lang="en-US" altLang="en-US">
                <a:solidFill>
                  <a:schemeClr val="accent1"/>
                </a:solidFill>
              </a:rPr>
              <a:t>L3: beq r1, 0, L10</a:t>
            </a:r>
          </a:p>
          <a:p>
            <a:r>
              <a:rPr lang="en-US" altLang="en-US">
                <a:solidFill>
                  <a:schemeClr val="accent1"/>
                </a:solidFill>
              </a:rPr>
              <a:t>L4: r4 = r5 * r6</a:t>
            </a:r>
          </a:p>
          <a:p>
            <a:r>
              <a:rPr lang="en-US" altLang="en-US">
                <a:solidFill>
                  <a:schemeClr val="accent1"/>
                </a:solidFill>
              </a:rPr>
              <a:t>L5: r1 = r1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L6: beq r1 100 L2</a:t>
            </a:r>
          </a:p>
          <a:p>
            <a:r>
              <a:rPr lang="en-US" altLang="en-US">
                <a:solidFill>
                  <a:schemeClr val="accent1"/>
                </a:solidFill>
              </a:rPr>
              <a:t>L7: beq r2 100 L10</a:t>
            </a:r>
          </a:p>
          <a:p>
            <a:r>
              <a:rPr lang="en-US" altLang="en-US">
                <a:solidFill>
                  <a:schemeClr val="accent1"/>
                </a:solidFill>
              </a:rPr>
              <a:t>L8: r5 = r9 + 1</a:t>
            </a:r>
          </a:p>
          <a:p>
            <a:r>
              <a:rPr lang="en-US" altLang="en-US">
                <a:solidFill>
                  <a:schemeClr val="accent1"/>
                </a:solidFill>
              </a:rPr>
              <a:t>L9: r7 = r7 &amp; 3</a:t>
            </a:r>
          </a:p>
          <a:p>
            <a:r>
              <a:rPr lang="en-US" altLang="en-US">
                <a:solidFill>
                  <a:schemeClr val="accent1"/>
                </a:solidFill>
              </a:rPr>
              <a:t>L10: r9 = load (r3)</a:t>
            </a:r>
          </a:p>
          <a:p>
            <a:r>
              <a:rPr lang="en-US" altLang="en-US">
                <a:solidFill>
                  <a:schemeClr val="accent1"/>
                </a:solidFill>
              </a:rPr>
              <a:t>L11: store(r9, r1)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E457D9EE-89B5-3865-A1D6-5078E6F41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7963"/>
            <a:ext cx="3276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80CFB381-880F-701F-D0B3-F8388C33A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4763"/>
            <a:ext cx="3276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DFBA49D8-5B7B-455A-9FE2-A77BB8745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95763"/>
            <a:ext cx="3276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4985B877-4F63-869C-02CC-A4EE80BC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062163"/>
            <a:ext cx="3276600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346EF4AF-3937-2DC8-ECC1-C13C10577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957763"/>
            <a:ext cx="3276600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7447642D-402D-FB7D-445A-B104175CF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565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442" name="Text Box 12">
            <a:extLst>
              <a:ext uri="{FF2B5EF4-FFF2-40B4-BE49-F238E27FC236}">
                <a16:creationId xmlns:a16="http://schemas.microsoft.com/office/drawing/2014/main" id="{5E3F0B52-39EA-EEFB-22AC-C9A43EF4C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365B8459-0934-AB89-1629-EB813AC1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8444" name="Text Box 14">
            <a:extLst>
              <a:ext uri="{FF2B5EF4-FFF2-40B4-BE49-F238E27FC236}">
                <a16:creationId xmlns:a16="http://schemas.microsoft.com/office/drawing/2014/main" id="{D6A682E2-A120-2CAC-247B-5FF22A99D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8F98213-9D05-53C0-A47A-948E51F5D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8446" name="Text Box 16">
            <a:extLst>
              <a:ext uri="{FF2B5EF4-FFF2-40B4-BE49-F238E27FC236}">
                <a16:creationId xmlns:a16="http://schemas.microsoft.com/office/drawing/2014/main" id="{AD33EFDF-69AF-1FD0-4C09-0E49293A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8447" name="Rectangle 17">
            <a:extLst>
              <a:ext uri="{FF2B5EF4-FFF2-40B4-BE49-F238E27FC236}">
                <a16:creationId xmlns:a16="http://schemas.microsoft.com/office/drawing/2014/main" id="{CE43A514-321C-05FB-025A-DAD90CA7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8448" name="Rectangle 24">
            <a:extLst>
              <a:ext uri="{FF2B5EF4-FFF2-40B4-BE49-F238E27FC236}">
                <a16:creationId xmlns:a16="http://schemas.microsoft.com/office/drawing/2014/main" id="{D551EDA2-1D4F-B406-D4B9-FC5C5855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6670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8449" name="Rectangle 25">
            <a:extLst>
              <a:ext uri="{FF2B5EF4-FFF2-40B4-BE49-F238E27FC236}">
                <a16:creationId xmlns:a16="http://schemas.microsoft.com/office/drawing/2014/main" id="{838300AE-E97D-79D6-9C80-53D06377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052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8450" name="Rectangle 26">
            <a:extLst>
              <a:ext uri="{FF2B5EF4-FFF2-40B4-BE49-F238E27FC236}">
                <a16:creationId xmlns:a16="http://schemas.microsoft.com/office/drawing/2014/main" id="{28380130-033D-FE52-53DA-0350EFFE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3434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8451" name="Rectangle 27">
            <a:extLst>
              <a:ext uri="{FF2B5EF4-FFF2-40B4-BE49-F238E27FC236}">
                <a16:creationId xmlns:a16="http://schemas.microsoft.com/office/drawing/2014/main" id="{99F53EE3-D685-C921-6AE0-709F172D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18452" name="Rectangle 28">
            <a:extLst>
              <a:ext uri="{FF2B5EF4-FFF2-40B4-BE49-F238E27FC236}">
                <a16:creationId xmlns:a16="http://schemas.microsoft.com/office/drawing/2014/main" id="{ADF23877-B80C-5AAB-C97B-426952E8C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019800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18453" name="Line 29">
            <a:extLst>
              <a:ext uri="{FF2B5EF4-FFF2-40B4-BE49-F238E27FC236}">
                <a16:creationId xmlns:a16="http://schemas.microsoft.com/office/drawing/2014/main" id="{CBD905B4-611F-B880-C759-7DC3C23DD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30">
            <a:extLst>
              <a:ext uri="{FF2B5EF4-FFF2-40B4-BE49-F238E27FC236}">
                <a16:creationId xmlns:a16="http://schemas.microsoft.com/office/drawing/2014/main" id="{162DDB39-05AD-AE02-9E07-CA989554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124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31">
            <a:extLst>
              <a:ext uri="{FF2B5EF4-FFF2-40B4-BE49-F238E27FC236}">
                <a16:creationId xmlns:a16="http://schemas.microsoft.com/office/drawing/2014/main" id="{8ADF6039-F63A-7842-6A57-CD3E3930C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32">
            <a:extLst>
              <a:ext uri="{FF2B5EF4-FFF2-40B4-BE49-F238E27FC236}">
                <a16:creationId xmlns:a16="http://schemas.microsoft.com/office/drawing/2014/main" id="{674EAA2A-1952-941A-0E6B-7F7BC7E6E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33">
            <a:extLst>
              <a:ext uri="{FF2B5EF4-FFF2-40B4-BE49-F238E27FC236}">
                <a16:creationId xmlns:a16="http://schemas.microsoft.com/office/drawing/2014/main" id="{092E4038-FF81-B1BD-43DD-CCC3366E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34">
            <a:extLst>
              <a:ext uri="{FF2B5EF4-FFF2-40B4-BE49-F238E27FC236}">
                <a16:creationId xmlns:a16="http://schemas.microsoft.com/office/drawing/2014/main" id="{27055446-567C-3A9D-B023-55C2C79E09B6}"/>
              </a:ext>
            </a:extLst>
          </p:cNvPr>
          <p:cNvSpPr>
            <a:spLocks/>
          </p:cNvSpPr>
          <p:nvPr/>
        </p:nvSpPr>
        <p:spPr bwMode="auto">
          <a:xfrm>
            <a:off x="7467600" y="4800600"/>
            <a:ext cx="635000" cy="1219200"/>
          </a:xfrm>
          <a:custGeom>
            <a:avLst/>
            <a:gdLst>
              <a:gd name="T0" fmla="*/ 0 w 400"/>
              <a:gd name="T1" fmla="*/ 0 h 768"/>
              <a:gd name="T2" fmla="*/ 846772500 w 400"/>
              <a:gd name="T3" fmla="*/ 241935000 h 768"/>
              <a:gd name="T4" fmla="*/ 967740000 w 400"/>
              <a:gd name="T5" fmla="*/ 967740000 h 768"/>
              <a:gd name="T6" fmla="*/ 725805000 w 400"/>
              <a:gd name="T7" fmla="*/ 1572577500 h 768"/>
              <a:gd name="T8" fmla="*/ 241935000 w 400"/>
              <a:gd name="T9" fmla="*/ 19354800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0" h="768">
                <a:moveTo>
                  <a:pt x="0" y="0"/>
                </a:moveTo>
                <a:cubicBezTo>
                  <a:pt x="136" y="16"/>
                  <a:pt x="272" y="32"/>
                  <a:pt x="336" y="96"/>
                </a:cubicBezTo>
                <a:cubicBezTo>
                  <a:pt x="400" y="160"/>
                  <a:pt x="392" y="296"/>
                  <a:pt x="384" y="384"/>
                </a:cubicBezTo>
                <a:cubicBezTo>
                  <a:pt x="376" y="472"/>
                  <a:pt x="336" y="560"/>
                  <a:pt x="288" y="624"/>
                </a:cubicBezTo>
                <a:cubicBezTo>
                  <a:pt x="240" y="688"/>
                  <a:pt x="168" y="728"/>
                  <a:pt x="96" y="7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35">
            <a:extLst>
              <a:ext uri="{FF2B5EF4-FFF2-40B4-BE49-F238E27FC236}">
                <a16:creationId xmlns:a16="http://schemas.microsoft.com/office/drawing/2014/main" id="{CA5B68E2-4592-ED6A-325D-0047D077918B}"/>
              </a:ext>
            </a:extLst>
          </p:cNvPr>
          <p:cNvSpPr>
            <a:spLocks/>
          </p:cNvSpPr>
          <p:nvPr/>
        </p:nvSpPr>
        <p:spPr bwMode="auto">
          <a:xfrm>
            <a:off x="6591300" y="3124200"/>
            <a:ext cx="876300" cy="2895600"/>
          </a:xfrm>
          <a:custGeom>
            <a:avLst/>
            <a:gdLst>
              <a:gd name="T0" fmla="*/ 1391126250 w 552"/>
              <a:gd name="T1" fmla="*/ 0 h 1824"/>
              <a:gd name="T2" fmla="*/ 786288750 w 552"/>
              <a:gd name="T3" fmla="*/ 120967500 h 1824"/>
              <a:gd name="T4" fmla="*/ 302418750 w 552"/>
              <a:gd name="T5" fmla="*/ 483870000 h 1824"/>
              <a:gd name="T6" fmla="*/ 60483750 w 552"/>
              <a:gd name="T7" fmla="*/ 1209675000 h 1824"/>
              <a:gd name="T8" fmla="*/ 60483750 w 552"/>
              <a:gd name="T9" fmla="*/ 2147483646 h 1824"/>
              <a:gd name="T10" fmla="*/ 60483750 w 552"/>
              <a:gd name="T11" fmla="*/ 2147483646 h 1824"/>
              <a:gd name="T12" fmla="*/ 423386250 w 552"/>
              <a:gd name="T13" fmla="*/ 2147483646 h 1824"/>
              <a:gd name="T14" fmla="*/ 1028223750 w 552"/>
              <a:gd name="T15" fmla="*/ 2147483646 h 1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2" h="1824">
                <a:moveTo>
                  <a:pt x="552" y="0"/>
                </a:moveTo>
                <a:cubicBezTo>
                  <a:pt x="468" y="8"/>
                  <a:pt x="384" y="16"/>
                  <a:pt x="312" y="48"/>
                </a:cubicBezTo>
                <a:cubicBezTo>
                  <a:pt x="240" y="80"/>
                  <a:pt x="168" y="120"/>
                  <a:pt x="120" y="192"/>
                </a:cubicBezTo>
                <a:cubicBezTo>
                  <a:pt x="72" y="264"/>
                  <a:pt x="40" y="360"/>
                  <a:pt x="24" y="480"/>
                </a:cubicBezTo>
                <a:cubicBezTo>
                  <a:pt x="8" y="600"/>
                  <a:pt x="24" y="752"/>
                  <a:pt x="24" y="912"/>
                </a:cubicBezTo>
                <a:cubicBezTo>
                  <a:pt x="24" y="1072"/>
                  <a:pt x="0" y="1320"/>
                  <a:pt x="24" y="1440"/>
                </a:cubicBezTo>
                <a:cubicBezTo>
                  <a:pt x="48" y="1560"/>
                  <a:pt x="104" y="1568"/>
                  <a:pt x="168" y="1632"/>
                </a:cubicBezTo>
                <a:cubicBezTo>
                  <a:pt x="232" y="1696"/>
                  <a:pt x="320" y="1760"/>
                  <a:pt x="408" y="182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Freeform 36">
            <a:extLst>
              <a:ext uri="{FF2B5EF4-FFF2-40B4-BE49-F238E27FC236}">
                <a16:creationId xmlns:a16="http://schemas.microsoft.com/office/drawing/2014/main" id="{3F11F81D-48BA-05E8-0F12-2F5A4EC75F17}"/>
              </a:ext>
            </a:extLst>
          </p:cNvPr>
          <p:cNvSpPr>
            <a:spLocks/>
          </p:cNvSpPr>
          <p:nvPr/>
        </p:nvSpPr>
        <p:spPr bwMode="auto">
          <a:xfrm>
            <a:off x="7467600" y="2374900"/>
            <a:ext cx="927100" cy="1765300"/>
          </a:xfrm>
          <a:custGeom>
            <a:avLst/>
            <a:gdLst>
              <a:gd name="T0" fmla="*/ 0 w 584"/>
              <a:gd name="T1" fmla="*/ 2147483646 h 1112"/>
              <a:gd name="T2" fmla="*/ 241935000 w 584"/>
              <a:gd name="T3" fmla="*/ 2147483646 h 1112"/>
              <a:gd name="T4" fmla="*/ 604837500 w 584"/>
              <a:gd name="T5" fmla="*/ 2147483646 h 1112"/>
              <a:gd name="T6" fmla="*/ 1209675000 w 584"/>
              <a:gd name="T7" fmla="*/ 2147483646 h 1112"/>
              <a:gd name="T8" fmla="*/ 1451610000 w 584"/>
              <a:gd name="T9" fmla="*/ 1552416250 h 1112"/>
              <a:gd name="T10" fmla="*/ 1330642500 w 584"/>
              <a:gd name="T11" fmla="*/ 705643750 h 1112"/>
              <a:gd name="T12" fmla="*/ 1088707500 w 584"/>
              <a:gd name="T13" fmla="*/ 100806250 h 1112"/>
              <a:gd name="T14" fmla="*/ 725805000 w 584"/>
              <a:gd name="T15" fmla="*/ 100806250 h 1112"/>
              <a:gd name="T16" fmla="*/ 241935000 w 584"/>
              <a:gd name="T17" fmla="*/ 463708750 h 1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4" h="1112">
                <a:moveTo>
                  <a:pt x="0" y="1000"/>
                </a:moveTo>
                <a:cubicBezTo>
                  <a:pt x="28" y="1016"/>
                  <a:pt x="56" y="1032"/>
                  <a:pt x="96" y="1048"/>
                </a:cubicBezTo>
                <a:cubicBezTo>
                  <a:pt x="136" y="1064"/>
                  <a:pt x="176" y="1112"/>
                  <a:pt x="240" y="1096"/>
                </a:cubicBezTo>
                <a:cubicBezTo>
                  <a:pt x="304" y="1080"/>
                  <a:pt x="424" y="1032"/>
                  <a:pt x="480" y="952"/>
                </a:cubicBezTo>
                <a:cubicBezTo>
                  <a:pt x="536" y="872"/>
                  <a:pt x="568" y="728"/>
                  <a:pt x="576" y="616"/>
                </a:cubicBezTo>
                <a:cubicBezTo>
                  <a:pt x="584" y="504"/>
                  <a:pt x="552" y="376"/>
                  <a:pt x="528" y="280"/>
                </a:cubicBezTo>
                <a:cubicBezTo>
                  <a:pt x="504" y="184"/>
                  <a:pt x="472" y="80"/>
                  <a:pt x="432" y="40"/>
                </a:cubicBezTo>
                <a:cubicBezTo>
                  <a:pt x="392" y="0"/>
                  <a:pt x="344" y="16"/>
                  <a:pt x="288" y="40"/>
                </a:cubicBezTo>
                <a:cubicBezTo>
                  <a:pt x="232" y="64"/>
                  <a:pt x="164" y="124"/>
                  <a:pt x="96" y="18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AutoShape 37">
            <a:extLst>
              <a:ext uri="{FF2B5EF4-FFF2-40B4-BE49-F238E27FC236}">
                <a16:creationId xmlns:a16="http://schemas.microsoft.com/office/drawing/2014/main" id="{A0FB1B50-D681-9BF6-0F8F-6B60D0D0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976313" cy="762000"/>
          </a:xfrm>
          <a:prstGeom prst="rightArrow">
            <a:avLst>
              <a:gd name="adj1" fmla="val 50000"/>
              <a:gd name="adj2" fmla="val 3203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sp>
        <p:nvSpPr>
          <p:cNvPr id="18462" name="Line 38">
            <a:extLst>
              <a:ext uri="{FF2B5EF4-FFF2-40B4-BE49-F238E27FC236}">
                <a16:creationId xmlns:a16="http://schemas.microsoft.com/office/drawing/2014/main" id="{8BCD00A6-7EAA-F36B-B7A9-4954D9EC6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600200"/>
            <a:ext cx="3276600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39">
            <a:extLst>
              <a:ext uri="{FF2B5EF4-FFF2-40B4-BE49-F238E27FC236}">
                <a16:creationId xmlns:a16="http://schemas.microsoft.com/office/drawing/2014/main" id="{642FD9BA-8ECA-79ED-EAF8-E8E04D6C7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715000"/>
            <a:ext cx="3276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57E088-516D-08A0-0EBE-C807122C3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Weighted CFG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BA79F29-D06E-7765-A277-20E3036504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495800" cy="5216525"/>
          </a:xfrm>
        </p:spPr>
        <p:txBody>
          <a:bodyPr/>
          <a:lstStyle/>
          <a:p>
            <a:r>
              <a:rPr lang="en-US" altLang="en-US" sz="2400" u="sng">
                <a:solidFill>
                  <a:srgbClr val="FF0000"/>
                </a:solidFill>
              </a:rPr>
              <a:t>Profiling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– Run the application on 1 or more sample inputs, record some behavior</a:t>
            </a:r>
          </a:p>
          <a:p>
            <a:pPr lvl="1"/>
            <a:r>
              <a:rPr lang="en-US" altLang="en-US" sz="2000"/>
              <a:t>Control flow profiling**</a:t>
            </a:r>
          </a:p>
          <a:p>
            <a:pPr lvl="2"/>
            <a:r>
              <a:rPr lang="en-US" altLang="en-US" sz="1800"/>
              <a:t>edge profile</a:t>
            </a:r>
          </a:p>
          <a:p>
            <a:pPr lvl="2"/>
            <a:r>
              <a:rPr lang="en-US" altLang="en-US" sz="1800"/>
              <a:t>block profile</a:t>
            </a:r>
          </a:p>
          <a:p>
            <a:pPr lvl="1"/>
            <a:r>
              <a:rPr lang="en-US" altLang="en-US" sz="2000"/>
              <a:t>Path profiling</a:t>
            </a:r>
          </a:p>
          <a:p>
            <a:r>
              <a:rPr lang="en-US" altLang="en-US" sz="2400"/>
              <a:t>Annotate control flow profile onto a CFG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 u="sng">
                <a:solidFill>
                  <a:srgbClr val="FF0000"/>
                </a:solidFill>
                <a:sym typeface="Wingdings" panose="05000000000000000000" pitchFamily="2" charset="2"/>
              </a:rPr>
              <a:t>weighted CFG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Optimize more effectively with profile info!!</a:t>
            </a:r>
          </a:p>
          <a:p>
            <a:pPr lvl="1"/>
            <a:r>
              <a:rPr lang="en-US" altLang="en-US" sz="2000"/>
              <a:t>Optimize for the common case</a:t>
            </a:r>
          </a:p>
          <a:p>
            <a:pPr lvl="1"/>
            <a:r>
              <a:rPr lang="en-US" altLang="en-US" sz="2000"/>
              <a:t>Make educated guess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24D5C878-FDBA-8166-C6CE-77BA6084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E35C36F3-A793-A2E0-46B7-2A70D1A3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596B0119-FE85-8F2E-E55F-C916670F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86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08FC539F-52AB-FC5A-8298-C06805B0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50712B94-0208-ABFE-DBF6-A879B057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CFB855ED-FDD1-E673-2DF9-82B381067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3EE8C1D7-B540-B04A-42AC-6683A65ED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819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3CD9C109-22C0-6F4A-5CBD-5D0516CD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8BECB200-197A-159C-C29E-C13F0365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2608E0CD-1C05-442E-170E-B6F8B40B1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2BE17833-F7CF-0180-4AA3-B34B06710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581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6">
            <a:extLst>
              <a:ext uri="{FF2B5EF4-FFF2-40B4-BE49-F238E27FC236}">
                <a16:creationId xmlns:a16="http://schemas.microsoft.com/office/drawing/2014/main" id="{F66F9473-52D4-6E84-6C7A-995091113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343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64FC4B10-1B06-7685-44E1-28404C412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75E8D14A-2763-340D-9AA8-46DADDBFE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05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9">
            <a:extLst>
              <a:ext uri="{FF2B5EF4-FFF2-40B4-BE49-F238E27FC236}">
                <a16:creationId xmlns:a16="http://schemas.microsoft.com/office/drawing/2014/main" id="{116F6BEF-36D5-F86E-9F23-1549002DE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105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Oval 20">
            <a:extLst>
              <a:ext uri="{FF2B5EF4-FFF2-40B4-BE49-F238E27FC236}">
                <a16:creationId xmlns:a16="http://schemas.microsoft.com/office/drawing/2014/main" id="{A24E08A6-B1F7-B33E-2CB8-38EA9C50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19476" name="Oval 21">
            <a:extLst>
              <a:ext uri="{FF2B5EF4-FFF2-40B4-BE49-F238E27FC236}">
                <a16:creationId xmlns:a16="http://schemas.microsoft.com/office/drawing/2014/main" id="{96AB9F3B-09AC-4BF5-E425-2D88EB45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19477" name="Line 22">
            <a:extLst>
              <a:ext uri="{FF2B5EF4-FFF2-40B4-BE49-F238E27FC236}">
                <a16:creationId xmlns:a16="http://schemas.microsoft.com/office/drawing/2014/main" id="{ACC84D95-FCCB-ACDB-958F-E6F02C272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3">
            <a:extLst>
              <a:ext uri="{FF2B5EF4-FFF2-40B4-BE49-F238E27FC236}">
                <a16:creationId xmlns:a16="http://schemas.microsoft.com/office/drawing/2014/main" id="{C3A3ED19-2017-E338-8488-87DCA44B1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Text Box 24">
            <a:extLst>
              <a:ext uri="{FF2B5EF4-FFF2-40B4-BE49-F238E27FC236}">
                <a16:creationId xmlns:a16="http://schemas.microsoft.com/office/drawing/2014/main" id="{C050215C-529B-591E-3739-FB614DA5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2019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20</a:t>
            </a:r>
          </a:p>
        </p:txBody>
      </p:sp>
      <p:sp>
        <p:nvSpPr>
          <p:cNvPr id="19480" name="Text Box 25">
            <a:extLst>
              <a:ext uri="{FF2B5EF4-FFF2-40B4-BE49-F238E27FC236}">
                <a16:creationId xmlns:a16="http://schemas.microsoft.com/office/drawing/2014/main" id="{FE836DFD-7545-2474-573F-5BBFFE18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705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9481" name="Text Box 26">
            <a:extLst>
              <a:ext uri="{FF2B5EF4-FFF2-40B4-BE49-F238E27FC236}">
                <a16:creationId xmlns:a16="http://schemas.microsoft.com/office/drawing/2014/main" id="{F5B01D66-7FAD-21F6-0EC2-A2510494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2781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9482" name="Text Box 27">
            <a:extLst>
              <a:ext uri="{FF2B5EF4-FFF2-40B4-BE49-F238E27FC236}">
                <a16:creationId xmlns:a16="http://schemas.microsoft.com/office/drawing/2014/main" id="{53238416-BCBF-6686-A3F6-0F5875D67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543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9483" name="Text Box 28">
            <a:extLst>
              <a:ext uri="{FF2B5EF4-FFF2-40B4-BE49-F238E27FC236}">
                <a16:creationId xmlns:a16="http://schemas.microsoft.com/office/drawing/2014/main" id="{82256224-2C78-FD3E-E7B7-5B814F768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543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9484" name="Text Box 29">
            <a:extLst>
              <a:ext uri="{FF2B5EF4-FFF2-40B4-BE49-F238E27FC236}">
                <a16:creationId xmlns:a16="http://schemas.microsoft.com/office/drawing/2014/main" id="{782D5BA2-22A4-7F44-CEA7-4BCE7EDD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4229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19485" name="Text Box 30">
            <a:extLst>
              <a:ext uri="{FF2B5EF4-FFF2-40B4-BE49-F238E27FC236}">
                <a16:creationId xmlns:a16="http://schemas.microsoft.com/office/drawing/2014/main" id="{6D5A538B-F894-AA5B-0E45-54298283D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4229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86" name="Text Box 31">
            <a:extLst>
              <a:ext uri="{FF2B5EF4-FFF2-40B4-BE49-F238E27FC236}">
                <a16:creationId xmlns:a16="http://schemas.microsoft.com/office/drawing/2014/main" id="{ED7D65AE-52C7-5ED1-B5D0-F4878E77E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067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19487" name="Text Box 32">
            <a:extLst>
              <a:ext uri="{FF2B5EF4-FFF2-40B4-BE49-F238E27FC236}">
                <a16:creationId xmlns:a16="http://schemas.microsoft.com/office/drawing/2014/main" id="{0FE6C587-8D18-BCEE-B9D9-8118FEEC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067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88" name="Text Box 33">
            <a:extLst>
              <a:ext uri="{FF2B5EF4-FFF2-40B4-BE49-F238E27FC236}">
                <a16:creationId xmlns:a16="http://schemas.microsoft.com/office/drawing/2014/main" id="{E0981F4E-BA72-717D-70EE-FFBDF393F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5829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1"/>
                </a:solidFill>
              </a:rPr>
              <a:t>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58E7091-55AB-BA33-E364-27C73ED60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Dominator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1FAFB54-0856-0FAF-29DE-4A371DBDA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7924800" cy="5216525"/>
          </a:xfrm>
        </p:spPr>
        <p:txBody>
          <a:bodyPr/>
          <a:lstStyle/>
          <a:p>
            <a:r>
              <a:rPr lang="en-US" altLang="en-US" sz="2800" u="sng">
                <a:solidFill>
                  <a:srgbClr val="FF0000"/>
                </a:solidFill>
              </a:rPr>
              <a:t>Defn: Dominator</a:t>
            </a:r>
            <a:r>
              <a:rPr lang="en-US" altLang="en-US" sz="2800"/>
              <a:t> – Given a CFG(V, E, Entry, Exit), a node x dominates a node y, if every path from the Entry block to y contains x</a:t>
            </a:r>
          </a:p>
          <a:p>
            <a:r>
              <a:rPr lang="en-US" altLang="en-US" sz="2800"/>
              <a:t>3 properties of dominators</a:t>
            </a:r>
          </a:p>
          <a:p>
            <a:pPr lvl="1"/>
            <a:r>
              <a:rPr lang="en-US" altLang="en-US" sz="2400"/>
              <a:t>Each BB dominates itself</a:t>
            </a:r>
          </a:p>
          <a:p>
            <a:pPr lvl="1"/>
            <a:r>
              <a:rPr lang="en-US" altLang="en-US" sz="2400"/>
              <a:t>If x dominates y, and y dominates z, then x dominates z</a:t>
            </a:r>
          </a:p>
          <a:p>
            <a:pPr lvl="1"/>
            <a:r>
              <a:rPr lang="en-US" altLang="en-US" sz="2400"/>
              <a:t>If x dominates z and y dominates z, then either x dominates y or y dominates x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Intuition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Given some BB, which blocks are guaranteed to have executed prior to executing the BB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B4E7AF4-7B0D-3C73-EA9A-04B50D5A9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Dominator Examples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11ABAA8-096E-AEF4-323D-CE8A4D99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6CC7E6B-AC56-63F9-72E5-4D7FF129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3BB1E30A-0393-B848-C24A-0D5DBB6FC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B586E8EB-52E7-1F29-A94B-B6E7EAB32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5C2DB9D-B176-280A-832D-866E15F7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CA6C3D27-943B-35F3-E6F2-B69293F40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9BCE0C22-1FFF-375F-7C36-6A8D31761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5488E84C-57AD-E2BF-39CB-D69139FB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EF17DC0C-B734-E4B8-0FE5-F5F5EF09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E99A852B-4605-5759-0263-314C9F891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15C86274-DEFC-E139-3577-DB5E11759C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4FC46668-5493-E052-A24B-08AADD1D0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419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7FA81121-2C09-D0F0-0430-8319AE998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E04FDEE-DA81-6441-11D1-4863912BF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470CE230-638D-70BC-FC78-4522330E4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181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Oval 18">
            <a:extLst>
              <a:ext uri="{FF2B5EF4-FFF2-40B4-BE49-F238E27FC236}">
                <a16:creationId xmlns:a16="http://schemas.microsoft.com/office/drawing/2014/main" id="{3964AEE5-B839-85E5-5EEC-41D0E159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1523" name="Oval 19">
            <a:extLst>
              <a:ext uri="{FF2B5EF4-FFF2-40B4-BE49-F238E27FC236}">
                <a16:creationId xmlns:a16="http://schemas.microsoft.com/office/drawing/2014/main" id="{683A54C4-BAD3-4614-C4F4-563A632D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id="{75C9329C-4698-1213-D995-2B1817C6D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71A499C9-4427-5DD6-3510-5321F7E0D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10409E61-3ED0-4815-E03E-91D1B9F6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43D96487-EDA3-C39F-5735-7C595E18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3FB4873C-A125-7EAC-921D-870D4905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C630BBB4-6323-303A-94FB-2FF53748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B39C9290-4C40-1B3B-E2C1-D36C892B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45FC1665-BFD9-97D4-2E9E-D38C94242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81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577E9DD7-5D26-D912-B9DB-4BDDD5531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Oval 29">
            <a:extLst>
              <a:ext uri="{FF2B5EF4-FFF2-40B4-BE49-F238E27FC236}">
                <a16:creationId xmlns:a16="http://schemas.microsoft.com/office/drawing/2014/main" id="{B488F9D0-DC27-31BD-48E9-D97FDBEC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1534" name="Oval 30">
            <a:extLst>
              <a:ext uri="{FF2B5EF4-FFF2-40B4-BE49-F238E27FC236}">
                <a16:creationId xmlns:a16="http://schemas.microsoft.com/office/drawing/2014/main" id="{A51E17C4-EDF6-308C-A18D-4ECCC7EA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172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9C408CB8-845F-8C2F-B368-C56C888FC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9F5AD0D9-F240-5D8B-B2BF-512FDC4DC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3">
            <a:extLst>
              <a:ext uri="{FF2B5EF4-FFF2-40B4-BE49-F238E27FC236}">
                <a16:creationId xmlns:a16="http://schemas.microsoft.com/office/drawing/2014/main" id="{CE202F69-1EEE-BEF6-9315-2EA3A4350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480488D0-4895-26B2-3F97-AB5390611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05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5794D3D7-7F19-0B44-3C10-69D22F150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257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FB5953BD-E6FB-E443-BC9C-C4D72D63B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9718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E0E93759-DD0C-A28C-234E-39CC69BC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8249B528-2A35-5AB0-AAAB-42D594F98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971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Rectangle 39">
            <a:extLst>
              <a:ext uri="{FF2B5EF4-FFF2-40B4-BE49-F238E27FC236}">
                <a16:creationId xmlns:a16="http://schemas.microsoft.com/office/drawing/2014/main" id="{4246A169-1270-D529-7742-1AF379BC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10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BD344410-0BBD-4583-9504-FC220F600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05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Rectangle 41">
            <a:extLst>
              <a:ext uri="{FF2B5EF4-FFF2-40B4-BE49-F238E27FC236}">
                <a16:creationId xmlns:a16="http://schemas.microsoft.com/office/drawing/2014/main" id="{8B7BCD9D-A4FC-0FA5-6FA8-8A44E76F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1546" name="Line 42">
            <a:extLst>
              <a:ext uri="{FF2B5EF4-FFF2-40B4-BE49-F238E27FC236}">
                <a16:creationId xmlns:a16="http://schemas.microsoft.com/office/drawing/2014/main" id="{B6444A13-F51E-EC75-B936-8E85BA160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3">
            <a:extLst>
              <a:ext uri="{FF2B5EF4-FFF2-40B4-BE49-F238E27FC236}">
                <a16:creationId xmlns:a16="http://schemas.microsoft.com/office/drawing/2014/main" id="{A91C9198-C111-DEF3-11CA-747C6404D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44">
            <a:extLst>
              <a:ext uri="{FF2B5EF4-FFF2-40B4-BE49-F238E27FC236}">
                <a16:creationId xmlns:a16="http://schemas.microsoft.com/office/drawing/2014/main" id="{CEFDD499-EE18-9484-F90E-F9E82D0D4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45">
            <a:extLst>
              <a:ext uri="{FF2B5EF4-FFF2-40B4-BE49-F238E27FC236}">
                <a16:creationId xmlns:a16="http://schemas.microsoft.com/office/drawing/2014/main" id="{80CE5965-2076-F426-F150-0E9B2E629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9718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Line 46">
            <a:extLst>
              <a:ext uri="{FF2B5EF4-FFF2-40B4-BE49-F238E27FC236}">
                <a16:creationId xmlns:a16="http://schemas.microsoft.com/office/drawing/2014/main" id="{E1F6772C-09A1-0C6F-8F12-0864323D4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1" name="Line 47">
            <a:extLst>
              <a:ext uri="{FF2B5EF4-FFF2-40B4-BE49-F238E27FC236}">
                <a16:creationId xmlns:a16="http://schemas.microsoft.com/office/drawing/2014/main" id="{EC9FB80C-F50D-E0A6-BAEC-91D4C3A7A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7312FF-6BEA-D51A-0986-A1E387BF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Dominator Analysis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689AD96-E144-CC39-0B71-689F7411D1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648200" cy="5216525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Compute dom(BBi) = set of BBs that dominate BBi</a:t>
            </a:r>
          </a:p>
          <a:p>
            <a:r>
              <a:rPr lang="en-US" altLang="en-US" sz="2400"/>
              <a:t>Initialization</a:t>
            </a:r>
          </a:p>
          <a:p>
            <a:pPr lvl="1"/>
            <a:r>
              <a:rPr lang="en-US" altLang="en-US" sz="2000"/>
              <a:t>Dom(entry) = entry</a:t>
            </a:r>
          </a:p>
          <a:p>
            <a:pPr lvl="1"/>
            <a:r>
              <a:rPr lang="en-US" altLang="en-US" sz="2000"/>
              <a:t>Dom(everything else) = all nodes</a:t>
            </a:r>
          </a:p>
          <a:p>
            <a:r>
              <a:rPr lang="en-US" altLang="en-US" sz="2400"/>
              <a:t>Iterative computation</a:t>
            </a:r>
          </a:p>
          <a:p>
            <a:pPr lvl="1"/>
            <a:r>
              <a:rPr lang="en-US" altLang="en-US" sz="2000">
                <a:solidFill>
                  <a:schemeClr val="accent1"/>
                </a:solidFill>
              </a:rPr>
              <a:t>while change, do</a:t>
            </a:r>
          </a:p>
          <a:p>
            <a:pPr lvl="2"/>
            <a:r>
              <a:rPr lang="en-US" altLang="en-US" sz="1800">
                <a:solidFill>
                  <a:schemeClr val="accent1"/>
                </a:solidFill>
              </a:rPr>
              <a:t>change = false</a:t>
            </a:r>
          </a:p>
          <a:p>
            <a:pPr lvl="2"/>
            <a:r>
              <a:rPr lang="en-US" altLang="en-US" sz="1800">
                <a:solidFill>
                  <a:schemeClr val="accent1"/>
                </a:solidFill>
              </a:rPr>
              <a:t>for each BB (except the entry BB)</a:t>
            </a:r>
          </a:p>
          <a:p>
            <a:pPr lvl="3"/>
            <a:r>
              <a:rPr lang="en-US" altLang="en-US" sz="1600">
                <a:solidFill>
                  <a:schemeClr val="accent1"/>
                </a:solidFill>
              </a:rPr>
              <a:t>tmp(BB) = BB + {intersect of Dom of all predecessor BB’s}</a:t>
            </a:r>
          </a:p>
          <a:p>
            <a:pPr lvl="3"/>
            <a:r>
              <a:rPr lang="en-US" altLang="en-US" sz="1600">
                <a:solidFill>
                  <a:schemeClr val="accent1"/>
                </a:solidFill>
              </a:rPr>
              <a:t>if (tmp(BB) != dom(BB))</a:t>
            </a:r>
          </a:p>
          <a:p>
            <a:pPr lvl="4"/>
            <a:r>
              <a:rPr lang="en-US" altLang="en-US" sz="1400">
                <a:solidFill>
                  <a:schemeClr val="accent1"/>
                </a:solidFill>
              </a:rPr>
              <a:t>dom(BB) = tmp(BB)</a:t>
            </a:r>
          </a:p>
          <a:p>
            <a:pPr lvl="4"/>
            <a:r>
              <a:rPr lang="en-US" altLang="en-US" sz="1400">
                <a:solidFill>
                  <a:schemeClr val="accent1"/>
                </a:solidFill>
              </a:rPr>
              <a:t>change = true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2891ECE9-3A7D-3926-2CD7-0BB05DF7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7E624254-11EF-5334-16A6-5B16506D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99AA15EA-1314-7F14-00ED-4048E8F5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521F85DC-A1CE-E5ED-BE32-6F51468C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6C041DC1-C12C-7CAD-78EB-C73CEDD1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2537" name="Line 10">
            <a:extLst>
              <a:ext uri="{FF2B5EF4-FFF2-40B4-BE49-F238E27FC236}">
                <a16:creationId xmlns:a16="http://schemas.microsoft.com/office/drawing/2014/main" id="{C447ABEB-B6A0-1ECD-A843-74E006A48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7BCC59D6-5605-AA87-20A7-D4368EE70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895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6EB93EDB-16A8-1773-22FD-496329B5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7234D86C-984F-5C4A-5C96-2F69B468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2541" name="Line 14">
            <a:extLst>
              <a:ext uri="{FF2B5EF4-FFF2-40B4-BE49-F238E27FC236}">
                <a16:creationId xmlns:a16="http://schemas.microsoft.com/office/drawing/2014/main" id="{6278E0F8-A225-F9CC-B91C-23D1FBAB5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657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F406D0E7-C7CD-6AB4-D687-88C231DA7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6">
            <a:extLst>
              <a:ext uri="{FF2B5EF4-FFF2-40B4-BE49-F238E27FC236}">
                <a16:creationId xmlns:a16="http://schemas.microsoft.com/office/drawing/2014/main" id="{844FFF74-EFD1-6C3C-17ED-3B25C9C20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19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7">
            <a:extLst>
              <a:ext uri="{FF2B5EF4-FFF2-40B4-BE49-F238E27FC236}">
                <a16:creationId xmlns:a16="http://schemas.microsoft.com/office/drawing/2014/main" id="{3DBF563B-A123-6904-53C1-063B21111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8">
            <a:extLst>
              <a:ext uri="{FF2B5EF4-FFF2-40B4-BE49-F238E27FC236}">
                <a16:creationId xmlns:a16="http://schemas.microsoft.com/office/drawing/2014/main" id="{606649B8-DF5D-ECA6-12CA-6E765F06D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9">
            <a:extLst>
              <a:ext uri="{FF2B5EF4-FFF2-40B4-BE49-F238E27FC236}">
                <a16:creationId xmlns:a16="http://schemas.microsoft.com/office/drawing/2014/main" id="{98C0A293-1648-33AD-F039-9FB57F79D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5181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Oval 20">
            <a:extLst>
              <a:ext uri="{FF2B5EF4-FFF2-40B4-BE49-F238E27FC236}">
                <a16:creationId xmlns:a16="http://schemas.microsoft.com/office/drawing/2014/main" id="{3DDC686B-F3F5-B137-50CA-7407DDF8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52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2548" name="Oval 21">
            <a:extLst>
              <a:ext uri="{FF2B5EF4-FFF2-40B4-BE49-F238E27FC236}">
                <a16:creationId xmlns:a16="http://schemas.microsoft.com/office/drawing/2014/main" id="{FD783A58-D7FA-A3AF-BC14-B9490BAB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2549" name="Line 22">
            <a:extLst>
              <a:ext uri="{FF2B5EF4-FFF2-40B4-BE49-F238E27FC236}">
                <a16:creationId xmlns:a16="http://schemas.microsoft.com/office/drawing/2014/main" id="{816D2AC4-B847-A6E2-3705-1C420F90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3">
            <a:extLst>
              <a:ext uri="{FF2B5EF4-FFF2-40B4-BE49-F238E27FC236}">
                <a16:creationId xmlns:a16="http://schemas.microsoft.com/office/drawing/2014/main" id="{7282FD94-BAB2-9F64-3F61-8B44EB520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24">
            <a:extLst>
              <a:ext uri="{FF2B5EF4-FFF2-40B4-BE49-F238E27FC236}">
                <a16:creationId xmlns:a16="http://schemas.microsoft.com/office/drawing/2014/main" id="{EE09ACC4-A5A9-DD3F-476B-9AAED4E47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5">
            <a:extLst>
              <a:ext uri="{FF2B5EF4-FFF2-40B4-BE49-F238E27FC236}">
                <a16:creationId xmlns:a16="http://schemas.microsoft.com/office/drawing/2014/main" id="{971307D8-1E3D-0332-6ED4-D7DAC8FF9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096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6">
            <a:extLst>
              <a:ext uri="{FF2B5EF4-FFF2-40B4-BE49-F238E27FC236}">
                <a16:creationId xmlns:a16="http://schemas.microsoft.com/office/drawing/2014/main" id="{F9AF694F-872E-0E6A-8A55-F3D0E27A1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886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7">
            <a:extLst>
              <a:ext uri="{FF2B5EF4-FFF2-40B4-BE49-F238E27FC236}">
                <a16:creationId xmlns:a16="http://schemas.microsoft.com/office/drawing/2014/main" id="{F4F03F84-B5EC-0A75-DE38-06C015308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3886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8">
            <a:extLst>
              <a:ext uri="{FF2B5EF4-FFF2-40B4-BE49-F238E27FC236}">
                <a16:creationId xmlns:a16="http://schemas.microsoft.com/office/drawing/2014/main" id="{AB7D8834-D750-9A33-2E1D-A8A94EC9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886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BC245F-197F-D7AC-771D-28EAB6129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Dominator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B041C85-4EA8-08DB-6233-6F62AEE492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267200" cy="5216525"/>
          </a:xfrm>
        </p:spPr>
        <p:txBody>
          <a:bodyPr/>
          <a:lstStyle/>
          <a:p>
            <a:r>
              <a:rPr lang="en-US" altLang="en-US" sz="2800" u="sng">
                <a:solidFill>
                  <a:srgbClr val="FF0000"/>
                </a:solidFill>
              </a:rPr>
              <a:t>Defn: Immediate dominator</a:t>
            </a:r>
            <a:r>
              <a:rPr lang="en-US" altLang="en-US" sz="2800">
                <a:solidFill>
                  <a:srgbClr val="FF0000"/>
                </a:solidFill>
              </a:rPr>
              <a:t> (idom)–</a:t>
            </a:r>
            <a:r>
              <a:rPr lang="en-US" altLang="en-US" sz="2800"/>
              <a:t> Each node n has a unique immediate dominator m that is the last dominator of n on any path from the initial node to n</a:t>
            </a:r>
          </a:p>
          <a:p>
            <a:pPr lvl="1"/>
            <a:r>
              <a:rPr lang="en-US" altLang="en-US" sz="2400"/>
              <a:t>Closest node that dominates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271CFFF-DB6A-B2BA-E069-2DDB0331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3993397-5983-5086-6770-A4DCEC3B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B44A0876-625D-DF44-B62F-A4C1AB9A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4684580-E6E2-A1CC-EDE8-6BF0B50D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C6930990-95CC-F531-044A-A2508838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F2CB748D-40DE-9911-A766-F7B09B512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48AE5B8D-74DF-0B07-B2D9-29351249A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95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45662F2-DA4E-C9C5-93BB-BCD031CF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BDF14A9A-7EF8-0609-4973-B78B52C5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3B71BE5E-4555-E5C8-29BE-2DDBFF8E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87AB9180-37A2-042F-B54B-E79A17214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DCB30F95-6656-B41A-D331-121A7E89A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18782071-0C57-6C91-55E1-4E0F0E21E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9C179B29-FA77-D4F3-AC5B-534329BF6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3C27C8F7-9B97-5802-D379-7637EBDC6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181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Oval 19">
            <a:extLst>
              <a:ext uri="{FF2B5EF4-FFF2-40B4-BE49-F238E27FC236}">
                <a16:creationId xmlns:a16="http://schemas.microsoft.com/office/drawing/2014/main" id="{33FAAC72-1D50-9E4A-3A3F-885E1D5D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D170FF04-FFB5-49A5-58FB-5472453F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E6B642D-AB62-0FDC-58DE-BE5113399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45F4F1D-61A4-7A99-0F9E-E483BF0A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AA2E80B0-5548-FAC8-3DB3-7BF642C4A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1EB6DA7F-3B60-5C53-9D9A-41EE6100A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6096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E6BDE3FE-4123-7A58-C44F-4D5A88C99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886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B6DB4025-EA32-F546-B17E-77DA5C553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886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DEF6A23A-9B06-0C27-B114-4DE313C65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86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2EA121-EEB2-1379-3444-80D94D53D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422175D-CE91-DF42-606C-1E5FBFA4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81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472308D-98C8-BF66-EAED-9B5D3297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43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9B807B6-FA6A-FADB-310D-1F3D2FDF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5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8C46EC1-37F1-0C2C-2934-C7070B86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BF4D26A2-3675-256E-642C-E223A056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4ED02D79-0927-0F2F-3542-A6C6F6996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38400"/>
            <a:ext cx="6858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6CAFB496-70A4-05E3-AE93-017A23A8C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438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CEDBFFED-10A9-BBED-EF31-60BEC2FF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05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F3AC026D-34B1-7494-BDAC-9C493DDE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9436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9FD02176-012B-1264-962E-5B794A42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4589" name="Oval 13">
            <a:extLst>
              <a:ext uri="{FF2B5EF4-FFF2-40B4-BE49-F238E27FC236}">
                <a16:creationId xmlns:a16="http://schemas.microsoft.com/office/drawing/2014/main" id="{386DCC3C-24A0-9B2D-48F9-FC178115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4008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4590" name="Line 14">
            <a:extLst>
              <a:ext uri="{FF2B5EF4-FFF2-40B4-BE49-F238E27FC236}">
                <a16:creationId xmlns:a16="http://schemas.microsoft.com/office/drawing/2014/main" id="{3B5EE1AC-B860-AAD8-B1E6-0F4A27E9C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200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7104A65A-6F32-9C23-B017-34742A89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962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2BA85890-B504-F60D-E608-190E02300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5908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CB606475-EAF4-C266-D116-8F0D47B1F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0E9C34BD-0FF3-8F4F-5A23-E6C9FADF8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4277876E-86B1-6E35-7FB9-76ACF10E39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200400"/>
            <a:ext cx="53340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0">
            <a:extLst>
              <a:ext uri="{FF2B5EF4-FFF2-40B4-BE49-F238E27FC236}">
                <a16:creationId xmlns:a16="http://schemas.microsoft.com/office/drawing/2014/main" id="{E4612812-4D74-EA32-AF83-1850D1844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962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190BF5E3-31B7-1811-A90B-748B79B16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519A013B-00FC-7D83-6E6F-EFD95DA59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7244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id="{4AE8B555-90C3-96E5-5AFF-BDED7DD1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004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54230EB1-42F3-2612-E244-3E087AA88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00400"/>
            <a:ext cx="381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04C1AB3D-CE26-B5BA-0C2D-2A54AEE33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400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31D60A80-E6C5-386B-15F9-105766CEE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B544F994-AA15-F365-825A-6E0189E49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828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1E6CAFA8-B064-6C28-2557-7C0A04DC8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288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29">
            <a:extLst>
              <a:ext uri="{FF2B5EF4-FFF2-40B4-BE49-F238E27FC236}">
                <a16:creationId xmlns:a16="http://schemas.microsoft.com/office/drawing/2014/main" id="{21BDC5C2-A341-C55D-4103-544759D71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55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8064F868-4B79-7D05-9F11-5549A8620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40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57D48EA8-C324-6510-E0BC-38C7EBDACF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629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32">
            <a:extLst>
              <a:ext uri="{FF2B5EF4-FFF2-40B4-BE49-F238E27FC236}">
                <a16:creationId xmlns:a16="http://schemas.microsoft.com/office/drawing/2014/main" id="{884616B6-25E0-CB79-197D-E2C6AFB5B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2DEF39F6-1F8E-2E3D-F78F-69C62B989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752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D86F7FBB-3036-3E6B-ACDD-F4FA2DDF8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1779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Calculate the</a:t>
            </a:r>
          </a:p>
          <a:p>
            <a:r>
              <a:rPr lang="en-US" altLang="en-US">
                <a:solidFill>
                  <a:schemeClr val="accent1"/>
                </a:solidFill>
              </a:rPr>
              <a:t>DOM set for</a:t>
            </a:r>
          </a:p>
          <a:p>
            <a:r>
              <a:rPr lang="en-US" altLang="en-US">
                <a:solidFill>
                  <a:schemeClr val="accent1"/>
                </a:solidFill>
              </a:rPr>
              <a:t>each BB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A3B2995-8A91-CAB6-BA14-89176BBA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5025"/>
            <a:ext cx="7772400" cy="614363"/>
          </a:xfrm>
        </p:spPr>
        <p:txBody>
          <a:bodyPr/>
          <a:lstStyle/>
          <a:p>
            <a:r>
              <a:rPr lang="en-US" altLang="en-US"/>
              <a:t>Memory Alignment – From Last Time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3FAE7E-5F03-0F98-7F5D-04061595A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7697788" cy="5216525"/>
          </a:xfrm>
        </p:spPr>
        <p:txBody>
          <a:bodyPr/>
          <a:lstStyle/>
          <a:p>
            <a:r>
              <a:rPr lang="en-US" altLang="en-US"/>
              <a:t>Cannot arbitrarily pack variables into memory </a:t>
            </a:r>
            <a:r>
              <a:rPr lang="en-US" altLang="en-US">
                <a:sym typeface="Wingdings" panose="05000000000000000000" pitchFamily="2" charset="2"/>
              </a:rPr>
              <a:t> Need to worry about </a:t>
            </a:r>
            <a:r>
              <a:rPr lang="en-US" altLang="en-US" u="sng">
                <a:sym typeface="Wingdings" panose="05000000000000000000" pitchFamily="2" charset="2"/>
              </a:rPr>
              <a:t>alignment</a:t>
            </a:r>
            <a:endParaRPr lang="en-US" altLang="en-US" u="sng"/>
          </a:p>
          <a:p>
            <a:r>
              <a:rPr lang="en-US" altLang="en-US">
                <a:solidFill>
                  <a:srgbClr val="FF0000"/>
                </a:solidFill>
              </a:rPr>
              <a:t>Golden rule – Address of a variable is aligned based on the size of the variable</a:t>
            </a:r>
          </a:p>
          <a:p>
            <a:pPr lvl="1"/>
            <a:r>
              <a:rPr lang="en-US" altLang="en-US"/>
              <a:t>Char is byte aligned (any addr is fine)</a:t>
            </a:r>
          </a:p>
          <a:p>
            <a:pPr lvl="1"/>
            <a:r>
              <a:rPr lang="en-US" altLang="en-US"/>
              <a:t>Short is halfword aligned (LSB of addr must be 0)</a:t>
            </a:r>
          </a:p>
          <a:p>
            <a:pPr lvl="1"/>
            <a:r>
              <a:rPr lang="en-US" altLang="en-US"/>
              <a:t>Int is word aligned (2 LSBs of addr must be 0)</a:t>
            </a:r>
          </a:p>
          <a:p>
            <a:pPr lvl="1"/>
            <a:r>
              <a:rPr lang="en-US" altLang="en-US">
                <a:solidFill>
                  <a:schemeClr val="accent1"/>
                </a:solidFill>
              </a:rPr>
              <a:t>This rule is for C/C++, other languages may have a slightly different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DB8C7A2-3F92-BB4D-E703-38749C28E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 Dominator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14C236-A0FD-C4B3-F51D-E7BD9B5EC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Reverse of dominator</a:t>
            </a:r>
          </a:p>
          <a:p>
            <a:r>
              <a:rPr lang="en-US" altLang="en-US" u="sng">
                <a:solidFill>
                  <a:srgbClr val="FF0000"/>
                </a:solidFill>
              </a:rPr>
              <a:t>Defn: Post Dominator</a:t>
            </a:r>
            <a:r>
              <a:rPr lang="en-US" altLang="en-US"/>
              <a:t> – Given a CFG(V, E, Entry, Exit), a node x post dominates a node y, if every path from y to the Exit contains x</a:t>
            </a:r>
          </a:p>
          <a:p>
            <a:r>
              <a:rPr lang="en-US" altLang="en-US">
                <a:solidFill>
                  <a:srgbClr val="FF0000"/>
                </a:solidFill>
              </a:rPr>
              <a:t>Intuition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Given some BB, which blocks are guaranteed to have executed after executing the BB</a:t>
            </a:r>
          </a:p>
          <a:p>
            <a:pPr lvl="1"/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C1EDA05-F588-EE87-D7FF-91B580F3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 Dominator Examples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9474A73-1DCA-29C0-2FDE-02AE889B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9292EDF-4451-DBA1-45C1-D4C13013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7DD8B45-B130-0260-4717-E696ECE9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E5610437-5E04-ED81-F830-00D5A482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00846561-C0F3-BFD5-46B1-5C3A0CA35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3E3C2783-4696-BA47-11F9-42E73354B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F767C250-B7AB-5FFE-789A-C93DE1B82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F6EEE84C-9FD5-FA85-6551-C28B04FA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D2FDAC91-680F-48C2-183B-0ED6EE59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FAA2689C-D9DA-3ED7-57FC-CF6CA3B2E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69B69E77-C708-39FA-E85D-75A749AA3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16CF1E92-7BF5-A999-E9A4-D9A18D265F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419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51FF1BF0-181D-DCC2-EED9-F78FB0436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825FC1E0-4E6A-CF7E-FDBB-33B16FDAE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AEF6B6CA-9269-7EA2-DD51-BE1F7C998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181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Oval 18">
            <a:extLst>
              <a:ext uri="{FF2B5EF4-FFF2-40B4-BE49-F238E27FC236}">
                <a16:creationId xmlns:a16="http://schemas.microsoft.com/office/drawing/2014/main" id="{1DAFAD3E-783B-4CFC-D49B-A431E8DE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6643" name="Oval 19">
            <a:extLst>
              <a:ext uri="{FF2B5EF4-FFF2-40B4-BE49-F238E27FC236}">
                <a16:creationId xmlns:a16="http://schemas.microsoft.com/office/drawing/2014/main" id="{4E4B1672-67E6-1893-AF47-FF1C5F57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FF239D34-EAC3-755A-DC98-E6049FA2D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2DE782D6-75C5-55C3-1815-9BC1E739B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Rectangle 22">
            <a:extLst>
              <a:ext uri="{FF2B5EF4-FFF2-40B4-BE49-F238E27FC236}">
                <a16:creationId xmlns:a16="http://schemas.microsoft.com/office/drawing/2014/main" id="{F7CF3061-0072-9FB1-9C4E-7BA14179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6647" name="Rectangle 23">
            <a:extLst>
              <a:ext uri="{FF2B5EF4-FFF2-40B4-BE49-F238E27FC236}">
                <a16:creationId xmlns:a16="http://schemas.microsoft.com/office/drawing/2014/main" id="{A3F3FE75-43C4-5193-5867-74DED67D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FCA695CA-83EA-FB6E-BFC3-0FC527578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Rectangle 25">
            <a:extLst>
              <a:ext uri="{FF2B5EF4-FFF2-40B4-BE49-F238E27FC236}">
                <a16:creationId xmlns:a16="http://schemas.microsoft.com/office/drawing/2014/main" id="{5FA69D50-511D-BA33-F261-A5ED4B1F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6650" name="Rectangle 26">
            <a:extLst>
              <a:ext uri="{FF2B5EF4-FFF2-40B4-BE49-F238E27FC236}">
                <a16:creationId xmlns:a16="http://schemas.microsoft.com/office/drawing/2014/main" id="{6057143B-BBA6-428E-0320-4344E9B8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42717828-8CF3-D67E-87FE-830F749E1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81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2D114297-6A9D-577B-E910-2111910BE1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3434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Oval 29">
            <a:extLst>
              <a:ext uri="{FF2B5EF4-FFF2-40B4-BE49-F238E27FC236}">
                <a16:creationId xmlns:a16="http://schemas.microsoft.com/office/drawing/2014/main" id="{6613E0A8-795D-91C1-349F-76CC75C2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6654" name="Oval 30">
            <a:extLst>
              <a:ext uri="{FF2B5EF4-FFF2-40B4-BE49-F238E27FC236}">
                <a16:creationId xmlns:a16="http://schemas.microsoft.com/office/drawing/2014/main" id="{58A26FF1-D589-42C8-C0A0-04191989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172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E73F5AED-531C-ACE3-0DAD-36726F750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54607333-7179-2B77-B060-E85379B2D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867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3">
            <a:extLst>
              <a:ext uri="{FF2B5EF4-FFF2-40B4-BE49-F238E27FC236}">
                <a16:creationId xmlns:a16="http://schemas.microsoft.com/office/drawing/2014/main" id="{36E0295D-658F-F04E-0200-7BDEF53A8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34">
            <a:extLst>
              <a:ext uri="{FF2B5EF4-FFF2-40B4-BE49-F238E27FC236}">
                <a16:creationId xmlns:a16="http://schemas.microsoft.com/office/drawing/2014/main" id="{2DC58A13-0C73-5B76-AD83-1F568F7CE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05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95B0F166-F263-DE9F-0FEB-EE7DD5C86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257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>
            <a:extLst>
              <a:ext uri="{FF2B5EF4-FFF2-40B4-BE49-F238E27FC236}">
                <a16:creationId xmlns:a16="http://schemas.microsoft.com/office/drawing/2014/main" id="{905900C7-4492-9CEE-164D-6C7BD39E0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9718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Line 37">
            <a:extLst>
              <a:ext uri="{FF2B5EF4-FFF2-40B4-BE49-F238E27FC236}">
                <a16:creationId xmlns:a16="http://schemas.microsoft.com/office/drawing/2014/main" id="{3CAE2F6C-6BD6-9CEF-5BB5-47A274E58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Line 38">
            <a:extLst>
              <a:ext uri="{FF2B5EF4-FFF2-40B4-BE49-F238E27FC236}">
                <a16:creationId xmlns:a16="http://schemas.microsoft.com/office/drawing/2014/main" id="{63BDA936-7F05-0F4E-ABFD-42C434E1C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971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3" name="Rectangle 39">
            <a:extLst>
              <a:ext uri="{FF2B5EF4-FFF2-40B4-BE49-F238E27FC236}">
                <a16:creationId xmlns:a16="http://schemas.microsoft.com/office/drawing/2014/main" id="{7C8F2BB5-520A-EB88-5B54-1D6ACE9C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10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6664" name="Line 40">
            <a:extLst>
              <a:ext uri="{FF2B5EF4-FFF2-40B4-BE49-F238E27FC236}">
                <a16:creationId xmlns:a16="http://schemas.microsoft.com/office/drawing/2014/main" id="{E30FA3A8-EF31-B512-4675-AD7E7E66A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05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Rectangle 41">
            <a:extLst>
              <a:ext uri="{FF2B5EF4-FFF2-40B4-BE49-F238E27FC236}">
                <a16:creationId xmlns:a16="http://schemas.microsoft.com/office/drawing/2014/main" id="{1EC07174-0BE8-BBEA-D068-8D5350C2C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6666" name="Line 42">
            <a:extLst>
              <a:ext uri="{FF2B5EF4-FFF2-40B4-BE49-F238E27FC236}">
                <a16:creationId xmlns:a16="http://schemas.microsoft.com/office/drawing/2014/main" id="{DEECA138-03D3-CF70-59DB-68A23A910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>
            <a:extLst>
              <a:ext uri="{FF2B5EF4-FFF2-40B4-BE49-F238E27FC236}">
                <a16:creationId xmlns:a16="http://schemas.microsoft.com/office/drawing/2014/main" id="{70FDF49A-E86B-7428-E0CF-BE34F1D60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19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>
            <a:extLst>
              <a:ext uri="{FF2B5EF4-FFF2-40B4-BE49-F238E27FC236}">
                <a16:creationId xmlns:a16="http://schemas.microsoft.com/office/drawing/2014/main" id="{51527452-29C0-A203-82FF-54110B71F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971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>
            <a:extLst>
              <a:ext uri="{FF2B5EF4-FFF2-40B4-BE49-F238E27FC236}">
                <a16:creationId xmlns:a16="http://schemas.microsoft.com/office/drawing/2014/main" id="{73A173D1-F34E-C2D2-F2C7-4BAA843C1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9718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46">
            <a:extLst>
              <a:ext uri="{FF2B5EF4-FFF2-40B4-BE49-F238E27FC236}">
                <a16:creationId xmlns:a16="http://schemas.microsoft.com/office/drawing/2014/main" id="{3189025C-4322-71D2-4452-C926036EC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47">
            <a:extLst>
              <a:ext uri="{FF2B5EF4-FFF2-40B4-BE49-F238E27FC236}">
                <a16:creationId xmlns:a16="http://schemas.microsoft.com/office/drawing/2014/main" id="{9F7EFF64-8DCA-7204-B86E-FB9073833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257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44F2B7F-2B50-77FB-5576-BA9CDC4F1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 Dominator Analysis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D5685A2-E985-1FA2-2780-116553215F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41475"/>
            <a:ext cx="4648200" cy="5216525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Compute pdom(BBi) = set of BBs that post dominate BBi</a:t>
            </a:r>
          </a:p>
          <a:p>
            <a:r>
              <a:rPr lang="en-US" altLang="en-US" sz="2400"/>
              <a:t>Initialization</a:t>
            </a:r>
          </a:p>
          <a:p>
            <a:pPr lvl="1"/>
            <a:r>
              <a:rPr lang="en-US" altLang="en-US" sz="2000"/>
              <a:t>Pdom(exit) = exit</a:t>
            </a:r>
          </a:p>
          <a:p>
            <a:pPr lvl="1"/>
            <a:r>
              <a:rPr lang="en-US" altLang="en-US" sz="2000"/>
              <a:t>Pdom(everything else) = all nodes</a:t>
            </a:r>
          </a:p>
          <a:p>
            <a:r>
              <a:rPr lang="en-US" altLang="en-US" sz="2400"/>
              <a:t>Iterative computation</a:t>
            </a:r>
          </a:p>
          <a:p>
            <a:pPr lvl="1"/>
            <a:r>
              <a:rPr lang="en-US" altLang="en-US" sz="2000">
                <a:solidFill>
                  <a:schemeClr val="accent1"/>
                </a:solidFill>
              </a:rPr>
              <a:t>while change, do</a:t>
            </a:r>
          </a:p>
          <a:p>
            <a:pPr lvl="2"/>
            <a:r>
              <a:rPr lang="en-US" altLang="en-US" sz="1800">
                <a:solidFill>
                  <a:schemeClr val="accent1"/>
                </a:solidFill>
              </a:rPr>
              <a:t>change = false</a:t>
            </a:r>
          </a:p>
          <a:p>
            <a:pPr lvl="2"/>
            <a:r>
              <a:rPr lang="en-US" altLang="en-US" sz="1800">
                <a:solidFill>
                  <a:schemeClr val="accent1"/>
                </a:solidFill>
              </a:rPr>
              <a:t>for each BB (except the exit BB)</a:t>
            </a:r>
          </a:p>
          <a:p>
            <a:pPr lvl="3"/>
            <a:r>
              <a:rPr lang="en-US" altLang="en-US" sz="1600">
                <a:solidFill>
                  <a:schemeClr val="accent1"/>
                </a:solidFill>
              </a:rPr>
              <a:t>tmp(BB) = BB + {intersect of pdom of all successor BB’s}</a:t>
            </a:r>
          </a:p>
          <a:p>
            <a:pPr lvl="3"/>
            <a:r>
              <a:rPr lang="en-US" altLang="en-US" sz="1600">
                <a:solidFill>
                  <a:schemeClr val="accent1"/>
                </a:solidFill>
              </a:rPr>
              <a:t>if (tmp(BB) != pdom(BB))</a:t>
            </a:r>
          </a:p>
          <a:p>
            <a:pPr lvl="4"/>
            <a:r>
              <a:rPr lang="en-US" altLang="en-US" sz="1400">
                <a:solidFill>
                  <a:schemeClr val="accent1"/>
                </a:solidFill>
              </a:rPr>
              <a:t>pdom(BB) = tmp(BB)</a:t>
            </a:r>
          </a:p>
          <a:p>
            <a:pPr lvl="4"/>
            <a:r>
              <a:rPr lang="en-US" altLang="en-US" sz="1400">
                <a:solidFill>
                  <a:schemeClr val="accent1"/>
                </a:solidFill>
              </a:rPr>
              <a:t>change = true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BB7908D5-B732-C08D-9729-BB5E27AE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2925F8F-A82A-C27F-8516-4F50FBE8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39BDE87-AC5E-1E59-BEF4-0330B3B2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BC67AF4-EA8A-F0DA-CCD8-13A8753F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EFEFA042-2FBD-DCE1-2F3C-3E3F8B8D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095C5E80-42E6-2A91-89FA-53D59207A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4F033868-11D4-5A60-AA6D-D4DF634F8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895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4EC99B35-9ABE-DEED-9E4A-A4150BE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5A1E19F5-F7B3-C058-57E9-1BDA23F3D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E4C8C9CF-FBAA-1EC5-055C-A63DDDAE7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657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EF9D9241-70D3-4E7C-AACB-5E33789BAC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F0C04D48-EF93-FAAE-33BB-F97970E17D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419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FA3AB850-D740-AE38-E5B9-5C6F7ADE1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8023E4C5-98F9-62C4-4E47-C37AF0EE6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FCAB41A0-16C7-799A-D8D6-04DF31F67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5181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Oval 19">
            <a:extLst>
              <a:ext uri="{FF2B5EF4-FFF2-40B4-BE49-F238E27FC236}">
                <a16:creationId xmlns:a16="http://schemas.microsoft.com/office/drawing/2014/main" id="{0B43B817-2753-F923-5F9D-22119A76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752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CA3B0278-D105-035F-E977-FBBC8608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8720C1DF-0D80-6C0A-D497-189667335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958A55BE-594A-952F-2023-F8CD74C6D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BBE46DAA-14EF-E859-C923-C6445C4B0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6BAF8AA5-4EE5-1173-0D15-83BF7BD7A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096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D1D3E35D-4954-79BE-5B16-DAEE24A44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886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CA5BEA4F-183D-9621-ED3B-3A61CC840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3886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D403A797-3F89-2D01-6933-F60A83DCB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886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C28846E-CB4A-1BD0-87CB-1608EEEC1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Immediate Post Dominator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A5AEA11-E114-C5EE-9044-E8935F2165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u="sng"/>
              <a:t>Defn: Immediate post dominator</a:t>
            </a:r>
            <a:r>
              <a:rPr lang="en-US" altLang="en-US" sz="2400"/>
              <a:t> (ipdom) – Each node n has a unique immediate post dominator m that is the first post dominator of n on any path from n to the Exit</a:t>
            </a:r>
          </a:p>
          <a:p>
            <a:pPr lvl="1"/>
            <a:r>
              <a:rPr lang="en-US" altLang="en-US" sz="2000"/>
              <a:t>Closest node that post dominates</a:t>
            </a:r>
          </a:p>
          <a:p>
            <a:pPr lvl="1"/>
            <a:r>
              <a:rPr lang="en-US" altLang="en-US" sz="2000"/>
              <a:t>First breadth-first successor that post dominates a node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E4FCF1A1-F1B5-8E62-F23F-5A38C195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38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CE2559C-F767-9765-1420-0445C694C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8D6C94EC-FD6A-A922-0547-E6D231C7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FDDE463D-B423-D580-1A18-F7399E35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00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086935B9-0165-C4FB-CDEF-CBFAAAF68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BFEED970-B49B-BE00-D7DF-21EFB95F9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810AF572-5C9C-83BA-070A-78599D7DD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95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8FA19B58-52ED-97FB-5F00-C55DDF09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724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22E204CC-E691-96BA-C548-7F30DF54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0F35CD85-ED74-99B6-D909-C5F80CED9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55BC5B0B-7DA6-2C43-66F5-91C32197DC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657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3887EE4-ABA1-F67C-50E1-8E2DBDAD3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02583036-704A-99D6-3C50-82AE18ECB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449EAA23-678B-2828-CA8E-9B325FFC9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81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D28436CA-3E1E-A4FE-EFC6-89B5CFC2ED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181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Oval 19">
            <a:extLst>
              <a:ext uri="{FF2B5EF4-FFF2-40B4-BE49-F238E27FC236}">
                <a16:creationId xmlns:a16="http://schemas.microsoft.com/office/drawing/2014/main" id="{1BE61D39-74EC-AC58-9BE3-AC0FAB3B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8692" name="Oval 20">
            <a:extLst>
              <a:ext uri="{FF2B5EF4-FFF2-40B4-BE49-F238E27FC236}">
                <a16:creationId xmlns:a16="http://schemas.microsoft.com/office/drawing/2014/main" id="{2EAAACD9-CABE-3B5D-C631-7B06D88B0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E5DACD4B-CC93-3FDF-2487-16D90D541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BE7DBB91-E370-C99B-88AF-BBAFCAA1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3">
            <a:extLst>
              <a:ext uri="{FF2B5EF4-FFF2-40B4-BE49-F238E27FC236}">
                <a16:creationId xmlns:a16="http://schemas.microsoft.com/office/drawing/2014/main" id="{542B6C4C-2EDE-A11A-DA43-C605DCBED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943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52D13910-751F-08E2-FD9B-E316A5387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6096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5">
            <a:extLst>
              <a:ext uri="{FF2B5EF4-FFF2-40B4-BE49-F238E27FC236}">
                <a16:creationId xmlns:a16="http://schemas.microsoft.com/office/drawing/2014/main" id="{6B803155-D5EB-4226-0113-B3E3CF53D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886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26">
            <a:extLst>
              <a:ext uri="{FF2B5EF4-FFF2-40B4-BE49-F238E27FC236}">
                <a16:creationId xmlns:a16="http://schemas.microsoft.com/office/drawing/2014/main" id="{F1D358D4-5574-F177-29F4-2575654021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886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>
            <a:extLst>
              <a:ext uri="{FF2B5EF4-FFF2-40B4-BE49-F238E27FC236}">
                <a16:creationId xmlns:a16="http://schemas.microsoft.com/office/drawing/2014/main" id="{AF9E2D1E-5415-0935-8B9B-6534E18E4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86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FBEDE60-A7B3-2FDA-51B5-029C05860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Problem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0019-6C0D-EFCC-303A-05D994BE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BB1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E66823D-0B44-EBE3-3DBC-5F56BBB8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48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BB2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2152846-1FDA-39D9-6ECC-859311AF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86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BB4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2BADBE7-1CFB-716F-3CCD-C05EE71F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BB3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E41A4E5-DC8F-DB14-008D-EA8DB716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BB5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A01A53EB-BB88-F843-9AA8-AE86130F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482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BB6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B5366C74-7333-A992-792B-1FF617B0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762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BB7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C48D6945-A88A-23FC-59F4-B55EB3A18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Entry</a:t>
            </a:r>
          </a:p>
        </p:txBody>
      </p:sp>
      <p:sp>
        <p:nvSpPr>
          <p:cNvPr id="29707" name="Oval 11">
            <a:extLst>
              <a:ext uri="{FF2B5EF4-FFF2-40B4-BE49-F238E27FC236}">
                <a16:creationId xmlns:a16="http://schemas.microsoft.com/office/drawing/2014/main" id="{277708C8-494F-7301-1747-B2E232F8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24840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17C20EA5-89BE-9EFC-5E3A-E3028396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1912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Calculate the</a:t>
            </a:r>
          </a:p>
          <a:p>
            <a:r>
              <a:rPr lang="en-US" altLang="en-US">
                <a:solidFill>
                  <a:schemeClr val="accent1"/>
                </a:solidFill>
              </a:rPr>
              <a:t>PDOM set for</a:t>
            </a:r>
          </a:p>
          <a:p>
            <a:r>
              <a:rPr lang="en-US" altLang="en-US">
                <a:solidFill>
                  <a:schemeClr val="accent1"/>
                </a:solidFill>
              </a:rPr>
              <a:t>each BB</a:t>
            </a:r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EB0CC2E-7E30-7450-91DA-761648DC4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94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11931421-6667-B4A5-4202-BEA22ACB1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105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B57FA23C-DCD5-845F-B9CB-3C807955E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343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29F2F63F-ACAB-0DA9-FDE9-EBC3F1676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343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40688396-9142-7704-1A97-D237C7E75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05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18FF8331-5160-07DE-A39F-4880400F1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5052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518DA8B5-6441-FE4B-35ED-403904D1E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3434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40E74F23-0726-6FAD-78A1-99E3F0DC3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05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7C831131-D811-FDAF-FC68-6ED6A82018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4297492B-B06A-09DE-3BCB-990FEA3E5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284E9550-A5A6-CDFC-0F3A-4022441C2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43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D24661FB-BD57-214F-CF53-5A38A1AC8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108FA9BA-966A-DF61-AE96-32167A320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895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C1344F23-7AD5-BB63-0D90-C7586839F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4D97F7A3-A0BD-D9A1-69E4-4BF078874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8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A8FD4D6-2007-50B7-8509-9758FA7E2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5025"/>
            <a:ext cx="7772400" cy="614363"/>
          </a:xfrm>
        </p:spPr>
        <p:txBody>
          <a:bodyPr/>
          <a:lstStyle/>
          <a:p>
            <a:r>
              <a:rPr lang="en-US" altLang="en-US"/>
              <a:t>Structure Alignment - From Last Time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B2B3D9F-8B49-2C02-3E31-ABCFC6A4F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41475"/>
            <a:ext cx="7697788" cy="5216525"/>
          </a:xfrm>
        </p:spPr>
        <p:txBody>
          <a:bodyPr/>
          <a:lstStyle/>
          <a:p>
            <a:pPr marL="342900" indent="-342900" defTabSz="914400"/>
            <a:r>
              <a:rPr lang="en-US" altLang="en-US"/>
              <a:t>Each field is layed out in the order it is declared using Golden Rule for aligning</a:t>
            </a:r>
          </a:p>
          <a:p>
            <a:pPr marL="342900" indent="-342900" defTabSz="914400"/>
            <a:r>
              <a:rPr lang="en-US" altLang="en-US"/>
              <a:t>Identify largest field</a:t>
            </a:r>
          </a:p>
          <a:p>
            <a:pPr marL="742950" lvl="1" indent="-285750" defTabSz="914400"/>
            <a:r>
              <a:rPr lang="en-US" altLang="en-US"/>
              <a:t>Starting address of overall struct is aligned based on the largest field</a:t>
            </a:r>
          </a:p>
          <a:p>
            <a:pPr marL="742950" lvl="1" indent="-285750" defTabSz="914400"/>
            <a:r>
              <a:rPr lang="en-US" altLang="en-US"/>
              <a:t>Size of overall struct is a multiple of the largest field</a:t>
            </a:r>
          </a:p>
          <a:p>
            <a:pPr marL="742950" lvl="1" indent="-285750" defTabSz="914400"/>
            <a:r>
              <a:rPr lang="en-US" altLang="en-US"/>
              <a:t>Reason for this is so can have an array of structs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32201D22-9834-27A9-61D3-8008F4E23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5025"/>
            <a:ext cx="7772400" cy="614363"/>
          </a:xfrm>
        </p:spPr>
        <p:txBody>
          <a:bodyPr/>
          <a:lstStyle/>
          <a:p>
            <a:r>
              <a:rPr lang="en-US" altLang="en-US"/>
              <a:t>Class Problem – From Last Time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AA1E4326-66EF-D876-66D8-25C45BA4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8669338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short a[100];	</a:t>
            </a:r>
            <a:r>
              <a:rPr lang="en-US" altLang="en-US" sz="2000">
                <a:solidFill>
                  <a:srgbClr val="FF0000"/>
                </a:solidFill>
              </a:rPr>
              <a:t>size = 200, halfword aligned, maps to addrs 1000 - 1199</a:t>
            </a:r>
          </a:p>
          <a:p>
            <a:pPr eaLnBrk="1" hangingPunct="1"/>
            <a:r>
              <a:rPr lang="en-US" altLang="en-US" sz="2000"/>
              <a:t>char b;		</a:t>
            </a:r>
            <a:r>
              <a:rPr lang="en-US" altLang="en-US" sz="2000">
                <a:solidFill>
                  <a:srgbClr val="FF0000"/>
                </a:solidFill>
              </a:rPr>
              <a:t>size = 1, byte aligned, maps to addr 1200</a:t>
            </a:r>
          </a:p>
          <a:p>
            <a:pPr eaLnBrk="1" hangingPunct="1"/>
            <a:r>
              <a:rPr lang="en-US" altLang="en-US" sz="2000"/>
              <a:t>int c;		</a:t>
            </a:r>
            <a:r>
              <a:rPr lang="en-US" altLang="en-US" sz="2000">
                <a:solidFill>
                  <a:srgbClr val="FF0000"/>
                </a:solidFill>
              </a:rPr>
              <a:t>size = 4, word aligned, maps to addrs 1204-1207</a:t>
            </a:r>
          </a:p>
          <a:p>
            <a:pPr eaLnBrk="1" hangingPunct="1"/>
            <a:r>
              <a:rPr lang="en-US" altLang="en-US" sz="2000"/>
              <a:t>double d;		</a:t>
            </a:r>
            <a:r>
              <a:rPr lang="en-US" altLang="en-US" sz="2000">
                <a:solidFill>
                  <a:srgbClr val="FF0000"/>
                </a:solidFill>
              </a:rPr>
              <a:t>size = 8, double aligned, maps to addrs, 1208-1215</a:t>
            </a:r>
          </a:p>
          <a:p>
            <a:pPr eaLnBrk="1" hangingPunct="1"/>
            <a:r>
              <a:rPr lang="en-US" altLang="en-US" sz="2000"/>
              <a:t>short e;		</a:t>
            </a:r>
            <a:r>
              <a:rPr lang="en-US" altLang="en-US" sz="2000">
                <a:solidFill>
                  <a:srgbClr val="FF0000"/>
                </a:solidFill>
              </a:rPr>
              <a:t>size = 2, halfword aligned, maps to addrs, 1216-1217</a:t>
            </a:r>
          </a:p>
          <a:p>
            <a:pPr eaLnBrk="1" hangingPunct="1"/>
            <a:r>
              <a:rPr lang="en-US" altLang="en-US" sz="2000"/>
              <a:t>struct {		</a:t>
            </a:r>
            <a:r>
              <a:rPr lang="en-US" altLang="en-US" sz="2000">
                <a:solidFill>
                  <a:srgbClr val="FF0000"/>
                </a:solidFill>
              </a:rPr>
              <a:t>max field = int, thus must be word aligned, start at addr 1220</a:t>
            </a:r>
          </a:p>
          <a:p>
            <a:pPr eaLnBrk="1" hangingPunct="1"/>
            <a:r>
              <a:rPr lang="en-US" altLang="en-US" sz="2000"/>
              <a:t>    char f;		</a:t>
            </a:r>
            <a:r>
              <a:rPr lang="en-US" altLang="en-US" sz="2000">
                <a:solidFill>
                  <a:srgbClr val="FF0000"/>
                </a:solidFill>
              </a:rPr>
              <a:t>size = 1, byte aligned, maps to addr, 1220</a:t>
            </a:r>
          </a:p>
          <a:p>
            <a:pPr eaLnBrk="1" hangingPunct="1"/>
            <a:r>
              <a:rPr lang="en-US" altLang="en-US" sz="2000"/>
              <a:t>    int g[1];	</a:t>
            </a:r>
            <a:r>
              <a:rPr lang="en-US" altLang="en-US" sz="2000">
                <a:solidFill>
                  <a:srgbClr val="FF0000"/>
                </a:solidFill>
              </a:rPr>
              <a:t>size = 4, word aligned, maps to addrs, 1224-1227</a:t>
            </a:r>
          </a:p>
          <a:p>
            <a:pPr eaLnBrk="1" hangingPunct="1"/>
            <a:r>
              <a:rPr lang="en-US" altLang="en-US" sz="2000"/>
              <a:t>    char h[2];	</a:t>
            </a:r>
            <a:r>
              <a:rPr lang="en-US" altLang="en-US" sz="2000">
                <a:solidFill>
                  <a:srgbClr val="FF0000"/>
                </a:solidFill>
              </a:rPr>
              <a:t>size = 2, byte aligned, maps to addrs 1228-1229</a:t>
            </a:r>
          </a:p>
          <a:p>
            <a:pPr eaLnBrk="1" hangingPunct="1"/>
            <a:r>
              <a:rPr lang="en-US" altLang="en-US" sz="2000"/>
              <a:t>} i;		</a:t>
            </a:r>
            <a:r>
              <a:rPr lang="en-US" altLang="en-US" sz="2000">
                <a:solidFill>
                  <a:srgbClr val="FF0000"/>
                </a:solidFill>
              </a:rPr>
              <a:t>overall size of struct must be multiple of 4, thus pad out to1231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6A02C8D3-FBA7-C3B3-2069-188A917DB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97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How many bytes of memory does the following sequence of C</a:t>
            </a:r>
          </a:p>
          <a:p>
            <a:r>
              <a:rPr lang="en-US" altLang="en-US">
                <a:solidFill>
                  <a:schemeClr val="accent1"/>
                </a:solidFill>
              </a:rPr>
              <a:t>declarations require (int = 4 bytes) ?  </a:t>
            </a:r>
            <a:r>
              <a:rPr lang="en-US" altLang="en-US">
                <a:solidFill>
                  <a:srgbClr val="FF0000"/>
                </a:solidFill>
              </a:rPr>
              <a:t>Assume we start at a word</a:t>
            </a:r>
          </a:p>
          <a:p>
            <a:r>
              <a:rPr lang="en-US" altLang="en-US">
                <a:solidFill>
                  <a:srgbClr val="FF0000"/>
                </a:solidFill>
              </a:rPr>
              <a:t>aligned address, say 1000</a:t>
            </a:r>
          </a:p>
        </p:txBody>
      </p:sp>
      <p:sp>
        <p:nvSpPr>
          <p:cNvPr id="9221" name="Text Box 7">
            <a:extLst>
              <a:ext uri="{FF2B5EF4-FFF2-40B4-BE49-F238E27FC236}">
                <a16:creationId xmlns:a16="http://schemas.microsoft.com/office/drawing/2014/main" id="{140464A6-3A3B-6F04-834F-95C3FFA8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287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Total size = 232 bytes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BFC6542-D549-9153-AA29-61C3742A3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 Backend 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244516-BB94-63FF-CB34-E2DBD88C1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Work at the assembly level</a:t>
            </a:r>
          </a:p>
          <a:p>
            <a:r>
              <a:rPr lang="en-US" altLang="en-US"/>
              <a:t>2 major concerns</a:t>
            </a:r>
          </a:p>
          <a:p>
            <a:pPr lvl="1"/>
            <a:r>
              <a:rPr lang="en-US" altLang="en-US"/>
              <a:t>How to make the code go faster</a:t>
            </a:r>
          </a:p>
          <a:p>
            <a:pPr lvl="2"/>
            <a:r>
              <a:rPr lang="en-US" altLang="en-US"/>
              <a:t>Machine independent opti</a:t>
            </a:r>
          </a:p>
          <a:p>
            <a:pPr lvl="2"/>
            <a:r>
              <a:rPr lang="en-US" altLang="en-US"/>
              <a:t>Machine dependent opti</a:t>
            </a:r>
          </a:p>
          <a:p>
            <a:pPr lvl="2"/>
            <a:r>
              <a:rPr lang="en-US" altLang="en-US"/>
              <a:t>Analyze program, understand its behavior, then transform it to a more efficient form</a:t>
            </a:r>
          </a:p>
          <a:p>
            <a:pPr lvl="1"/>
            <a:r>
              <a:rPr lang="en-US" altLang="en-US"/>
              <a:t>Map program onto real hardware</a:t>
            </a:r>
          </a:p>
          <a:p>
            <a:pPr lvl="2"/>
            <a:r>
              <a:rPr lang="en-US" altLang="en-US"/>
              <a:t>Deal with limitations of processor</a:t>
            </a:r>
          </a:p>
          <a:p>
            <a:pPr lvl="2"/>
            <a:r>
              <a:rPr lang="en-US" altLang="en-US"/>
              <a:t>Virtual to physical binding (resource binding)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649F71-F742-5CEE-66AE-B091C1707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 Backend Structure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E82E1341-27C5-2D4B-E073-7112CECC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00200"/>
            <a:ext cx="3657600" cy="914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Control flow analysis</a:t>
            </a:r>
          </a:p>
          <a:p>
            <a:pPr algn="ctr"/>
            <a:r>
              <a:rPr lang="en-US" altLang="en-US"/>
              <a:t>Control flow optimization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E3D23B99-9789-C31B-C29D-2D632848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3657600" cy="914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Dataflow analysis</a:t>
            </a:r>
          </a:p>
          <a:p>
            <a:pPr algn="ctr"/>
            <a:r>
              <a:rPr lang="en-US" altLang="en-US"/>
              <a:t>Dataflow optimization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39C38752-D329-267C-5390-8E59D0A7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3657600" cy="533400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Instruction Scheduling</a:t>
            </a: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2598C6B7-20C2-6D93-97D9-708269BC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3657600" cy="533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Register Allocation</a:t>
            </a:r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BDC13B52-BCD0-6ECA-788F-7918BBA7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3657600" cy="533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Instruction Selection</a:t>
            </a:r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4FB311C8-3042-7249-A21F-A7BCE164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19800"/>
            <a:ext cx="3657600" cy="746125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Machine Code Emission/ </a:t>
            </a:r>
          </a:p>
          <a:p>
            <a:pPr algn="ctr"/>
            <a:r>
              <a:rPr lang="en-US" altLang="en-US"/>
              <a:t>Optimization</a:t>
            </a:r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79F76124-914E-7F30-6FC5-7B68BCF6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6002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12">
            <a:extLst>
              <a:ext uri="{FF2B5EF4-FFF2-40B4-BE49-F238E27FC236}">
                <a16:creationId xmlns:a16="http://schemas.microsoft.com/office/drawing/2014/main" id="{51492EBA-42AA-9C90-D52B-7121025D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22367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Improve code</a:t>
            </a:r>
          </a:p>
          <a:p>
            <a:r>
              <a:rPr lang="en-US" altLang="en-US">
                <a:solidFill>
                  <a:srgbClr val="FF0000"/>
                </a:solidFill>
              </a:rPr>
              <a:t>quality (machine</a:t>
            </a:r>
          </a:p>
          <a:p>
            <a:r>
              <a:rPr lang="en-US" altLang="en-US">
                <a:solidFill>
                  <a:srgbClr val="FF0000"/>
                </a:solidFill>
              </a:rPr>
              <a:t>independent opti</a:t>
            </a:r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29C89AE7-1D71-9747-D6C1-62FF63DA5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86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Text Box 14">
            <a:extLst>
              <a:ext uri="{FF2B5EF4-FFF2-40B4-BE49-F238E27FC236}">
                <a16:creationId xmlns:a16="http://schemas.microsoft.com/office/drawing/2014/main" id="{DFDAD9A4-E906-E3E7-C443-3AFEC961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25415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Virtual to physical</a:t>
            </a:r>
          </a:p>
          <a:p>
            <a:r>
              <a:rPr lang="en-US" altLang="en-US">
                <a:solidFill>
                  <a:srgbClr val="FF0000"/>
                </a:solidFill>
              </a:rPr>
              <a:t>mapping and</a:t>
            </a:r>
          </a:p>
          <a:p>
            <a:r>
              <a:rPr lang="en-US" altLang="en-US">
                <a:solidFill>
                  <a:srgbClr val="FF0000"/>
                </a:solidFill>
              </a:rPr>
              <a:t>machine dependent</a:t>
            </a:r>
          </a:p>
          <a:p>
            <a:r>
              <a:rPr lang="en-US" altLang="en-US">
                <a:solidFill>
                  <a:srgbClr val="FF0000"/>
                </a:solidFill>
              </a:rPr>
              <a:t>opti</a:t>
            </a:r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B81C0D5F-CEF3-4C83-4843-A699D82C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843088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Branching structure</a:t>
            </a: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B294624-A8AC-C2C3-5442-081A43279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868613"/>
            <a:ext cx="1508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Computation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instructions</a:t>
            </a: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5E6F6DAE-F80F-6512-8486-9FB1A88CF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545013"/>
            <a:ext cx="2049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Bind instrs to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physical resources</a:t>
            </a:r>
          </a:p>
        </p:txBody>
      </p:sp>
      <p:sp>
        <p:nvSpPr>
          <p:cNvPr id="11280" name="Text Box 19">
            <a:extLst>
              <a:ext uri="{FF2B5EF4-FFF2-40B4-BE49-F238E27FC236}">
                <a16:creationId xmlns:a16="http://schemas.microsoft.com/office/drawing/2014/main" id="{A25619EE-5420-88D1-CF02-B18DCF50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07013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Bind virtual regs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to physical regs</a:t>
            </a:r>
          </a:p>
        </p:txBody>
      </p:sp>
      <p:sp>
        <p:nvSpPr>
          <p:cNvPr id="11281" name="Text Box 20">
            <a:extLst>
              <a:ext uri="{FF2B5EF4-FFF2-40B4-BE49-F238E27FC236}">
                <a16:creationId xmlns:a16="http://schemas.microsoft.com/office/drawing/2014/main" id="{83AA57D6-7B04-C921-C06E-B57A8E26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33800"/>
            <a:ext cx="2259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</a:rPr>
              <a:t>Bind instrs to</a:t>
            </a:r>
          </a:p>
          <a:p>
            <a:r>
              <a:rPr lang="en-US" altLang="en-US" sz="2000">
                <a:solidFill>
                  <a:schemeClr val="accent1"/>
                </a:solidFill>
              </a:rPr>
              <a:t>physical realizations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536A5FB-9C69-88EB-FEC5-1BF1EC620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 Backend IR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11E65BB-EB73-BBF8-543F-D03E9C7C1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696200" cy="5216525"/>
          </a:xfrm>
        </p:spPr>
        <p:txBody>
          <a:bodyPr/>
          <a:lstStyle/>
          <a:p>
            <a:r>
              <a:rPr lang="en-US" altLang="en-US"/>
              <a:t>Low Level IR (intermediate representation)</a:t>
            </a:r>
          </a:p>
          <a:p>
            <a:pPr lvl="1"/>
            <a:r>
              <a:rPr lang="en-US" altLang="en-US"/>
              <a:t>Machine independent assembly code</a:t>
            </a:r>
          </a:p>
          <a:p>
            <a:pPr lvl="2"/>
            <a:r>
              <a:rPr lang="en-US" altLang="en-US"/>
              <a:t>Instruction set for abstract machine</a:t>
            </a:r>
          </a:p>
          <a:p>
            <a:pPr lvl="1"/>
            <a:r>
              <a:rPr lang="en-US" altLang="en-US"/>
              <a:t>r1 = r2 + r3 or equivalently add r1, r2, r3</a:t>
            </a:r>
          </a:p>
          <a:p>
            <a:pPr lvl="2"/>
            <a:r>
              <a:rPr lang="en-US" altLang="en-US"/>
              <a:t>Opcode</a:t>
            </a:r>
          </a:p>
          <a:p>
            <a:pPr lvl="2"/>
            <a:r>
              <a:rPr lang="en-US" altLang="en-US"/>
              <a:t>Operands</a:t>
            </a:r>
          </a:p>
          <a:p>
            <a:pPr lvl="3"/>
            <a:r>
              <a:rPr lang="en-US" altLang="en-US" sz="2400">
                <a:solidFill>
                  <a:srgbClr val="FF0000"/>
                </a:solidFill>
              </a:rPr>
              <a:t>Virtual registers – infinite number of these</a:t>
            </a:r>
          </a:p>
          <a:p>
            <a:pPr lvl="3"/>
            <a:r>
              <a:rPr lang="en-US" altLang="en-US" sz="2400"/>
              <a:t>Special registers – stack pointer, pc, etc.</a:t>
            </a:r>
          </a:p>
          <a:p>
            <a:pPr lvl="3"/>
            <a:r>
              <a:rPr lang="en-US" altLang="en-US" sz="2400"/>
              <a:t>Literals – compile-time constants (no limit on size of these)</a:t>
            </a:r>
          </a:p>
          <a:p>
            <a:pPr lvl="3"/>
            <a:r>
              <a:rPr lang="en-US" altLang="en-US" sz="2400"/>
              <a:t>Symbolic names – start of array, branch targets</a:t>
            </a:r>
          </a:p>
          <a:p>
            <a:endParaRPr lang="en-US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C936BAB-8E28-FBAF-7906-7EC261A66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Flow Analysis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E9E55AB-BED0-15F1-D036-69567CE84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Control transfer = branch (taken or fall-through)</a:t>
            </a:r>
          </a:p>
          <a:p>
            <a:r>
              <a:rPr lang="en-US" altLang="en-US" sz="2400"/>
              <a:t>Control flow</a:t>
            </a:r>
          </a:p>
          <a:p>
            <a:pPr lvl="1"/>
            <a:r>
              <a:rPr lang="en-US" altLang="en-US" sz="2000"/>
              <a:t>Branching behavior of an application</a:t>
            </a:r>
          </a:p>
          <a:p>
            <a:pPr lvl="1"/>
            <a:r>
              <a:rPr lang="en-US" altLang="en-US" sz="2000"/>
              <a:t>What sequences of instructions can be executed</a:t>
            </a:r>
          </a:p>
          <a:p>
            <a:r>
              <a:rPr lang="en-US" altLang="en-US" sz="2400"/>
              <a:t>Execution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/>
              <a:t>Dynamic control flow</a:t>
            </a:r>
          </a:p>
          <a:p>
            <a:pPr lvl="1"/>
            <a:r>
              <a:rPr lang="en-US" altLang="en-US" sz="2000"/>
              <a:t>Direction of a particular instance of a branch</a:t>
            </a:r>
          </a:p>
          <a:p>
            <a:pPr lvl="1"/>
            <a:r>
              <a:rPr lang="en-US" altLang="en-US" sz="2000"/>
              <a:t>Predict, speculate, squash, etc.</a:t>
            </a:r>
          </a:p>
          <a:p>
            <a:r>
              <a:rPr lang="en-US" altLang="en-US" sz="2400"/>
              <a:t>Compiler </a:t>
            </a:r>
            <a:r>
              <a:rPr lang="en-US" altLang="en-US" sz="2400">
                <a:sym typeface="Wingdings" panose="05000000000000000000" pitchFamily="2" charset="2"/>
              </a:rPr>
              <a:t> Static control flow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Not executing the program</a:t>
            </a:r>
          </a:p>
          <a:p>
            <a:pPr lvl="1"/>
            <a:r>
              <a:rPr lang="en-US" altLang="en-US" sz="2000"/>
              <a:t>Input not known, so what could happen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Control flow analysis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Determining properties of the program branch structure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Determining instruction execution properties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B56198-3E17-F306-EE55-D1C01B6FF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Block (BB)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378336-EDA9-E6A5-14C7-5A62D1CFF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Group operations into units with equivalent execution conditions</a:t>
            </a:r>
          </a:p>
          <a:p>
            <a:pPr>
              <a:lnSpc>
                <a:spcPct val="90000"/>
              </a:lnSpc>
            </a:pPr>
            <a:r>
              <a:rPr lang="en-US" altLang="en-US" sz="2800" u="sng">
                <a:solidFill>
                  <a:srgbClr val="FF0000"/>
                </a:solidFill>
              </a:rPr>
              <a:t>Defn: Basic block</a:t>
            </a:r>
            <a:r>
              <a:rPr lang="en-US" altLang="en-US" sz="2800"/>
              <a:t> – a sequence of consecutive operations in which flow of control enters at the beginning and leaves at the end without halt or possibility of branching except at the end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Straight-line sequence of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If one operation is executed in a BB, they all are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1"/>
                </a:solidFill>
              </a:rPr>
              <a:t>Finding BB’s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The first operation starts a BB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Any operation that is the target of a branch starts a BB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1"/>
                </a:solidFill>
              </a:rPr>
              <a:t>Any operation that immediately follows a branch starts a BB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 new">
  <a:themeElements>
    <a:clrScheme name="">
      <a:dk1>
        <a:srgbClr val="000000"/>
      </a:dk1>
      <a:lt1>
        <a:srgbClr val="FFFFFF"/>
      </a:lt1>
      <a:dk2>
        <a:srgbClr val="3333FF"/>
      </a:dk2>
      <a:lt2>
        <a:srgbClr val="777777"/>
      </a:lt2>
      <a:accent1>
        <a:srgbClr val="3333FF"/>
      </a:accent1>
      <a:accent2>
        <a:srgbClr val="3333FF"/>
      </a:accent2>
      <a:accent3>
        <a:srgbClr val="FFFFFF"/>
      </a:accent3>
      <a:accent4>
        <a:srgbClr val="000000"/>
      </a:accent4>
      <a:accent5>
        <a:srgbClr val="ADADFF"/>
      </a:accent5>
      <a:accent6>
        <a:srgbClr val="2D2DE7"/>
      </a:accent6>
      <a:hlink>
        <a:srgbClr val="000000"/>
      </a:hlink>
      <a:folHlink>
        <a:srgbClr val="0099CC"/>
      </a:folHlink>
    </a:clrScheme>
    <a:fontScheme name="hp n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p 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p 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p 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Designs\hp new.pot</Template>
  <TotalTime>13048</TotalTime>
  <Words>1765</Words>
  <Application>Microsoft Office PowerPoint</Application>
  <PresentationFormat>Custom</PresentationFormat>
  <Paragraphs>364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hp new</vt:lpstr>
      <vt:lpstr> Control Flow Analysis/Opti I Control Flow Graph, Dominators</vt:lpstr>
      <vt:lpstr>Memory Alignment – From Last Time</vt:lpstr>
      <vt:lpstr>Structure Alignment - From Last Time</vt:lpstr>
      <vt:lpstr>Class Problem – From Last Time</vt:lpstr>
      <vt:lpstr>Compiler Backend Introduction</vt:lpstr>
      <vt:lpstr>Compiler Backend Structure</vt:lpstr>
      <vt:lpstr>Compiler Backend IR</vt:lpstr>
      <vt:lpstr>Control Flow Analysis</vt:lpstr>
      <vt:lpstr>Basic Block (BB)</vt:lpstr>
      <vt:lpstr>Class Problem</vt:lpstr>
      <vt:lpstr>Control Flow Graph (CFG)</vt:lpstr>
      <vt:lpstr>CFG Example</vt:lpstr>
      <vt:lpstr>Another CFG Example </vt:lpstr>
      <vt:lpstr>Weighted CFG</vt:lpstr>
      <vt:lpstr>Dominator</vt:lpstr>
      <vt:lpstr>Dominator Examples</vt:lpstr>
      <vt:lpstr>Dominator Analysis</vt:lpstr>
      <vt:lpstr>Immediate Dominator</vt:lpstr>
      <vt:lpstr>Class Problem</vt:lpstr>
      <vt:lpstr>Post Dominator</vt:lpstr>
      <vt:lpstr>Post Dominator Examples</vt:lpstr>
      <vt:lpstr>Post Dominator Analysis</vt:lpstr>
      <vt:lpstr>Immediate Post Dominator</vt:lpstr>
      <vt:lpstr>Class Problem</vt:lpstr>
    </vt:vector>
  </TitlesOfParts>
  <Company>HPL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483L8</dc:title>
  <dc:creator>Scott Mahlke</dc:creator>
  <cp:lastModifiedBy>20255A0505@gnits.in</cp:lastModifiedBy>
  <cp:revision>392</cp:revision>
  <cp:lastPrinted>2001-10-18T06:50:13Z</cp:lastPrinted>
  <dcterms:created xsi:type="dcterms:W3CDTF">1999-01-24T07:45:10Z</dcterms:created>
  <dcterms:modified xsi:type="dcterms:W3CDTF">2022-12-03T09:11:34Z</dcterms:modified>
</cp:coreProperties>
</file>