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58400" cy="7772400"/>
  <p:notesSz cx="6858000" cy="9029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FFFF"/>
    <a:srgbClr val="CCECFF"/>
    <a:srgbClr val="FFFF00"/>
    <a:srgbClr val="FF6600"/>
    <a:srgbClr val="CCFFFF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451" y="-48"/>
      </p:cViewPr>
      <p:guideLst>
        <p:guide orient="horz" pos="1200"/>
        <p:guide pos="3072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478" y="-58"/>
      </p:cViewPr>
      <p:guideLst>
        <p:guide orient="horz" pos="284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Relationship Id="rId35" Type="http://schemas.openxmlformats.org/officeDocument/2006/relationships/tableStyles" Target="tableStyles.xml" 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 /><Relationship Id="rId2" Type="http://schemas.openxmlformats.org/officeDocument/2006/relationships/slide" Target="slides/slide10.xml" /><Relationship Id="rId1" Type="http://schemas.openxmlformats.org/officeDocument/2006/relationships/slide" Target="slides/slide2.xml" /><Relationship Id="rId4" Type="http://schemas.openxmlformats.org/officeDocument/2006/relationships/slide" Target="slides/slide16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AAC057-683E-9E90-7668-15920FB5BF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D00AABD-2267-BBAE-B06F-5E6395C166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30163"/>
            <a:ext cx="2994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887413">
              <a:defRPr sz="1000" i="1">
                <a:solidFill>
                  <a:srgbClr val="FF003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16DF049-9C75-F7DC-EB32-E0A25A9868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8543925"/>
            <a:ext cx="2994026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2031224-F454-5BC5-41C7-E448210965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543925"/>
            <a:ext cx="2994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887413">
              <a:defRPr sz="1000" i="1">
                <a:solidFill>
                  <a:srgbClr val="FF0033"/>
                </a:solidFill>
              </a:defRPr>
            </a:lvl1pPr>
          </a:lstStyle>
          <a:p>
            <a:fld id="{2034B651-CC48-49AE-9EEF-0819509EF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48CBF59-941C-C680-AED7-8893F12378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7463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3244710-9DE9-945E-FC10-ABDE114742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7463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977900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CADBE05-05D8-A9B4-0470-CA48C08E14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15963"/>
            <a:ext cx="4324350" cy="3341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A7267C9-EEA9-B727-4AD1-19BD3342FB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05300"/>
            <a:ext cx="5019675" cy="40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59" tIns="59330" rIns="90559" bIns="59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CE4BAC7-2728-32C2-955A-B2F1C63B5B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980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78546A6-230E-3D32-6B8B-5FB89E5A7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980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977900">
              <a:defRPr sz="1000" i="1"/>
            </a:lvl1pPr>
          </a:lstStyle>
          <a:p>
            <a:fld id="{ACDBFB41-1AA9-4CF2-9781-B1A9EAA0B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7148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46150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3033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908175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8F3682-5BDF-3D91-2FFC-BC29D98A0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C2967-0108-4F6E-AC22-FFD54472DD9B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64F618C-B8B2-9EFA-C84B-90A90B715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D6B7B8-72E7-D697-CBD8-B26F21A4F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120" rIns="92120"/>
          <a:lstStyle/>
          <a:p>
            <a:endParaRPr lang="en-US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71F70EE1-A222-676D-39C3-E1EAEBF9F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8635F5-3E1D-7E1D-DCED-DF3ACD02606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438400"/>
            <a:ext cx="77724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A563E21-C0A9-6209-278D-F9252F1AC0B7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8125" y="4403725"/>
            <a:ext cx="7042150" cy="19875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C475-1CE2-AF1A-37AF-ED2690B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710B0-578F-6E47-989C-2E1DAF6C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5311-3122-483B-F995-695FA6E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1999-CD8C-D6A7-B15D-809AB465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4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3119A-1C0A-D4CE-8354-BB345359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835025"/>
            <a:ext cx="1962150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9891-184A-B79D-811F-32A17EDEB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5025"/>
            <a:ext cx="5734050" cy="6022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CB98-414F-3383-818A-CAA2DBFB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BDBA-1A02-0396-36D7-130D9C01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02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4D57-292A-6044-E6A6-3561B888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025"/>
            <a:ext cx="7772400" cy="61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24E1B-22BE-10AA-C0B8-11155ADEA9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0CF5A66-980A-1826-F815-8CE2D0A2B24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AA165-DD02-A71E-FFC0-7D21707F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781800"/>
            <a:ext cx="3429000" cy="5334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517D-DF47-2CA9-CB33-77F29858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781800"/>
            <a:ext cx="152400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83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BFCD-815D-67E7-9803-B8BAD04F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025"/>
            <a:ext cx="7772400" cy="61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6E14-8823-55B6-C300-8030E4B69A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A930589D-8D49-2526-C164-A93227AB643B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E91E-4814-8EBB-713B-290AB174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781800"/>
            <a:ext cx="3429000" cy="5334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274A-480E-306A-CA46-65870410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781800"/>
            <a:ext cx="152400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04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94FB-17A8-4575-25CF-63ED268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D488-4E20-CB86-3597-E4883E7E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A4BF-EE9C-A392-1FAD-7A42DBF3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D3B6-8E86-65C7-B0CE-9FE0CE43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03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96A1-9A03-4349-7A16-A3B6FB2A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56E1-8F1A-4701-4549-6B079D57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7025-6A4E-ECD9-0DC7-F4F058E9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9918-A5CB-C5A9-C5A3-FA8FFF69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B5DE-9474-1C89-559E-C47ECBE2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178C-4BC9-FEE7-A7AD-B29D0DE60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3DA7D-49B1-9DF7-2914-87ED70354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F287-8A58-6AE7-A4DF-20407550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B750-34D8-1536-0C71-881FDAF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A4A2-5F79-92E6-1C6E-09C9E77D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5E2C-15F2-D7D9-061D-C9E63E05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E4DD-E4E0-B40B-463E-EF1AE803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4F176-CD1C-1C2D-5EC9-C07AD8F4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285C-F817-200A-6A9B-AA3D3B969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20D4E-F4E9-0AA7-CA91-4440EF6B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D8BDE-D801-5183-C9AA-9BF85CCC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8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5FD1-BCFF-516C-8D4A-3C688AAC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68E6D-6E44-C53E-2CA9-4528BBD0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1ABD-14F9-ACB6-69D5-B2F9D56A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8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28CBC-A170-33FB-6DB1-4337DAA9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076CA-F158-6C11-E956-2F272092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7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8E63-FEA4-D002-2567-1BAD1F63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BED3-3D26-05BF-DDAE-3D2AD327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DA0F-72D4-8F13-DBB1-5E872873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9E63-961D-1516-1AF0-8B4EFCB6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20E4-22AC-F893-45F9-83644744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3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05BA-5D6C-7CA6-A1E8-12AC98E2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A5A83-610B-A8E0-4777-60A1582A3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4D943-771F-77E1-8B08-A63E65CFE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4097-74BC-F436-E0ED-6506B42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4A08-7BB1-7B69-8256-C91AF7CD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1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D97A9879-5499-F68E-F0F2-A87B4A298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447800"/>
            <a:ext cx="77692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A9B218-C109-0A40-860A-FF8E81C8E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35025"/>
            <a:ext cx="7772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84F1B5-82FD-60CF-8481-1E346DF9E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41475"/>
            <a:ext cx="76962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941646-FD54-025C-96AD-EC708191A9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7818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1106488">
              <a:defRPr sz="1000" b="1" i="1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473158-EE1C-2B4C-2B39-5B21495DD4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15200" y="6781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1106488">
              <a:defRPr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4FEC3ED-34B1-6EE1-CFA2-A009F9BD9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8580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429C77C-3ECE-A543-15D4-2851F732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- </a:t>
            </a:r>
            <a:fld id="{B5D98BEE-75D4-45B7-89CF-87C0F9A7E30C}" type="slidenum">
              <a:rPr lang="en-US" altLang="en-US" sz="1400"/>
              <a:pPr algn="ctr"/>
              <a:t>‹#›</a:t>
            </a:fld>
            <a:r>
              <a:rPr lang="en-US" altLang="en-US" sz="140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1106488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2pPr>
      <a:lvl3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3pPr>
      <a:lvl4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4pPr>
      <a:lvl5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5pPr>
      <a:lvl6pPr marL="4572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6pPr>
      <a:lvl7pPr marL="9144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7pPr>
      <a:lvl8pPr marL="13716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8pPr>
      <a:lvl9pPr marL="18288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77825" indent="-377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143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575" indent="-250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Ÿ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288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Monotype Sort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05000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6480D82-7623-7C18-27FD-62F46EC65E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8534400" cy="1447800"/>
          </a:xfrm>
          <a:noFill/>
          <a:ln/>
        </p:spPr>
        <p:txBody>
          <a:bodyPr lIns="111125" tIns="55562" rIns="111125" bIns="55562"/>
          <a:lstStyle/>
          <a:p>
            <a:br>
              <a:rPr lang="en-US" altLang="en-US" sz="4400"/>
            </a:br>
            <a:r>
              <a:rPr lang="en-US" altLang="en-US" sz="4800"/>
              <a:t>Control Flow Analysis/Opti II</a:t>
            </a:r>
            <a:br>
              <a:rPr lang="en-US" altLang="en-US" sz="4800"/>
            </a:br>
            <a:r>
              <a:rPr lang="en-US" altLang="en-US" sz="4800"/>
              <a:t>Loop Detection, Unrolling, Acyclic Opti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D4C1945-5FE2-EEA1-7181-0E5634F827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111125" tIns="55562" rIns="111125" bIns="55562"/>
          <a:lstStyle/>
          <a:p>
            <a:pPr algn="l">
              <a:lnSpc>
                <a:spcPct val="80000"/>
              </a:lnSpc>
            </a:pPr>
            <a:r>
              <a:rPr lang="en-US" altLang="en-US"/>
              <a:t>EECS 483 – Lecture 17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University of Michigan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Monday, November 10, 2003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>
            <a:extLst>
              <a:ext uri="{FF2B5EF4-FFF2-40B4-BE49-F238E27FC236}">
                <a16:creationId xmlns:a16="http://schemas.microsoft.com/office/drawing/2014/main" id="{61E2E146-9BAD-F4B1-BF74-93B35CFD2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a Loop</a:t>
            </a:r>
          </a:p>
        </p:txBody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9539ADB6-8DB0-A930-6381-C6900086F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Nesting </a:t>
            </a:r>
            <a:r>
              <a:rPr lang="en-US" altLang="en-US" sz="2800"/>
              <a:t>(generally within a procedure scope)</a:t>
            </a:r>
          </a:p>
          <a:p>
            <a:pPr lvl="1"/>
            <a:r>
              <a:rPr lang="en-US" altLang="en-US" sz="2400"/>
              <a:t>Inner loop – Loop with no loops contained within it</a:t>
            </a:r>
          </a:p>
          <a:p>
            <a:pPr lvl="1"/>
            <a:r>
              <a:rPr lang="en-US" altLang="en-US" sz="2400"/>
              <a:t>Outer loop – Loop contained within no other loops</a:t>
            </a:r>
          </a:p>
          <a:p>
            <a:pPr lvl="1"/>
            <a:r>
              <a:rPr lang="en-US" altLang="en-US" sz="2400"/>
              <a:t>Nesting depth</a:t>
            </a:r>
          </a:p>
          <a:p>
            <a:pPr lvl="2"/>
            <a:r>
              <a:rPr lang="en-US" altLang="en-US" sz="2000"/>
              <a:t>depth(outer loop) = 1</a:t>
            </a:r>
          </a:p>
          <a:p>
            <a:pPr lvl="2"/>
            <a:r>
              <a:rPr lang="en-US" altLang="en-US" sz="2000"/>
              <a:t>depth = depth(parent or containing loop) + 1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Trip count</a:t>
            </a:r>
            <a:r>
              <a:rPr lang="en-US" altLang="en-US" sz="2800"/>
              <a:t> (average trip count)</a:t>
            </a:r>
          </a:p>
          <a:p>
            <a:pPr lvl="1"/>
            <a:r>
              <a:rPr lang="en-US" altLang="en-US" sz="2400"/>
              <a:t>How many times (on average) does the loop iterate</a:t>
            </a:r>
          </a:p>
          <a:p>
            <a:pPr lvl="1"/>
            <a:r>
              <a:rPr lang="en-US" altLang="en-US" sz="2400"/>
              <a:t>for (I=0; I&lt;100; I++) </a:t>
            </a:r>
            <a:r>
              <a:rPr lang="en-US" altLang="en-US" sz="2400">
                <a:sym typeface="Wingdings" panose="05000000000000000000" pitchFamily="2" charset="2"/>
              </a:rPr>
              <a:t> trip count = 100</a:t>
            </a:r>
          </a:p>
          <a:p>
            <a:pPr lvl="1"/>
            <a:r>
              <a:rPr lang="en-US" altLang="en-US" sz="2400">
                <a:sym typeface="Wingdings" panose="05000000000000000000" pitchFamily="2" charset="2"/>
              </a:rPr>
              <a:t>Ave trip count = weight(header) / weight(preheader)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>
            <a:extLst>
              <a:ext uri="{FF2B5EF4-FFF2-40B4-BE49-F238E27FC236}">
                <a16:creationId xmlns:a16="http://schemas.microsoft.com/office/drawing/2014/main" id="{F0C25DB0-A40F-ABF0-AD0D-C021A75FC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Trip Count Calculation Example</a:t>
            </a:r>
          </a:p>
        </p:txBody>
      </p:sp>
      <p:sp>
        <p:nvSpPr>
          <p:cNvPr id="992259" name="Rectangle 3">
            <a:extLst>
              <a:ext uri="{FF2B5EF4-FFF2-40B4-BE49-F238E27FC236}">
                <a16:creationId xmlns:a16="http://schemas.microsoft.com/office/drawing/2014/main" id="{46734203-C97A-561E-9D8B-51916B8A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38400"/>
            <a:ext cx="7620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92260" name="Rectangle 4">
            <a:extLst>
              <a:ext uri="{FF2B5EF4-FFF2-40B4-BE49-F238E27FC236}">
                <a16:creationId xmlns:a16="http://schemas.microsoft.com/office/drawing/2014/main" id="{42DF7B11-B1D7-D9F6-E603-B7815376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004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92261" name="Line 5">
            <a:extLst>
              <a:ext uri="{FF2B5EF4-FFF2-40B4-BE49-F238E27FC236}">
                <a16:creationId xmlns:a16="http://schemas.microsoft.com/office/drawing/2014/main" id="{4F437325-7067-7D36-B65A-A681418AC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2" name="Rectangle 6">
            <a:extLst>
              <a:ext uri="{FF2B5EF4-FFF2-40B4-BE49-F238E27FC236}">
                <a16:creationId xmlns:a16="http://schemas.microsoft.com/office/drawing/2014/main" id="{937D2D86-2164-1365-B6E1-06C99A73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624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92263" name="Rectangle 7">
            <a:extLst>
              <a:ext uri="{FF2B5EF4-FFF2-40B4-BE49-F238E27FC236}">
                <a16:creationId xmlns:a16="http://schemas.microsoft.com/office/drawing/2014/main" id="{7B4DD2EB-D5C1-7532-6A21-D506457F0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244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92264" name="Line 8">
            <a:extLst>
              <a:ext uri="{FF2B5EF4-FFF2-40B4-BE49-F238E27FC236}">
                <a16:creationId xmlns:a16="http://schemas.microsoft.com/office/drawing/2014/main" id="{8AECF459-200E-073B-1535-BFCF27CE7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5" name="Line 9">
            <a:extLst>
              <a:ext uri="{FF2B5EF4-FFF2-40B4-BE49-F238E27FC236}">
                <a16:creationId xmlns:a16="http://schemas.microsoft.com/office/drawing/2014/main" id="{C50CFD35-8393-DAC7-B4E8-6D7E078E1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Oval 10">
            <a:extLst>
              <a:ext uri="{FF2B5EF4-FFF2-40B4-BE49-F238E27FC236}">
                <a16:creationId xmlns:a16="http://schemas.microsoft.com/office/drawing/2014/main" id="{113AB95E-370D-F2E8-4FD2-35C179E3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76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92267" name="Oval 11">
            <a:extLst>
              <a:ext uri="{FF2B5EF4-FFF2-40B4-BE49-F238E27FC236}">
                <a16:creationId xmlns:a16="http://schemas.microsoft.com/office/drawing/2014/main" id="{6CD468A3-075A-342E-0AE3-2F19BCFF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92268" name="Line 12">
            <a:extLst>
              <a:ext uri="{FF2B5EF4-FFF2-40B4-BE49-F238E27FC236}">
                <a16:creationId xmlns:a16="http://schemas.microsoft.com/office/drawing/2014/main" id="{ACADABA0-8D06-3011-E70E-0BCBA1F40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9" name="Line 13">
            <a:extLst>
              <a:ext uri="{FF2B5EF4-FFF2-40B4-BE49-F238E27FC236}">
                <a16:creationId xmlns:a16="http://schemas.microsoft.com/office/drawing/2014/main" id="{B899E1C4-3135-5FA4-72AE-F8E2A2853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0" name="Line 14">
            <a:extLst>
              <a:ext uri="{FF2B5EF4-FFF2-40B4-BE49-F238E27FC236}">
                <a16:creationId xmlns:a16="http://schemas.microsoft.com/office/drawing/2014/main" id="{DF9A116A-CF7D-3772-FE37-2D0FAA292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57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1" name="Line 15">
            <a:extLst>
              <a:ext uri="{FF2B5EF4-FFF2-40B4-BE49-F238E27FC236}">
                <a16:creationId xmlns:a16="http://schemas.microsoft.com/office/drawing/2014/main" id="{846D4D50-1F78-7727-1572-F18B8226F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181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2" name="Line 16">
            <a:extLst>
              <a:ext uri="{FF2B5EF4-FFF2-40B4-BE49-F238E27FC236}">
                <a16:creationId xmlns:a16="http://schemas.microsoft.com/office/drawing/2014/main" id="{0377CABF-C7E8-00D7-9C6E-8007559DE6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334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3" name="Line 17">
            <a:extLst>
              <a:ext uri="{FF2B5EF4-FFF2-40B4-BE49-F238E27FC236}">
                <a16:creationId xmlns:a16="http://schemas.microsoft.com/office/drawing/2014/main" id="{0FBF3985-1199-2640-0058-BE5FBFE7A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0480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Line 18">
            <a:extLst>
              <a:ext uri="{FF2B5EF4-FFF2-40B4-BE49-F238E27FC236}">
                <a16:creationId xmlns:a16="http://schemas.microsoft.com/office/drawing/2014/main" id="{0D565DAA-BDE9-DF2C-B965-3CF35B7C4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5" name="Line 19">
            <a:extLst>
              <a:ext uri="{FF2B5EF4-FFF2-40B4-BE49-F238E27FC236}">
                <a16:creationId xmlns:a16="http://schemas.microsoft.com/office/drawing/2014/main" id="{F25F38A0-630C-03C4-CF38-0FD48D86F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048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>
            <a:extLst>
              <a:ext uri="{FF2B5EF4-FFF2-40B4-BE49-F238E27FC236}">
                <a16:creationId xmlns:a16="http://schemas.microsoft.com/office/drawing/2014/main" id="{B61BA100-AAF4-F968-7E92-DE4DB49B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7620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92277" name="Line 21">
            <a:extLst>
              <a:ext uri="{FF2B5EF4-FFF2-40B4-BE49-F238E27FC236}">
                <a16:creationId xmlns:a16="http://schemas.microsoft.com/office/drawing/2014/main" id="{4DBC780A-E5AC-A91F-F39F-34BDAEE17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181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>
            <a:extLst>
              <a:ext uri="{FF2B5EF4-FFF2-40B4-BE49-F238E27FC236}">
                <a16:creationId xmlns:a16="http://schemas.microsoft.com/office/drawing/2014/main" id="{D04A9AAB-21CB-574A-E999-877EE319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7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92279" name="Line 23">
            <a:extLst>
              <a:ext uri="{FF2B5EF4-FFF2-40B4-BE49-F238E27FC236}">
                <a16:creationId xmlns:a16="http://schemas.microsoft.com/office/drawing/2014/main" id="{C7021634-9ADC-259C-B457-275FF7235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0" name="Line 24">
            <a:extLst>
              <a:ext uri="{FF2B5EF4-FFF2-40B4-BE49-F238E27FC236}">
                <a16:creationId xmlns:a16="http://schemas.microsoft.com/office/drawing/2014/main" id="{64F9F2A3-F673-18B6-FA24-3B14D042D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1" name="Line 25">
            <a:extLst>
              <a:ext uri="{FF2B5EF4-FFF2-40B4-BE49-F238E27FC236}">
                <a16:creationId xmlns:a16="http://schemas.microsoft.com/office/drawing/2014/main" id="{11BE1CA5-445B-CBB0-F1EF-5B14BCD06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2" name="Line 26">
            <a:extLst>
              <a:ext uri="{FF2B5EF4-FFF2-40B4-BE49-F238E27FC236}">
                <a16:creationId xmlns:a16="http://schemas.microsoft.com/office/drawing/2014/main" id="{4C6324C6-0AAC-BB96-6C14-B7DB2302A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971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3" name="Line 27">
            <a:extLst>
              <a:ext uri="{FF2B5EF4-FFF2-40B4-BE49-F238E27FC236}">
                <a16:creationId xmlns:a16="http://schemas.microsoft.com/office/drawing/2014/main" id="{ED2FD30B-1E37-BD46-D711-8D63DDDF7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34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4" name="Line 28">
            <a:extLst>
              <a:ext uri="{FF2B5EF4-FFF2-40B4-BE49-F238E27FC236}">
                <a16:creationId xmlns:a16="http://schemas.microsoft.com/office/drawing/2014/main" id="{C0903BE5-6EDF-150B-3D0C-E1706BC6F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34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5" name="Line 29">
            <a:extLst>
              <a:ext uri="{FF2B5EF4-FFF2-40B4-BE49-F238E27FC236}">
                <a16:creationId xmlns:a16="http://schemas.microsoft.com/office/drawing/2014/main" id="{850A0855-1A6E-AF1D-43E6-553F01B06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19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6" name="Line 30">
            <a:extLst>
              <a:ext uri="{FF2B5EF4-FFF2-40B4-BE49-F238E27FC236}">
                <a16:creationId xmlns:a16="http://schemas.microsoft.com/office/drawing/2014/main" id="{6B094D18-2011-5470-44D5-613DAD42C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2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7" name="Line 31">
            <a:extLst>
              <a:ext uri="{FF2B5EF4-FFF2-40B4-BE49-F238E27FC236}">
                <a16:creationId xmlns:a16="http://schemas.microsoft.com/office/drawing/2014/main" id="{A5D9C827-66AB-F75F-8120-BF803D131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8" name="Line 32">
            <a:extLst>
              <a:ext uri="{FF2B5EF4-FFF2-40B4-BE49-F238E27FC236}">
                <a16:creationId xmlns:a16="http://schemas.microsoft.com/office/drawing/2014/main" id="{41234541-2BB1-4B23-B78F-9B367A261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89" name="Line 33">
            <a:extLst>
              <a:ext uri="{FF2B5EF4-FFF2-40B4-BE49-F238E27FC236}">
                <a16:creationId xmlns:a16="http://schemas.microsoft.com/office/drawing/2014/main" id="{D9FEFC7C-14D8-8127-7E04-48E9E3671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0480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0" name="Line 34">
            <a:extLst>
              <a:ext uri="{FF2B5EF4-FFF2-40B4-BE49-F238E27FC236}">
                <a16:creationId xmlns:a16="http://schemas.microsoft.com/office/drawing/2014/main" id="{4835C1AC-21D0-D0CE-E893-44C92E04A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1" name="Line 35">
            <a:extLst>
              <a:ext uri="{FF2B5EF4-FFF2-40B4-BE49-F238E27FC236}">
                <a16:creationId xmlns:a16="http://schemas.microsoft.com/office/drawing/2014/main" id="{778DC10C-C97F-D634-C945-7DC815B19F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6096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2" name="Line 36">
            <a:extLst>
              <a:ext uri="{FF2B5EF4-FFF2-40B4-BE49-F238E27FC236}">
                <a16:creationId xmlns:a16="http://schemas.microsoft.com/office/drawing/2014/main" id="{6BB7E03D-E199-849F-134A-9E83C76D3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860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3" name="Line 37">
            <a:extLst>
              <a:ext uri="{FF2B5EF4-FFF2-40B4-BE49-F238E27FC236}">
                <a16:creationId xmlns:a16="http://schemas.microsoft.com/office/drawing/2014/main" id="{4D1CCE7C-00FB-14EE-4807-CA4B98A28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4" name="Line 38">
            <a:extLst>
              <a:ext uri="{FF2B5EF4-FFF2-40B4-BE49-F238E27FC236}">
                <a16:creationId xmlns:a16="http://schemas.microsoft.com/office/drawing/2014/main" id="{95BF8BDE-09CA-0F3B-C77F-26FF26BDF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8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5" name="Text Box 39">
            <a:extLst>
              <a:ext uri="{FF2B5EF4-FFF2-40B4-BE49-F238E27FC236}">
                <a16:creationId xmlns:a16="http://schemas.microsoft.com/office/drawing/2014/main" id="{26156FFB-4AC8-B9A7-A2E2-CBC247F6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33600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20</a:t>
            </a:r>
          </a:p>
        </p:txBody>
      </p:sp>
      <p:sp>
        <p:nvSpPr>
          <p:cNvPr id="992296" name="Text Box 40">
            <a:extLst>
              <a:ext uri="{FF2B5EF4-FFF2-40B4-BE49-F238E27FC236}">
                <a16:creationId xmlns:a16="http://schemas.microsoft.com/office/drawing/2014/main" id="{EB275DEB-B681-F8F2-5C98-C4014BDE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962400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992297" name="Text Box 41">
            <a:extLst>
              <a:ext uri="{FF2B5EF4-FFF2-40B4-BE49-F238E27FC236}">
                <a16:creationId xmlns:a16="http://schemas.microsoft.com/office/drawing/2014/main" id="{D5BA9B27-B1FE-4D85-F883-9B848E1DB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8001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60</a:t>
            </a:r>
          </a:p>
        </p:txBody>
      </p:sp>
      <p:sp>
        <p:nvSpPr>
          <p:cNvPr id="992298" name="Text Box 42">
            <a:extLst>
              <a:ext uri="{FF2B5EF4-FFF2-40B4-BE49-F238E27FC236}">
                <a16:creationId xmlns:a16="http://schemas.microsoft.com/office/drawing/2014/main" id="{90565BD8-91D1-2A32-0FFB-A3EC244F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656013"/>
            <a:ext cx="41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900</a:t>
            </a:r>
          </a:p>
        </p:txBody>
      </p:sp>
      <p:sp>
        <p:nvSpPr>
          <p:cNvPr id="992299" name="Text Box 43">
            <a:extLst>
              <a:ext uri="{FF2B5EF4-FFF2-40B4-BE49-F238E27FC236}">
                <a16:creationId xmlns:a16="http://schemas.microsoft.com/office/drawing/2014/main" id="{3B1A1441-D5FA-CF37-AD0F-B3FB5E7C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962400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40</a:t>
            </a:r>
          </a:p>
        </p:txBody>
      </p:sp>
      <p:sp>
        <p:nvSpPr>
          <p:cNvPr id="992300" name="Text Box 44">
            <a:extLst>
              <a:ext uri="{FF2B5EF4-FFF2-40B4-BE49-F238E27FC236}">
                <a16:creationId xmlns:a16="http://schemas.microsoft.com/office/drawing/2014/main" id="{C1A7D9E3-F1D7-9999-F5B2-2EC3216D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95600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60</a:t>
            </a:r>
          </a:p>
        </p:txBody>
      </p:sp>
      <p:sp>
        <p:nvSpPr>
          <p:cNvPr id="992301" name="Text Box 45">
            <a:extLst>
              <a:ext uri="{FF2B5EF4-FFF2-40B4-BE49-F238E27FC236}">
                <a16:creationId xmlns:a16="http://schemas.microsoft.com/office/drawing/2014/main" id="{A617E928-FA9C-4574-16EA-10E2AFE76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0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80</a:t>
            </a:r>
          </a:p>
        </p:txBody>
      </p:sp>
      <p:sp>
        <p:nvSpPr>
          <p:cNvPr id="992302" name="Text Box 46">
            <a:extLst>
              <a:ext uri="{FF2B5EF4-FFF2-40B4-BE49-F238E27FC236}">
                <a16:creationId xmlns:a16="http://schemas.microsoft.com/office/drawing/2014/main" id="{73C2322B-BEF1-ADF1-6C00-0A01F187A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01821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20</a:t>
            </a:r>
          </a:p>
        </p:txBody>
      </p:sp>
      <p:sp>
        <p:nvSpPr>
          <p:cNvPr id="992303" name="Text Box 47">
            <a:extLst>
              <a:ext uri="{FF2B5EF4-FFF2-40B4-BE49-F238E27FC236}">
                <a16:creationId xmlns:a16="http://schemas.microsoft.com/office/drawing/2014/main" id="{26C69F9D-6CDD-3783-B0A1-D91DDA10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79813"/>
            <a:ext cx="41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700</a:t>
            </a:r>
          </a:p>
        </p:txBody>
      </p:sp>
      <p:sp>
        <p:nvSpPr>
          <p:cNvPr id="992304" name="Text Box 48">
            <a:extLst>
              <a:ext uri="{FF2B5EF4-FFF2-40B4-BE49-F238E27FC236}">
                <a16:creationId xmlns:a16="http://schemas.microsoft.com/office/drawing/2014/main" id="{51C8378E-99A3-FC82-8007-A59A3C87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1240</a:t>
            </a:r>
          </a:p>
        </p:txBody>
      </p:sp>
      <p:sp>
        <p:nvSpPr>
          <p:cNvPr id="992305" name="Text Box 49">
            <a:extLst>
              <a:ext uri="{FF2B5EF4-FFF2-40B4-BE49-F238E27FC236}">
                <a16:creationId xmlns:a16="http://schemas.microsoft.com/office/drawing/2014/main" id="{E5EC6FC7-42DD-428E-C72D-C2930F4C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19600"/>
            <a:ext cx="41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992306" name="Text Box 50">
            <a:extLst>
              <a:ext uri="{FF2B5EF4-FFF2-40B4-BE49-F238E27FC236}">
                <a16:creationId xmlns:a16="http://schemas.microsoft.com/office/drawing/2014/main" id="{87820FCB-E567-6587-5902-5A81FF5D1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4408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Calculate the trip counts for all the</a:t>
            </a:r>
          </a:p>
          <a:p>
            <a:r>
              <a:rPr lang="en-US" altLang="en-US">
                <a:solidFill>
                  <a:schemeClr val="accent1"/>
                </a:solidFill>
              </a:rPr>
              <a:t>loops in the graph</a:t>
            </a:r>
          </a:p>
        </p:txBody>
      </p:sp>
      <p:sp>
        <p:nvSpPr>
          <p:cNvPr id="992307" name="Text Box 51">
            <a:extLst>
              <a:ext uri="{FF2B5EF4-FFF2-40B4-BE49-F238E27FC236}">
                <a16:creationId xmlns:a16="http://schemas.microsoft.com/office/drawing/2014/main" id="{B69A775F-4ADB-F8CA-3FD7-4B9A7AF1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42830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Blue loop:</a:t>
            </a:r>
          </a:p>
          <a:p>
            <a:r>
              <a:rPr lang="en-US" altLang="en-US"/>
              <a:t>    w(header) = w(BB3)</a:t>
            </a:r>
          </a:p>
          <a:p>
            <a:r>
              <a:rPr lang="en-US" altLang="en-US"/>
              <a:t>        = 1240+60+700 = 2000</a:t>
            </a:r>
          </a:p>
          <a:p>
            <a:r>
              <a:rPr lang="en-US" altLang="en-US"/>
              <a:t>    w(preheader) = w(BB2)</a:t>
            </a:r>
          </a:p>
          <a:p>
            <a:r>
              <a:rPr lang="en-US" altLang="en-US"/>
              <a:t>        = 80+20 = 100</a:t>
            </a:r>
          </a:p>
          <a:p>
            <a:r>
              <a:rPr lang="en-US" altLang="en-US"/>
              <a:t>    avg trip count = 2000/100 = 20</a:t>
            </a:r>
          </a:p>
          <a:p>
            <a:r>
              <a:rPr lang="en-US" altLang="en-US"/>
              <a:t>Yellow loop:</a:t>
            </a:r>
          </a:p>
          <a:p>
            <a:r>
              <a:rPr lang="en-US" altLang="en-US"/>
              <a:t>    w(header) = w(BB2)</a:t>
            </a:r>
          </a:p>
          <a:p>
            <a:r>
              <a:rPr lang="en-US" altLang="en-US"/>
              <a:t>        = 80+20 = 100</a:t>
            </a:r>
          </a:p>
          <a:p>
            <a:r>
              <a:rPr lang="en-US" altLang="en-US"/>
              <a:t>    w(preheader) = w(BB1) = 20</a:t>
            </a:r>
          </a:p>
          <a:p>
            <a:r>
              <a:rPr lang="en-US" altLang="en-US"/>
              <a:t>    avg trip count = 100/20 = 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>
            <a:extLst>
              <a:ext uri="{FF2B5EF4-FFF2-40B4-BE49-F238E27FC236}">
                <a16:creationId xmlns:a16="http://schemas.microsoft.com/office/drawing/2014/main" id="{E5F203A6-54AE-3407-00A3-680336DBF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Induction Variables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43905A98-5C62-E531-AB4E-B4E5538D0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Induction variables</a:t>
            </a:r>
            <a:r>
              <a:rPr lang="en-US" altLang="en-US" sz="2800"/>
              <a:t> are variables such that every time they changes value, they are incremented/decremented by some constant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Basic induction variable</a:t>
            </a:r>
            <a:r>
              <a:rPr lang="en-US" altLang="en-US" sz="2800"/>
              <a:t> – induction variable  whose only assignments within a loop are of the form j = j +/- C, where C is a constant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Primary induction variable</a:t>
            </a:r>
            <a:r>
              <a:rPr lang="en-US" altLang="en-US" sz="2800"/>
              <a:t> – basic induction variable that controls the loop execution (for i=0; i&lt;100; i++), i (virtual register holding i) is the primary induction variable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Derived induction variable</a:t>
            </a:r>
            <a:r>
              <a:rPr lang="en-US" altLang="en-US" sz="2800"/>
              <a:t> – variable that is a linear function of a basic induction variable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E091336C-57F0-7212-F525-C0E2FE033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994307" name="Text Box 3">
            <a:extLst>
              <a:ext uri="{FF2B5EF4-FFF2-40B4-BE49-F238E27FC236}">
                <a16:creationId xmlns:a16="http://schemas.microsoft.com/office/drawing/2014/main" id="{F1193AD4-D03C-6B44-9181-15CE7A39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362200"/>
            <a:ext cx="177006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r2 = r1 * 4</a:t>
            </a:r>
          </a:p>
          <a:p>
            <a:r>
              <a:rPr lang="en-US" altLang="en-US" sz="2000"/>
              <a:t>r4 = r7 + 3</a:t>
            </a:r>
          </a:p>
          <a:p>
            <a:r>
              <a:rPr lang="en-US" altLang="en-US" sz="2000"/>
              <a:t>r7 = r7 + 1</a:t>
            </a:r>
          </a:p>
          <a:p>
            <a:r>
              <a:rPr lang="en-US" altLang="en-US" sz="2000"/>
              <a:t>r1 = load(r2)</a:t>
            </a:r>
          </a:p>
          <a:p>
            <a:r>
              <a:rPr lang="en-US" altLang="en-US" sz="2000"/>
              <a:t>r3 = load(r4)</a:t>
            </a:r>
          </a:p>
          <a:p>
            <a:r>
              <a:rPr lang="en-US" altLang="en-US" sz="2000"/>
              <a:t>r9 = r1 * r3</a:t>
            </a:r>
          </a:p>
          <a:p>
            <a:r>
              <a:rPr lang="en-US" altLang="en-US" sz="2000"/>
              <a:t>r10 = r9 &gt;&gt; 4</a:t>
            </a:r>
          </a:p>
          <a:p>
            <a:r>
              <a:rPr lang="en-US" altLang="en-US" sz="2000"/>
              <a:t>store (r10, r2)</a:t>
            </a:r>
          </a:p>
          <a:p>
            <a:r>
              <a:rPr lang="en-US" altLang="en-US" sz="2000"/>
              <a:t>r1 = r1 + 4</a:t>
            </a:r>
          </a:p>
          <a:p>
            <a:r>
              <a:rPr lang="en-US" altLang="en-US" sz="2000"/>
              <a:t>blt r1 100 Loop</a:t>
            </a:r>
          </a:p>
        </p:txBody>
      </p:sp>
      <p:sp>
        <p:nvSpPr>
          <p:cNvPr id="994308" name="Text Box 4">
            <a:extLst>
              <a:ext uri="{FF2B5EF4-FFF2-40B4-BE49-F238E27FC236}">
                <a16:creationId xmlns:a16="http://schemas.microsoft.com/office/drawing/2014/main" id="{725BD8AB-C892-6E3E-AB10-CCBF9FB7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Loop:</a:t>
            </a:r>
          </a:p>
        </p:txBody>
      </p:sp>
      <p:sp>
        <p:nvSpPr>
          <p:cNvPr id="994309" name="Text Box 5">
            <a:extLst>
              <a:ext uri="{FF2B5EF4-FFF2-40B4-BE49-F238E27FC236}">
                <a16:creationId xmlns:a16="http://schemas.microsoft.com/office/drawing/2014/main" id="{F4BDDE3B-F063-9239-8726-A6255900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76400"/>
            <a:ext cx="1046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r1 = 0</a:t>
            </a:r>
          </a:p>
          <a:p>
            <a:r>
              <a:rPr lang="en-US" altLang="en-US" sz="2000"/>
              <a:t>r7 = &amp;A</a:t>
            </a:r>
          </a:p>
        </p:txBody>
      </p:sp>
      <p:sp>
        <p:nvSpPr>
          <p:cNvPr id="994310" name="Text Box 6">
            <a:extLst>
              <a:ext uri="{FF2B5EF4-FFF2-40B4-BE49-F238E27FC236}">
                <a16:creationId xmlns:a16="http://schemas.microsoft.com/office/drawing/2014/main" id="{792E897A-C9E6-328C-F70B-DA7FF0EB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3016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Identify the basic,</a:t>
            </a:r>
          </a:p>
          <a:p>
            <a:r>
              <a:rPr lang="en-US" altLang="en-US">
                <a:solidFill>
                  <a:schemeClr val="accent1"/>
                </a:solidFill>
              </a:rPr>
              <a:t>primary, and derived</a:t>
            </a:r>
          </a:p>
          <a:p>
            <a:r>
              <a:rPr lang="en-US" altLang="en-US">
                <a:solidFill>
                  <a:schemeClr val="accent1"/>
                </a:solidFill>
              </a:rPr>
              <a:t>inductions variables in </a:t>
            </a:r>
          </a:p>
          <a:p>
            <a:r>
              <a:rPr lang="en-US" altLang="en-US">
                <a:solidFill>
                  <a:schemeClr val="accent1"/>
                </a:solidFill>
              </a:rPr>
              <a:t>this loop.</a:t>
            </a:r>
          </a:p>
        </p:txBody>
      </p:sp>
      <p:sp>
        <p:nvSpPr>
          <p:cNvPr id="994311" name="Rectangle 7">
            <a:extLst>
              <a:ext uri="{FF2B5EF4-FFF2-40B4-BE49-F238E27FC236}">
                <a16:creationId xmlns:a16="http://schemas.microsoft.com/office/drawing/2014/main" id="{3874070A-F603-C5D6-5C69-29310852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19050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4312" name="Rectangle 8">
            <a:extLst>
              <a:ext uri="{FF2B5EF4-FFF2-40B4-BE49-F238E27FC236}">
                <a16:creationId xmlns:a16="http://schemas.microsoft.com/office/drawing/2014/main" id="{0478EC60-CB8E-3D9B-59AB-B24FFCBE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00200"/>
            <a:ext cx="1905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>
            <a:extLst>
              <a:ext uri="{FF2B5EF4-FFF2-40B4-BE49-F238E27FC236}">
                <a16:creationId xmlns:a16="http://schemas.microsoft.com/office/drawing/2014/main" id="{0B685081-ECE5-9365-7AAD-EB7A9B1D0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Reducible Flow Graphs</a:t>
            </a:r>
          </a:p>
        </p:txBody>
      </p:sp>
      <p:sp>
        <p:nvSpPr>
          <p:cNvPr id="995331" name="Rectangle 3">
            <a:extLst>
              <a:ext uri="{FF2B5EF4-FFF2-40B4-BE49-F238E27FC236}">
                <a16:creationId xmlns:a16="http://schemas.microsoft.com/office/drawing/2014/main" id="{06661FD2-80B8-241D-937D-0DFA1894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flow graph is </a:t>
            </a:r>
            <a:r>
              <a:rPr lang="en-US" altLang="en-US" sz="2800" u="sng"/>
              <a:t>reducible</a:t>
            </a:r>
            <a:r>
              <a:rPr lang="en-US" altLang="en-US" sz="2800"/>
              <a:t> if and only if we can partition the edges into 2 disjoint groups often called forward and back edges with the following properties</a:t>
            </a:r>
          </a:p>
          <a:p>
            <a:pPr lvl="1"/>
            <a:r>
              <a:rPr lang="en-US" altLang="en-US" sz="2400"/>
              <a:t>The forward edges form an acyclic graph in which every node can be reached from the Entry</a:t>
            </a:r>
          </a:p>
          <a:p>
            <a:pPr lvl="1"/>
            <a:r>
              <a:rPr lang="en-US" altLang="en-US" sz="2400"/>
              <a:t>The back edges consist only of edges whose destinations dominate their sources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More simply – Take a CFG, remove all the backedges (x</a:t>
            </a:r>
            <a:r>
              <a:rPr lang="en-US" altLang="en-US" sz="2800">
                <a:solidFill>
                  <a:srgbClr val="FF0000"/>
                </a:solidFill>
                <a:sym typeface="Wingdings" panose="05000000000000000000" pitchFamily="2" charset="2"/>
              </a:rPr>
              <a:t> y where y dominates x), you should have a </a:t>
            </a:r>
            <a:r>
              <a:rPr lang="en-US" altLang="en-US" sz="2800" u="sng">
                <a:solidFill>
                  <a:srgbClr val="FF0000"/>
                </a:solidFill>
                <a:sym typeface="Wingdings" panose="05000000000000000000" pitchFamily="2" charset="2"/>
              </a:rPr>
              <a:t>connected, acyclic</a:t>
            </a:r>
            <a:r>
              <a:rPr lang="en-US" altLang="en-US" sz="2800">
                <a:solidFill>
                  <a:srgbClr val="FF0000"/>
                </a:solidFill>
                <a:sym typeface="Wingdings" panose="05000000000000000000" pitchFamily="2" charset="2"/>
              </a:rPr>
              <a:t> graph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>
            <a:extLst>
              <a:ext uri="{FF2B5EF4-FFF2-40B4-BE49-F238E27FC236}">
                <a16:creationId xmlns:a16="http://schemas.microsoft.com/office/drawing/2014/main" id="{2E0B6E51-B107-AC4B-D186-CC7A7BD5D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Irreducible Flow Graph Example</a:t>
            </a:r>
          </a:p>
        </p:txBody>
      </p:sp>
      <p:sp>
        <p:nvSpPr>
          <p:cNvPr id="996356" name="Rectangle 4">
            <a:extLst>
              <a:ext uri="{FF2B5EF4-FFF2-40B4-BE49-F238E27FC236}">
                <a16:creationId xmlns:a16="http://schemas.microsoft.com/office/drawing/2014/main" id="{E927663F-9E5D-6756-BBD8-3DA159FE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96357" name="Rectangle 5">
            <a:extLst>
              <a:ext uri="{FF2B5EF4-FFF2-40B4-BE49-F238E27FC236}">
                <a16:creationId xmlns:a16="http://schemas.microsoft.com/office/drawing/2014/main" id="{E97A8A33-6955-B8FB-058B-A75AD7BE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96358" name="Rectangle 6">
            <a:extLst>
              <a:ext uri="{FF2B5EF4-FFF2-40B4-BE49-F238E27FC236}">
                <a16:creationId xmlns:a16="http://schemas.microsoft.com/office/drawing/2014/main" id="{5FF48A71-E9A2-3C7F-7AFA-F41CBF42C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96359" name="Line 7">
            <a:extLst>
              <a:ext uri="{FF2B5EF4-FFF2-40B4-BE49-F238E27FC236}">
                <a16:creationId xmlns:a16="http://schemas.microsoft.com/office/drawing/2014/main" id="{70CA5ECF-3FA6-14C9-1FC0-0A62A6B88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9530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0" name="Line 8">
            <a:extLst>
              <a:ext uri="{FF2B5EF4-FFF2-40B4-BE49-F238E27FC236}">
                <a16:creationId xmlns:a16="http://schemas.microsoft.com/office/drawing/2014/main" id="{07318979-8B37-BC82-0BFF-2CA114233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9530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1" name="Line 9">
            <a:extLst>
              <a:ext uri="{FF2B5EF4-FFF2-40B4-BE49-F238E27FC236}">
                <a16:creationId xmlns:a16="http://schemas.microsoft.com/office/drawing/2014/main" id="{353DFC43-D068-CDC4-CC0A-E3315BF08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91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2" name="Line 10">
            <a:extLst>
              <a:ext uri="{FF2B5EF4-FFF2-40B4-BE49-F238E27FC236}">
                <a16:creationId xmlns:a16="http://schemas.microsoft.com/office/drawing/2014/main" id="{A3BAC809-3236-4F20-C821-B1FE1C7B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19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3" name="Line 11">
            <a:extLst>
              <a:ext uri="{FF2B5EF4-FFF2-40B4-BE49-F238E27FC236}">
                <a16:creationId xmlns:a16="http://schemas.microsoft.com/office/drawing/2014/main" id="{7165551A-7853-D884-3D82-2CFBD5254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181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4" name="Line 12">
            <a:extLst>
              <a:ext uri="{FF2B5EF4-FFF2-40B4-BE49-F238E27FC236}">
                <a16:creationId xmlns:a16="http://schemas.microsoft.com/office/drawing/2014/main" id="{238ED874-D6B9-DD18-4E2D-045379DC9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5" name="Line 13">
            <a:extLst>
              <a:ext uri="{FF2B5EF4-FFF2-40B4-BE49-F238E27FC236}">
                <a16:creationId xmlns:a16="http://schemas.microsoft.com/office/drawing/2014/main" id="{7AA2618C-C627-259E-8673-DDB78BC8D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81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6" name="Line 14">
            <a:extLst>
              <a:ext uri="{FF2B5EF4-FFF2-40B4-BE49-F238E27FC236}">
                <a16:creationId xmlns:a16="http://schemas.microsoft.com/office/drawing/2014/main" id="{EDAA2079-D3A3-0486-75B8-9192493AA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7" name="Line 15">
            <a:extLst>
              <a:ext uri="{FF2B5EF4-FFF2-40B4-BE49-F238E27FC236}">
                <a16:creationId xmlns:a16="http://schemas.microsoft.com/office/drawing/2014/main" id="{3A3C7DF4-DA72-3128-85D4-64339EEBF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6172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8" name="Line 16">
            <a:extLst>
              <a:ext uri="{FF2B5EF4-FFF2-40B4-BE49-F238E27FC236}">
                <a16:creationId xmlns:a16="http://schemas.microsoft.com/office/drawing/2014/main" id="{0F1DA1A1-03DE-0BA0-A0E4-CD96ED254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5181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9" name="Line 17">
            <a:extLst>
              <a:ext uri="{FF2B5EF4-FFF2-40B4-BE49-F238E27FC236}">
                <a16:creationId xmlns:a16="http://schemas.microsoft.com/office/drawing/2014/main" id="{7E691FCF-66B7-236C-A4F9-C6CD9FA23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0" name="Line 18">
            <a:extLst>
              <a:ext uri="{FF2B5EF4-FFF2-40B4-BE49-F238E27FC236}">
                <a16:creationId xmlns:a16="http://schemas.microsoft.com/office/drawing/2014/main" id="{BB1944C6-4161-F23A-1785-2E36DEC14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81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1" name="Line 19">
            <a:extLst>
              <a:ext uri="{FF2B5EF4-FFF2-40B4-BE49-F238E27FC236}">
                <a16:creationId xmlns:a16="http://schemas.microsoft.com/office/drawing/2014/main" id="{28155DB8-C0F1-A25F-CE7A-37454793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791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2" name="Line 20">
            <a:extLst>
              <a:ext uri="{FF2B5EF4-FFF2-40B4-BE49-F238E27FC236}">
                <a16:creationId xmlns:a16="http://schemas.microsoft.com/office/drawing/2014/main" id="{0D9D8729-E740-B667-F593-DD9A3E8DB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91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3" name="Text Box 21">
            <a:extLst>
              <a:ext uri="{FF2B5EF4-FFF2-40B4-BE49-F238E27FC236}">
                <a16:creationId xmlns:a16="http://schemas.microsoft.com/office/drawing/2014/main" id="{1B08053D-3554-6B61-056E-D2CB7137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686300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Non-reducible!</a:t>
            </a:r>
          </a:p>
        </p:txBody>
      </p:sp>
      <p:sp>
        <p:nvSpPr>
          <p:cNvPr id="996374" name="Text Box 22">
            <a:extLst>
              <a:ext uri="{FF2B5EF4-FFF2-40B4-BE49-F238E27FC236}">
                <a16:creationId xmlns:a16="http://schemas.microsoft.com/office/drawing/2014/main" id="{F6735461-AB15-3241-1265-6A2F623F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0"/>
            <a:ext cx="276701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L1: x = x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if (x) {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L2: y = y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if (y &gt; 10) goto L3</a:t>
            </a:r>
          </a:p>
          <a:p>
            <a:r>
              <a:rPr lang="en-US" altLang="en-US">
                <a:solidFill>
                  <a:schemeClr val="accent1"/>
                </a:solidFill>
              </a:rPr>
              <a:t>} else {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L3: z = z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if (z &gt; 0) goto L2</a:t>
            </a:r>
          </a:p>
          <a:p>
            <a:r>
              <a:rPr lang="en-US" altLang="en-US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996375" name="Text Box 23">
            <a:extLst>
              <a:ext uri="{FF2B5EF4-FFF2-40B4-BE49-F238E27FC236}">
                <a16:creationId xmlns:a16="http://schemas.microsoft.com/office/drawing/2014/main" id="{3751D87F-AEFA-38BF-A794-81B9E30F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0"/>
            <a:ext cx="7467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* In C/C++, its not possible to create an irreducible</a:t>
            </a:r>
          </a:p>
          <a:p>
            <a:r>
              <a:rPr lang="en-US" altLang="en-US" sz="2800"/>
              <a:t>flow graph without using goto’s</a:t>
            </a:r>
          </a:p>
          <a:p>
            <a:r>
              <a:rPr lang="en-US" altLang="en-US" sz="2800"/>
              <a:t>* Cyclic graphs that are NOT natural loops cannot</a:t>
            </a:r>
          </a:p>
          <a:p>
            <a:r>
              <a:rPr lang="en-US" altLang="en-US" sz="2800"/>
              <a:t>be optimized by the compiler</a:t>
            </a:r>
          </a:p>
        </p:txBody>
      </p:sp>
      <p:sp>
        <p:nvSpPr>
          <p:cNvPr id="996376" name="AutoShape 24">
            <a:extLst>
              <a:ext uri="{FF2B5EF4-FFF2-40B4-BE49-F238E27FC236}">
                <a16:creationId xmlns:a16="http://schemas.microsoft.com/office/drawing/2014/main" id="{E250BF85-43AD-80F3-6116-632097BA2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D3C1DED5-C616-6047-4931-393AE459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Unrolling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52088A8E-9285-E78B-27D4-6ACAC4D9B2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5720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Most renowned control flow opti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Replicate the body of a loop N-1 times (giving N total copies)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Loop unrolled N times or Nx unrolled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Enable overlap of operations from different iterations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Increase potential for ILP (instruction level parallelism)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3 variants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Unroll multiple of known trip count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Unroll with remainder loop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While loop unroll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998405" name="Text Box 5">
            <a:extLst>
              <a:ext uri="{FF2B5EF4-FFF2-40B4-BE49-F238E27FC236}">
                <a16:creationId xmlns:a16="http://schemas.microsoft.com/office/drawing/2014/main" id="{CAC09DA6-2C23-6F5E-DB0E-585EFE283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6320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998406" name="Rectangle 6">
            <a:extLst>
              <a:ext uri="{FF2B5EF4-FFF2-40B4-BE49-F238E27FC236}">
                <a16:creationId xmlns:a16="http://schemas.microsoft.com/office/drawing/2014/main" id="{E9BD382D-36B8-8764-8B7C-4E5B056E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1981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r2 100 Loop</a:t>
            </a:r>
          </a:p>
        </p:txBody>
      </p:sp>
      <p:sp>
        <p:nvSpPr>
          <p:cNvPr id="998407" name="Line 7">
            <a:extLst>
              <a:ext uri="{FF2B5EF4-FFF2-40B4-BE49-F238E27FC236}">
                <a16:creationId xmlns:a16="http://schemas.microsoft.com/office/drawing/2014/main" id="{E3ABD9F7-657B-471B-96FF-5BBE81E94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87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8" name="Line 8">
            <a:extLst>
              <a:ext uri="{FF2B5EF4-FFF2-40B4-BE49-F238E27FC236}">
                <a16:creationId xmlns:a16="http://schemas.microsoft.com/office/drawing/2014/main" id="{8FDAE4CF-47DE-92A8-274D-FAEA34DAE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5105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9" name="Line 9">
            <a:extLst>
              <a:ext uri="{FF2B5EF4-FFF2-40B4-BE49-F238E27FC236}">
                <a16:creationId xmlns:a16="http://schemas.microsoft.com/office/drawing/2014/main" id="{08DE2DA2-DAFE-750C-0A7B-C67E57999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0" name="Line 10">
            <a:extLst>
              <a:ext uri="{FF2B5EF4-FFF2-40B4-BE49-F238E27FC236}">
                <a16:creationId xmlns:a16="http://schemas.microsoft.com/office/drawing/2014/main" id="{0D2569B3-293C-1FD0-A010-CA2E9E833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1" name="Line 11">
            <a:extLst>
              <a:ext uri="{FF2B5EF4-FFF2-40B4-BE49-F238E27FC236}">
                <a16:creationId xmlns:a16="http://schemas.microsoft.com/office/drawing/2014/main" id="{212C88ED-AF6D-EA0E-FC79-CB2D6C79F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2" name="Line 12">
            <a:extLst>
              <a:ext uri="{FF2B5EF4-FFF2-40B4-BE49-F238E27FC236}">
                <a16:creationId xmlns:a16="http://schemas.microsoft.com/office/drawing/2014/main" id="{B1739A2C-D5C5-0FC5-9FD8-633F40DB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3" name="Line 13">
            <a:extLst>
              <a:ext uri="{FF2B5EF4-FFF2-40B4-BE49-F238E27FC236}">
                <a16:creationId xmlns:a16="http://schemas.microsoft.com/office/drawing/2014/main" id="{0A4FB777-1729-8AD9-1FD2-83491B6D2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87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8FFF73C1-2E49-803C-511B-67A8882D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981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r2 100 Loop</a:t>
            </a:r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480ACB2F-8DE0-44FC-9F22-C1BB3B3C7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 – Type 1</a:t>
            </a:r>
          </a:p>
        </p:txBody>
      </p:sp>
      <p:sp>
        <p:nvSpPr>
          <p:cNvPr id="999428" name="Text Box 4">
            <a:extLst>
              <a:ext uri="{FF2B5EF4-FFF2-40B4-BE49-F238E27FC236}">
                <a16:creationId xmlns:a16="http://schemas.microsoft.com/office/drawing/2014/main" id="{CFDCFD09-6255-B6E9-8DA8-B13A13EA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6988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999429" name="Rectangle 5">
            <a:extLst>
              <a:ext uri="{FF2B5EF4-FFF2-40B4-BE49-F238E27FC236}">
                <a16:creationId xmlns:a16="http://schemas.microsoft.com/office/drawing/2014/main" id="{7FECC02F-8136-7C64-2FB7-3D76CA89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38600"/>
            <a:ext cx="1981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r2 100 Loop</a:t>
            </a:r>
          </a:p>
        </p:txBody>
      </p:sp>
      <p:sp>
        <p:nvSpPr>
          <p:cNvPr id="999430" name="Line 6">
            <a:extLst>
              <a:ext uri="{FF2B5EF4-FFF2-40B4-BE49-F238E27FC236}">
                <a16:creationId xmlns:a16="http://schemas.microsoft.com/office/drawing/2014/main" id="{0443E1C9-08FB-A1FA-4470-9CF7976B5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1" name="Line 7">
            <a:extLst>
              <a:ext uri="{FF2B5EF4-FFF2-40B4-BE49-F238E27FC236}">
                <a16:creationId xmlns:a16="http://schemas.microsoft.com/office/drawing/2014/main" id="{FB2390A9-9559-D2D8-8DA1-BC118535EB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632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2" name="Line 8">
            <a:extLst>
              <a:ext uri="{FF2B5EF4-FFF2-40B4-BE49-F238E27FC236}">
                <a16:creationId xmlns:a16="http://schemas.microsoft.com/office/drawing/2014/main" id="{9615639F-5324-94F5-FE43-E728F3E1C8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338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3" name="Line 9">
            <a:extLst>
              <a:ext uri="{FF2B5EF4-FFF2-40B4-BE49-F238E27FC236}">
                <a16:creationId xmlns:a16="http://schemas.microsoft.com/office/drawing/2014/main" id="{F450D50E-BA97-ED11-0CC5-3733721B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4" name="Line 10">
            <a:extLst>
              <a:ext uri="{FF2B5EF4-FFF2-40B4-BE49-F238E27FC236}">
                <a16:creationId xmlns:a16="http://schemas.microsoft.com/office/drawing/2014/main" id="{82057DF3-AF37-4637-7CDC-DB6CFE9A0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5" name="Line 11">
            <a:extLst>
              <a:ext uri="{FF2B5EF4-FFF2-40B4-BE49-F238E27FC236}">
                <a16:creationId xmlns:a16="http://schemas.microsoft.com/office/drawing/2014/main" id="{AD34C4F0-4AA4-F7BF-B330-9231FF5DC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6" name="Line 12">
            <a:extLst>
              <a:ext uri="{FF2B5EF4-FFF2-40B4-BE49-F238E27FC236}">
                <a16:creationId xmlns:a16="http://schemas.microsoft.com/office/drawing/2014/main" id="{FDFA6B51-A031-09EA-EC7F-2C2C36C2A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9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7" name="Text Box 13">
            <a:extLst>
              <a:ext uri="{FF2B5EF4-FFF2-40B4-BE49-F238E27FC236}">
                <a16:creationId xmlns:a16="http://schemas.microsoft.com/office/drawing/2014/main" id="{DAB3ABAB-66CB-66C8-5792-55B5A650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2309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r2 is the loop variable,</a:t>
            </a:r>
          </a:p>
          <a:p>
            <a:r>
              <a:rPr lang="en-US" altLang="en-US" sz="1600"/>
              <a:t>Increment is 1</a:t>
            </a:r>
          </a:p>
          <a:p>
            <a:r>
              <a:rPr lang="en-US" altLang="en-US" sz="1600"/>
              <a:t>Initial value is 0</a:t>
            </a:r>
          </a:p>
          <a:p>
            <a:r>
              <a:rPr lang="en-US" altLang="en-US" sz="1600"/>
              <a:t>Final value is 100</a:t>
            </a:r>
          </a:p>
          <a:p>
            <a:r>
              <a:rPr lang="en-US" altLang="en-US" sz="1600"/>
              <a:t>Trip count is 100</a:t>
            </a:r>
          </a:p>
        </p:txBody>
      </p:sp>
      <p:sp>
        <p:nvSpPr>
          <p:cNvPr id="999438" name="Text Box 14">
            <a:extLst>
              <a:ext uri="{FF2B5EF4-FFF2-40B4-BE49-F238E27FC236}">
                <a16:creationId xmlns:a16="http://schemas.microsoft.com/office/drawing/2014/main" id="{805F491D-9E2E-7A38-B3C2-ECB32EF66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14890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999439" name="Rectangle 15">
            <a:extLst>
              <a:ext uri="{FF2B5EF4-FFF2-40B4-BE49-F238E27FC236}">
                <a16:creationId xmlns:a16="http://schemas.microsoft.com/office/drawing/2014/main" id="{53FEF2DC-0521-4B51-158E-1B7AB48E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28800"/>
            <a:ext cx="19812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+ 1</a:t>
            </a:r>
          </a:p>
        </p:txBody>
      </p:sp>
      <p:sp>
        <p:nvSpPr>
          <p:cNvPr id="999440" name="Line 16">
            <a:extLst>
              <a:ext uri="{FF2B5EF4-FFF2-40B4-BE49-F238E27FC236}">
                <a16:creationId xmlns:a16="http://schemas.microsoft.com/office/drawing/2014/main" id="{297661F4-3B50-FC1E-071E-C163762EF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1" name="Line 17">
            <a:extLst>
              <a:ext uri="{FF2B5EF4-FFF2-40B4-BE49-F238E27FC236}">
                <a16:creationId xmlns:a16="http://schemas.microsoft.com/office/drawing/2014/main" id="{EF85245B-4672-4851-0371-2D37B564E4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715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2" name="Line 18">
            <a:extLst>
              <a:ext uri="{FF2B5EF4-FFF2-40B4-BE49-F238E27FC236}">
                <a16:creationId xmlns:a16="http://schemas.microsoft.com/office/drawing/2014/main" id="{21F00F78-BEB9-641D-6C93-A753A49C60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5240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3" name="Line 19">
            <a:extLst>
              <a:ext uri="{FF2B5EF4-FFF2-40B4-BE49-F238E27FC236}">
                <a16:creationId xmlns:a16="http://schemas.microsoft.com/office/drawing/2014/main" id="{06EE09C5-DFD4-D839-AB68-2E221A5B9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524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4" name="Line 20">
            <a:extLst>
              <a:ext uri="{FF2B5EF4-FFF2-40B4-BE49-F238E27FC236}">
                <a16:creationId xmlns:a16="http://schemas.microsoft.com/office/drawing/2014/main" id="{3DE588F1-27D7-B578-DDEE-2AD50E1BB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5" name="Line 21">
            <a:extLst>
              <a:ext uri="{FF2B5EF4-FFF2-40B4-BE49-F238E27FC236}">
                <a16:creationId xmlns:a16="http://schemas.microsoft.com/office/drawing/2014/main" id="{14903D6A-A868-3A4B-6B48-9DC9A6F31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52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6" name="Line 22">
            <a:extLst>
              <a:ext uri="{FF2B5EF4-FFF2-40B4-BE49-F238E27FC236}">
                <a16:creationId xmlns:a16="http://schemas.microsoft.com/office/drawing/2014/main" id="{BD695137-5BBF-8845-F1A4-BF80C00B4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7" name="Rectangle 23">
            <a:extLst>
              <a:ext uri="{FF2B5EF4-FFF2-40B4-BE49-F238E27FC236}">
                <a16:creationId xmlns:a16="http://schemas.microsoft.com/office/drawing/2014/main" id="{C2D22F13-A269-24BA-AF08-2D281DC6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1981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r1 = MEM[r2 + 1]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r2 100 Loop</a:t>
            </a:r>
          </a:p>
        </p:txBody>
      </p:sp>
      <p:sp>
        <p:nvSpPr>
          <p:cNvPr id="999448" name="Text Box 24">
            <a:extLst>
              <a:ext uri="{FF2B5EF4-FFF2-40B4-BE49-F238E27FC236}">
                <a16:creationId xmlns:a16="http://schemas.microsoft.com/office/drawing/2014/main" id="{94456BB4-1E3C-A0BF-0BE8-6E2572762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5652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999449" name="Rectangle 25">
            <a:extLst>
              <a:ext uri="{FF2B5EF4-FFF2-40B4-BE49-F238E27FC236}">
                <a16:creationId xmlns:a16="http://schemas.microsoft.com/office/drawing/2014/main" id="{A4DFB053-147C-87FA-BBF4-E3593E24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05000"/>
            <a:ext cx="19812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</p:txBody>
      </p:sp>
      <p:sp>
        <p:nvSpPr>
          <p:cNvPr id="999450" name="Line 26">
            <a:extLst>
              <a:ext uri="{FF2B5EF4-FFF2-40B4-BE49-F238E27FC236}">
                <a16:creationId xmlns:a16="http://schemas.microsoft.com/office/drawing/2014/main" id="{E110185F-EA97-6B75-0674-907416CC1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1" name="Line 27">
            <a:extLst>
              <a:ext uri="{FF2B5EF4-FFF2-40B4-BE49-F238E27FC236}">
                <a16:creationId xmlns:a16="http://schemas.microsoft.com/office/drawing/2014/main" id="{37329190-542E-2939-8F70-6D3AFB18D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5791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2" name="Line 28">
            <a:extLst>
              <a:ext uri="{FF2B5EF4-FFF2-40B4-BE49-F238E27FC236}">
                <a16:creationId xmlns:a16="http://schemas.microsoft.com/office/drawing/2014/main" id="{7A91E12E-0822-63C3-91CE-A0EBEC3491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16002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3" name="Line 29">
            <a:extLst>
              <a:ext uri="{FF2B5EF4-FFF2-40B4-BE49-F238E27FC236}">
                <a16:creationId xmlns:a16="http://schemas.microsoft.com/office/drawing/2014/main" id="{616B51A3-3583-C592-CAF5-B743796D3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4" name="Line 30">
            <a:extLst>
              <a:ext uri="{FF2B5EF4-FFF2-40B4-BE49-F238E27FC236}">
                <a16:creationId xmlns:a16="http://schemas.microsoft.com/office/drawing/2014/main" id="{0CCEC4B4-14C4-BA51-D86E-381E4550C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60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5" name="Line 31">
            <a:extLst>
              <a:ext uri="{FF2B5EF4-FFF2-40B4-BE49-F238E27FC236}">
                <a16:creationId xmlns:a16="http://schemas.microsoft.com/office/drawing/2014/main" id="{C0753A17-D065-03AB-0718-280573A15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60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6" name="Line 32">
            <a:extLst>
              <a:ext uri="{FF2B5EF4-FFF2-40B4-BE49-F238E27FC236}">
                <a16:creationId xmlns:a16="http://schemas.microsoft.com/office/drawing/2014/main" id="{BFB117D0-117E-CC64-ACE3-A36FB5C14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7" name="Text Box 33">
            <a:extLst>
              <a:ext uri="{FF2B5EF4-FFF2-40B4-BE49-F238E27FC236}">
                <a16:creationId xmlns:a16="http://schemas.microsoft.com/office/drawing/2014/main" id="{2B5A1852-E355-AE69-A5FF-DB0292C7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43613"/>
            <a:ext cx="1914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Remove branch from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first N-1 iterations</a:t>
            </a:r>
          </a:p>
        </p:txBody>
      </p:sp>
      <p:sp>
        <p:nvSpPr>
          <p:cNvPr id="999458" name="Text Box 34">
            <a:extLst>
              <a:ext uri="{FF2B5EF4-FFF2-40B4-BE49-F238E27FC236}">
                <a16:creationId xmlns:a16="http://schemas.microsoft.com/office/drawing/2014/main" id="{505C7A3C-5ECC-836A-E97F-39B867CC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273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Remove r2 increments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from first N-1 iterations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and update last increment</a:t>
            </a:r>
          </a:p>
        </p:txBody>
      </p:sp>
      <p:sp>
        <p:nvSpPr>
          <p:cNvPr id="999459" name="Text Box 35">
            <a:extLst>
              <a:ext uri="{FF2B5EF4-FFF2-40B4-BE49-F238E27FC236}">
                <a16:creationId xmlns:a16="http://schemas.microsoft.com/office/drawing/2014/main" id="{1F7B1E06-7754-6EEB-DC2A-16D06FDE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541463"/>
            <a:ext cx="1946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Counted loop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All parms known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6C35C2C0-B1C6-8FE2-E036-EF4223F6D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 – Type 2</a:t>
            </a:r>
          </a:p>
        </p:txBody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3A031E4B-7341-0494-3830-9F7B11B4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38600"/>
            <a:ext cx="1981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X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Y Loop</a:t>
            </a:r>
          </a:p>
        </p:txBody>
      </p:sp>
      <p:sp>
        <p:nvSpPr>
          <p:cNvPr id="1000452" name="Line 4">
            <a:extLst>
              <a:ext uri="{FF2B5EF4-FFF2-40B4-BE49-F238E27FC236}">
                <a16:creationId xmlns:a16="http://schemas.microsoft.com/office/drawing/2014/main" id="{2A5C3377-608A-48CB-0F45-5D9D31246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3" name="Line 5">
            <a:extLst>
              <a:ext uri="{FF2B5EF4-FFF2-40B4-BE49-F238E27FC236}">
                <a16:creationId xmlns:a16="http://schemas.microsoft.com/office/drawing/2014/main" id="{EC546852-B62D-73B0-2860-880A0B06FA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632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4" name="Line 6">
            <a:extLst>
              <a:ext uri="{FF2B5EF4-FFF2-40B4-BE49-F238E27FC236}">
                <a16:creationId xmlns:a16="http://schemas.microsoft.com/office/drawing/2014/main" id="{735E3482-9EA5-BC14-C83C-2AC669C1B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338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5" name="Line 7">
            <a:extLst>
              <a:ext uri="{FF2B5EF4-FFF2-40B4-BE49-F238E27FC236}">
                <a16:creationId xmlns:a16="http://schemas.microsoft.com/office/drawing/2014/main" id="{A36D981B-BB36-60AB-3FBD-E8D5BC7EA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6" name="Line 8">
            <a:extLst>
              <a:ext uri="{FF2B5EF4-FFF2-40B4-BE49-F238E27FC236}">
                <a16:creationId xmlns:a16="http://schemas.microsoft.com/office/drawing/2014/main" id="{D2BA566A-B3CE-E051-A86D-EE3CF09AB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7" name="Line 9">
            <a:extLst>
              <a:ext uri="{FF2B5EF4-FFF2-40B4-BE49-F238E27FC236}">
                <a16:creationId xmlns:a16="http://schemas.microsoft.com/office/drawing/2014/main" id="{26BC1614-7B18-6703-C891-3695B7A2D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8" name="Line 10">
            <a:extLst>
              <a:ext uri="{FF2B5EF4-FFF2-40B4-BE49-F238E27FC236}">
                <a16:creationId xmlns:a16="http://schemas.microsoft.com/office/drawing/2014/main" id="{E60A3535-627E-93C5-CE34-E695481A5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96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9" name="Text Box 11">
            <a:extLst>
              <a:ext uri="{FF2B5EF4-FFF2-40B4-BE49-F238E27FC236}">
                <a16:creationId xmlns:a16="http://schemas.microsoft.com/office/drawing/2014/main" id="{AD392675-0666-7D0E-CBF2-EFD8AF32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2309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r2 is the loop variable,</a:t>
            </a:r>
          </a:p>
          <a:p>
            <a:r>
              <a:rPr lang="en-US" altLang="en-US" sz="1600"/>
              <a:t>Increment is ?</a:t>
            </a:r>
          </a:p>
          <a:p>
            <a:r>
              <a:rPr lang="en-US" altLang="en-US" sz="1600"/>
              <a:t>Initial value is ?</a:t>
            </a:r>
          </a:p>
          <a:p>
            <a:r>
              <a:rPr lang="en-US" altLang="en-US" sz="1600"/>
              <a:t>Final value is ?</a:t>
            </a:r>
          </a:p>
          <a:p>
            <a:r>
              <a:rPr lang="en-US" altLang="en-US" sz="1600"/>
              <a:t>Trip count is ?</a:t>
            </a:r>
          </a:p>
        </p:txBody>
      </p:sp>
      <p:sp>
        <p:nvSpPr>
          <p:cNvPr id="1000460" name="Text Box 12">
            <a:extLst>
              <a:ext uri="{FF2B5EF4-FFF2-40B4-BE49-F238E27FC236}">
                <a16:creationId xmlns:a16="http://schemas.microsoft.com/office/drawing/2014/main" id="{4878DDF9-DA1D-50D5-E3CD-ECE9B461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2243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Remainder loop executes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the “leftover” iterations</a:t>
            </a:r>
          </a:p>
        </p:txBody>
      </p:sp>
      <p:sp>
        <p:nvSpPr>
          <p:cNvPr id="1000461" name="Text Box 13">
            <a:extLst>
              <a:ext uri="{FF2B5EF4-FFF2-40B4-BE49-F238E27FC236}">
                <a16:creationId xmlns:a16="http://schemas.microsoft.com/office/drawing/2014/main" id="{D242A698-11EF-3F18-F81E-B3A0E69D5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682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Unrolled loop same as Type 1,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and is guaranteed to execute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a multiple of N times</a:t>
            </a:r>
          </a:p>
        </p:txBody>
      </p:sp>
      <p:sp>
        <p:nvSpPr>
          <p:cNvPr id="1000462" name="Text Box 14">
            <a:extLst>
              <a:ext uri="{FF2B5EF4-FFF2-40B4-BE49-F238E27FC236}">
                <a16:creationId xmlns:a16="http://schemas.microsoft.com/office/drawing/2014/main" id="{1F53C1AC-D9F9-06EF-5B67-75C6A49F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541463"/>
            <a:ext cx="2454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Counted loop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Some parms unknown</a:t>
            </a:r>
          </a:p>
        </p:txBody>
      </p:sp>
      <p:sp>
        <p:nvSpPr>
          <p:cNvPr id="1000463" name="Rectangle 15">
            <a:extLst>
              <a:ext uri="{FF2B5EF4-FFF2-40B4-BE49-F238E27FC236}">
                <a16:creationId xmlns:a16="http://schemas.microsoft.com/office/drawing/2014/main" id="{007AD58B-85A6-6629-19C1-5E226F93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22098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RemLoop: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X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fin RemLoop</a:t>
            </a:r>
          </a:p>
        </p:txBody>
      </p:sp>
      <p:sp>
        <p:nvSpPr>
          <p:cNvPr id="1000464" name="Line 16">
            <a:extLst>
              <a:ext uri="{FF2B5EF4-FFF2-40B4-BE49-F238E27FC236}">
                <a16:creationId xmlns:a16="http://schemas.microsoft.com/office/drawing/2014/main" id="{E8F11F92-F6B2-1F3A-0244-51ED4CDF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105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65" name="Line 17">
            <a:extLst>
              <a:ext uri="{FF2B5EF4-FFF2-40B4-BE49-F238E27FC236}">
                <a16:creationId xmlns:a16="http://schemas.microsoft.com/office/drawing/2014/main" id="{EFF7DD05-4C18-1C0C-6B82-EFC106CA25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5334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66" name="Line 18">
            <a:extLst>
              <a:ext uri="{FF2B5EF4-FFF2-40B4-BE49-F238E27FC236}">
                <a16:creationId xmlns:a16="http://schemas.microsoft.com/office/drawing/2014/main" id="{C872AF81-E3EA-1884-1A76-E7464B082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7432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67" name="Line 19">
            <a:extLst>
              <a:ext uri="{FF2B5EF4-FFF2-40B4-BE49-F238E27FC236}">
                <a16:creationId xmlns:a16="http://schemas.microsoft.com/office/drawing/2014/main" id="{08B56785-2114-BEB3-FA34-40D4DB51C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43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68" name="Line 20">
            <a:extLst>
              <a:ext uri="{FF2B5EF4-FFF2-40B4-BE49-F238E27FC236}">
                <a16:creationId xmlns:a16="http://schemas.microsoft.com/office/drawing/2014/main" id="{8AE785A6-ACFC-8502-7A8C-970039B17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43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69" name="Line 21">
            <a:extLst>
              <a:ext uri="{FF2B5EF4-FFF2-40B4-BE49-F238E27FC236}">
                <a16:creationId xmlns:a16="http://schemas.microsoft.com/office/drawing/2014/main" id="{D5C4352D-AA8D-A3A1-A426-7496C57EF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67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70" name="Line 22">
            <a:extLst>
              <a:ext uri="{FF2B5EF4-FFF2-40B4-BE49-F238E27FC236}">
                <a16:creationId xmlns:a16="http://schemas.microsoft.com/office/drawing/2014/main" id="{2ACAE472-F3FF-B2A0-F2EE-D9511201D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71" name="Text Box 23">
            <a:extLst>
              <a:ext uri="{FF2B5EF4-FFF2-40B4-BE49-F238E27FC236}">
                <a16:creationId xmlns:a16="http://schemas.microsoft.com/office/drawing/2014/main" id="{74F64743-629E-06A8-CB00-790D09E6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00200"/>
            <a:ext cx="2514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</a:rPr>
              <a:t>tc = final – initial</a:t>
            </a:r>
          </a:p>
          <a:p>
            <a:r>
              <a:rPr lang="en-US" altLang="en-US" sz="1600">
                <a:solidFill>
                  <a:schemeClr val="accent1"/>
                </a:solidFill>
              </a:rPr>
              <a:t>tc = tc / increment</a:t>
            </a:r>
          </a:p>
          <a:p>
            <a:r>
              <a:rPr lang="en-US" altLang="en-US" sz="1600">
                <a:solidFill>
                  <a:schemeClr val="accent1"/>
                </a:solidFill>
              </a:rPr>
              <a:t>rem = tc % N</a:t>
            </a:r>
          </a:p>
          <a:p>
            <a:r>
              <a:rPr lang="en-US" altLang="en-US" sz="1600">
                <a:solidFill>
                  <a:schemeClr val="accent1"/>
                </a:solidFill>
              </a:rPr>
              <a:t>fin = rem * increment</a:t>
            </a:r>
          </a:p>
        </p:txBody>
      </p:sp>
      <p:sp>
        <p:nvSpPr>
          <p:cNvPr id="1000472" name="Rectangle 24">
            <a:extLst>
              <a:ext uri="{FF2B5EF4-FFF2-40B4-BE49-F238E27FC236}">
                <a16:creationId xmlns:a16="http://schemas.microsoft.com/office/drawing/2014/main" id="{CAD15396-4BBE-9299-A3E3-28774197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00200"/>
            <a:ext cx="2133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0473" name="Rectangle 25">
            <a:extLst>
              <a:ext uri="{FF2B5EF4-FFF2-40B4-BE49-F238E27FC236}">
                <a16:creationId xmlns:a16="http://schemas.microsoft.com/office/drawing/2014/main" id="{576D667D-7FC4-BE34-7F15-320F9EE9F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981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r1 = MEM[r2 + X]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r2 + (N*X)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blt r2  Y Loop</a:t>
            </a:r>
          </a:p>
        </p:txBody>
      </p:sp>
      <p:sp>
        <p:nvSpPr>
          <p:cNvPr id="1000474" name="Rectangle 26">
            <a:extLst>
              <a:ext uri="{FF2B5EF4-FFF2-40B4-BE49-F238E27FC236}">
                <a16:creationId xmlns:a16="http://schemas.microsoft.com/office/drawing/2014/main" id="{83AAA89D-85C5-FFB2-DBA0-92F638E2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057400"/>
            <a:ext cx="19812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</p:txBody>
      </p:sp>
      <p:sp>
        <p:nvSpPr>
          <p:cNvPr id="1000475" name="Line 27">
            <a:extLst>
              <a:ext uri="{FF2B5EF4-FFF2-40B4-BE49-F238E27FC236}">
                <a16:creationId xmlns:a16="http://schemas.microsoft.com/office/drawing/2014/main" id="{6B4E383A-436F-D125-9DAC-34E3A7E91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71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76" name="Line 28">
            <a:extLst>
              <a:ext uri="{FF2B5EF4-FFF2-40B4-BE49-F238E27FC236}">
                <a16:creationId xmlns:a16="http://schemas.microsoft.com/office/drawing/2014/main" id="{E0C08328-032D-C98A-FF7D-15DABD6F79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5943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77" name="Line 29">
            <a:extLst>
              <a:ext uri="{FF2B5EF4-FFF2-40B4-BE49-F238E27FC236}">
                <a16:creationId xmlns:a16="http://schemas.microsoft.com/office/drawing/2014/main" id="{9523E04C-3DD7-7605-67BB-95647224A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17526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78" name="Line 30">
            <a:extLst>
              <a:ext uri="{FF2B5EF4-FFF2-40B4-BE49-F238E27FC236}">
                <a16:creationId xmlns:a16="http://schemas.microsoft.com/office/drawing/2014/main" id="{AD8C7916-60C6-6E5A-B2E3-32CDE51C3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752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79" name="Line 31">
            <a:extLst>
              <a:ext uri="{FF2B5EF4-FFF2-40B4-BE49-F238E27FC236}">
                <a16:creationId xmlns:a16="http://schemas.microsoft.com/office/drawing/2014/main" id="{4366AD9B-BD24-D936-4E74-D6E617D71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75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80" name="Line 32">
            <a:extLst>
              <a:ext uri="{FF2B5EF4-FFF2-40B4-BE49-F238E27FC236}">
                <a16:creationId xmlns:a16="http://schemas.microsoft.com/office/drawing/2014/main" id="{262BD7FE-732D-7B56-9E84-CDD95E681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524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81" name="Line 33">
            <a:extLst>
              <a:ext uri="{FF2B5EF4-FFF2-40B4-BE49-F238E27FC236}">
                <a16:creationId xmlns:a16="http://schemas.microsoft.com/office/drawing/2014/main" id="{9092DA76-05D7-2811-BAE5-82E826562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715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82" name="Line 34">
            <a:extLst>
              <a:ext uri="{FF2B5EF4-FFF2-40B4-BE49-F238E27FC236}">
                <a16:creationId xmlns:a16="http://schemas.microsoft.com/office/drawing/2014/main" id="{EAB84F72-8941-DC8C-130C-75EE395EA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864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83" name="Line 35">
            <a:extLst>
              <a:ext uri="{FF2B5EF4-FFF2-40B4-BE49-F238E27FC236}">
                <a16:creationId xmlns:a16="http://schemas.microsoft.com/office/drawing/2014/main" id="{7C490254-ED30-0920-DC1C-7140242A2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5240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84" name="Line 36">
            <a:extLst>
              <a:ext uri="{FF2B5EF4-FFF2-40B4-BE49-F238E27FC236}">
                <a16:creationId xmlns:a16="http://schemas.microsoft.com/office/drawing/2014/main" id="{CDD99F36-4578-0F4B-D515-1FA5C5C98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24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>
            <a:extLst>
              <a:ext uri="{FF2B5EF4-FFF2-40B4-BE49-F238E27FC236}">
                <a16:creationId xmlns:a16="http://schemas.microsoft.com/office/drawing/2014/main" id="{4F59F0D2-749E-ABA1-EE43-407E5E96D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 – Type 3</a:t>
            </a:r>
          </a:p>
        </p:txBody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86BEBF51-754B-ADD5-8D7F-40362838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38600"/>
            <a:ext cx="1981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bne r2 0 Loop</a:t>
            </a:r>
          </a:p>
        </p:txBody>
      </p:sp>
      <p:sp>
        <p:nvSpPr>
          <p:cNvPr id="1001476" name="Line 4">
            <a:extLst>
              <a:ext uri="{FF2B5EF4-FFF2-40B4-BE49-F238E27FC236}">
                <a16:creationId xmlns:a16="http://schemas.microsoft.com/office/drawing/2014/main" id="{0F1A08BD-2107-6A91-52F1-C6459D20A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77" name="Line 5">
            <a:extLst>
              <a:ext uri="{FF2B5EF4-FFF2-40B4-BE49-F238E27FC236}">
                <a16:creationId xmlns:a16="http://schemas.microsoft.com/office/drawing/2014/main" id="{444835BF-03F1-779A-D6C7-845CC735B6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632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78" name="Line 6">
            <a:extLst>
              <a:ext uri="{FF2B5EF4-FFF2-40B4-BE49-F238E27FC236}">
                <a16:creationId xmlns:a16="http://schemas.microsoft.com/office/drawing/2014/main" id="{989DECE8-401E-AF15-CAC5-AD264619D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338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79" name="Line 7">
            <a:extLst>
              <a:ext uri="{FF2B5EF4-FFF2-40B4-BE49-F238E27FC236}">
                <a16:creationId xmlns:a16="http://schemas.microsoft.com/office/drawing/2014/main" id="{B8ECF670-25B1-F5D6-D3E9-9811C09F7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0" name="Line 8">
            <a:extLst>
              <a:ext uri="{FF2B5EF4-FFF2-40B4-BE49-F238E27FC236}">
                <a16:creationId xmlns:a16="http://schemas.microsoft.com/office/drawing/2014/main" id="{C0287F58-E1A9-BCCB-5608-AB195DA05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1" name="Line 9">
            <a:extLst>
              <a:ext uri="{FF2B5EF4-FFF2-40B4-BE49-F238E27FC236}">
                <a16:creationId xmlns:a16="http://schemas.microsoft.com/office/drawing/2014/main" id="{E7D0C38D-3D41-B1DA-F0F6-560EB0BF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2" name="Line 10">
            <a:extLst>
              <a:ext uri="{FF2B5EF4-FFF2-40B4-BE49-F238E27FC236}">
                <a16:creationId xmlns:a16="http://schemas.microsoft.com/office/drawing/2014/main" id="{717C16B4-100E-5A4B-5582-0F849B2F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96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3" name="Text Box 11">
            <a:extLst>
              <a:ext uri="{FF2B5EF4-FFF2-40B4-BE49-F238E27FC236}">
                <a16:creationId xmlns:a16="http://schemas.microsoft.com/office/drawing/2014/main" id="{CDF13A75-406B-F754-2E52-639D62711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25479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pointer chasing, loop</a:t>
            </a:r>
          </a:p>
          <a:p>
            <a:r>
              <a:rPr lang="en-US" altLang="en-US" sz="1600"/>
              <a:t>var modified in a strange</a:t>
            </a:r>
          </a:p>
          <a:p>
            <a:r>
              <a:rPr lang="en-US" altLang="en-US" sz="1600"/>
              <a:t>way, etc.</a:t>
            </a:r>
          </a:p>
        </p:txBody>
      </p:sp>
      <p:sp>
        <p:nvSpPr>
          <p:cNvPr id="1001484" name="Text Box 12">
            <a:extLst>
              <a:ext uri="{FF2B5EF4-FFF2-40B4-BE49-F238E27FC236}">
                <a16:creationId xmlns:a16="http://schemas.microsoft.com/office/drawing/2014/main" id="{D246CFDF-1644-085D-BCF1-5F4A5312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541463"/>
            <a:ext cx="2454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Non-counted loop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Some parms unknown</a:t>
            </a:r>
          </a:p>
        </p:txBody>
      </p:sp>
      <p:sp>
        <p:nvSpPr>
          <p:cNvPr id="1001485" name="Rectangle 13">
            <a:extLst>
              <a:ext uri="{FF2B5EF4-FFF2-40B4-BE49-F238E27FC236}">
                <a16:creationId xmlns:a16="http://schemas.microsoft.com/office/drawing/2014/main" id="{787DCFC3-CFB0-8980-14A9-62B8BC11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05000"/>
            <a:ext cx="1981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Loop: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beq r2 0 Exit</a:t>
            </a:r>
          </a:p>
        </p:txBody>
      </p:sp>
      <p:sp>
        <p:nvSpPr>
          <p:cNvPr id="1001486" name="Line 14">
            <a:extLst>
              <a:ext uri="{FF2B5EF4-FFF2-40B4-BE49-F238E27FC236}">
                <a16:creationId xmlns:a16="http://schemas.microsoft.com/office/drawing/2014/main" id="{1D28CB0D-99B0-8840-CB98-AB32262000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16002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7" name="Line 15">
            <a:extLst>
              <a:ext uri="{FF2B5EF4-FFF2-40B4-BE49-F238E27FC236}">
                <a16:creationId xmlns:a16="http://schemas.microsoft.com/office/drawing/2014/main" id="{13C84ABF-52DC-D3C0-63D9-1E3E1CA78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00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8" name="Line 16">
            <a:extLst>
              <a:ext uri="{FF2B5EF4-FFF2-40B4-BE49-F238E27FC236}">
                <a16:creationId xmlns:a16="http://schemas.microsoft.com/office/drawing/2014/main" id="{008087CB-0960-93D7-A980-DAE9FB0AB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0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89" name="Line 17">
            <a:extLst>
              <a:ext uri="{FF2B5EF4-FFF2-40B4-BE49-F238E27FC236}">
                <a16:creationId xmlns:a16="http://schemas.microsoft.com/office/drawing/2014/main" id="{9AC8C8B5-B5FC-62BB-3B9A-3789AEF08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90" name="Rectangle 18">
            <a:extLst>
              <a:ext uri="{FF2B5EF4-FFF2-40B4-BE49-F238E27FC236}">
                <a16:creationId xmlns:a16="http://schemas.microsoft.com/office/drawing/2014/main" id="{43816F96-A12E-D064-2F8F-8A7655FC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1981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r1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r4 = r1 * r5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r6 = r4 &lt;&lt; 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MEM[r3 + 0] = r6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r2 = MEM[r2 + 0]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bne r2 0 Loop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Exit:</a:t>
            </a:r>
          </a:p>
        </p:txBody>
      </p:sp>
      <p:sp>
        <p:nvSpPr>
          <p:cNvPr id="1001491" name="Line 19">
            <a:extLst>
              <a:ext uri="{FF2B5EF4-FFF2-40B4-BE49-F238E27FC236}">
                <a16:creationId xmlns:a16="http://schemas.microsoft.com/office/drawing/2014/main" id="{56F9E00B-8370-BFB2-3950-158A3064A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1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92" name="Line 20">
            <a:extLst>
              <a:ext uri="{FF2B5EF4-FFF2-40B4-BE49-F238E27FC236}">
                <a16:creationId xmlns:a16="http://schemas.microsoft.com/office/drawing/2014/main" id="{3747CCFD-3B2C-5EDC-8BFD-815C642C5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6248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93" name="Line 21">
            <a:extLst>
              <a:ext uri="{FF2B5EF4-FFF2-40B4-BE49-F238E27FC236}">
                <a16:creationId xmlns:a16="http://schemas.microsoft.com/office/drawing/2014/main" id="{A74C4EB3-9612-33CC-4F43-3B3BEBD5D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01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94" name="Text Box 22">
            <a:extLst>
              <a:ext uri="{FF2B5EF4-FFF2-40B4-BE49-F238E27FC236}">
                <a16:creationId xmlns:a16="http://schemas.microsoft.com/office/drawing/2014/main" id="{295FBE83-E9F6-79E8-2E15-A3CA3B6FC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752600"/>
            <a:ext cx="20574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Just duplicate the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body, none of the 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loop branches can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be removed.  Instead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they are converted into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conditional breaks</a:t>
            </a:r>
          </a:p>
        </p:txBody>
      </p:sp>
      <p:sp>
        <p:nvSpPr>
          <p:cNvPr id="1001495" name="Text Box 23">
            <a:extLst>
              <a:ext uri="{FF2B5EF4-FFF2-40B4-BE49-F238E27FC236}">
                <a16:creationId xmlns:a16="http://schemas.microsoft.com/office/drawing/2014/main" id="{1D39EC05-5217-9C66-0416-DA082CAF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33813"/>
            <a:ext cx="13604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Can apply this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to any loop!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>
            <a:extLst>
              <a:ext uri="{FF2B5EF4-FFF2-40B4-BE49-F238E27FC236}">
                <a16:creationId xmlns:a16="http://schemas.microsoft.com/office/drawing/2014/main" id="{4D899ADD-49FB-42F4-C5F4-CB2FFBA80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 We Care About Dominators?</a:t>
            </a:r>
          </a:p>
        </p:txBody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2AB8D059-C2BC-2613-B2B2-B571F110AB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876800" cy="5216525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Loop detection – next subject</a:t>
            </a:r>
          </a:p>
          <a:p>
            <a:r>
              <a:rPr lang="en-US" altLang="en-US" sz="2400"/>
              <a:t>Dominator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Guaranteed to execute before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Redundant computation – an op can only be redundant if it is computed in a dominating BB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Most global optimizations use dominance info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Post dominator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Guaranteed to execute after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Make a guess (ie 2 pointers do not point to the same locn)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Check they really do not point to one another in the post dominating BB</a:t>
            </a:r>
            <a:endParaRPr lang="en-US" altLang="en-US" sz="2000"/>
          </a:p>
        </p:txBody>
      </p:sp>
      <p:sp>
        <p:nvSpPr>
          <p:cNvPr id="983045" name="Rectangle 5">
            <a:extLst>
              <a:ext uri="{FF2B5EF4-FFF2-40B4-BE49-F238E27FC236}">
                <a16:creationId xmlns:a16="http://schemas.microsoft.com/office/drawing/2014/main" id="{359BFB77-DE62-4369-4979-210AB71CA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83046" name="Rectangle 6">
            <a:extLst>
              <a:ext uri="{FF2B5EF4-FFF2-40B4-BE49-F238E27FC236}">
                <a16:creationId xmlns:a16="http://schemas.microsoft.com/office/drawing/2014/main" id="{B96E9929-1369-CC34-DE5B-A0738870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76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83047" name="Rectangle 7">
            <a:extLst>
              <a:ext uri="{FF2B5EF4-FFF2-40B4-BE49-F238E27FC236}">
                <a16:creationId xmlns:a16="http://schemas.microsoft.com/office/drawing/2014/main" id="{D10FA4E1-5C4E-09D9-D573-0326D149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83048" name="Rectangle 8">
            <a:extLst>
              <a:ext uri="{FF2B5EF4-FFF2-40B4-BE49-F238E27FC236}">
                <a16:creationId xmlns:a16="http://schemas.microsoft.com/office/drawing/2014/main" id="{A2B85A89-D46C-89D6-0E7E-82E24127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76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83049" name="Rectangle 9">
            <a:extLst>
              <a:ext uri="{FF2B5EF4-FFF2-40B4-BE49-F238E27FC236}">
                <a16:creationId xmlns:a16="http://schemas.microsoft.com/office/drawing/2014/main" id="{27001A8E-1C28-C2D2-E6A5-EC6D14A5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00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83050" name="Line 10">
            <a:extLst>
              <a:ext uri="{FF2B5EF4-FFF2-40B4-BE49-F238E27FC236}">
                <a16:creationId xmlns:a16="http://schemas.microsoft.com/office/drawing/2014/main" id="{44CED651-526E-96E4-3359-18E7A620E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1" name="Line 11">
            <a:extLst>
              <a:ext uri="{FF2B5EF4-FFF2-40B4-BE49-F238E27FC236}">
                <a16:creationId xmlns:a16="http://schemas.microsoft.com/office/drawing/2014/main" id="{F85779A9-B22F-FB5A-217F-81284E729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971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2" name="Rectangle 12">
            <a:extLst>
              <a:ext uri="{FF2B5EF4-FFF2-40B4-BE49-F238E27FC236}">
                <a16:creationId xmlns:a16="http://schemas.microsoft.com/office/drawing/2014/main" id="{6CB51ABC-0583-C042-5F40-881F8A65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83053" name="Rectangle 13">
            <a:extLst>
              <a:ext uri="{FF2B5EF4-FFF2-40B4-BE49-F238E27FC236}">
                <a16:creationId xmlns:a16="http://schemas.microsoft.com/office/drawing/2014/main" id="{D017F7D6-7A7C-8A6A-FDF4-B1018349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562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983054" name="Line 14">
            <a:extLst>
              <a:ext uri="{FF2B5EF4-FFF2-40B4-BE49-F238E27FC236}">
                <a16:creationId xmlns:a16="http://schemas.microsoft.com/office/drawing/2014/main" id="{A1E0439B-1124-4628-2FA3-FD064638E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5" name="Line 15">
            <a:extLst>
              <a:ext uri="{FF2B5EF4-FFF2-40B4-BE49-F238E27FC236}">
                <a16:creationId xmlns:a16="http://schemas.microsoft.com/office/drawing/2014/main" id="{9FDC7429-44A8-B64E-67E9-1BBBE31C0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733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6" name="Line 16">
            <a:extLst>
              <a:ext uri="{FF2B5EF4-FFF2-40B4-BE49-F238E27FC236}">
                <a16:creationId xmlns:a16="http://schemas.microsoft.com/office/drawing/2014/main" id="{D01721D2-A5B1-B987-6380-6BB21C689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495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7" name="Line 17">
            <a:extLst>
              <a:ext uri="{FF2B5EF4-FFF2-40B4-BE49-F238E27FC236}">
                <a16:creationId xmlns:a16="http://schemas.microsoft.com/office/drawing/2014/main" id="{8124B1D9-32FF-42DA-D5D3-459662071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495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8" name="Line 18">
            <a:extLst>
              <a:ext uri="{FF2B5EF4-FFF2-40B4-BE49-F238E27FC236}">
                <a16:creationId xmlns:a16="http://schemas.microsoft.com/office/drawing/2014/main" id="{07B207C9-843E-DA02-76C2-07C716E85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59" name="Line 19">
            <a:extLst>
              <a:ext uri="{FF2B5EF4-FFF2-40B4-BE49-F238E27FC236}">
                <a16:creationId xmlns:a16="http://schemas.microsoft.com/office/drawing/2014/main" id="{580A3B3C-550B-96CF-30C1-0D621621E9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257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60" name="Oval 20">
            <a:extLst>
              <a:ext uri="{FF2B5EF4-FFF2-40B4-BE49-F238E27FC236}">
                <a16:creationId xmlns:a16="http://schemas.microsoft.com/office/drawing/2014/main" id="{4B537AAF-87BD-4FD4-8570-14C64B57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8288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83061" name="Oval 21">
            <a:extLst>
              <a:ext uri="{FF2B5EF4-FFF2-40B4-BE49-F238E27FC236}">
                <a16:creationId xmlns:a16="http://schemas.microsoft.com/office/drawing/2014/main" id="{617A729A-03DD-E8D5-DD78-3C974DCB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324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83062" name="Line 22">
            <a:extLst>
              <a:ext uri="{FF2B5EF4-FFF2-40B4-BE49-F238E27FC236}">
                <a16:creationId xmlns:a16="http://schemas.microsoft.com/office/drawing/2014/main" id="{94228360-9A66-1DED-0D71-A5213DF5F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63" name="Line 23">
            <a:extLst>
              <a:ext uri="{FF2B5EF4-FFF2-40B4-BE49-F238E27FC236}">
                <a16:creationId xmlns:a16="http://schemas.microsoft.com/office/drawing/2014/main" id="{05A4DE95-68EC-F9CC-6C91-891FD9BC6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601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>
            <a:extLst>
              <a:ext uri="{FF2B5EF4-FFF2-40B4-BE49-F238E27FC236}">
                <a16:creationId xmlns:a16="http://schemas.microsoft.com/office/drawing/2014/main" id="{6883E597-33B5-D49F-0DE5-5B6E259C7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 Summary</a:t>
            </a:r>
          </a:p>
        </p:txBody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7642AF1E-7BB5-5A1E-7CEE-E83D907AF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8077200" cy="5216525"/>
          </a:xfrm>
        </p:spPr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Goals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Reduce number of executed branches inside loop</a:t>
            </a:r>
          </a:p>
          <a:p>
            <a:pPr lvl="2"/>
            <a:r>
              <a:rPr lang="en-US" altLang="en-US" sz="2000">
                <a:solidFill>
                  <a:srgbClr val="FF0000"/>
                </a:solidFill>
              </a:rPr>
              <a:t>Note: Type1/Type2 only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Enable the overlapped execution of multiple iterations</a:t>
            </a:r>
          </a:p>
          <a:p>
            <a:pPr lvl="2"/>
            <a:r>
              <a:rPr lang="en-US" altLang="en-US" sz="2000">
                <a:solidFill>
                  <a:srgbClr val="FF0000"/>
                </a:solidFill>
              </a:rPr>
              <a:t>Reorder instructions between iterations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Enable dataflow optimization across iterations</a:t>
            </a:r>
          </a:p>
          <a:p>
            <a:r>
              <a:rPr lang="en-US" altLang="en-US" sz="2800"/>
              <a:t>Type 1 is the most effective</a:t>
            </a:r>
          </a:p>
          <a:p>
            <a:pPr lvl="1"/>
            <a:r>
              <a:rPr lang="en-US" altLang="en-US" sz="2400"/>
              <a:t>All intermediate branches removed, least code expansion</a:t>
            </a:r>
          </a:p>
          <a:p>
            <a:pPr lvl="1"/>
            <a:r>
              <a:rPr lang="en-US" altLang="en-US" sz="2400"/>
              <a:t>Only applicable to a small fraction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>
            <a:extLst>
              <a:ext uri="{FF2B5EF4-FFF2-40B4-BE49-F238E27FC236}">
                <a16:creationId xmlns:a16="http://schemas.microsoft.com/office/drawing/2014/main" id="{9F8EE54D-75E8-431D-ECCE-42D216497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 Summary (2)</a:t>
            </a:r>
          </a:p>
        </p:txBody>
      </p:sp>
      <p:sp>
        <p:nvSpPr>
          <p:cNvPr id="1018883" name="Rectangle 3">
            <a:extLst>
              <a:ext uri="{FF2B5EF4-FFF2-40B4-BE49-F238E27FC236}">
                <a16:creationId xmlns:a16="http://schemas.microsoft.com/office/drawing/2014/main" id="{0667D879-1651-439A-C5D4-C4C1D8EFF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8077200" cy="5216525"/>
          </a:xfrm>
        </p:spPr>
        <p:txBody>
          <a:bodyPr/>
          <a:lstStyle/>
          <a:p>
            <a:r>
              <a:rPr lang="en-US" altLang="en-US" sz="2800"/>
              <a:t>Type 2 is almost as effective</a:t>
            </a:r>
          </a:p>
          <a:p>
            <a:pPr lvl="1"/>
            <a:r>
              <a:rPr lang="en-US" altLang="en-US" sz="2400"/>
              <a:t>All intermediate branches removed</a:t>
            </a:r>
          </a:p>
          <a:p>
            <a:pPr lvl="1"/>
            <a:r>
              <a:rPr lang="en-US" altLang="en-US" sz="2400"/>
              <a:t>Remainder loop is required since trip count not known at compile time</a:t>
            </a:r>
          </a:p>
          <a:p>
            <a:pPr lvl="1"/>
            <a:r>
              <a:rPr lang="en-US" altLang="en-US" sz="2400"/>
              <a:t>Need to make sure don’t spend much time in rem loop</a:t>
            </a:r>
          </a:p>
          <a:p>
            <a:r>
              <a:rPr lang="en-US" altLang="en-US" sz="2800"/>
              <a:t>Type 3 can be effective</a:t>
            </a:r>
          </a:p>
          <a:p>
            <a:pPr lvl="1"/>
            <a:r>
              <a:rPr lang="en-US" altLang="en-US" sz="2400"/>
              <a:t>No branches eliminated</a:t>
            </a:r>
          </a:p>
          <a:p>
            <a:pPr lvl="1"/>
            <a:r>
              <a:rPr lang="en-US" altLang="en-US" sz="2400"/>
              <a:t>But iteration overlap still possible</a:t>
            </a:r>
          </a:p>
          <a:p>
            <a:pPr lvl="1"/>
            <a:r>
              <a:rPr lang="en-US" altLang="en-US" sz="2400"/>
              <a:t>Always applicable (most loops fall into this category!)</a:t>
            </a:r>
          </a:p>
          <a:p>
            <a:pPr lvl="1"/>
            <a:r>
              <a:rPr lang="en-US" altLang="en-US" sz="2400"/>
              <a:t>Use average trip count to guide unroll amount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>
            <a:extLst>
              <a:ext uri="{FF2B5EF4-FFF2-40B4-BE49-F238E27FC236}">
                <a16:creationId xmlns:a16="http://schemas.microsoft.com/office/drawing/2014/main" id="{ADAFED62-6B07-C3A9-1B49-AEC2F1F89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1003523" name="Text Box 3">
            <a:extLst>
              <a:ext uri="{FF2B5EF4-FFF2-40B4-BE49-F238E27FC236}">
                <a16:creationId xmlns:a16="http://schemas.microsoft.com/office/drawing/2014/main" id="{D5612612-0F5B-01AB-C614-0E302DAB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46388"/>
            <a:ext cx="290988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(i=0; i&lt;100; i++) {</a:t>
            </a:r>
          </a:p>
          <a:p>
            <a:r>
              <a:rPr lang="en-US" altLang="en-US"/>
              <a:t>    j = i;</a:t>
            </a:r>
          </a:p>
          <a:p>
            <a:r>
              <a:rPr lang="en-US" altLang="en-US"/>
              <a:t>    while (j &lt; 100) {</a:t>
            </a:r>
          </a:p>
          <a:p>
            <a:r>
              <a:rPr lang="en-US" altLang="en-US"/>
              <a:t>	A[j]--;</a:t>
            </a:r>
          </a:p>
          <a:p>
            <a:r>
              <a:rPr lang="en-US" altLang="en-US"/>
              <a:t>    }</a:t>
            </a:r>
          </a:p>
          <a:p>
            <a:r>
              <a:rPr lang="en-US" altLang="en-US"/>
              <a:t>    B[i] = 0;</a:t>
            </a:r>
          </a:p>
          <a:p>
            <a:r>
              <a:rPr lang="en-US" altLang="en-US"/>
              <a:t>}</a:t>
            </a:r>
          </a:p>
          <a:p>
            <a:r>
              <a:rPr lang="en-US" altLang="en-US" sz="2000"/>
              <a:t>    </a:t>
            </a:r>
          </a:p>
        </p:txBody>
      </p:sp>
      <p:sp>
        <p:nvSpPr>
          <p:cNvPr id="1003524" name="Text Box 4">
            <a:extLst>
              <a:ext uri="{FF2B5EF4-FFF2-40B4-BE49-F238E27FC236}">
                <a16:creationId xmlns:a16="http://schemas.microsoft.com/office/drawing/2014/main" id="{1DC1083B-CB77-F6D5-075F-46C19603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888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Unroll both the outer loop and inner loop 2x.  Apply the most</a:t>
            </a:r>
          </a:p>
          <a:p>
            <a:r>
              <a:rPr lang="en-US" altLang="en-US">
                <a:solidFill>
                  <a:schemeClr val="accent1"/>
                </a:solidFill>
              </a:rPr>
              <a:t>aggressive style unrolling that you can, e.g., Type 1 if possible,</a:t>
            </a:r>
          </a:p>
          <a:p>
            <a:r>
              <a:rPr lang="en-US" altLang="en-US">
                <a:solidFill>
                  <a:schemeClr val="accent1"/>
                </a:solidFill>
              </a:rPr>
              <a:t>else Type 2, else Type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>
            <a:extLst>
              <a:ext uri="{FF2B5EF4-FFF2-40B4-BE49-F238E27FC236}">
                <a16:creationId xmlns:a16="http://schemas.microsoft.com/office/drawing/2014/main" id="{8514E647-A84A-2D4B-35DB-32AC4FF89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Flow Opti for Acyclic Code</a:t>
            </a:r>
          </a:p>
        </p:txBody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5D624581-FA63-255E-72C1-351E55278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Rather simple transformations with these goals: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Reduce the number of dynamic branches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Make larger basic blocks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Reduce code size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Classic control flow optimizations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Branch to unconditional branch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Unconditional branch to branch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Branch to next basic block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Basic block merging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Branch to same target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Branch target expansion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Unreachable code elimination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>
            <a:extLst>
              <a:ext uri="{FF2B5EF4-FFF2-40B4-BE49-F238E27FC236}">
                <a16:creationId xmlns:a16="http://schemas.microsoft.com/office/drawing/2014/main" id="{45DDF9B3-B19E-FD9E-A476-FA234FE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Acyclic Control Flow Optimizations (1)</a:t>
            </a:r>
          </a:p>
        </p:txBody>
      </p:sp>
      <p:sp>
        <p:nvSpPr>
          <p:cNvPr id="1005571" name="Text Box 3">
            <a:extLst>
              <a:ext uri="{FF2B5EF4-FFF2-40B4-BE49-F238E27FC236}">
                <a16:creationId xmlns:a16="http://schemas.microsoft.com/office/drawing/2014/main" id="{BBE1BBED-D25A-E7E4-8E44-ABB75BBE2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 Branch to unconditional branch</a:t>
            </a:r>
          </a:p>
        </p:txBody>
      </p:sp>
      <p:sp>
        <p:nvSpPr>
          <p:cNvPr id="1005572" name="Text Box 4">
            <a:extLst>
              <a:ext uri="{FF2B5EF4-FFF2-40B4-BE49-F238E27FC236}">
                <a16:creationId xmlns:a16="http://schemas.microsoft.com/office/drawing/2014/main" id="{CAC8743A-8CF9-8FBA-A5EB-5D1D4786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2790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L1: if (a &lt; b) goto L2</a:t>
            </a:r>
          </a:p>
          <a:p>
            <a:r>
              <a:rPr lang="en-US" altLang="en-US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>
                <a:solidFill>
                  <a:schemeClr val="accent1"/>
                </a:solidFill>
              </a:rPr>
              <a:t>L2: goto L3</a:t>
            </a:r>
          </a:p>
        </p:txBody>
      </p:sp>
      <p:sp>
        <p:nvSpPr>
          <p:cNvPr id="1005573" name="Text Box 5">
            <a:extLst>
              <a:ext uri="{FF2B5EF4-FFF2-40B4-BE49-F238E27FC236}">
                <a16:creationId xmlns:a16="http://schemas.microsoft.com/office/drawing/2014/main" id="{63EC28A3-A002-930F-A3B6-A5D962609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4006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L1: if (a &lt; b) goto L3</a:t>
            </a:r>
          </a:p>
          <a:p>
            <a:r>
              <a:rPr lang="en-US" altLang="en-US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>
                <a:solidFill>
                  <a:schemeClr val="accent1"/>
                </a:solidFill>
              </a:rPr>
              <a:t>L2: goto L3 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 may be deleted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005574" name="AutoShape 6">
            <a:extLst>
              <a:ext uri="{FF2B5EF4-FFF2-40B4-BE49-F238E27FC236}">
                <a16:creationId xmlns:a16="http://schemas.microsoft.com/office/drawing/2014/main" id="{2F7CF805-C332-00BA-B384-854C9016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75" name="Text Box 7">
            <a:extLst>
              <a:ext uri="{FF2B5EF4-FFF2-40B4-BE49-F238E27FC236}">
                <a16:creationId xmlns:a16="http://schemas.microsoft.com/office/drawing/2014/main" id="{68558C23-8D5F-0EB8-CEF6-1AAEA7DC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435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2. Unconditional branch to branch</a:t>
            </a:r>
          </a:p>
        </p:txBody>
      </p:sp>
      <p:sp>
        <p:nvSpPr>
          <p:cNvPr id="1005576" name="Text Box 8">
            <a:extLst>
              <a:ext uri="{FF2B5EF4-FFF2-40B4-BE49-F238E27FC236}">
                <a16:creationId xmlns:a16="http://schemas.microsoft.com/office/drawing/2014/main" id="{E9E6715A-4753-FE39-5418-1FB49F9E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2790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L1: goto L2</a:t>
            </a:r>
          </a:p>
          <a:p>
            <a:r>
              <a:rPr lang="en-US" altLang="en-US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>
                <a:solidFill>
                  <a:schemeClr val="accent1"/>
                </a:solidFill>
              </a:rPr>
              <a:t>L2: if (a &lt; b) goto L3</a:t>
            </a:r>
          </a:p>
          <a:p>
            <a:r>
              <a:rPr lang="en-US" altLang="en-US">
                <a:solidFill>
                  <a:schemeClr val="accent1"/>
                </a:solidFill>
              </a:rPr>
              <a:t>L4:</a:t>
            </a:r>
          </a:p>
        </p:txBody>
      </p:sp>
      <p:sp>
        <p:nvSpPr>
          <p:cNvPr id="1005577" name="Text Box 9">
            <a:extLst>
              <a:ext uri="{FF2B5EF4-FFF2-40B4-BE49-F238E27FC236}">
                <a16:creationId xmlns:a16="http://schemas.microsoft.com/office/drawing/2014/main" id="{24ED1F10-8834-8F03-4ACA-68BD9CB9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51593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L1: if (a &lt; b) goto L3</a:t>
            </a:r>
          </a:p>
          <a:p>
            <a:r>
              <a:rPr lang="en-US" altLang="en-US">
                <a:solidFill>
                  <a:schemeClr val="accent1"/>
                </a:solidFill>
              </a:rPr>
              <a:t>goto L4:</a:t>
            </a:r>
          </a:p>
          <a:p>
            <a:r>
              <a:rPr lang="en-US" altLang="en-US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>
                <a:solidFill>
                  <a:schemeClr val="accent1"/>
                </a:solidFill>
              </a:rPr>
              <a:t>L2: if (a &lt; b) goto L3 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 may be deleted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accent1"/>
                </a:solidFill>
              </a:rPr>
              <a:t>L4:</a:t>
            </a:r>
          </a:p>
        </p:txBody>
      </p:sp>
      <p:sp>
        <p:nvSpPr>
          <p:cNvPr id="1005578" name="AutoShape 10">
            <a:extLst>
              <a:ext uri="{FF2B5EF4-FFF2-40B4-BE49-F238E27FC236}">
                <a16:creationId xmlns:a16="http://schemas.microsoft.com/office/drawing/2014/main" id="{5D2032AE-5F0E-FAC3-0DE2-FB2529A0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>
            <a:extLst>
              <a:ext uri="{FF2B5EF4-FFF2-40B4-BE49-F238E27FC236}">
                <a16:creationId xmlns:a16="http://schemas.microsoft.com/office/drawing/2014/main" id="{7E302112-FC3A-455C-752B-B950653FA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Acyclic Control Flow Optimizations (2)</a:t>
            </a:r>
          </a:p>
        </p:txBody>
      </p:sp>
      <p:sp>
        <p:nvSpPr>
          <p:cNvPr id="1006595" name="Text Box 3">
            <a:extLst>
              <a:ext uri="{FF2B5EF4-FFF2-40B4-BE49-F238E27FC236}">
                <a16:creationId xmlns:a16="http://schemas.microsoft.com/office/drawing/2014/main" id="{532F948D-EAAE-A710-63E2-9042DCFE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9575"/>
            <a:ext cx="373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3. Branch to next basic block</a:t>
            </a:r>
          </a:p>
        </p:txBody>
      </p:sp>
      <p:sp>
        <p:nvSpPr>
          <p:cNvPr id="1006596" name="AutoShape 4">
            <a:extLst>
              <a:ext uri="{FF2B5EF4-FFF2-40B4-BE49-F238E27FC236}">
                <a16:creationId xmlns:a16="http://schemas.microsoft.com/office/drawing/2014/main" id="{8B099C3B-AD06-6224-6BE8-768158C2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597" name="Text Box 5">
            <a:extLst>
              <a:ext uri="{FF2B5EF4-FFF2-40B4-BE49-F238E27FC236}">
                <a16:creationId xmlns:a16="http://schemas.microsoft.com/office/drawing/2014/main" id="{8ED907F4-4046-C8C0-8E6D-C6425FEC5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6575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4. Basic block merging</a:t>
            </a:r>
          </a:p>
        </p:txBody>
      </p:sp>
      <p:sp>
        <p:nvSpPr>
          <p:cNvPr id="1006598" name="Rectangle 6">
            <a:extLst>
              <a:ext uri="{FF2B5EF4-FFF2-40B4-BE49-F238E27FC236}">
                <a16:creationId xmlns:a16="http://schemas.microsoft.com/office/drawing/2014/main" id="{402872FF-18A3-309B-DB67-4AFFFA7D4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86000"/>
            <a:ext cx="2209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 if (a &lt; b) goto L2</a:t>
            </a:r>
          </a:p>
        </p:txBody>
      </p:sp>
      <p:sp>
        <p:nvSpPr>
          <p:cNvPr id="1006599" name="Rectangle 7">
            <a:extLst>
              <a:ext uri="{FF2B5EF4-FFF2-40B4-BE49-F238E27FC236}">
                <a16:creationId xmlns:a16="http://schemas.microsoft.com/office/drawing/2014/main" id="{6FBE9E01-DAD9-60CD-FB97-7B9EED0F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2209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L2: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 </a:t>
            </a:r>
          </a:p>
        </p:txBody>
      </p:sp>
      <p:sp>
        <p:nvSpPr>
          <p:cNvPr id="1006600" name="Text Box 8">
            <a:extLst>
              <a:ext uri="{FF2B5EF4-FFF2-40B4-BE49-F238E27FC236}">
                <a16:creationId xmlns:a16="http://schemas.microsoft.com/office/drawing/2014/main" id="{F3D4FF8C-68F5-F266-EFD5-25B535F8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6601" name="Text Box 9">
            <a:extLst>
              <a:ext uri="{FF2B5EF4-FFF2-40B4-BE49-F238E27FC236}">
                <a16:creationId xmlns:a16="http://schemas.microsoft.com/office/drawing/2014/main" id="{9E257D02-CD20-2762-96B4-DC0CDF43F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BB2</a:t>
            </a:r>
          </a:p>
        </p:txBody>
      </p:sp>
      <p:sp>
        <p:nvSpPr>
          <p:cNvPr id="1006602" name="Line 10">
            <a:extLst>
              <a:ext uri="{FF2B5EF4-FFF2-40B4-BE49-F238E27FC236}">
                <a16:creationId xmlns:a16="http://schemas.microsoft.com/office/drawing/2014/main" id="{9D271249-9DCB-A924-9BB6-AB0D00192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6603" name="Rectangle 11">
            <a:extLst>
              <a:ext uri="{FF2B5EF4-FFF2-40B4-BE49-F238E27FC236}">
                <a16:creationId xmlns:a16="http://schemas.microsoft.com/office/drawing/2014/main" id="{775CE3A1-F6B6-3FC4-5DBE-9CCDBAA5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2209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</a:t>
            </a:r>
          </a:p>
        </p:txBody>
      </p:sp>
      <p:sp>
        <p:nvSpPr>
          <p:cNvPr id="1006604" name="Rectangle 12">
            <a:extLst>
              <a:ext uri="{FF2B5EF4-FFF2-40B4-BE49-F238E27FC236}">
                <a16:creationId xmlns:a16="http://schemas.microsoft.com/office/drawing/2014/main" id="{0901D4AF-A78D-FC3C-5077-FF9545D7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2800"/>
            <a:ext cx="2209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L2: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1006605" name="Text Box 13">
            <a:extLst>
              <a:ext uri="{FF2B5EF4-FFF2-40B4-BE49-F238E27FC236}">
                <a16:creationId xmlns:a16="http://schemas.microsoft.com/office/drawing/2014/main" id="{B8D43C8F-A9EB-7A53-490B-10DF9C22A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6606" name="Text Box 14">
            <a:extLst>
              <a:ext uri="{FF2B5EF4-FFF2-40B4-BE49-F238E27FC236}">
                <a16:creationId xmlns:a16="http://schemas.microsoft.com/office/drawing/2014/main" id="{E0E0B046-906C-7C46-948D-6AA42F2B5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29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BB2</a:t>
            </a:r>
          </a:p>
        </p:txBody>
      </p:sp>
      <p:sp>
        <p:nvSpPr>
          <p:cNvPr id="1006607" name="Line 15">
            <a:extLst>
              <a:ext uri="{FF2B5EF4-FFF2-40B4-BE49-F238E27FC236}">
                <a16:creationId xmlns:a16="http://schemas.microsoft.com/office/drawing/2014/main" id="{B46115ED-F3E2-759C-5359-EABD504E8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6608" name="Line 16">
            <a:extLst>
              <a:ext uri="{FF2B5EF4-FFF2-40B4-BE49-F238E27FC236}">
                <a16:creationId xmlns:a16="http://schemas.microsoft.com/office/drawing/2014/main" id="{A890797F-1EA6-06EA-77BF-22EAD0F01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743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6609" name="Text Box 17">
            <a:extLst>
              <a:ext uri="{FF2B5EF4-FFF2-40B4-BE49-F238E27FC236}">
                <a16:creationId xmlns:a16="http://schemas.microsoft.com/office/drawing/2014/main" id="{9B340640-958B-CED2-D68E-AFFACD27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728788"/>
            <a:ext cx="245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Branch is unnecessary</a:t>
            </a:r>
          </a:p>
        </p:txBody>
      </p:sp>
      <p:sp>
        <p:nvSpPr>
          <p:cNvPr id="1006610" name="Line 18">
            <a:extLst>
              <a:ext uri="{FF2B5EF4-FFF2-40B4-BE49-F238E27FC236}">
                <a16:creationId xmlns:a16="http://schemas.microsoft.com/office/drawing/2014/main" id="{10E3B521-3285-7611-4D93-16D01D405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43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6611" name="Rectangle 19">
            <a:extLst>
              <a:ext uri="{FF2B5EF4-FFF2-40B4-BE49-F238E27FC236}">
                <a16:creationId xmlns:a16="http://schemas.microsoft.com/office/drawing/2014/main" id="{AD51E480-8DC7-D17C-3827-FC84802FE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2209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</a:t>
            </a:r>
          </a:p>
        </p:txBody>
      </p:sp>
      <p:sp>
        <p:nvSpPr>
          <p:cNvPr id="1006612" name="Rectangle 20">
            <a:extLst>
              <a:ext uri="{FF2B5EF4-FFF2-40B4-BE49-F238E27FC236}">
                <a16:creationId xmlns:a16="http://schemas.microsoft.com/office/drawing/2014/main" id="{AA090A96-6C06-5628-FA22-C54149A6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943600"/>
            <a:ext cx="2209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L2: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1006613" name="Line 21">
            <a:extLst>
              <a:ext uri="{FF2B5EF4-FFF2-40B4-BE49-F238E27FC236}">
                <a16:creationId xmlns:a16="http://schemas.microsoft.com/office/drawing/2014/main" id="{F55640BF-D435-650A-AE3A-0F9860898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6614" name="AutoShape 22">
            <a:extLst>
              <a:ext uri="{FF2B5EF4-FFF2-40B4-BE49-F238E27FC236}">
                <a16:creationId xmlns:a16="http://schemas.microsoft.com/office/drawing/2014/main" id="{25D3B559-745C-8D76-83D8-502B3714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5" name="Rectangle 23">
            <a:extLst>
              <a:ext uri="{FF2B5EF4-FFF2-40B4-BE49-F238E27FC236}">
                <a16:creationId xmlns:a16="http://schemas.microsoft.com/office/drawing/2014/main" id="{84E6CA69-6EBC-6C48-F94D-0A1D4759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22098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L2: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1006616" name="Text Box 24">
            <a:extLst>
              <a:ext uri="{FF2B5EF4-FFF2-40B4-BE49-F238E27FC236}">
                <a16:creationId xmlns:a16="http://schemas.microsoft.com/office/drawing/2014/main" id="{BF40D30B-A123-5AFD-DB8D-AC335A6E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6617" name="Text Box 25">
            <a:extLst>
              <a:ext uri="{FF2B5EF4-FFF2-40B4-BE49-F238E27FC236}">
                <a16:creationId xmlns:a16="http://schemas.microsoft.com/office/drawing/2014/main" id="{CF5A419D-D890-29DE-8C3B-16DFBED2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72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BB2</a:t>
            </a:r>
          </a:p>
        </p:txBody>
      </p:sp>
      <p:sp>
        <p:nvSpPr>
          <p:cNvPr id="1006618" name="Text Box 26">
            <a:extLst>
              <a:ext uri="{FF2B5EF4-FFF2-40B4-BE49-F238E27FC236}">
                <a16:creationId xmlns:a16="http://schemas.microsoft.com/office/drawing/2014/main" id="{C5083D40-B79D-B125-CAE6-C4B88E1CB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6619" name="Text Box 27">
            <a:extLst>
              <a:ext uri="{FF2B5EF4-FFF2-40B4-BE49-F238E27FC236}">
                <a16:creationId xmlns:a16="http://schemas.microsoft.com/office/drawing/2014/main" id="{7971C410-BA3D-5F23-0909-3624564B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57688"/>
            <a:ext cx="408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Merge BBs when single edge between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>
            <a:extLst>
              <a:ext uri="{FF2B5EF4-FFF2-40B4-BE49-F238E27FC236}">
                <a16:creationId xmlns:a16="http://schemas.microsoft.com/office/drawing/2014/main" id="{C9E1534C-A1A6-C925-C858-FAC3BFD6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Acyclic Control Flow Optimizations (3)</a:t>
            </a:r>
          </a:p>
        </p:txBody>
      </p:sp>
      <p:sp>
        <p:nvSpPr>
          <p:cNvPr id="1007619" name="Text Box 3">
            <a:extLst>
              <a:ext uri="{FF2B5EF4-FFF2-40B4-BE49-F238E27FC236}">
                <a16:creationId xmlns:a16="http://schemas.microsoft.com/office/drawing/2014/main" id="{BC46DEF0-75B1-5EDF-6D41-265746CD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9575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5. Branch to same target</a:t>
            </a:r>
          </a:p>
        </p:txBody>
      </p:sp>
      <p:sp>
        <p:nvSpPr>
          <p:cNvPr id="1007620" name="Text Box 4">
            <a:extLst>
              <a:ext uri="{FF2B5EF4-FFF2-40B4-BE49-F238E27FC236}">
                <a16:creationId xmlns:a16="http://schemas.microsoft.com/office/drawing/2014/main" id="{A1B84127-28CE-946D-CD47-B69045BF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33600"/>
            <a:ext cx="21415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 if (a &lt; b) goto L2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goto L2</a:t>
            </a:r>
          </a:p>
        </p:txBody>
      </p:sp>
      <p:sp>
        <p:nvSpPr>
          <p:cNvPr id="1007621" name="AutoShape 5">
            <a:extLst>
              <a:ext uri="{FF2B5EF4-FFF2-40B4-BE49-F238E27FC236}">
                <a16:creationId xmlns:a16="http://schemas.microsoft.com/office/drawing/2014/main" id="{75285B2F-30F7-0C32-2E3C-90993443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146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2" name="Text Box 6">
            <a:extLst>
              <a:ext uri="{FF2B5EF4-FFF2-40B4-BE49-F238E27FC236}">
                <a16:creationId xmlns:a16="http://schemas.microsoft.com/office/drawing/2014/main" id="{E474D211-2E6D-CCF0-9821-F1CC8C5F7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9775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6. Branch target expansion</a:t>
            </a:r>
          </a:p>
        </p:txBody>
      </p:sp>
      <p:sp>
        <p:nvSpPr>
          <p:cNvPr id="1007623" name="Text Box 7">
            <a:extLst>
              <a:ext uri="{FF2B5EF4-FFF2-40B4-BE49-F238E27FC236}">
                <a16:creationId xmlns:a16="http://schemas.microsoft.com/office/drawing/2014/main" id="{6EEC7DB9-0DFE-6A61-7589-45F02A4D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86000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 goto L2</a:t>
            </a:r>
          </a:p>
        </p:txBody>
      </p:sp>
      <p:sp>
        <p:nvSpPr>
          <p:cNvPr id="1007624" name="AutoShape 8">
            <a:extLst>
              <a:ext uri="{FF2B5EF4-FFF2-40B4-BE49-F238E27FC236}">
                <a16:creationId xmlns:a16="http://schemas.microsoft.com/office/drawing/2014/main" id="{13A97EB5-182D-B26E-301E-D39A67E7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5" name="Rectangle 9">
            <a:extLst>
              <a:ext uri="{FF2B5EF4-FFF2-40B4-BE49-F238E27FC236}">
                <a16:creationId xmlns:a16="http://schemas.microsoft.com/office/drawing/2014/main" id="{32AF1ED3-DB67-12B8-3AB0-020D45E5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09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stuff1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 goto L2</a:t>
            </a:r>
          </a:p>
        </p:txBody>
      </p:sp>
      <p:sp>
        <p:nvSpPr>
          <p:cNvPr id="1007626" name="Rectangle 10">
            <a:extLst>
              <a:ext uri="{FF2B5EF4-FFF2-40B4-BE49-F238E27FC236}">
                <a16:creationId xmlns:a16="http://schemas.microsoft.com/office/drawing/2014/main" id="{687B40D4-6B31-FE3F-A671-A9AF4A265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2209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L2: stuff2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 </a:t>
            </a:r>
          </a:p>
        </p:txBody>
      </p:sp>
      <p:sp>
        <p:nvSpPr>
          <p:cNvPr id="1007627" name="Text Box 11">
            <a:extLst>
              <a:ext uri="{FF2B5EF4-FFF2-40B4-BE49-F238E27FC236}">
                <a16:creationId xmlns:a16="http://schemas.microsoft.com/office/drawing/2014/main" id="{AFC223C3-A7B1-E151-FB0A-DFE6679A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7628" name="Text Box 12">
            <a:extLst>
              <a:ext uri="{FF2B5EF4-FFF2-40B4-BE49-F238E27FC236}">
                <a16:creationId xmlns:a16="http://schemas.microsoft.com/office/drawing/2014/main" id="{1ABD997C-C85D-1000-0ED2-31E27669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38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BB2</a:t>
            </a:r>
          </a:p>
        </p:txBody>
      </p:sp>
      <p:sp>
        <p:nvSpPr>
          <p:cNvPr id="1007629" name="Text Box 13">
            <a:extLst>
              <a:ext uri="{FF2B5EF4-FFF2-40B4-BE49-F238E27FC236}">
                <a16:creationId xmlns:a16="http://schemas.microsoft.com/office/drawing/2014/main" id="{80979537-38A6-3674-7730-7A3513C3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6894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1007630" name="Rectangle 14">
            <a:extLst>
              <a:ext uri="{FF2B5EF4-FFF2-40B4-BE49-F238E27FC236}">
                <a16:creationId xmlns:a16="http://schemas.microsoft.com/office/drawing/2014/main" id="{0D603AFA-1AA4-D47F-2C00-340C19C3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2209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stuff1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L1: stuff2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1007631" name="Rectangle 15">
            <a:extLst>
              <a:ext uri="{FF2B5EF4-FFF2-40B4-BE49-F238E27FC236}">
                <a16:creationId xmlns:a16="http://schemas.microsoft.com/office/drawing/2014/main" id="{16EA414C-573C-6C32-8534-27BB45B1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2209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accent1"/>
                </a:solidFill>
              </a:rPr>
              <a:t>L2: stuff2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. . . </a:t>
            </a:r>
          </a:p>
        </p:txBody>
      </p:sp>
      <p:sp>
        <p:nvSpPr>
          <p:cNvPr id="1007632" name="Text Box 16">
            <a:extLst>
              <a:ext uri="{FF2B5EF4-FFF2-40B4-BE49-F238E27FC236}">
                <a16:creationId xmlns:a16="http://schemas.microsoft.com/office/drawing/2014/main" id="{48B2E2A6-F455-DE24-2A10-424284D0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7633" name="Text Box 17">
            <a:extLst>
              <a:ext uri="{FF2B5EF4-FFF2-40B4-BE49-F238E27FC236}">
                <a16:creationId xmlns:a16="http://schemas.microsoft.com/office/drawing/2014/main" id="{962D2D49-E387-DFEC-8FE5-0CAFBF89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38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BB2</a:t>
            </a:r>
          </a:p>
        </p:txBody>
      </p:sp>
      <p:sp>
        <p:nvSpPr>
          <p:cNvPr id="1007634" name="Text Box 18">
            <a:extLst>
              <a:ext uri="{FF2B5EF4-FFF2-40B4-BE49-F238E27FC236}">
                <a16:creationId xmlns:a16="http://schemas.microsoft.com/office/drawing/2014/main" id="{D200DBEA-2B84-E532-3696-A03DD828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1007635" name="Text Box 19">
            <a:extLst>
              <a:ext uri="{FF2B5EF4-FFF2-40B4-BE49-F238E27FC236}">
                <a16:creationId xmlns:a16="http://schemas.microsoft.com/office/drawing/2014/main" id="{4FAF733C-FFEC-FE6C-4DB0-845DCB39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24600"/>
            <a:ext cx="8113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What about expanding a conditional branch?  -- Almost the same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>
            <a:extLst>
              <a:ext uri="{FF2B5EF4-FFF2-40B4-BE49-F238E27FC236}">
                <a16:creationId xmlns:a16="http://schemas.microsoft.com/office/drawing/2014/main" id="{39BCDB66-B9F7-F0CF-4583-41F7489F7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Unreachable Code Elimination</a:t>
            </a:r>
          </a:p>
        </p:txBody>
      </p:sp>
      <p:sp>
        <p:nvSpPr>
          <p:cNvPr id="1008643" name="Text Box 3">
            <a:extLst>
              <a:ext uri="{FF2B5EF4-FFF2-40B4-BE49-F238E27FC236}">
                <a16:creationId xmlns:a16="http://schemas.microsoft.com/office/drawing/2014/main" id="{AB1702AD-2C6B-07EF-E52E-EF8F4C3E7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43973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Mark procedure entry BB visited</a:t>
            </a:r>
          </a:p>
          <a:p>
            <a:r>
              <a:rPr lang="en-US" altLang="en-US" sz="2000"/>
              <a:t>to_visit = procedure entry BB</a:t>
            </a:r>
          </a:p>
          <a:p>
            <a:r>
              <a:rPr lang="en-US" altLang="en-US" sz="2000"/>
              <a:t>while (to_visit not empty) {</a:t>
            </a:r>
          </a:p>
          <a:p>
            <a:r>
              <a:rPr lang="en-US" altLang="en-US" sz="2000"/>
              <a:t>     current = to_visit.pop()</a:t>
            </a:r>
          </a:p>
          <a:p>
            <a:r>
              <a:rPr lang="en-US" altLang="en-US" sz="2000"/>
              <a:t>     for (each successor block of current) {</a:t>
            </a:r>
          </a:p>
          <a:p>
            <a:r>
              <a:rPr lang="en-US" altLang="en-US" sz="2000"/>
              <a:t>	Mark successor as visited;</a:t>
            </a:r>
          </a:p>
          <a:p>
            <a:r>
              <a:rPr lang="en-US" altLang="en-US" sz="2000"/>
              <a:t>	to_visit += successor</a:t>
            </a:r>
          </a:p>
          <a:p>
            <a:r>
              <a:rPr lang="en-US" altLang="en-US" sz="2000"/>
              <a:t>     }</a:t>
            </a:r>
          </a:p>
          <a:p>
            <a:r>
              <a:rPr lang="en-US" altLang="en-US" sz="2000"/>
              <a:t>}</a:t>
            </a:r>
          </a:p>
          <a:p>
            <a:r>
              <a:rPr lang="en-US" altLang="en-US" sz="2000"/>
              <a:t>Eliminate all unvisited blocks</a:t>
            </a:r>
          </a:p>
        </p:txBody>
      </p:sp>
      <p:sp>
        <p:nvSpPr>
          <p:cNvPr id="1008644" name="Rectangle 4">
            <a:extLst>
              <a:ext uri="{FF2B5EF4-FFF2-40B4-BE49-F238E27FC236}">
                <a16:creationId xmlns:a16="http://schemas.microsoft.com/office/drawing/2014/main" id="{659D408D-8545-A96C-2C07-6F256727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860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1"/>
                </a:solidFill>
              </a:rPr>
              <a:t>entry</a:t>
            </a:r>
          </a:p>
        </p:txBody>
      </p:sp>
      <p:sp>
        <p:nvSpPr>
          <p:cNvPr id="1008645" name="Rectangle 5">
            <a:extLst>
              <a:ext uri="{FF2B5EF4-FFF2-40B4-BE49-F238E27FC236}">
                <a16:creationId xmlns:a16="http://schemas.microsoft.com/office/drawing/2014/main" id="{67952801-BFDF-CDA5-2579-DDFA4ADC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242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1"/>
                </a:solidFill>
              </a:rPr>
              <a:t>bb1</a:t>
            </a:r>
          </a:p>
        </p:txBody>
      </p:sp>
      <p:sp>
        <p:nvSpPr>
          <p:cNvPr id="1008646" name="Rectangle 6">
            <a:extLst>
              <a:ext uri="{FF2B5EF4-FFF2-40B4-BE49-F238E27FC236}">
                <a16:creationId xmlns:a16="http://schemas.microsoft.com/office/drawing/2014/main" id="{ABF0576F-3E8A-7109-9322-4E6F3606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1242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1"/>
                </a:solidFill>
              </a:rPr>
              <a:t>bb2</a:t>
            </a:r>
          </a:p>
        </p:txBody>
      </p:sp>
      <p:sp>
        <p:nvSpPr>
          <p:cNvPr id="1008647" name="Rectangle 7">
            <a:extLst>
              <a:ext uri="{FF2B5EF4-FFF2-40B4-BE49-F238E27FC236}">
                <a16:creationId xmlns:a16="http://schemas.microsoft.com/office/drawing/2014/main" id="{A9B42354-723F-0068-F0AF-0CCC9BF6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1"/>
                </a:solidFill>
              </a:rPr>
              <a:t>bb3</a:t>
            </a:r>
          </a:p>
        </p:txBody>
      </p:sp>
      <p:sp>
        <p:nvSpPr>
          <p:cNvPr id="1008648" name="Rectangle 8">
            <a:extLst>
              <a:ext uri="{FF2B5EF4-FFF2-40B4-BE49-F238E27FC236}">
                <a16:creationId xmlns:a16="http://schemas.microsoft.com/office/drawing/2014/main" id="{DBAE3988-0B85-BADF-6927-49D6A55FB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1"/>
                </a:solidFill>
              </a:rPr>
              <a:t>bb4</a:t>
            </a:r>
          </a:p>
        </p:txBody>
      </p:sp>
      <p:sp>
        <p:nvSpPr>
          <p:cNvPr id="1008649" name="Rectangle 9">
            <a:extLst>
              <a:ext uri="{FF2B5EF4-FFF2-40B4-BE49-F238E27FC236}">
                <a16:creationId xmlns:a16="http://schemas.microsoft.com/office/drawing/2014/main" id="{48FCC1BE-A6DA-19B8-F861-CC157EF9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482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1"/>
                </a:solidFill>
              </a:rPr>
              <a:t>bb5</a:t>
            </a:r>
          </a:p>
        </p:txBody>
      </p:sp>
      <p:sp>
        <p:nvSpPr>
          <p:cNvPr id="1008650" name="Line 10">
            <a:extLst>
              <a:ext uri="{FF2B5EF4-FFF2-40B4-BE49-F238E27FC236}">
                <a16:creationId xmlns:a16="http://schemas.microsoft.com/office/drawing/2014/main" id="{D9FA60B3-7C15-CEF5-09E2-B1E6101BE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743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1" name="Line 11">
            <a:extLst>
              <a:ext uri="{FF2B5EF4-FFF2-40B4-BE49-F238E27FC236}">
                <a16:creationId xmlns:a16="http://schemas.microsoft.com/office/drawing/2014/main" id="{4950DEEF-4C95-CA43-1B9B-14D31E465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343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2" name="Line 12">
            <a:extLst>
              <a:ext uri="{FF2B5EF4-FFF2-40B4-BE49-F238E27FC236}">
                <a16:creationId xmlns:a16="http://schemas.microsoft.com/office/drawing/2014/main" id="{AFBA6F26-0764-6945-F0BB-754C5F3FC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28956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3" name="Line 13">
            <a:extLst>
              <a:ext uri="{FF2B5EF4-FFF2-40B4-BE49-F238E27FC236}">
                <a16:creationId xmlns:a16="http://schemas.microsoft.com/office/drawing/2014/main" id="{A69F69DB-8CAF-3F31-431A-DD35F9E21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2895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4" name="Line 14">
            <a:extLst>
              <a:ext uri="{FF2B5EF4-FFF2-40B4-BE49-F238E27FC236}">
                <a16:creationId xmlns:a16="http://schemas.microsoft.com/office/drawing/2014/main" id="{19CF1C73-7EA1-5B66-9E5E-B14C2A64D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5" name="Line 15">
            <a:extLst>
              <a:ext uri="{FF2B5EF4-FFF2-40B4-BE49-F238E27FC236}">
                <a16:creationId xmlns:a16="http://schemas.microsoft.com/office/drawing/2014/main" id="{572F5FF2-98CE-0CCD-FADD-B4D206384F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6" name="Line 16">
            <a:extLst>
              <a:ext uri="{FF2B5EF4-FFF2-40B4-BE49-F238E27FC236}">
                <a16:creationId xmlns:a16="http://schemas.microsoft.com/office/drawing/2014/main" id="{BE15AEB8-C890-EBE6-1B84-26F294CF7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7" name="Line 17">
            <a:extLst>
              <a:ext uri="{FF2B5EF4-FFF2-40B4-BE49-F238E27FC236}">
                <a16:creationId xmlns:a16="http://schemas.microsoft.com/office/drawing/2014/main" id="{F25F47D1-9F7B-7BA4-0E50-7973A7F0E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8" name="Line 18">
            <a:extLst>
              <a:ext uri="{FF2B5EF4-FFF2-40B4-BE49-F238E27FC236}">
                <a16:creationId xmlns:a16="http://schemas.microsoft.com/office/drawing/2014/main" id="{DF25F182-3BC5-C31A-725C-2740F26A6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657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59" name="Line 19">
            <a:extLst>
              <a:ext uri="{FF2B5EF4-FFF2-40B4-BE49-F238E27FC236}">
                <a16:creationId xmlns:a16="http://schemas.microsoft.com/office/drawing/2014/main" id="{2F5EFE45-6D2B-8449-9FCA-80FACC07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8660" name="Text Box 20">
            <a:extLst>
              <a:ext uri="{FF2B5EF4-FFF2-40B4-BE49-F238E27FC236}">
                <a16:creationId xmlns:a16="http://schemas.microsoft.com/office/drawing/2014/main" id="{56F862A5-BA09-3ED1-9E15-828AD0CA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57788"/>
            <a:ext cx="315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Which BB(s) can be deleted?</a:t>
            </a:r>
          </a:p>
        </p:txBody>
      </p:sp>
      <p:sp>
        <p:nvSpPr>
          <p:cNvPr id="1008661" name="Text Box 21">
            <a:extLst>
              <a:ext uri="{FF2B5EF4-FFF2-40B4-BE49-F238E27FC236}">
                <a16:creationId xmlns:a16="http://schemas.microsoft.com/office/drawing/2014/main" id="{38916267-CB7E-13EF-4746-F395C769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600"/>
            <a:ext cx="166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>
            <a:extLst>
              <a:ext uri="{FF2B5EF4-FFF2-40B4-BE49-F238E27FC236}">
                <a16:creationId xmlns:a16="http://schemas.microsoft.com/office/drawing/2014/main" id="{06C0A48C-AAE3-2BD8-1DE5-6FD745001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1009667" name="Text Box 3">
            <a:extLst>
              <a:ext uri="{FF2B5EF4-FFF2-40B4-BE49-F238E27FC236}">
                <a16:creationId xmlns:a16="http://schemas.microsoft.com/office/drawing/2014/main" id="{6D9060A7-583E-B919-D3C6-D06B60D2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332038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accent1"/>
                </a:solidFill>
              </a:rPr>
              <a:t>L1: if (a &lt; b) goto L11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L2: goto L7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L3: goto L4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L4: stuff4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L5: if (c &lt; d) goto L15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L6: goto L2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L7: if (c &lt; d) goto L13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L8: goto L12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L9: stuff 9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L10: if (a &lt; c) goto L3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L11:goto L9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L12: goto L2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L13: stuff 13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L14: if (e &lt; f) goto L11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L15: stuff 15</a:t>
            </a:r>
          </a:p>
          <a:p>
            <a:r>
              <a:rPr lang="en-US" altLang="en-US" sz="1800">
                <a:solidFill>
                  <a:schemeClr val="accent1"/>
                </a:solidFill>
              </a:rPr>
              <a:t>L16: rts</a:t>
            </a:r>
          </a:p>
        </p:txBody>
      </p:sp>
      <p:sp>
        <p:nvSpPr>
          <p:cNvPr id="1009668" name="Rectangle 4">
            <a:extLst>
              <a:ext uri="{FF2B5EF4-FFF2-40B4-BE49-F238E27FC236}">
                <a16:creationId xmlns:a16="http://schemas.microsoft.com/office/drawing/2014/main" id="{96D1CA55-9DEE-AD2E-BECC-DB73CA9E6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247900"/>
            <a:ext cx="2438400" cy="449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69" name="Line 5">
            <a:extLst>
              <a:ext uri="{FF2B5EF4-FFF2-40B4-BE49-F238E27FC236}">
                <a16:creationId xmlns:a16="http://schemas.microsoft.com/office/drawing/2014/main" id="{34A5AE88-20CE-FF58-468E-6E6176546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26289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0" name="Line 6">
            <a:extLst>
              <a:ext uri="{FF2B5EF4-FFF2-40B4-BE49-F238E27FC236}">
                <a16:creationId xmlns:a16="http://schemas.microsoft.com/office/drawing/2014/main" id="{239EC5FF-4C5E-81DD-9CC2-A7E6C705A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28575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1" name="Line 7">
            <a:extLst>
              <a:ext uri="{FF2B5EF4-FFF2-40B4-BE49-F238E27FC236}">
                <a16:creationId xmlns:a16="http://schemas.microsoft.com/office/drawing/2014/main" id="{C99B6E06-BDFD-E110-5106-086A83833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31623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2" name="Line 8">
            <a:extLst>
              <a:ext uri="{FF2B5EF4-FFF2-40B4-BE49-F238E27FC236}">
                <a16:creationId xmlns:a16="http://schemas.microsoft.com/office/drawing/2014/main" id="{CC42FA8B-B5C0-5D77-D645-916A5B6B2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36957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3" name="Line 9">
            <a:extLst>
              <a:ext uri="{FF2B5EF4-FFF2-40B4-BE49-F238E27FC236}">
                <a16:creationId xmlns:a16="http://schemas.microsoft.com/office/drawing/2014/main" id="{ECD7380D-FB84-F627-AD6D-AE3AA1808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0005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4" name="Line 10">
            <a:extLst>
              <a:ext uri="{FF2B5EF4-FFF2-40B4-BE49-F238E27FC236}">
                <a16:creationId xmlns:a16="http://schemas.microsoft.com/office/drawing/2014/main" id="{B09172C9-69DE-1AA2-53F9-50D1BC1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3053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5" name="Line 11">
            <a:extLst>
              <a:ext uri="{FF2B5EF4-FFF2-40B4-BE49-F238E27FC236}">
                <a16:creationId xmlns:a16="http://schemas.microsoft.com/office/drawing/2014/main" id="{2577C85E-367F-0373-ADB3-DB3425C11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5339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6" name="Line 12">
            <a:extLst>
              <a:ext uri="{FF2B5EF4-FFF2-40B4-BE49-F238E27FC236}">
                <a16:creationId xmlns:a16="http://schemas.microsoft.com/office/drawing/2014/main" id="{11BAF4F2-7972-01CC-3BA4-E681A0875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50673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7" name="Line 13">
            <a:extLst>
              <a:ext uri="{FF2B5EF4-FFF2-40B4-BE49-F238E27FC236}">
                <a16:creationId xmlns:a16="http://schemas.microsoft.com/office/drawing/2014/main" id="{5B83A660-9F7F-64B4-6E4C-4E22FDA70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62103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8" name="Line 14">
            <a:extLst>
              <a:ext uri="{FF2B5EF4-FFF2-40B4-BE49-F238E27FC236}">
                <a16:creationId xmlns:a16="http://schemas.microsoft.com/office/drawing/2014/main" id="{585C5B80-249A-A1B8-F988-0E3E74E3D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53721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9" name="Line 15">
            <a:extLst>
              <a:ext uri="{FF2B5EF4-FFF2-40B4-BE49-F238E27FC236}">
                <a16:creationId xmlns:a16="http://schemas.microsoft.com/office/drawing/2014/main" id="{5E11901D-B827-2251-B092-22E2DE4B9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56769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0" name="Text Box 16">
            <a:extLst>
              <a:ext uri="{FF2B5EF4-FFF2-40B4-BE49-F238E27FC236}">
                <a16:creationId xmlns:a16="http://schemas.microsoft.com/office/drawing/2014/main" id="{6384A193-911C-DB60-2C8B-84FCF77D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7175"/>
            <a:ext cx="617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Maximally optimize the control flow of this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>
            <a:extLst>
              <a:ext uri="{FF2B5EF4-FFF2-40B4-BE49-F238E27FC236}">
                <a16:creationId xmlns:a16="http://schemas.microsoft.com/office/drawing/2014/main" id="{4DBD93A4-8726-51CB-E5C3-444C75AEB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Loops </a:t>
            </a:r>
          </a:p>
        </p:txBody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740E8090-3EDE-B782-E7C5-47DB97820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Cycle suitable for optimization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Discuss opti later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2 properties: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Single entry point called the </a:t>
            </a:r>
            <a:r>
              <a:rPr lang="en-US" altLang="en-US" u="sng">
                <a:solidFill>
                  <a:srgbClr val="FF0000"/>
                </a:solidFill>
              </a:rPr>
              <a:t>header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Header </a:t>
            </a:r>
            <a:r>
              <a:rPr lang="en-US" altLang="en-US" u="sng"/>
              <a:t>dominates</a:t>
            </a:r>
            <a:r>
              <a:rPr lang="en-US" altLang="en-US"/>
              <a:t> all blocks in the loop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Must be one way to iterate the loop (ie at least 1 path back to the header from within the loop) called a </a:t>
            </a:r>
            <a:r>
              <a:rPr lang="en-US" altLang="en-US" u="sng">
                <a:solidFill>
                  <a:srgbClr val="FF0000"/>
                </a:solidFill>
              </a:rPr>
              <a:t>backedge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Backedge detection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Edge, x</a:t>
            </a:r>
            <a:r>
              <a:rPr lang="en-US" altLang="en-US">
                <a:sym typeface="Wingdings" panose="05000000000000000000" pitchFamily="2" charset="2"/>
              </a:rPr>
              <a:t> y where the target (y) dominates the source (x)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>
            <a:extLst>
              <a:ext uri="{FF2B5EF4-FFF2-40B4-BE49-F238E27FC236}">
                <a16:creationId xmlns:a16="http://schemas.microsoft.com/office/drawing/2014/main" id="{4966F885-9721-6732-43F7-F7A52254A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Backedge Example</a:t>
            </a:r>
          </a:p>
        </p:txBody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1E310CB5-5252-CE80-B299-BB7EF609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85092" name="Rectangle 4">
            <a:extLst>
              <a:ext uri="{FF2B5EF4-FFF2-40B4-BE49-F238E27FC236}">
                <a16:creationId xmlns:a16="http://schemas.microsoft.com/office/drawing/2014/main" id="{F0916616-8A03-EAB8-2ADC-E5015000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85093" name="Line 5">
            <a:extLst>
              <a:ext uri="{FF2B5EF4-FFF2-40B4-BE49-F238E27FC236}">
                <a16:creationId xmlns:a16="http://schemas.microsoft.com/office/drawing/2014/main" id="{EBAF5C60-CB6B-8528-87F9-39AFF005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3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094" name="Rectangle 6">
            <a:extLst>
              <a:ext uri="{FF2B5EF4-FFF2-40B4-BE49-F238E27FC236}">
                <a16:creationId xmlns:a16="http://schemas.microsoft.com/office/drawing/2014/main" id="{27B264CE-BE3C-7A5D-B1B3-A16E1F1F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85095" name="Rectangle 7">
            <a:extLst>
              <a:ext uri="{FF2B5EF4-FFF2-40B4-BE49-F238E27FC236}">
                <a16:creationId xmlns:a16="http://schemas.microsoft.com/office/drawing/2014/main" id="{B67DB43A-2ED6-6F87-108E-BF5F3FEF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85096" name="Line 8">
            <a:extLst>
              <a:ext uri="{FF2B5EF4-FFF2-40B4-BE49-F238E27FC236}">
                <a16:creationId xmlns:a16="http://schemas.microsoft.com/office/drawing/2014/main" id="{AA6742A4-76DB-4BCE-82C2-27E66EF8D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052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097" name="Line 9">
            <a:extLst>
              <a:ext uri="{FF2B5EF4-FFF2-40B4-BE49-F238E27FC236}">
                <a16:creationId xmlns:a16="http://schemas.microsoft.com/office/drawing/2014/main" id="{F125CE90-4607-AB74-A756-64166E68E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2672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098" name="Oval 10">
            <a:extLst>
              <a:ext uri="{FF2B5EF4-FFF2-40B4-BE49-F238E27FC236}">
                <a16:creationId xmlns:a16="http://schemas.microsoft.com/office/drawing/2014/main" id="{1C06947A-DD77-B2F2-8A2B-0654D421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85099" name="Oval 11">
            <a:extLst>
              <a:ext uri="{FF2B5EF4-FFF2-40B4-BE49-F238E27FC236}">
                <a16:creationId xmlns:a16="http://schemas.microsoft.com/office/drawing/2014/main" id="{7D8DFC64-6239-CC8A-E71B-C9B7BF18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85100" name="Line 12">
            <a:extLst>
              <a:ext uri="{FF2B5EF4-FFF2-40B4-BE49-F238E27FC236}">
                <a16:creationId xmlns:a16="http://schemas.microsoft.com/office/drawing/2014/main" id="{A3EEF0F7-9910-E2E8-2B61-DD3339F94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1" name="Line 13">
            <a:extLst>
              <a:ext uri="{FF2B5EF4-FFF2-40B4-BE49-F238E27FC236}">
                <a16:creationId xmlns:a16="http://schemas.microsoft.com/office/drawing/2014/main" id="{5DAAECD8-E9D8-41F0-9802-07B8D909E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2" name="Line 14">
            <a:extLst>
              <a:ext uri="{FF2B5EF4-FFF2-40B4-BE49-F238E27FC236}">
                <a16:creationId xmlns:a16="http://schemas.microsoft.com/office/drawing/2014/main" id="{07D42DCB-2E91-6F51-9504-7BB9FA001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05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3" name="Line 15">
            <a:extLst>
              <a:ext uri="{FF2B5EF4-FFF2-40B4-BE49-F238E27FC236}">
                <a16:creationId xmlns:a16="http://schemas.microsoft.com/office/drawing/2014/main" id="{FF6B24C8-C562-08AF-B9E5-AB3334809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029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4" name="Line 16">
            <a:extLst>
              <a:ext uri="{FF2B5EF4-FFF2-40B4-BE49-F238E27FC236}">
                <a16:creationId xmlns:a16="http://schemas.microsoft.com/office/drawing/2014/main" id="{B485538B-292C-9D6F-0A6A-81202C696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181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5" name="Line 17">
            <a:extLst>
              <a:ext uri="{FF2B5EF4-FFF2-40B4-BE49-F238E27FC236}">
                <a16:creationId xmlns:a16="http://schemas.microsoft.com/office/drawing/2014/main" id="{5F51B42C-F3F5-8331-01CF-39A63D650A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956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6" name="Line 18">
            <a:extLst>
              <a:ext uri="{FF2B5EF4-FFF2-40B4-BE49-F238E27FC236}">
                <a16:creationId xmlns:a16="http://schemas.microsoft.com/office/drawing/2014/main" id="{2FE5806F-2F70-8838-7781-508D9CAE2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95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7" name="Line 19">
            <a:extLst>
              <a:ext uri="{FF2B5EF4-FFF2-40B4-BE49-F238E27FC236}">
                <a16:creationId xmlns:a16="http://schemas.microsoft.com/office/drawing/2014/main" id="{61D16329-ECE7-F2AF-DA2C-658ED2B6F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08" name="Rectangle 20">
            <a:extLst>
              <a:ext uri="{FF2B5EF4-FFF2-40B4-BE49-F238E27FC236}">
                <a16:creationId xmlns:a16="http://schemas.microsoft.com/office/drawing/2014/main" id="{A2B2A2D2-7691-811C-743B-2CF93BDF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85109" name="Line 21">
            <a:extLst>
              <a:ext uri="{FF2B5EF4-FFF2-40B4-BE49-F238E27FC236}">
                <a16:creationId xmlns:a16="http://schemas.microsoft.com/office/drawing/2014/main" id="{B82E1EF7-BC30-A76B-CBEB-30285AC74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0" name="Rectangle 22">
            <a:extLst>
              <a:ext uri="{FF2B5EF4-FFF2-40B4-BE49-F238E27FC236}">
                <a16:creationId xmlns:a16="http://schemas.microsoft.com/office/drawing/2014/main" id="{498E99D0-2DF4-6221-77A0-F70EF778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85111" name="Line 23">
            <a:extLst>
              <a:ext uri="{FF2B5EF4-FFF2-40B4-BE49-F238E27FC236}">
                <a16:creationId xmlns:a16="http://schemas.microsoft.com/office/drawing/2014/main" id="{77AA2D7A-F827-08DA-F38E-02B9B9B9F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52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2" name="Line 24">
            <a:extLst>
              <a:ext uri="{FF2B5EF4-FFF2-40B4-BE49-F238E27FC236}">
                <a16:creationId xmlns:a16="http://schemas.microsoft.com/office/drawing/2014/main" id="{3E3F33F0-658C-2BAB-B83A-D3D703FB6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32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3" name="Line 25">
            <a:extLst>
              <a:ext uri="{FF2B5EF4-FFF2-40B4-BE49-F238E27FC236}">
                <a16:creationId xmlns:a16="http://schemas.microsoft.com/office/drawing/2014/main" id="{A82E9D9B-FD79-29EA-DD2C-73702CF1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19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4" name="Line 26">
            <a:extLst>
              <a:ext uri="{FF2B5EF4-FFF2-40B4-BE49-F238E27FC236}">
                <a16:creationId xmlns:a16="http://schemas.microsoft.com/office/drawing/2014/main" id="{D070FABD-2785-8521-DD78-D7F2D3450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5" name="Line 27">
            <a:extLst>
              <a:ext uri="{FF2B5EF4-FFF2-40B4-BE49-F238E27FC236}">
                <a16:creationId xmlns:a16="http://schemas.microsoft.com/office/drawing/2014/main" id="{9AF3AAA2-1049-C3D3-053F-2BE8B4A3B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6" name="Line 28">
            <a:extLst>
              <a:ext uri="{FF2B5EF4-FFF2-40B4-BE49-F238E27FC236}">
                <a16:creationId xmlns:a16="http://schemas.microsoft.com/office/drawing/2014/main" id="{38B848D8-0E2F-C7EC-CB3F-B0325BB5C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7" name="Line 29">
            <a:extLst>
              <a:ext uri="{FF2B5EF4-FFF2-40B4-BE49-F238E27FC236}">
                <a16:creationId xmlns:a16="http://schemas.microsoft.com/office/drawing/2014/main" id="{8E835A29-9044-B53D-2637-59A00027A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67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8" name="Line 30">
            <a:extLst>
              <a:ext uri="{FF2B5EF4-FFF2-40B4-BE49-F238E27FC236}">
                <a16:creationId xmlns:a16="http://schemas.microsoft.com/office/drawing/2014/main" id="{2BDCEDB2-C40E-9C2E-2851-B219D0006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19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19" name="Line 31">
            <a:extLst>
              <a:ext uri="{FF2B5EF4-FFF2-40B4-BE49-F238E27FC236}">
                <a16:creationId xmlns:a16="http://schemas.microsoft.com/office/drawing/2014/main" id="{5E1DA414-52B1-F120-592B-9386CE631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95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0" name="Line 32">
            <a:extLst>
              <a:ext uri="{FF2B5EF4-FFF2-40B4-BE49-F238E27FC236}">
                <a16:creationId xmlns:a16="http://schemas.microsoft.com/office/drawing/2014/main" id="{341F448B-DCA0-3477-AF1A-625FAE5E1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1" name="Line 33">
            <a:extLst>
              <a:ext uri="{FF2B5EF4-FFF2-40B4-BE49-F238E27FC236}">
                <a16:creationId xmlns:a16="http://schemas.microsoft.com/office/drawing/2014/main" id="{17596300-DF9C-BE37-A1A0-4B05096C1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895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2" name="Line 34">
            <a:extLst>
              <a:ext uri="{FF2B5EF4-FFF2-40B4-BE49-F238E27FC236}">
                <a16:creationId xmlns:a16="http://schemas.microsoft.com/office/drawing/2014/main" id="{26008F70-0100-5706-F2C8-3E451C21D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91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3" name="Line 35">
            <a:extLst>
              <a:ext uri="{FF2B5EF4-FFF2-40B4-BE49-F238E27FC236}">
                <a16:creationId xmlns:a16="http://schemas.microsoft.com/office/drawing/2014/main" id="{F765AE11-6221-BF10-E966-A08F92B34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943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4" name="Line 36">
            <a:extLst>
              <a:ext uri="{FF2B5EF4-FFF2-40B4-BE49-F238E27FC236}">
                <a16:creationId xmlns:a16="http://schemas.microsoft.com/office/drawing/2014/main" id="{96F237E1-186E-F70A-8781-5076CB99A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1336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5" name="Line 37">
            <a:extLst>
              <a:ext uri="{FF2B5EF4-FFF2-40B4-BE49-F238E27FC236}">
                <a16:creationId xmlns:a16="http://schemas.microsoft.com/office/drawing/2014/main" id="{0945C4A0-824F-9E4D-B060-6C522BCB7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133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6" name="Line 38">
            <a:extLst>
              <a:ext uri="{FF2B5EF4-FFF2-40B4-BE49-F238E27FC236}">
                <a16:creationId xmlns:a16="http://schemas.microsoft.com/office/drawing/2014/main" id="{D7F05ED0-3F07-2EA2-DAB9-FF557B3FF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3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5127" name="Text Box 39">
            <a:extLst>
              <a:ext uri="{FF2B5EF4-FFF2-40B4-BE49-F238E27FC236}">
                <a16:creationId xmlns:a16="http://schemas.microsoft.com/office/drawing/2014/main" id="{6866ACFC-71C2-6C62-C0A7-7ED23BEAC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dom(1) = E,1</a:t>
            </a:r>
          </a:p>
        </p:txBody>
      </p:sp>
      <p:sp>
        <p:nvSpPr>
          <p:cNvPr id="985128" name="Text Box 40">
            <a:extLst>
              <a:ext uri="{FF2B5EF4-FFF2-40B4-BE49-F238E27FC236}">
                <a16:creationId xmlns:a16="http://schemas.microsoft.com/office/drawing/2014/main" id="{20E99B34-86A2-A0FC-D802-64E3DB43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dom(2) = E,1,2</a:t>
            </a:r>
          </a:p>
        </p:txBody>
      </p:sp>
      <p:sp>
        <p:nvSpPr>
          <p:cNvPr id="985129" name="Text Box 41">
            <a:extLst>
              <a:ext uri="{FF2B5EF4-FFF2-40B4-BE49-F238E27FC236}">
                <a16:creationId xmlns:a16="http://schemas.microsoft.com/office/drawing/2014/main" id="{72204A9E-0C87-0BD6-50A9-B5F87C503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dom(4) = E,1,2,3,4</a:t>
            </a:r>
          </a:p>
        </p:txBody>
      </p:sp>
      <p:sp>
        <p:nvSpPr>
          <p:cNvPr id="985130" name="Text Box 42">
            <a:extLst>
              <a:ext uri="{FF2B5EF4-FFF2-40B4-BE49-F238E27FC236}">
                <a16:creationId xmlns:a16="http://schemas.microsoft.com/office/drawing/2014/main" id="{57E8B75A-A2CB-A15F-D4C4-EF2E5D6DA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192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dom(3) = E,1,2,3</a:t>
            </a:r>
          </a:p>
        </p:txBody>
      </p:sp>
      <p:sp>
        <p:nvSpPr>
          <p:cNvPr id="985131" name="Text Box 43">
            <a:extLst>
              <a:ext uri="{FF2B5EF4-FFF2-40B4-BE49-F238E27FC236}">
                <a16:creationId xmlns:a16="http://schemas.microsoft.com/office/drawing/2014/main" id="{F58E40F7-FC79-DDBA-6DF7-BAE43CAA2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64820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dom(5) = E,1,2,3,5</a:t>
            </a:r>
          </a:p>
        </p:txBody>
      </p:sp>
      <p:sp>
        <p:nvSpPr>
          <p:cNvPr id="985132" name="Text Box 44">
            <a:extLst>
              <a:ext uri="{FF2B5EF4-FFF2-40B4-BE49-F238E27FC236}">
                <a16:creationId xmlns:a16="http://schemas.microsoft.com/office/drawing/2014/main" id="{BFB46D02-B57C-EFFE-82AE-4B251A02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92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dom(6) = E,1,2,6</a:t>
            </a:r>
          </a:p>
        </p:txBody>
      </p:sp>
      <p:sp>
        <p:nvSpPr>
          <p:cNvPr id="985134" name="Text Box 46">
            <a:extLst>
              <a:ext uri="{FF2B5EF4-FFF2-40B4-BE49-F238E27FC236}">
                <a16:creationId xmlns:a16="http://schemas.microsoft.com/office/drawing/2014/main" id="{14DF2A0A-B2F5-0835-CD78-7DF5A92CD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29162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BE = target dominates</a:t>
            </a:r>
          </a:p>
          <a:p>
            <a:r>
              <a:rPr lang="en-US" altLang="en-US">
                <a:solidFill>
                  <a:schemeClr val="accent1"/>
                </a:solidFill>
              </a:rPr>
              <a:t>source</a:t>
            </a:r>
          </a:p>
          <a:p>
            <a:r>
              <a:rPr lang="en-US" altLang="en-US"/>
              <a:t>E </a:t>
            </a:r>
            <a:r>
              <a:rPr lang="en-US" altLang="en-US">
                <a:sym typeface="Wingdings" panose="05000000000000000000" pitchFamily="2" charset="2"/>
              </a:rPr>
              <a:t> 1	: No</a:t>
            </a:r>
          </a:p>
          <a:p>
            <a:r>
              <a:rPr lang="en-US" altLang="en-US">
                <a:sym typeface="Wingdings" panose="05000000000000000000" pitchFamily="2" charset="2"/>
              </a:rPr>
              <a:t>1  2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2  3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2  6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3  4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3  5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4  3  :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Yes</a:t>
            </a:r>
          </a:p>
          <a:p>
            <a:r>
              <a:rPr lang="en-US" altLang="en-US">
                <a:sym typeface="Wingdings" panose="05000000000000000000" pitchFamily="2" charset="2"/>
              </a:rPr>
              <a:t>4  5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5  3  :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Yes</a:t>
            </a:r>
          </a:p>
          <a:p>
            <a:r>
              <a:rPr lang="en-US" altLang="en-US">
                <a:sym typeface="Wingdings" panose="05000000000000000000" pitchFamily="2" charset="2"/>
              </a:rPr>
              <a:t>5  6  : No</a:t>
            </a:r>
          </a:p>
          <a:p>
            <a:r>
              <a:rPr lang="en-US" altLang="en-US">
                <a:sym typeface="Wingdings" panose="05000000000000000000" pitchFamily="2" charset="2"/>
              </a:rPr>
              <a:t>6  2  :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Yes</a:t>
            </a:r>
          </a:p>
          <a:p>
            <a:r>
              <a:rPr lang="en-US" altLang="en-US">
                <a:sym typeface="Wingdings" panose="05000000000000000000" pitchFamily="2" charset="2"/>
              </a:rPr>
              <a:t>6  X  : No</a:t>
            </a:r>
            <a:endParaRPr lang="en-US" altLang="en-US"/>
          </a:p>
        </p:txBody>
      </p:sp>
      <p:sp>
        <p:nvSpPr>
          <p:cNvPr id="985136" name="Text Box 48">
            <a:extLst>
              <a:ext uri="{FF2B5EF4-FFF2-40B4-BE49-F238E27FC236}">
                <a16:creationId xmlns:a16="http://schemas.microsoft.com/office/drawing/2014/main" id="{8F5872DE-A2CE-A1D8-D8CB-7E31CDEA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477000"/>
            <a:ext cx="816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In this example, BE = edge from higher BB to lower BB, not always this easy!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52AD0C19-27D6-2B45-1687-B308064B4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Detection </a:t>
            </a:r>
          </a:p>
        </p:txBody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0997B458-7870-53DF-8062-1AA241F86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Identify all backedges using dominance info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Each backedge (x </a:t>
            </a:r>
            <a:r>
              <a:rPr lang="en-US" altLang="en-US" sz="2800">
                <a:solidFill>
                  <a:srgbClr val="FF0000"/>
                </a:solidFill>
                <a:sym typeface="Wingdings" panose="05000000000000000000" pitchFamily="2" charset="2"/>
              </a:rPr>
              <a:t> y) </a:t>
            </a:r>
            <a:r>
              <a:rPr lang="en-US" altLang="en-US" sz="2800">
                <a:solidFill>
                  <a:srgbClr val="FF0000"/>
                </a:solidFill>
              </a:rPr>
              <a:t>defines a loop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Loop header is the backedge target (y)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Loop BB – basic blocks that comprise the loop</a:t>
            </a:r>
            <a:endParaRPr lang="en-US" altLang="en-US" sz="2400"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All predecessor blocks of x for which control can reach x without going through y are in the loop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Merge loops with the same header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I.e., a loop with 2 continues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LoopBackedge = LoopBackedge1 + LoopBackedge2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LoopBB = LoopBB1 + LoopBB2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Important property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Header dominates all LoopBB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>
            <a:extLst>
              <a:ext uri="{FF2B5EF4-FFF2-40B4-BE49-F238E27FC236}">
                <a16:creationId xmlns:a16="http://schemas.microsoft.com/office/drawing/2014/main" id="{92C51B85-0817-8031-7539-FC5BB7AB6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Detection Example</a:t>
            </a:r>
          </a:p>
        </p:txBody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FDB6EB9F-9072-2CAE-4F11-C5EFBE78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87140" name="Rectangle 4">
            <a:extLst>
              <a:ext uri="{FF2B5EF4-FFF2-40B4-BE49-F238E27FC236}">
                <a16:creationId xmlns:a16="http://schemas.microsoft.com/office/drawing/2014/main" id="{678CB7E0-D7C0-C24F-3355-1B524ADD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87141" name="Line 5">
            <a:extLst>
              <a:ext uri="{FF2B5EF4-FFF2-40B4-BE49-F238E27FC236}">
                <a16:creationId xmlns:a16="http://schemas.microsoft.com/office/drawing/2014/main" id="{445B3AC0-8C1F-EDC2-AF1E-89C986951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42" name="Rectangle 6">
            <a:extLst>
              <a:ext uri="{FF2B5EF4-FFF2-40B4-BE49-F238E27FC236}">
                <a16:creationId xmlns:a16="http://schemas.microsoft.com/office/drawing/2014/main" id="{D26DD0FB-8F90-FE12-E8A7-B4C18F30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87143" name="Rectangle 7">
            <a:extLst>
              <a:ext uri="{FF2B5EF4-FFF2-40B4-BE49-F238E27FC236}">
                <a16:creationId xmlns:a16="http://schemas.microsoft.com/office/drawing/2014/main" id="{20DB6B0E-97FE-5A92-D619-0BF4212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87144" name="Line 8">
            <a:extLst>
              <a:ext uri="{FF2B5EF4-FFF2-40B4-BE49-F238E27FC236}">
                <a16:creationId xmlns:a16="http://schemas.microsoft.com/office/drawing/2014/main" id="{CA8B30A4-13BC-4498-472F-4E03B60CB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45" name="Line 9">
            <a:extLst>
              <a:ext uri="{FF2B5EF4-FFF2-40B4-BE49-F238E27FC236}">
                <a16:creationId xmlns:a16="http://schemas.microsoft.com/office/drawing/2014/main" id="{CC279B61-E5B4-3A41-4D4F-BD159FC81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46" name="Oval 10">
            <a:extLst>
              <a:ext uri="{FF2B5EF4-FFF2-40B4-BE49-F238E27FC236}">
                <a16:creationId xmlns:a16="http://schemas.microsoft.com/office/drawing/2014/main" id="{34D39EF5-2A28-01BB-720A-6CB10F6D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87147" name="Oval 11">
            <a:extLst>
              <a:ext uri="{FF2B5EF4-FFF2-40B4-BE49-F238E27FC236}">
                <a16:creationId xmlns:a16="http://schemas.microsoft.com/office/drawing/2014/main" id="{C5F81174-5C9E-11AF-58B8-E11C9A5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87148" name="Line 12">
            <a:extLst>
              <a:ext uri="{FF2B5EF4-FFF2-40B4-BE49-F238E27FC236}">
                <a16:creationId xmlns:a16="http://schemas.microsoft.com/office/drawing/2014/main" id="{3D96F5FA-7BBC-212C-23DA-CFA03AE32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49" name="Line 13">
            <a:extLst>
              <a:ext uri="{FF2B5EF4-FFF2-40B4-BE49-F238E27FC236}">
                <a16:creationId xmlns:a16="http://schemas.microsoft.com/office/drawing/2014/main" id="{BE8C7593-68F3-0CE9-3045-2FF8B95C1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0" name="Line 14">
            <a:extLst>
              <a:ext uri="{FF2B5EF4-FFF2-40B4-BE49-F238E27FC236}">
                <a16:creationId xmlns:a16="http://schemas.microsoft.com/office/drawing/2014/main" id="{C088CFE8-71E4-B820-20DF-AA22BBDB6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57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1" name="Line 15">
            <a:extLst>
              <a:ext uri="{FF2B5EF4-FFF2-40B4-BE49-F238E27FC236}">
                <a16:creationId xmlns:a16="http://schemas.microsoft.com/office/drawing/2014/main" id="{75255D2D-FB69-5CA9-02A9-DF9AFA43F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2" name="Line 16">
            <a:extLst>
              <a:ext uri="{FF2B5EF4-FFF2-40B4-BE49-F238E27FC236}">
                <a16:creationId xmlns:a16="http://schemas.microsoft.com/office/drawing/2014/main" id="{F077AF9F-E3F2-0C6F-E612-B19CEEEF5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3340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3" name="Line 17">
            <a:extLst>
              <a:ext uri="{FF2B5EF4-FFF2-40B4-BE49-F238E27FC236}">
                <a16:creationId xmlns:a16="http://schemas.microsoft.com/office/drawing/2014/main" id="{82BB890F-82D4-BF08-CB67-5AB5FB0E7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048000"/>
            <a:ext cx="0" cy="2286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4" name="Line 18">
            <a:extLst>
              <a:ext uri="{FF2B5EF4-FFF2-40B4-BE49-F238E27FC236}">
                <a16:creationId xmlns:a16="http://schemas.microsoft.com/office/drawing/2014/main" id="{0A41212A-3E85-F191-56E4-CA06DECC3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80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5" name="Line 19">
            <a:extLst>
              <a:ext uri="{FF2B5EF4-FFF2-40B4-BE49-F238E27FC236}">
                <a16:creationId xmlns:a16="http://schemas.microsoft.com/office/drawing/2014/main" id="{A4DC0633-869D-5E4D-775F-7F7012142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6" name="Rectangle 20">
            <a:extLst>
              <a:ext uri="{FF2B5EF4-FFF2-40B4-BE49-F238E27FC236}">
                <a16:creationId xmlns:a16="http://schemas.microsoft.com/office/drawing/2014/main" id="{F76D6056-EBA0-3B2C-0905-7E7716E0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87157" name="Line 21">
            <a:extLst>
              <a:ext uri="{FF2B5EF4-FFF2-40B4-BE49-F238E27FC236}">
                <a16:creationId xmlns:a16="http://schemas.microsoft.com/office/drawing/2014/main" id="{97D2A02A-E20C-508F-F817-9ACB44A55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58" name="Rectangle 22">
            <a:extLst>
              <a:ext uri="{FF2B5EF4-FFF2-40B4-BE49-F238E27FC236}">
                <a16:creationId xmlns:a16="http://schemas.microsoft.com/office/drawing/2014/main" id="{320C0AAD-1F72-D4E4-92DD-95414D23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87159" name="Line 23">
            <a:extLst>
              <a:ext uri="{FF2B5EF4-FFF2-40B4-BE49-F238E27FC236}">
                <a16:creationId xmlns:a16="http://schemas.microsoft.com/office/drawing/2014/main" id="{23D4A2D8-42A4-A4AA-8C8C-EFAFE6D68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90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0" name="Line 24">
            <a:extLst>
              <a:ext uri="{FF2B5EF4-FFF2-40B4-BE49-F238E27FC236}">
                <a16:creationId xmlns:a16="http://schemas.microsoft.com/office/drawing/2014/main" id="{21280AC0-F2BB-0279-EAAF-5D9744BCC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1" name="Line 25">
            <a:extLst>
              <a:ext uri="{FF2B5EF4-FFF2-40B4-BE49-F238E27FC236}">
                <a16:creationId xmlns:a16="http://schemas.microsoft.com/office/drawing/2014/main" id="{CBDAFD38-6C16-2E68-AC39-CB3C4A815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2" name="Line 26">
            <a:extLst>
              <a:ext uri="{FF2B5EF4-FFF2-40B4-BE49-F238E27FC236}">
                <a16:creationId xmlns:a16="http://schemas.microsoft.com/office/drawing/2014/main" id="{A79D01EA-7843-BDFC-236D-95E8E7671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971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3" name="Line 27">
            <a:extLst>
              <a:ext uri="{FF2B5EF4-FFF2-40B4-BE49-F238E27FC236}">
                <a16:creationId xmlns:a16="http://schemas.microsoft.com/office/drawing/2014/main" id="{8DE3D3A5-754F-7094-AB79-256D35EFE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334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4" name="Line 28">
            <a:extLst>
              <a:ext uri="{FF2B5EF4-FFF2-40B4-BE49-F238E27FC236}">
                <a16:creationId xmlns:a16="http://schemas.microsoft.com/office/drawing/2014/main" id="{2A7198EF-70F8-F75C-328E-FC1BA75E1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334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5" name="Line 29">
            <a:extLst>
              <a:ext uri="{FF2B5EF4-FFF2-40B4-BE49-F238E27FC236}">
                <a16:creationId xmlns:a16="http://schemas.microsoft.com/office/drawing/2014/main" id="{D86B03B0-116E-893E-9AAB-BE91A5D6A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19600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6" name="Line 30">
            <a:extLst>
              <a:ext uri="{FF2B5EF4-FFF2-40B4-BE49-F238E27FC236}">
                <a16:creationId xmlns:a16="http://schemas.microsoft.com/office/drawing/2014/main" id="{84A17B72-7938-E59E-0B8A-EB7C039D7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720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7" name="Line 31">
            <a:extLst>
              <a:ext uri="{FF2B5EF4-FFF2-40B4-BE49-F238E27FC236}">
                <a16:creationId xmlns:a16="http://schemas.microsoft.com/office/drawing/2014/main" id="{0F0E6119-8791-8465-F0A0-221DEE0E9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048000"/>
            <a:ext cx="685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8" name="Line 32">
            <a:extLst>
              <a:ext uri="{FF2B5EF4-FFF2-40B4-BE49-F238E27FC236}">
                <a16:creationId xmlns:a16="http://schemas.microsoft.com/office/drawing/2014/main" id="{1EA4A14E-538D-3BE7-C397-2215DED24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048000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69" name="Line 33">
            <a:extLst>
              <a:ext uri="{FF2B5EF4-FFF2-40B4-BE49-F238E27FC236}">
                <a16:creationId xmlns:a16="http://schemas.microsoft.com/office/drawing/2014/main" id="{508664D0-1917-11C8-F6EE-4CAF90380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048000"/>
            <a:ext cx="0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70" name="Line 34">
            <a:extLst>
              <a:ext uri="{FF2B5EF4-FFF2-40B4-BE49-F238E27FC236}">
                <a16:creationId xmlns:a16="http://schemas.microsoft.com/office/drawing/2014/main" id="{EA6AE977-2395-C1F5-0803-8184260A2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943600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71" name="Line 35">
            <a:extLst>
              <a:ext uri="{FF2B5EF4-FFF2-40B4-BE49-F238E27FC236}">
                <a16:creationId xmlns:a16="http://schemas.microsoft.com/office/drawing/2014/main" id="{1489397B-8725-5006-10C2-A0D3D1C01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6096000"/>
            <a:ext cx="685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72" name="Line 36">
            <a:extLst>
              <a:ext uri="{FF2B5EF4-FFF2-40B4-BE49-F238E27FC236}">
                <a16:creationId xmlns:a16="http://schemas.microsoft.com/office/drawing/2014/main" id="{50741BB9-6C06-97E0-F27E-53016D7A0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286000"/>
            <a:ext cx="0" cy="3810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73" name="Line 37">
            <a:extLst>
              <a:ext uri="{FF2B5EF4-FFF2-40B4-BE49-F238E27FC236}">
                <a16:creationId xmlns:a16="http://schemas.microsoft.com/office/drawing/2014/main" id="{801CF9F5-7B2B-FF65-D859-EB05A0B88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86000"/>
            <a:ext cx="76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74" name="Line 38">
            <a:extLst>
              <a:ext uri="{FF2B5EF4-FFF2-40B4-BE49-F238E27FC236}">
                <a16:creationId xmlns:a16="http://schemas.microsoft.com/office/drawing/2014/main" id="{CE931846-1FD5-EE31-FD45-B15B03663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75" name="Text Box 39">
            <a:extLst>
              <a:ext uri="{FF2B5EF4-FFF2-40B4-BE49-F238E27FC236}">
                <a16:creationId xmlns:a16="http://schemas.microsoft.com/office/drawing/2014/main" id="{60E7E6DF-5F04-7554-0BC1-EA7C4E8C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764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dom(1) = E,1</a:t>
            </a:r>
          </a:p>
        </p:txBody>
      </p:sp>
      <p:sp>
        <p:nvSpPr>
          <p:cNvPr id="987176" name="Text Box 40">
            <a:extLst>
              <a:ext uri="{FF2B5EF4-FFF2-40B4-BE49-F238E27FC236}">
                <a16:creationId xmlns:a16="http://schemas.microsoft.com/office/drawing/2014/main" id="{C457FDA1-312E-26F1-DB70-7157A332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dom(2) = E,1,2</a:t>
            </a:r>
          </a:p>
        </p:txBody>
      </p:sp>
      <p:sp>
        <p:nvSpPr>
          <p:cNvPr id="987177" name="Text Box 41">
            <a:extLst>
              <a:ext uri="{FF2B5EF4-FFF2-40B4-BE49-F238E27FC236}">
                <a16:creationId xmlns:a16="http://schemas.microsoft.com/office/drawing/2014/main" id="{0083ADCB-9CFF-E9E3-07DA-F9F650D18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3860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dom(4) = E,1,2,3,4</a:t>
            </a:r>
          </a:p>
        </p:txBody>
      </p:sp>
      <p:sp>
        <p:nvSpPr>
          <p:cNvPr id="987178" name="Text Box 42">
            <a:extLst>
              <a:ext uri="{FF2B5EF4-FFF2-40B4-BE49-F238E27FC236}">
                <a16:creationId xmlns:a16="http://schemas.microsoft.com/office/drawing/2014/main" id="{170DE599-79FE-24D6-A211-B0474A6C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00400"/>
            <a:ext cx="192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dom(3) = E,1,2,3</a:t>
            </a:r>
          </a:p>
        </p:txBody>
      </p:sp>
      <p:sp>
        <p:nvSpPr>
          <p:cNvPr id="987179" name="Text Box 43">
            <a:extLst>
              <a:ext uri="{FF2B5EF4-FFF2-40B4-BE49-F238E27FC236}">
                <a16:creationId xmlns:a16="http://schemas.microsoft.com/office/drawing/2014/main" id="{1B8B7E73-580F-FF76-73E9-6EDBD8668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0060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dom(5) = E,1,2,3,5</a:t>
            </a:r>
          </a:p>
        </p:txBody>
      </p:sp>
      <p:sp>
        <p:nvSpPr>
          <p:cNvPr id="987180" name="Text Box 44">
            <a:extLst>
              <a:ext uri="{FF2B5EF4-FFF2-40B4-BE49-F238E27FC236}">
                <a16:creationId xmlns:a16="http://schemas.microsoft.com/office/drawing/2014/main" id="{C9B8E49D-2A1F-01E9-8A38-31C2BC530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2600"/>
            <a:ext cx="192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dom(6) = E,1,2,6</a:t>
            </a:r>
          </a:p>
        </p:txBody>
      </p:sp>
      <p:sp>
        <p:nvSpPr>
          <p:cNvPr id="987181" name="Text Box 45">
            <a:extLst>
              <a:ext uri="{FF2B5EF4-FFF2-40B4-BE49-F238E27FC236}">
                <a16:creationId xmlns:a16="http://schemas.microsoft.com/office/drawing/2014/main" id="{98AF7CEB-F287-297A-1CA2-93C055BB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31003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Loop detection: 3 steps: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1"/>
                </a:solidFill>
              </a:rPr>
              <a:t>Identify backedges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1"/>
                </a:solidFill>
              </a:rPr>
              <a:t>Compute LoopBB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1"/>
                </a:solidFill>
              </a:rPr>
              <a:t>Merge loops with</a:t>
            </a:r>
            <a:br>
              <a:rPr lang="en-US" altLang="en-US">
                <a:solidFill>
                  <a:schemeClr val="accent1"/>
                </a:solidFill>
              </a:rPr>
            </a:br>
            <a:r>
              <a:rPr lang="en-US" altLang="en-US">
                <a:solidFill>
                  <a:schemeClr val="accent1"/>
                </a:solidFill>
              </a:rPr>
              <a:t>the same header</a:t>
            </a:r>
          </a:p>
        </p:txBody>
      </p:sp>
      <p:sp>
        <p:nvSpPr>
          <p:cNvPr id="987183" name="Text Box 47">
            <a:extLst>
              <a:ext uri="{FF2B5EF4-FFF2-40B4-BE49-F238E27FC236}">
                <a16:creationId xmlns:a16="http://schemas.microsoft.com/office/drawing/2014/main" id="{CB2AD573-DBA9-ACB9-61AC-25660B7D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281463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Loop1: defined by 6 </a:t>
            </a:r>
            <a:r>
              <a:rPr lang="en-US" altLang="en-US" sz="2000">
                <a:sym typeface="Wingdings" panose="05000000000000000000" pitchFamily="2" charset="2"/>
              </a:rPr>
              <a:t> 2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 LoopBB = 2,3,4,5,6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Loop2: defined by 4  3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 LoopBB = 3,4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Loop3: defined by 5  3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 LoopBB = 3,4,5</a:t>
            </a:r>
          </a:p>
          <a:p>
            <a:endParaRPr lang="en-US" altLang="en-US" sz="2000">
              <a:sym typeface="Wingdings" panose="05000000000000000000" pitchFamily="2" charset="2"/>
            </a:endParaRPr>
          </a:p>
          <a:p>
            <a:r>
              <a:rPr lang="en-US" altLang="en-US" sz="2000">
                <a:sym typeface="Wingdings" panose="05000000000000000000" pitchFamily="2" charset="2"/>
              </a:rPr>
              <a:t>Merge loops 2,3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 LoopBB = 3,4,5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 Backedges = 43, 53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71E7C131-043F-D1A7-C6FB-88D609FCD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7E1DCF34-EFFA-0EC0-DF91-7F49BE29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88164" name="Rectangle 4">
            <a:extLst>
              <a:ext uri="{FF2B5EF4-FFF2-40B4-BE49-F238E27FC236}">
                <a16:creationId xmlns:a16="http://schemas.microsoft.com/office/drawing/2014/main" id="{B0BFD47B-331A-FB8A-C7CC-E30EEE92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88165" name="Rectangle 5">
            <a:extLst>
              <a:ext uri="{FF2B5EF4-FFF2-40B4-BE49-F238E27FC236}">
                <a16:creationId xmlns:a16="http://schemas.microsoft.com/office/drawing/2014/main" id="{D21A6EDB-F1A6-2C3A-3CE3-29B23659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88166" name="Rectangle 6">
            <a:extLst>
              <a:ext uri="{FF2B5EF4-FFF2-40B4-BE49-F238E27FC236}">
                <a16:creationId xmlns:a16="http://schemas.microsoft.com/office/drawing/2014/main" id="{9C6450C8-301B-8C74-0677-0FFB340E0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88167" name="Rectangle 7">
            <a:extLst>
              <a:ext uri="{FF2B5EF4-FFF2-40B4-BE49-F238E27FC236}">
                <a16:creationId xmlns:a16="http://schemas.microsoft.com/office/drawing/2014/main" id="{BD0E39EB-5AA5-3284-8E05-055B0895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67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88168" name="Line 8">
            <a:extLst>
              <a:ext uri="{FF2B5EF4-FFF2-40B4-BE49-F238E27FC236}">
                <a16:creationId xmlns:a16="http://schemas.microsoft.com/office/drawing/2014/main" id="{48B07151-B4F8-3215-9F88-3BBAE56EE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69" name="Line 9">
            <a:extLst>
              <a:ext uri="{FF2B5EF4-FFF2-40B4-BE49-F238E27FC236}">
                <a16:creationId xmlns:a16="http://schemas.microsoft.com/office/drawing/2014/main" id="{05F62B90-3764-C973-549D-FC5AEC670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438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70" name="Rectangle 10">
            <a:extLst>
              <a:ext uri="{FF2B5EF4-FFF2-40B4-BE49-F238E27FC236}">
                <a16:creationId xmlns:a16="http://schemas.microsoft.com/office/drawing/2014/main" id="{91F7C747-C910-C89A-0F80-12C08239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05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88171" name="Rectangle 11">
            <a:extLst>
              <a:ext uri="{FF2B5EF4-FFF2-40B4-BE49-F238E27FC236}">
                <a16:creationId xmlns:a16="http://schemas.microsoft.com/office/drawing/2014/main" id="{790D3EE4-A0A0-9D09-EAC1-0384B2B5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43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988172" name="Oval 12">
            <a:extLst>
              <a:ext uri="{FF2B5EF4-FFF2-40B4-BE49-F238E27FC236}">
                <a16:creationId xmlns:a16="http://schemas.microsoft.com/office/drawing/2014/main" id="{A5F57088-6144-DF2E-DD7A-0072774F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00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88173" name="Oval 13">
            <a:extLst>
              <a:ext uri="{FF2B5EF4-FFF2-40B4-BE49-F238E27FC236}">
                <a16:creationId xmlns:a16="http://schemas.microsoft.com/office/drawing/2014/main" id="{8D6504AF-204A-FFDD-4837-1D0A241A7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4008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88174" name="Line 14">
            <a:extLst>
              <a:ext uri="{FF2B5EF4-FFF2-40B4-BE49-F238E27FC236}">
                <a16:creationId xmlns:a16="http://schemas.microsoft.com/office/drawing/2014/main" id="{12C43BAD-75A8-17C6-18FC-7447AC49E8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200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75" name="Line 15">
            <a:extLst>
              <a:ext uri="{FF2B5EF4-FFF2-40B4-BE49-F238E27FC236}">
                <a16:creationId xmlns:a16="http://schemas.microsoft.com/office/drawing/2014/main" id="{64FDF738-7ED0-8948-67DF-1F7E15769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962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76" name="Line 16">
            <a:extLst>
              <a:ext uri="{FF2B5EF4-FFF2-40B4-BE49-F238E27FC236}">
                <a16:creationId xmlns:a16="http://schemas.microsoft.com/office/drawing/2014/main" id="{B8391EE7-F0FF-781B-D366-AB03F710A1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2590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77" name="Line 17">
            <a:extLst>
              <a:ext uri="{FF2B5EF4-FFF2-40B4-BE49-F238E27FC236}">
                <a16:creationId xmlns:a16="http://schemas.microsoft.com/office/drawing/2014/main" id="{CE398979-30E0-7873-81EC-DEB6B69F2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90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78" name="Line 18">
            <a:extLst>
              <a:ext uri="{FF2B5EF4-FFF2-40B4-BE49-F238E27FC236}">
                <a16:creationId xmlns:a16="http://schemas.microsoft.com/office/drawing/2014/main" id="{562F248B-F8D7-B64C-CCD9-AF789973B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79" name="Line 19">
            <a:extLst>
              <a:ext uri="{FF2B5EF4-FFF2-40B4-BE49-F238E27FC236}">
                <a16:creationId xmlns:a16="http://schemas.microsoft.com/office/drawing/2014/main" id="{C13D8D8F-CC91-F139-E525-596D7475B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00400"/>
            <a:ext cx="53340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0" name="Line 20">
            <a:extLst>
              <a:ext uri="{FF2B5EF4-FFF2-40B4-BE49-F238E27FC236}">
                <a16:creationId xmlns:a16="http://schemas.microsoft.com/office/drawing/2014/main" id="{9E080BE9-F355-734D-F10D-073C9F56F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962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1" name="Line 21">
            <a:extLst>
              <a:ext uri="{FF2B5EF4-FFF2-40B4-BE49-F238E27FC236}">
                <a16:creationId xmlns:a16="http://schemas.microsoft.com/office/drawing/2014/main" id="{8668DF78-17A2-C8EA-E86A-E8C50D71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5626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2" name="Line 22">
            <a:extLst>
              <a:ext uri="{FF2B5EF4-FFF2-40B4-BE49-F238E27FC236}">
                <a16:creationId xmlns:a16="http://schemas.microsoft.com/office/drawing/2014/main" id="{740182A5-013B-98BD-60B5-63AAF870A7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7244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3" name="Line 23">
            <a:extLst>
              <a:ext uri="{FF2B5EF4-FFF2-40B4-BE49-F238E27FC236}">
                <a16:creationId xmlns:a16="http://schemas.microsoft.com/office/drawing/2014/main" id="{30765C15-8CBB-F0C9-E519-350D941B5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004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4" name="Line 24">
            <a:extLst>
              <a:ext uri="{FF2B5EF4-FFF2-40B4-BE49-F238E27FC236}">
                <a16:creationId xmlns:a16="http://schemas.microsoft.com/office/drawing/2014/main" id="{1FBCB9B5-5CF3-9B0B-621C-FFBF17AF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00400"/>
            <a:ext cx="381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5" name="Line 25">
            <a:extLst>
              <a:ext uri="{FF2B5EF4-FFF2-40B4-BE49-F238E27FC236}">
                <a16:creationId xmlns:a16="http://schemas.microsoft.com/office/drawing/2014/main" id="{070CCCDF-1217-151D-211C-60441CA81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400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6" name="Line 26">
            <a:extLst>
              <a:ext uri="{FF2B5EF4-FFF2-40B4-BE49-F238E27FC236}">
                <a16:creationId xmlns:a16="http://schemas.microsoft.com/office/drawing/2014/main" id="{63395435-FF88-D4C4-3BF7-B3FC29637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1828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7" name="Line 27">
            <a:extLst>
              <a:ext uri="{FF2B5EF4-FFF2-40B4-BE49-F238E27FC236}">
                <a16:creationId xmlns:a16="http://schemas.microsoft.com/office/drawing/2014/main" id="{4A6304D3-6145-8A4D-6BF6-F143F06CB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8" name="Line 28">
            <a:extLst>
              <a:ext uri="{FF2B5EF4-FFF2-40B4-BE49-F238E27FC236}">
                <a16:creationId xmlns:a16="http://schemas.microsoft.com/office/drawing/2014/main" id="{B8628D34-36BC-0C80-4791-F6B5417AC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8288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89" name="Line 29">
            <a:extLst>
              <a:ext uri="{FF2B5EF4-FFF2-40B4-BE49-F238E27FC236}">
                <a16:creationId xmlns:a16="http://schemas.microsoft.com/office/drawing/2014/main" id="{18A1E35A-76E7-0D9F-18B2-B7F305501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655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90" name="Line 30">
            <a:extLst>
              <a:ext uri="{FF2B5EF4-FFF2-40B4-BE49-F238E27FC236}">
                <a16:creationId xmlns:a16="http://schemas.microsoft.com/office/drawing/2014/main" id="{8EC26011-740B-D27B-45D0-CBFF4ACED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640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91" name="Line 31">
            <a:extLst>
              <a:ext uri="{FF2B5EF4-FFF2-40B4-BE49-F238E27FC236}">
                <a16:creationId xmlns:a16="http://schemas.microsoft.com/office/drawing/2014/main" id="{74EA9CDA-B25B-D338-E8F5-9B0113677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6629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92" name="Line 32">
            <a:extLst>
              <a:ext uri="{FF2B5EF4-FFF2-40B4-BE49-F238E27FC236}">
                <a16:creationId xmlns:a16="http://schemas.microsoft.com/office/drawing/2014/main" id="{98080403-1D49-A771-A622-C0853A4C4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93" name="Line 33">
            <a:extLst>
              <a:ext uri="{FF2B5EF4-FFF2-40B4-BE49-F238E27FC236}">
                <a16:creationId xmlns:a16="http://schemas.microsoft.com/office/drawing/2014/main" id="{C63336C1-5E33-425D-EFE9-BC376EB49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752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194" name="Text Box 34">
            <a:extLst>
              <a:ext uri="{FF2B5EF4-FFF2-40B4-BE49-F238E27FC236}">
                <a16:creationId xmlns:a16="http://schemas.microsoft.com/office/drawing/2014/main" id="{3BB208E6-8EDA-B707-C5DB-02673638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927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Find the loops</a:t>
            </a:r>
          </a:p>
          <a:p>
            <a:endParaRPr lang="en-US" altLang="en-US">
              <a:solidFill>
                <a:schemeClr val="accent1"/>
              </a:solidFill>
            </a:endParaRPr>
          </a:p>
          <a:p>
            <a:r>
              <a:rPr lang="en-US" altLang="en-US">
                <a:solidFill>
                  <a:schemeClr val="accent1"/>
                </a:solidFill>
              </a:rPr>
              <a:t>What are the</a:t>
            </a:r>
          </a:p>
          <a:p>
            <a:r>
              <a:rPr lang="en-US" altLang="en-US">
                <a:solidFill>
                  <a:schemeClr val="accent1"/>
                </a:solidFill>
              </a:rPr>
              <a:t>header(s)?</a:t>
            </a:r>
          </a:p>
          <a:p>
            <a:endParaRPr lang="en-US" altLang="en-US">
              <a:solidFill>
                <a:schemeClr val="accent1"/>
              </a:solidFill>
            </a:endParaRPr>
          </a:p>
          <a:p>
            <a:r>
              <a:rPr lang="en-US" altLang="en-US">
                <a:solidFill>
                  <a:schemeClr val="accent1"/>
                </a:solidFill>
              </a:rPr>
              <a:t>What are the </a:t>
            </a:r>
          </a:p>
          <a:p>
            <a:r>
              <a:rPr lang="en-US" altLang="en-US">
                <a:solidFill>
                  <a:schemeClr val="accent1"/>
                </a:solidFill>
              </a:rPr>
              <a:t>backedge(s)?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>
            <a:extLst>
              <a:ext uri="{FF2B5EF4-FFF2-40B4-BE49-F238E27FC236}">
                <a16:creationId xmlns:a16="http://schemas.microsoft.com/office/drawing/2014/main" id="{447D0155-B3A6-0E8A-5C11-2134C093E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Parts of a Loop</a:t>
            </a:r>
          </a:p>
        </p:txBody>
      </p:sp>
      <p:sp>
        <p:nvSpPr>
          <p:cNvPr id="989187" name="Rectangle 3">
            <a:extLst>
              <a:ext uri="{FF2B5EF4-FFF2-40B4-BE49-F238E27FC236}">
                <a16:creationId xmlns:a16="http://schemas.microsoft.com/office/drawing/2014/main" id="{5F68A554-8A87-2C9B-9D12-B2AC924F8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81534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Header, LoopBB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Backedges, BackedgeBB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Exitedges, ExitBB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For each LoopBB, examine each outgoing edge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If the edge is to a BB not in LoopBB, then its an exit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Preheader (Preloop)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New block before the header (falls through to header)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Whenever you invoke the loop, preheader executed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Whenever you iterate the loop, preheader NOT executed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edges entering header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Backedges – no change, All others - retarget to preheader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Postheader (Postloop) - analogous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>
            <a:extLst>
              <a:ext uri="{FF2B5EF4-FFF2-40B4-BE49-F238E27FC236}">
                <a16:creationId xmlns:a16="http://schemas.microsoft.com/office/drawing/2014/main" id="{A1ECE158-E321-AACD-4560-C1BDD1B3F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ExitBB/Preheader Example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6F9A893C-6056-32A8-1B8A-0A323410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38400"/>
            <a:ext cx="7620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90212" name="Rectangle 4">
            <a:extLst>
              <a:ext uri="{FF2B5EF4-FFF2-40B4-BE49-F238E27FC236}">
                <a16:creationId xmlns:a16="http://schemas.microsoft.com/office/drawing/2014/main" id="{3677A26C-509E-D352-4EE3-EE31868C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90213" name="Line 5">
            <a:extLst>
              <a:ext uri="{FF2B5EF4-FFF2-40B4-BE49-F238E27FC236}">
                <a16:creationId xmlns:a16="http://schemas.microsoft.com/office/drawing/2014/main" id="{2C293A6B-1EE1-AD58-D551-ADDCF4B89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14" name="Rectangle 6">
            <a:extLst>
              <a:ext uri="{FF2B5EF4-FFF2-40B4-BE49-F238E27FC236}">
                <a16:creationId xmlns:a16="http://schemas.microsoft.com/office/drawing/2014/main" id="{5922BA84-ED85-844C-B774-8D1A2553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90215" name="Rectangle 7">
            <a:extLst>
              <a:ext uri="{FF2B5EF4-FFF2-40B4-BE49-F238E27FC236}">
                <a16:creationId xmlns:a16="http://schemas.microsoft.com/office/drawing/2014/main" id="{45DFEE5E-38D2-CCCE-1A2B-B1EA7E16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10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90216" name="Line 8">
            <a:extLst>
              <a:ext uri="{FF2B5EF4-FFF2-40B4-BE49-F238E27FC236}">
                <a16:creationId xmlns:a16="http://schemas.microsoft.com/office/drawing/2014/main" id="{E19BF6A9-19A7-4519-8C8A-E23A53E9B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17" name="Line 9">
            <a:extLst>
              <a:ext uri="{FF2B5EF4-FFF2-40B4-BE49-F238E27FC236}">
                <a16:creationId xmlns:a16="http://schemas.microsoft.com/office/drawing/2014/main" id="{85454728-86F1-DC58-5306-E833B1801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5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18" name="Oval 10">
            <a:extLst>
              <a:ext uri="{FF2B5EF4-FFF2-40B4-BE49-F238E27FC236}">
                <a16:creationId xmlns:a16="http://schemas.microsoft.com/office/drawing/2014/main" id="{12AE6905-68CD-B927-2419-E085954B5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90219" name="Oval 11">
            <a:extLst>
              <a:ext uri="{FF2B5EF4-FFF2-40B4-BE49-F238E27FC236}">
                <a16:creationId xmlns:a16="http://schemas.microsoft.com/office/drawing/2014/main" id="{C2D81853-7C91-1D2D-93D1-CCC630E5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4008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90220" name="Line 12">
            <a:extLst>
              <a:ext uri="{FF2B5EF4-FFF2-40B4-BE49-F238E27FC236}">
                <a16:creationId xmlns:a16="http://schemas.microsoft.com/office/drawing/2014/main" id="{2ED93544-2C1B-B25B-18AD-220C2187B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2" name="Line 14">
            <a:extLst>
              <a:ext uri="{FF2B5EF4-FFF2-40B4-BE49-F238E27FC236}">
                <a16:creationId xmlns:a16="http://schemas.microsoft.com/office/drawing/2014/main" id="{54FE85E3-DA5F-29D8-69B1-FEE4F9899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43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3" name="Line 15">
            <a:extLst>
              <a:ext uri="{FF2B5EF4-FFF2-40B4-BE49-F238E27FC236}">
                <a16:creationId xmlns:a16="http://schemas.microsoft.com/office/drawing/2014/main" id="{D816965B-13EC-FBC5-5AE0-EF985177C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4" name="Line 16">
            <a:extLst>
              <a:ext uri="{FF2B5EF4-FFF2-40B4-BE49-F238E27FC236}">
                <a16:creationId xmlns:a16="http://schemas.microsoft.com/office/drawing/2014/main" id="{0F865257-D956-97AF-28F5-6CAA479705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6019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5" name="Line 17">
            <a:extLst>
              <a:ext uri="{FF2B5EF4-FFF2-40B4-BE49-F238E27FC236}">
                <a16:creationId xmlns:a16="http://schemas.microsoft.com/office/drawing/2014/main" id="{0C839281-EEC2-C4EE-D1DE-81FA46D9E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7338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6" name="Line 18">
            <a:extLst>
              <a:ext uri="{FF2B5EF4-FFF2-40B4-BE49-F238E27FC236}">
                <a16:creationId xmlns:a16="http://schemas.microsoft.com/office/drawing/2014/main" id="{78AA9B7A-CA7E-CB02-D90F-4D8B5A2EE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7" name="Line 19">
            <a:extLst>
              <a:ext uri="{FF2B5EF4-FFF2-40B4-BE49-F238E27FC236}">
                <a16:creationId xmlns:a16="http://schemas.microsoft.com/office/drawing/2014/main" id="{D31630D2-EB3C-AF3C-A4FF-B8E22B4C0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733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28" name="Rectangle 20">
            <a:extLst>
              <a:ext uri="{FF2B5EF4-FFF2-40B4-BE49-F238E27FC236}">
                <a16:creationId xmlns:a16="http://schemas.microsoft.com/office/drawing/2014/main" id="{F0B33E45-3B5A-FB2F-11AF-578C5E8E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172200"/>
            <a:ext cx="7620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90229" name="Line 21">
            <a:extLst>
              <a:ext uri="{FF2B5EF4-FFF2-40B4-BE49-F238E27FC236}">
                <a16:creationId xmlns:a16="http://schemas.microsoft.com/office/drawing/2014/main" id="{CAB31AB1-8071-F366-5404-075E47BED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0" name="Rectangle 22">
            <a:extLst>
              <a:ext uri="{FF2B5EF4-FFF2-40B4-BE49-F238E27FC236}">
                <a16:creationId xmlns:a16="http://schemas.microsoft.com/office/drawing/2014/main" id="{974EA31B-36C1-0C3D-23A7-15B77499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90231" name="Line 23">
            <a:extLst>
              <a:ext uri="{FF2B5EF4-FFF2-40B4-BE49-F238E27FC236}">
                <a16:creationId xmlns:a16="http://schemas.microsoft.com/office/drawing/2014/main" id="{4C78C546-3DCC-E6CA-C130-950BCA78C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2" name="Line 24">
            <a:extLst>
              <a:ext uri="{FF2B5EF4-FFF2-40B4-BE49-F238E27FC236}">
                <a16:creationId xmlns:a16="http://schemas.microsoft.com/office/drawing/2014/main" id="{9EEC30EF-F21B-1FC8-9ACF-5ACDEA45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3" name="Line 25">
            <a:extLst>
              <a:ext uri="{FF2B5EF4-FFF2-40B4-BE49-F238E27FC236}">
                <a16:creationId xmlns:a16="http://schemas.microsoft.com/office/drawing/2014/main" id="{8FFA4D6E-139C-AFB3-9452-D7BEFCEFC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4" name="Line 26">
            <a:extLst>
              <a:ext uri="{FF2B5EF4-FFF2-40B4-BE49-F238E27FC236}">
                <a16:creationId xmlns:a16="http://schemas.microsoft.com/office/drawing/2014/main" id="{B6137DE1-79D8-B27C-31AA-5F2D0565F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9718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5" name="Line 27">
            <a:extLst>
              <a:ext uri="{FF2B5EF4-FFF2-40B4-BE49-F238E27FC236}">
                <a16:creationId xmlns:a16="http://schemas.microsoft.com/office/drawing/2014/main" id="{751E0B1A-CCAE-1A6C-10FA-BFEAF6089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019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6" name="Line 28">
            <a:extLst>
              <a:ext uri="{FF2B5EF4-FFF2-40B4-BE49-F238E27FC236}">
                <a16:creationId xmlns:a16="http://schemas.microsoft.com/office/drawing/2014/main" id="{85517F3F-47D6-830F-4582-60FE2E50D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01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7" name="Line 29">
            <a:extLst>
              <a:ext uri="{FF2B5EF4-FFF2-40B4-BE49-F238E27FC236}">
                <a16:creationId xmlns:a16="http://schemas.microsoft.com/office/drawing/2014/main" id="{A56CEEAB-C794-2E86-3040-7FD3C8BCE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105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8" name="Line 30">
            <a:extLst>
              <a:ext uri="{FF2B5EF4-FFF2-40B4-BE49-F238E27FC236}">
                <a16:creationId xmlns:a16="http://schemas.microsoft.com/office/drawing/2014/main" id="{F53849D2-13CB-B748-B7A5-682BB2123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25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39" name="Line 31">
            <a:extLst>
              <a:ext uri="{FF2B5EF4-FFF2-40B4-BE49-F238E27FC236}">
                <a16:creationId xmlns:a16="http://schemas.microsoft.com/office/drawing/2014/main" id="{FB6EEFEC-E583-DAF7-C66A-17B420A54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0" name="Line 32">
            <a:extLst>
              <a:ext uri="{FF2B5EF4-FFF2-40B4-BE49-F238E27FC236}">
                <a16:creationId xmlns:a16="http://schemas.microsoft.com/office/drawing/2014/main" id="{1BDB404F-3920-85B6-8A70-14CB10AFB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1" name="Line 33">
            <a:extLst>
              <a:ext uri="{FF2B5EF4-FFF2-40B4-BE49-F238E27FC236}">
                <a16:creationId xmlns:a16="http://schemas.microsoft.com/office/drawing/2014/main" id="{DC714B9B-09CC-667D-366F-0F90C25CAB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733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2" name="Line 34">
            <a:extLst>
              <a:ext uri="{FF2B5EF4-FFF2-40B4-BE49-F238E27FC236}">
                <a16:creationId xmlns:a16="http://schemas.microsoft.com/office/drawing/2014/main" id="{5B05C4FF-576E-E234-92FD-18C73ABE2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662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3" name="Line 35">
            <a:extLst>
              <a:ext uri="{FF2B5EF4-FFF2-40B4-BE49-F238E27FC236}">
                <a16:creationId xmlns:a16="http://schemas.microsoft.com/office/drawing/2014/main" id="{6021C11B-861F-1E87-5ECE-7E7D7EF8D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6781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4" name="Line 36">
            <a:extLst>
              <a:ext uri="{FF2B5EF4-FFF2-40B4-BE49-F238E27FC236}">
                <a16:creationId xmlns:a16="http://schemas.microsoft.com/office/drawing/2014/main" id="{897DF75F-3BDE-5012-3E88-69B4CC3E4D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860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5" name="Line 37">
            <a:extLst>
              <a:ext uri="{FF2B5EF4-FFF2-40B4-BE49-F238E27FC236}">
                <a16:creationId xmlns:a16="http://schemas.microsoft.com/office/drawing/2014/main" id="{06EAEAED-C99B-F1F0-846F-C9736FBDB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6" name="Line 38">
            <a:extLst>
              <a:ext uri="{FF2B5EF4-FFF2-40B4-BE49-F238E27FC236}">
                <a16:creationId xmlns:a16="http://schemas.microsoft.com/office/drawing/2014/main" id="{DF5AACDC-9591-AED7-0B55-3E3164BE8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8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49" name="Rectangle 41">
            <a:extLst>
              <a:ext uri="{FF2B5EF4-FFF2-40B4-BE49-F238E27FC236}">
                <a16:creationId xmlns:a16="http://schemas.microsoft.com/office/drawing/2014/main" id="{2811AFC4-EE62-8D52-14F6-E7B90AD5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0"/>
            <a:ext cx="762000" cy="4572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Pre2</a:t>
            </a:r>
          </a:p>
        </p:txBody>
      </p:sp>
      <p:sp>
        <p:nvSpPr>
          <p:cNvPr id="990250" name="Rectangle 42">
            <a:extLst>
              <a:ext uri="{FF2B5EF4-FFF2-40B4-BE49-F238E27FC236}">
                <a16:creationId xmlns:a16="http://schemas.microsoft.com/office/drawing/2014/main" id="{1A98B735-3EE4-5793-0398-63F6C3B3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76400"/>
            <a:ext cx="762000" cy="4572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Pre1</a:t>
            </a:r>
          </a:p>
        </p:txBody>
      </p:sp>
      <p:sp>
        <p:nvSpPr>
          <p:cNvPr id="990251" name="Line 43">
            <a:extLst>
              <a:ext uri="{FF2B5EF4-FFF2-40B4-BE49-F238E27FC236}">
                <a16:creationId xmlns:a16="http://schemas.microsoft.com/office/drawing/2014/main" id="{7257AA92-1833-F922-1A9F-9552F429F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62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52" name="Line 44">
            <a:extLst>
              <a:ext uri="{FF2B5EF4-FFF2-40B4-BE49-F238E27FC236}">
                <a16:creationId xmlns:a16="http://schemas.microsoft.com/office/drawing/2014/main" id="{5A0249EF-6A62-FB0E-99A8-E366785C3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66294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53" name="Line 45">
            <a:extLst>
              <a:ext uri="{FF2B5EF4-FFF2-40B4-BE49-F238E27FC236}">
                <a16:creationId xmlns:a16="http://schemas.microsoft.com/office/drawing/2014/main" id="{EE64D08F-4E71-1EF9-01B3-1E1499458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54" name="Line 46">
            <a:extLst>
              <a:ext uri="{FF2B5EF4-FFF2-40B4-BE49-F238E27FC236}">
                <a16:creationId xmlns:a16="http://schemas.microsoft.com/office/drawing/2014/main" id="{7A6D6445-68C5-18A8-98CB-EBE9E73BE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0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55" name="Rectangle 47">
            <a:extLst>
              <a:ext uri="{FF2B5EF4-FFF2-40B4-BE49-F238E27FC236}">
                <a16:creationId xmlns:a16="http://schemas.microsoft.com/office/drawing/2014/main" id="{89E552F9-7C54-00D0-CFBE-513AAFDF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38400"/>
            <a:ext cx="7620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990256" name="Rectangle 48">
            <a:extLst>
              <a:ext uri="{FF2B5EF4-FFF2-40B4-BE49-F238E27FC236}">
                <a16:creationId xmlns:a16="http://schemas.microsoft.com/office/drawing/2014/main" id="{7695D897-90EB-2825-B5FE-A95D66CB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004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990257" name="Line 49">
            <a:extLst>
              <a:ext uri="{FF2B5EF4-FFF2-40B4-BE49-F238E27FC236}">
                <a16:creationId xmlns:a16="http://schemas.microsoft.com/office/drawing/2014/main" id="{9EF6C641-ED35-B83D-1049-8680ADBF2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58" name="Rectangle 50">
            <a:extLst>
              <a:ext uri="{FF2B5EF4-FFF2-40B4-BE49-F238E27FC236}">
                <a16:creationId xmlns:a16="http://schemas.microsoft.com/office/drawing/2014/main" id="{2C2E480B-907F-99EC-8831-68307F465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990259" name="Rectangle 51">
            <a:extLst>
              <a:ext uri="{FF2B5EF4-FFF2-40B4-BE49-F238E27FC236}">
                <a16:creationId xmlns:a16="http://schemas.microsoft.com/office/drawing/2014/main" id="{0166A941-E8DE-498C-C5E6-047C4808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990260" name="Line 52">
            <a:extLst>
              <a:ext uri="{FF2B5EF4-FFF2-40B4-BE49-F238E27FC236}">
                <a16:creationId xmlns:a16="http://schemas.microsoft.com/office/drawing/2014/main" id="{C300B45C-F0CA-0AD9-7102-86A0FB777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1" name="Line 53">
            <a:extLst>
              <a:ext uri="{FF2B5EF4-FFF2-40B4-BE49-F238E27FC236}">
                <a16:creationId xmlns:a16="http://schemas.microsoft.com/office/drawing/2014/main" id="{84DCAC27-378C-E4CB-2489-A83AFECF8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2" name="Oval 54">
            <a:extLst>
              <a:ext uri="{FF2B5EF4-FFF2-40B4-BE49-F238E27FC236}">
                <a16:creationId xmlns:a16="http://schemas.microsoft.com/office/drawing/2014/main" id="{68FF00B4-D741-A3E0-D86D-141CB2BB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990263" name="Oval 55">
            <a:extLst>
              <a:ext uri="{FF2B5EF4-FFF2-40B4-BE49-F238E27FC236}">
                <a16:creationId xmlns:a16="http://schemas.microsoft.com/office/drawing/2014/main" id="{89195F37-ADE6-C931-724B-042071F1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990264" name="Line 56">
            <a:extLst>
              <a:ext uri="{FF2B5EF4-FFF2-40B4-BE49-F238E27FC236}">
                <a16:creationId xmlns:a16="http://schemas.microsoft.com/office/drawing/2014/main" id="{01DF5B87-050B-4342-8BBF-F5437F396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5" name="Line 57">
            <a:extLst>
              <a:ext uri="{FF2B5EF4-FFF2-40B4-BE49-F238E27FC236}">
                <a16:creationId xmlns:a16="http://schemas.microsoft.com/office/drawing/2014/main" id="{F631D4CD-CD9C-D86F-197F-584B8495D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6" name="Line 58">
            <a:extLst>
              <a:ext uri="{FF2B5EF4-FFF2-40B4-BE49-F238E27FC236}">
                <a16:creationId xmlns:a16="http://schemas.microsoft.com/office/drawing/2014/main" id="{B877AC45-D87E-C5B2-3FD4-87589BD60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657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7" name="Line 59">
            <a:extLst>
              <a:ext uri="{FF2B5EF4-FFF2-40B4-BE49-F238E27FC236}">
                <a16:creationId xmlns:a16="http://schemas.microsoft.com/office/drawing/2014/main" id="{0696639C-A3D9-ACAE-901A-0E4723771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81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8" name="Line 60">
            <a:extLst>
              <a:ext uri="{FF2B5EF4-FFF2-40B4-BE49-F238E27FC236}">
                <a16:creationId xmlns:a16="http://schemas.microsoft.com/office/drawing/2014/main" id="{25E7658C-A815-76B5-E51E-80579B2BB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5334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69" name="Line 61">
            <a:extLst>
              <a:ext uri="{FF2B5EF4-FFF2-40B4-BE49-F238E27FC236}">
                <a16:creationId xmlns:a16="http://schemas.microsoft.com/office/drawing/2014/main" id="{B9151AC6-7E3F-C790-8DD5-FD02D9E3F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0480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0" name="Line 62">
            <a:extLst>
              <a:ext uri="{FF2B5EF4-FFF2-40B4-BE49-F238E27FC236}">
                <a16:creationId xmlns:a16="http://schemas.microsoft.com/office/drawing/2014/main" id="{A4B090FE-A7D6-5316-F511-D4DC788EE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1" name="Line 63">
            <a:extLst>
              <a:ext uri="{FF2B5EF4-FFF2-40B4-BE49-F238E27FC236}">
                <a16:creationId xmlns:a16="http://schemas.microsoft.com/office/drawing/2014/main" id="{10E1E630-32A3-0698-5C75-39C802FA0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2" name="Rectangle 64">
            <a:extLst>
              <a:ext uri="{FF2B5EF4-FFF2-40B4-BE49-F238E27FC236}">
                <a16:creationId xmlns:a16="http://schemas.microsoft.com/office/drawing/2014/main" id="{7C83C5FE-EE73-A59E-7A85-83D0E53D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7620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990273" name="Line 65">
            <a:extLst>
              <a:ext uri="{FF2B5EF4-FFF2-40B4-BE49-F238E27FC236}">
                <a16:creationId xmlns:a16="http://schemas.microsoft.com/office/drawing/2014/main" id="{84DC4273-B5F5-1427-9ADF-10D8E4F34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81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4" name="Rectangle 66">
            <a:extLst>
              <a:ext uri="{FF2B5EF4-FFF2-40B4-BE49-F238E27FC236}">
                <a16:creationId xmlns:a16="http://schemas.microsoft.com/office/drawing/2014/main" id="{55FE6B5B-B4FC-0C19-79EF-03169BE4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990275" name="Line 67">
            <a:extLst>
              <a:ext uri="{FF2B5EF4-FFF2-40B4-BE49-F238E27FC236}">
                <a16:creationId xmlns:a16="http://schemas.microsoft.com/office/drawing/2014/main" id="{D087769A-483E-8FDB-50F2-6883C8652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0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6" name="Line 68">
            <a:extLst>
              <a:ext uri="{FF2B5EF4-FFF2-40B4-BE49-F238E27FC236}">
                <a16:creationId xmlns:a16="http://schemas.microsoft.com/office/drawing/2014/main" id="{B3553272-E8AC-A0F5-7032-D1BFECBC1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7" name="Line 69">
            <a:extLst>
              <a:ext uri="{FF2B5EF4-FFF2-40B4-BE49-F238E27FC236}">
                <a16:creationId xmlns:a16="http://schemas.microsoft.com/office/drawing/2014/main" id="{7CD1F513-D301-C2D1-7C98-0287FB0B3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8" name="Line 70">
            <a:extLst>
              <a:ext uri="{FF2B5EF4-FFF2-40B4-BE49-F238E27FC236}">
                <a16:creationId xmlns:a16="http://schemas.microsoft.com/office/drawing/2014/main" id="{9A7C0178-46D4-6BD8-AC04-275A99E3F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71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79" name="Line 71">
            <a:extLst>
              <a:ext uri="{FF2B5EF4-FFF2-40B4-BE49-F238E27FC236}">
                <a16:creationId xmlns:a16="http://schemas.microsoft.com/office/drawing/2014/main" id="{3A04CBFF-81C2-37F1-196E-37C8CFC1E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0" name="Line 72">
            <a:extLst>
              <a:ext uri="{FF2B5EF4-FFF2-40B4-BE49-F238E27FC236}">
                <a16:creationId xmlns:a16="http://schemas.microsoft.com/office/drawing/2014/main" id="{5F51C7F6-5DA8-1F3D-05A7-89379D919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1" name="Line 73">
            <a:extLst>
              <a:ext uri="{FF2B5EF4-FFF2-40B4-BE49-F238E27FC236}">
                <a16:creationId xmlns:a16="http://schemas.microsoft.com/office/drawing/2014/main" id="{3CEC3B33-F1BC-D58E-503F-602CE6389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19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2" name="Line 74">
            <a:extLst>
              <a:ext uri="{FF2B5EF4-FFF2-40B4-BE49-F238E27FC236}">
                <a16:creationId xmlns:a16="http://schemas.microsoft.com/office/drawing/2014/main" id="{9D324629-8A9C-23EC-7D81-26EA1A849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72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3" name="Line 75">
            <a:extLst>
              <a:ext uri="{FF2B5EF4-FFF2-40B4-BE49-F238E27FC236}">
                <a16:creationId xmlns:a16="http://schemas.microsoft.com/office/drawing/2014/main" id="{00E70ACE-8B4E-98B8-3167-9F772FBFE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4" name="Line 76">
            <a:extLst>
              <a:ext uri="{FF2B5EF4-FFF2-40B4-BE49-F238E27FC236}">
                <a16:creationId xmlns:a16="http://schemas.microsoft.com/office/drawing/2014/main" id="{689CC08F-54B7-CD88-AB9F-733F30D8B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5" name="Line 77">
            <a:extLst>
              <a:ext uri="{FF2B5EF4-FFF2-40B4-BE49-F238E27FC236}">
                <a16:creationId xmlns:a16="http://schemas.microsoft.com/office/drawing/2014/main" id="{F8777BA1-D130-DA6A-5F38-BC3D18F35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0480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6" name="Line 78">
            <a:extLst>
              <a:ext uri="{FF2B5EF4-FFF2-40B4-BE49-F238E27FC236}">
                <a16:creationId xmlns:a16="http://schemas.microsoft.com/office/drawing/2014/main" id="{E7F34979-29CF-0846-8462-B236D680B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7" name="Line 79">
            <a:extLst>
              <a:ext uri="{FF2B5EF4-FFF2-40B4-BE49-F238E27FC236}">
                <a16:creationId xmlns:a16="http://schemas.microsoft.com/office/drawing/2014/main" id="{2579C3B2-143C-5025-0217-9FEB55456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6096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8" name="Line 80">
            <a:extLst>
              <a:ext uri="{FF2B5EF4-FFF2-40B4-BE49-F238E27FC236}">
                <a16:creationId xmlns:a16="http://schemas.microsoft.com/office/drawing/2014/main" id="{8FFC3881-CA37-29BC-CAB5-E45FC149F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2860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89" name="Line 81">
            <a:extLst>
              <a:ext uri="{FF2B5EF4-FFF2-40B4-BE49-F238E27FC236}">
                <a16:creationId xmlns:a16="http://schemas.microsoft.com/office/drawing/2014/main" id="{6C4B03C6-F8DC-64AF-C59A-E029EAD3C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286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290" name="Line 82">
            <a:extLst>
              <a:ext uri="{FF2B5EF4-FFF2-40B4-BE49-F238E27FC236}">
                <a16:creationId xmlns:a16="http://schemas.microsoft.com/office/drawing/2014/main" id="{E60C7014-6C28-4F0B-B456-73BC12FCF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28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302" name="AutoShape 94">
            <a:extLst>
              <a:ext uri="{FF2B5EF4-FFF2-40B4-BE49-F238E27FC236}">
                <a16:creationId xmlns:a16="http://schemas.microsoft.com/office/drawing/2014/main" id="{FD9CC2D5-3747-1872-F27E-BC452155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0303" name="Text Box 95">
            <a:extLst>
              <a:ext uri="{FF2B5EF4-FFF2-40B4-BE49-F238E27FC236}">
                <a16:creationId xmlns:a16="http://schemas.microsoft.com/office/drawing/2014/main" id="{F96C49BE-33EC-B42F-04A3-E75552C8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365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>
                <a:solidFill>
                  <a:srgbClr val="FF0000"/>
                </a:solidFill>
              </a:rPr>
              <a:t>Exit BB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Blue loop: BB6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Yellow loop: Exit</a:t>
            </a:r>
          </a:p>
        </p:txBody>
      </p:sp>
      <p:sp>
        <p:nvSpPr>
          <p:cNvPr id="990304" name="Line 96">
            <a:extLst>
              <a:ext uri="{FF2B5EF4-FFF2-40B4-BE49-F238E27FC236}">
                <a16:creationId xmlns:a16="http://schemas.microsoft.com/office/drawing/2014/main" id="{53BCA3E3-53B3-CB22-47AF-ECE67815D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286000"/>
            <a:ext cx="9906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305" name="Text Box 97">
            <a:extLst>
              <a:ext uri="{FF2B5EF4-FFF2-40B4-BE49-F238E27FC236}">
                <a16:creationId xmlns:a16="http://schemas.microsoft.com/office/drawing/2014/main" id="{5D4F20C9-ECCB-9CE2-4650-C978BE76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71600"/>
            <a:ext cx="2197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Note, preheader for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blue loop is contained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in yellow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 new">
  <a:themeElements>
    <a:clrScheme name="">
      <a:dk1>
        <a:srgbClr val="000000"/>
      </a:dk1>
      <a:lt1>
        <a:srgbClr val="FFFFFF"/>
      </a:lt1>
      <a:dk2>
        <a:srgbClr val="3333FF"/>
      </a:dk2>
      <a:lt2>
        <a:srgbClr val="777777"/>
      </a:lt2>
      <a:accent1>
        <a:srgbClr val="3333FF"/>
      </a:accent1>
      <a:accent2>
        <a:srgbClr val="3333FF"/>
      </a:accent2>
      <a:accent3>
        <a:srgbClr val="FFFFFF"/>
      </a:accent3>
      <a:accent4>
        <a:srgbClr val="000000"/>
      </a:accent4>
      <a:accent5>
        <a:srgbClr val="ADADFF"/>
      </a:accent5>
      <a:accent6>
        <a:srgbClr val="2D2DE7"/>
      </a:accent6>
      <a:hlink>
        <a:srgbClr val="000000"/>
      </a:hlink>
      <a:folHlink>
        <a:srgbClr val="0099CC"/>
      </a:folHlink>
    </a:clrScheme>
    <a:fontScheme name="hp 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p 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p 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 2013 - 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Designs\hp new.pot</Template>
  <TotalTime>14289</TotalTime>
  <Words>1975</Words>
  <Application>Microsoft Office PowerPoint</Application>
  <PresentationFormat>Custom</PresentationFormat>
  <Paragraphs>536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hp new</vt:lpstr>
      <vt:lpstr> Control Flow Analysis/Opti II Loop Detection, Unrolling, Acyclic Opti</vt:lpstr>
      <vt:lpstr>Why Do We Care About Dominators?</vt:lpstr>
      <vt:lpstr>Natural Loops </vt:lpstr>
      <vt:lpstr>Backedge Example</vt:lpstr>
      <vt:lpstr>Loop Detection </vt:lpstr>
      <vt:lpstr>Loop Detection Example</vt:lpstr>
      <vt:lpstr>Class Problem</vt:lpstr>
      <vt:lpstr>Important Parts of a Loop</vt:lpstr>
      <vt:lpstr>ExitBB/Preheader Example</vt:lpstr>
      <vt:lpstr>Characteristics of a Loop</vt:lpstr>
      <vt:lpstr>Trip Count Calculation Example</vt:lpstr>
      <vt:lpstr>Loop Induction Variables</vt:lpstr>
      <vt:lpstr>Class Problem</vt:lpstr>
      <vt:lpstr>Reducible Flow Graphs</vt:lpstr>
      <vt:lpstr>Irreducible Flow Graph Example</vt:lpstr>
      <vt:lpstr>Loop Unrolling</vt:lpstr>
      <vt:lpstr>Loop Unroll – Type 1</vt:lpstr>
      <vt:lpstr>Loop Unroll – Type 2</vt:lpstr>
      <vt:lpstr>Loop Unroll – Type 3</vt:lpstr>
      <vt:lpstr>Loop Unroll Summary</vt:lpstr>
      <vt:lpstr>Loop Unroll Summary (2)</vt:lpstr>
      <vt:lpstr>Class Problem</vt:lpstr>
      <vt:lpstr>Control Flow Opti for Acyclic Code</vt:lpstr>
      <vt:lpstr>Acyclic Control Flow Optimizations (1)</vt:lpstr>
      <vt:lpstr>Acyclic Control Flow Optimizations (2)</vt:lpstr>
      <vt:lpstr>Acyclic Control Flow Optimizations (3)</vt:lpstr>
      <vt:lpstr>Unreachable Code Elimination</vt:lpstr>
      <vt:lpstr>Class Problem</vt:lpstr>
    </vt:vector>
  </TitlesOfParts>
  <Company>HPL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483L8</dc:title>
  <dc:creator>Scott Mahlke</dc:creator>
  <cp:lastModifiedBy>20255A0505@gnits.in</cp:lastModifiedBy>
  <cp:revision>397</cp:revision>
  <cp:lastPrinted>2001-10-18T06:50:13Z</cp:lastPrinted>
  <dcterms:created xsi:type="dcterms:W3CDTF">1999-01-24T07:45:10Z</dcterms:created>
  <dcterms:modified xsi:type="dcterms:W3CDTF">2022-12-03T09:12:43Z</dcterms:modified>
</cp:coreProperties>
</file>