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3" r:id="rId3"/>
    <p:sldId id="284" r:id="rId4"/>
    <p:sldId id="285" r:id="rId5"/>
    <p:sldId id="286" r:id="rId6"/>
    <p:sldId id="287" r:id="rId7"/>
    <p:sldId id="319" r:id="rId8"/>
    <p:sldId id="289" r:id="rId9"/>
    <p:sldId id="290" r:id="rId10"/>
    <p:sldId id="291" r:id="rId11"/>
    <p:sldId id="292" r:id="rId12"/>
    <p:sldId id="315" r:id="rId13"/>
    <p:sldId id="313" r:id="rId14"/>
    <p:sldId id="294" r:id="rId15"/>
    <p:sldId id="320" r:id="rId16"/>
    <p:sldId id="295" r:id="rId17"/>
    <p:sldId id="296" r:id="rId18"/>
    <p:sldId id="297" r:id="rId19"/>
    <p:sldId id="298" r:id="rId20"/>
    <p:sldId id="323" r:id="rId21"/>
    <p:sldId id="316" r:id="rId22"/>
    <p:sldId id="317" r:id="rId23"/>
    <p:sldId id="324" r:id="rId24"/>
    <p:sldId id="318" r:id="rId25"/>
    <p:sldId id="333" r:id="rId26"/>
    <p:sldId id="337" r:id="rId27"/>
    <p:sldId id="338" r:id="rId28"/>
    <p:sldId id="339" r:id="rId29"/>
    <p:sldId id="340" r:id="rId30"/>
    <p:sldId id="341" r:id="rId31"/>
    <p:sldId id="342" r:id="rId32"/>
  </p:sldIdLst>
  <p:sldSz cx="10058400" cy="7772400"/>
  <p:notesSz cx="6858000" cy="9029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FFFF"/>
    <a:srgbClr val="CCECFF"/>
    <a:srgbClr val="FFFF00"/>
    <a:srgbClr val="FF6600"/>
    <a:srgbClr val="CCFFFF"/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8" autoAdjust="0"/>
    <p:restoredTop sz="90929"/>
  </p:normalViewPr>
  <p:slideViewPr>
    <p:cSldViewPr>
      <p:cViewPr varScale="1">
        <p:scale>
          <a:sx n="64" d="100"/>
          <a:sy n="64" d="100"/>
        </p:scale>
        <p:origin x="-450" y="-120"/>
      </p:cViewPr>
      <p:guideLst>
        <p:guide orient="horz" pos="1200"/>
        <p:guide pos="3072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478" y="-58"/>
      </p:cViewPr>
      <p:guideLst>
        <p:guide orient="horz" pos="284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handoutMaster" Target="handoutMasters/handout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notesMaster" Target="notesMasters/notesMaster1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0F6D8DA-A479-5397-6CB3-271CC9BFA7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defTabSz="887413">
              <a:defRPr sz="1000" i="1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42F9B9D-57EF-521F-775D-3D225D61E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30163"/>
            <a:ext cx="29940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algn="r" defTabSz="887413">
              <a:defRPr sz="1000" i="1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95523F4-D3B8-A5A3-C503-4F0541FC0C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4288" y="8543925"/>
            <a:ext cx="2994026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defTabSz="887413">
              <a:defRPr sz="1000" i="1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30F3DB4-BC04-D257-B988-FA7A5F1DAE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543925"/>
            <a:ext cx="29940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algn="r" defTabSz="887413">
              <a:defRPr sz="1000" i="1">
                <a:solidFill>
                  <a:srgbClr val="FF0033"/>
                </a:solidFill>
              </a:defRPr>
            </a:lvl1pPr>
          </a:lstStyle>
          <a:p>
            <a:fld id="{1C858C3A-0E7D-4E5A-8F3A-D7B6A9593D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E12BEE9-92F6-06A5-CEB6-5D28A67947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7463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defTabSz="97790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C467D20-F080-E5EC-242D-8299FCF3D9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17463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algn="r" defTabSz="97790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EAE4B6A-22AF-03CE-83FE-46F3C7C9E4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15963"/>
            <a:ext cx="4324350" cy="3341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C85C876-DE2B-9E49-322F-6C276A1334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05300"/>
            <a:ext cx="5019675" cy="4033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559" tIns="59330" rIns="90559" bIns="59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318240B-B310-B8FC-7E19-14CECB6B34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9800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defTabSz="97790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7695DF0-480A-66D0-C2BD-0C5A01A8C8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9800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algn="r" defTabSz="977900">
              <a:defRPr sz="1000" i="1"/>
            </a:lvl1pPr>
          </a:lstStyle>
          <a:p>
            <a:fld id="{AEBB9C03-1722-4636-B673-B9333AC551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7148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46150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43033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908175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E77A1F9-02E4-3908-4361-CD756E953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5722C-4F3D-48A7-9DE5-5D97BFBC99EA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268963E-9A8C-99EB-E974-6DB3B6493F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AE7E968-F1D2-BE33-43C3-AE6A26072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rIns="92120"/>
          <a:lstStyle/>
          <a:p>
            <a:endParaRPr lang="en-US" altLang="en-US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DFA70E6A-55CE-ED39-E108-C61E88408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438400"/>
            <a:ext cx="7772400" cy="14478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3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2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EAB8F7-7BBC-62C4-1228-B25CBFC7F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DD3A1D-15E4-FC9F-FEC2-E22978661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0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835025"/>
            <a:ext cx="1962150" cy="6022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35025"/>
            <a:ext cx="5734050" cy="6022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991143-8BC8-28D3-3765-6AEFCEF8C3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414016-C337-0A9F-0CD5-67498FC0E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65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025"/>
            <a:ext cx="7772400" cy="615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90600" y="1641475"/>
            <a:ext cx="3771900" cy="5216525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04F38A-5DC2-32AD-5CED-3D0DC924DF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C2F519-3542-733E-8094-DDB7F7E08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CE18B5-7D4E-964E-5539-CBE958F66A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F3E198-51A5-142F-7895-0D9D6AC7F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84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C62E6C-4B74-7169-45F7-F985E9E4E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A18D42-13C6-2B41-EE5F-536101442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1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5399E8-E876-F166-B4DF-C1DA6F05E1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609A77-9E76-8225-3B9C-6805BEAE5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39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0BE320-FF88-AC60-482F-9C9171EFC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275C7B-EA96-944F-3B90-5BC919EDBA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1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847D188-8B24-D32B-D6AD-39033D890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EEB235-744A-B17E-0C42-E66B7AB77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2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B01F75E-7668-B7FD-EC44-06ECCC9B53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51C971-4447-20AC-10D6-7CE4A87D9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1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BB3349-3D35-EE65-631D-A997E5952C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8CA7FC-4555-DD80-8135-A66C6A250A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14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681362-CF70-9F31-D97E-6320F22CB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CCDA36-A297-76B3-1FF9-F0239631BD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97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C0C6800E-14FF-BED0-3EDB-A66652948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447800"/>
            <a:ext cx="77692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609903A-CAD5-D59C-5BC4-0A50953C0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35025"/>
            <a:ext cx="77724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BDD492-9962-FB13-3B9C-ECDD1661B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41475"/>
            <a:ext cx="76962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4978F3-B690-69DD-24D0-5B5749B5C0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781800"/>
            <a:ext cx="3429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>
              <a:defRPr sz="1000" b="1" i="1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F65391D-210C-AC2A-287A-6A07740D23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15200" y="6781800"/>
            <a:ext cx="1524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2B2FA4F-F1C0-46FA-9151-B18CAFAB4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858000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DFC2676-0AE4-42D6-1F67-8C3583A7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0"/>
            <a:ext cx="685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1600" tIns="50800" rIns="101600" bIns="50800" anchor="ctr"/>
          <a:lstStyle>
            <a:lvl1pPr defTabSz="1106488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106488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106488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106488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106488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- </a:t>
            </a:r>
            <a:fld id="{C69B0F65-7655-488D-9D25-A45FAB4D389A}" type="slidenum">
              <a:rPr lang="en-US" altLang="en-US" sz="1400"/>
              <a:pPr algn="ctr"/>
              <a:t>‹#›</a:t>
            </a:fld>
            <a:r>
              <a:rPr lang="en-US" altLang="en-US" sz="1400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1106488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2pPr>
      <a:lvl3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3pPr>
      <a:lvl4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4pPr>
      <a:lvl5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5pPr>
      <a:lvl6pPr marL="4572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6pPr>
      <a:lvl7pPr marL="9144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7pPr>
      <a:lvl8pPr marL="13716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8pPr>
      <a:lvl9pPr marL="18288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377825" indent="-3778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143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71575" indent="-2508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Ÿ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288" indent="-252413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Monotype Sort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05000" indent="-252413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4CB2AB-83A0-5487-D5A3-68490BC01A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8001000" cy="1447800"/>
          </a:xfrm>
          <a:noFill/>
        </p:spPr>
        <p:txBody>
          <a:bodyPr lIns="111125" tIns="55562" rIns="111125" bIns="55562"/>
          <a:lstStyle/>
          <a:p>
            <a:br>
              <a:rPr lang="en-US" altLang="en-US" sz="4400"/>
            </a:br>
            <a:r>
              <a:rPr lang="en-US" altLang="en-US" sz="4800"/>
              <a:t>Dataflow Analysis</a:t>
            </a:r>
            <a:br>
              <a:rPr lang="en-US" altLang="en-US" sz="4800"/>
            </a:br>
            <a:r>
              <a:rPr lang="en-US" altLang="en-US" sz="4800"/>
              <a:t>Liveness Analysis,</a:t>
            </a:r>
            <a:br>
              <a:rPr lang="en-US" altLang="en-US" sz="4800"/>
            </a:br>
            <a:r>
              <a:rPr lang="en-US" altLang="en-US" sz="4800"/>
              <a:t>Reaching Defs, DU/UD chains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D77E0C3-B2E9-2606-4AA2-39B632DEC3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111125" tIns="55562" rIns="111125" bIns="55562"/>
          <a:lstStyle/>
          <a:p>
            <a:pPr algn="l">
              <a:lnSpc>
                <a:spcPct val="80000"/>
              </a:lnSpc>
            </a:pPr>
            <a:r>
              <a:rPr lang="en-US" altLang="en-US"/>
              <a:t>EECS 483 – Lecture 18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University of Michigan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Wednesday, November 12, 2003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970F2C7-A844-5D6E-6A94-D2435B1E1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88E71AA-8BE6-C177-6BDB-1ED6B4E3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r4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D222972-FD26-A158-C9EF-C51230CC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r1 + 1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r1 * r2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5697956-ED74-A5B7-0E2B-C68B5D417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0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8287D829-2D55-F755-7117-D624927D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r2 + 1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974A3547-AC7D-A729-7AE1-881394D71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578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r2 + r1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187C7CDE-2C83-78FE-4226-4E963D7B5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1722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r9 = r4 + r8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D8487BB8-9DD6-AE62-5E38-55B432CDC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9F64529F-911B-0069-72DF-A24ACF893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886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2749713D-EECD-2508-4947-40BAA3162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862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77E92C84-9C0F-666D-C080-EEFE8688A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800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51EAB24A-DF6A-2544-3A1F-1CFCFF0AE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800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F2F89362-6D5E-86CA-18E9-D80B7936E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638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677C355F-4422-3060-974E-C27263C8B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638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4D978332-ED73-C5A3-E3C6-6005633EFC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867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0386406A-C289-E910-5483-8120D1948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9718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FEA11601-3438-D0E4-01E0-4A878B9B5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19">
            <a:extLst>
              <a:ext uri="{FF2B5EF4-FFF2-40B4-BE49-F238E27FC236}">
                <a16:creationId xmlns:a16="http://schemas.microsoft.com/office/drawing/2014/main" id="{F63C8733-8356-CF65-A52B-0C280BECA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DB308143-9193-9AEF-AB21-11CB00EC0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24000"/>
            <a:ext cx="27289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Compute liveness, ie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calculate USE/DEF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calculate IN/OUT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37FB50A-0830-18F3-E32D-726BA1056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Reaching Definition Analysis (rdefs)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6A33E21-EAD8-6743-C3BF-60FBDFEFF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</a:t>
            </a:r>
            <a:r>
              <a:rPr lang="en-US" altLang="en-US" sz="2800" u="sng"/>
              <a:t>definition</a:t>
            </a:r>
            <a:r>
              <a:rPr lang="en-US" altLang="en-US" sz="2800"/>
              <a:t> of a variable x is an operation that assigns, or may assign, a value to x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>
                <a:solidFill>
                  <a:srgbClr val="FF0000"/>
                </a:solidFill>
              </a:rPr>
              <a:t>A definition d </a:t>
            </a:r>
            <a:r>
              <a:rPr lang="en-US" altLang="en-US" sz="2800" u="sng">
                <a:solidFill>
                  <a:srgbClr val="FF0000"/>
                </a:solidFill>
              </a:rPr>
              <a:t>reaches</a:t>
            </a:r>
            <a:r>
              <a:rPr lang="en-US" altLang="en-US" sz="2800">
                <a:solidFill>
                  <a:srgbClr val="FF0000"/>
                </a:solidFill>
              </a:rPr>
              <a:t> a point p if there is a path from the point immediately following d to p such that d is not “killed” along that path</a:t>
            </a:r>
            <a:br>
              <a:rPr lang="en-US" altLang="en-US" sz="2800">
                <a:solidFill>
                  <a:srgbClr val="FF0000"/>
                </a:solidFill>
              </a:rPr>
            </a:br>
            <a:endParaRPr lang="en-US" altLang="en-US" sz="2800">
              <a:solidFill>
                <a:srgbClr val="FF0000"/>
              </a:solidFill>
            </a:endParaRPr>
          </a:p>
          <a:p>
            <a:r>
              <a:rPr lang="en-US" altLang="en-US" sz="2800"/>
              <a:t>A definition of a variable is </a:t>
            </a:r>
            <a:r>
              <a:rPr lang="en-US" altLang="en-US" sz="2800" u="sng"/>
              <a:t>killed</a:t>
            </a:r>
            <a:r>
              <a:rPr lang="en-US" altLang="en-US" sz="2800"/>
              <a:t> between 2 points when there is another definition of that variable along the path</a:t>
            </a:r>
          </a:p>
          <a:p>
            <a:pPr lvl="1"/>
            <a:r>
              <a:rPr lang="en-US" altLang="en-US" sz="2400"/>
              <a:t>r1 = r2 + r3 kills previous definitions of r1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0E905C5-913A-1E76-C36C-C637B371F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Reaching Defs Example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9A74AD0-699E-25D5-5ADE-0960C0BB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764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1: r1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2: r6 = r4 – r5</a:t>
            </a:r>
          </a:p>
          <a:p>
            <a:pPr algn="ctr"/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A91EFA6-A890-62CD-5A6E-19F07BE91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3: r4 = 4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4: r6 = 8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7F50DF1-A2F8-651D-E320-D3B5156D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5: r6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6: r7 = r4 – r5</a:t>
            </a: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DB4F7D25-4CD0-0F17-D17D-803FB0DAC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1066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D24C3083-019D-4437-7312-E7FEF0AD9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72C2FE9D-F775-06C6-10D8-1566E47207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724400"/>
            <a:ext cx="1066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849F0C4D-034E-A397-B435-D6C433D2E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724400"/>
            <a:ext cx="2819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F5DBDFC2-22BB-C815-FE1F-531EF18D1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05000"/>
            <a:ext cx="31242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D51A039A-6179-A9B0-DFEF-6C488FFA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361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defs 1 and 2 reach this point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CFA53328-A6CC-80E2-821C-2809E61EA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86200"/>
            <a:ext cx="3482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defs 1, 3, 4 reach this point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def 2 is killed by 4 </a:t>
            </a:r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FF355B9F-6367-52AA-3F3F-FBC835E24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324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8CFF91D8-A725-03C7-41F2-5EAB5E31F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6248400"/>
            <a:ext cx="3429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11C2F207-B7DE-5BA4-FF5F-F2B212AD2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019800"/>
            <a:ext cx="3787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defs 1, 3, 5, 6 reach this point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defs 2, 4 are killed by 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D4B0E0D-7D25-D475-3FB2-FC414BE23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Reaching Definition Analysis (rdefs)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DAFCD4-73AC-4B80-DB41-9D149FE75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Algorithm sketch</a:t>
            </a:r>
          </a:p>
          <a:p>
            <a:pPr lvl="1"/>
            <a:r>
              <a:rPr lang="en-US" altLang="en-US"/>
              <a:t>Forward dataflow analysis as propagation occurs from defs downwards</a:t>
            </a:r>
          </a:p>
          <a:p>
            <a:r>
              <a:rPr lang="en-US" altLang="en-US"/>
              <a:t>4 sets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GEN</a:t>
            </a:r>
            <a:r>
              <a:rPr lang="en-US" altLang="en-US"/>
              <a:t> = set of definitions generated in the BB </a:t>
            </a:r>
            <a:r>
              <a:rPr lang="en-US" altLang="en-US">
                <a:solidFill>
                  <a:srgbClr val="FF0000"/>
                </a:solidFill>
              </a:rPr>
              <a:t>(operations not registers like liveness !!)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KILL </a:t>
            </a:r>
            <a:r>
              <a:rPr lang="en-US" altLang="en-US"/>
              <a:t>= set of definitions killed in the BB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IN </a:t>
            </a:r>
            <a:r>
              <a:rPr lang="en-US" altLang="en-US"/>
              <a:t>= set of definitions reaching the BB entry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OUT </a:t>
            </a:r>
            <a:r>
              <a:rPr lang="en-US" altLang="en-US"/>
              <a:t>= set of definitions reaching the BB exit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E9A4296-0AC4-3625-9096-D0BEE17BC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8534400" cy="615950"/>
          </a:xfrm>
        </p:spPr>
        <p:txBody>
          <a:bodyPr/>
          <a:lstStyle/>
          <a:p>
            <a:r>
              <a:rPr lang="en-US" altLang="en-US"/>
              <a:t>Compute Rdef GEN/KILL Sets For Each BB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A5140FCC-819A-E63D-AC17-0E370C0E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500188"/>
            <a:ext cx="550227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u="sng"/>
              <a:t>for </a:t>
            </a:r>
            <a:r>
              <a:rPr lang="en-US" altLang="en-US" sz="2000"/>
              <a:t>each basic block in the procedure, X,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GEN(X) = 0</a:t>
            </a:r>
          </a:p>
          <a:p>
            <a:r>
              <a:rPr lang="en-US" altLang="en-US" sz="2000"/>
              <a:t>    KILL(X) = 0</a:t>
            </a:r>
          </a:p>
          <a:p>
            <a:r>
              <a:rPr lang="en-US" altLang="en-US" sz="2000"/>
              <a:t>    </a:t>
            </a:r>
            <a:r>
              <a:rPr lang="en-US" altLang="en-US" sz="2000" u="sng"/>
              <a:t>for</a:t>
            </a:r>
            <a:r>
              <a:rPr lang="en-US" altLang="en-US" sz="2000"/>
              <a:t> each operation in sequential order in X, op,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for</a:t>
            </a:r>
            <a:r>
              <a:rPr lang="en-US" altLang="en-US" sz="2000"/>
              <a:t> each destination operand of op, dest,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         G = op</a:t>
            </a:r>
          </a:p>
          <a:p>
            <a:r>
              <a:rPr lang="en-US" altLang="en-US" sz="2000"/>
              <a:t>             K = {all ops which define dest – op}</a:t>
            </a:r>
          </a:p>
          <a:p>
            <a:r>
              <a:rPr lang="en-US" altLang="en-US" sz="2000"/>
              <a:t>             GEN(X) = G + (GEN(X) – K)</a:t>
            </a:r>
          </a:p>
          <a:p>
            <a:r>
              <a:rPr lang="en-US" altLang="en-US" sz="2000"/>
              <a:t>             KILL(X) = K + (KILL(X) – G)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endfor</a:t>
            </a:r>
          </a:p>
          <a:p>
            <a:r>
              <a:rPr lang="en-US" altLang="en-US" sz="2000"/>
              <a:t>    </a:t>
            </a:r>
            <a:r>
              <a:rPr lang="en-US" altLang="en-US" sz="2000" u="sng"/>
              <a:t>endfor</a:t>
            </a:r>
            <a:endParaRPr lang="en-US" altLang="en-US" sz="2000"/>
          </a:p>
          <a:p>
            <a:r>
              <a:rPr lang="en-US" altLang="en-US" sz="2000" u="sng"/>
              <a:t>endfor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1C9D2F54-C34D-B391-A6AD-B59CF15D5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0"/>
            <a:ext cx="6781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gen = set of definitions created by an operation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kill = set of definitions destroyed by an operation</a:t>
            </a:r>
          </a:p>
          <a:p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>
                <a:solidFill>
                  <a:srgbClr val="FF0000"/>
                </a:solidFill>
              </a:rPr>
              <a:t>Assume each operation only has 1 destination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so just keep track of “ops”.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CCE1568-7394-150D-8EAE-E92B21CC1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Rdef GEN/KILL Calculation</a:t>
            </a:r>
          </a:p>
        </p:txBody>
      </p:sp>
      <p:sp>
        <p:nvSpPr>
          <p:cNvPr id="17411" name="Rectangle 11">
            <a:extLst>
              <a:ext uri="{FF2B5EF4-FFF2-40B4-BE49-F238E27FC236}">
                <a16:creationId xmlns:a16="http://schemas.microsoft.com/office/drawing/2014/main" id="{A702A1D4-727E-01B5-F6DD-3E779F55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28800"/>
            <a:ext cx="2209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1: r1 = MEM[r2+0]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2: r2 = r2 + 1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3: r3 = r1 * r4</a:t>
            </a:r>
          </a:p>
        </p:txBody>
      </p:sp>
      <p:sp>
        <p:nvSpPr>
          <p:cNvPr id="17412" name="Rectangle 12">
            <a:extLst>
              <a:ext uri="{FF2B5EF4-FFF2-40B4-BE49-F238E27FC236}">
                <a16:creationId xmlns:a16="http://schemas.microsoft.com/office/drawing/2014/main" id="{ACB5CA03-09F8-8249-8650-73B55512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4: r1 = r1 + 5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5: r3 = r5 – r1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6: r7 = r3 * 2</a:t>
            </a:r>
          </a:p>
        </p:txBody>
      </p:sp>
      <p:sp>
        <p:nvSpPr>
          <p:cNvPr id="17413" name="Rectangle 13">
            <a:extLst>
              <a:ext uri="{FF2B5EF4-FFF2-40B4-BE49-F238E27FC236}">
                <a16:creationId xmlns:a16="http://schemas.microsoft.com/office/drawing/2014/main" id="{B06CE316-14CD-C644-428A-EA33BEB1B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7: r2 = 0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8: r7 = 23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9: r1 = 4</a:t>
            </a:r>
          </a:p>
        </p:txBody>
      </p:sp>
      <p:sp>
        <p:nvSpPr>
          <p:cNvPr id="17414" name="Rectangle 14">
            <a:extLst>
              <a:ext uri="{FF2B5EF4-FFF2-40B4-BE49-F238E27FC236}">
                <a16:creationId xmlns:a16="http://schemas.microsoft.com/office/drawing/2014/main" id="{8F326825-89D4-FFD3-5181-89189DD61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3340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10: r8 = r7 + 5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11: r1 = r3 – r8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12: r3 = r1 * 2</a:t>
            </a:r>
          </a:p>
        </p:txBody>
      </p:sp>
      <p:sp>
        <p:nvSpPr>
          <p:cNvPr id="17415" name="Line 15">
            <a:extLst>
              <a:ext uri="{FF2B5EF4-FFF2-40B4-BE49-F238E27FC236}">
                <a16:creationId xmlns:a16="http://schemas.microsoft.com/office/drawing/2014/main" id="{E4CA3E05-35B2-072E-05A9-FB9F3555B7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971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16">
            <a:extLst>
              <a:ext uri="{FF2B5EF4-FFF2-40B4-BE49-F238E27FC236}">
                <a16:creationId xmlns:a16="http://schemas.microsoft.com/office/drawing/2014/main" id="{90FA4538-F518-0958-A48C-859705FC1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17">
            <a:extLst>
              <a:ext uri="{FF2B5EF4-FFF2-40B4-BE49-F238E27FC236}">
                <a16:creationId xmlns:a16="http://schemas.microsoft.com/office/drawing/2014/main" id="{68FEBB46-3748-25BC-A9FD-35A9841B5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724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8">
            <a:extLst>
              <a:ext uri="{FF2B5EF4-FFF2-40B4-BE49-F238E27FC236}">
                <a16:creationId xmlns:a16="http://schemas.microsoft.com/office/drawing/2014/main" id="{ECF55B61-5020-590E-2CC1-2850F3097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7244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9">
            <a:extLst>
              <a:ext uri="{FF2B5EF4-FFF2-40B4-BE49-F238E27FC236}">
                <a16:creationId xmlns:a16="http://schemas.microsoft.com/office/drawing/2014/main" id="{FA03BCEB-CA9A-EEAA-5820-FD423C82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205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GEN = 1,2,3</a:t>
            </a:r>
          </a:p>
          <a:p>
            <a:r>
              <a:rPr lang="en-US" altLang="en-US">
                <a:solidFill>
                  <a:srgbClr val="FF0000"/>
                </a:solidFill>
              </a:rPr>
              <a:t>KILL = 4,5,7,9,11,12 </a:t>
            </a:r>
          </a:p>
        </p:txBody>
      </p:sp>
      <p:sp>
        <p:nvSpPr>
          <p:cNvPr id="17420" name="Text Box 20">
            <a:extLst>
              <a:ext uri="{FF2B5EF4-FFF2-40B4-BE49-F238E27FC236}">
                <a16:creationId xmlns:a16="http://schemas.microsoft.com/office/drawing/2014/main" id="{516472E2-5FEB-E5EB-B13C-780EE006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10000"/>
            <a:ext cx="1862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GEN = 7,8,9</a:t>
            </a:r>
          </a:p>
          <a:p>
            <a:r>
              <a:rPr lang="en-US" altLang="en-US">
                <a:solidFill>
                  <a:srgbClr val="FF0000"/>
                </a:solidFill>
              </a:rPr>
              <a:t>KILL = 1,2,4,6,11</a:t>
            </a:r>
          </a:p>
        </p:txBody>
      </p:sp>
      <p:sp>
        <p:nvSpPr>
          <p:cNvPr id="17421" name="Text Box 21">
            <a:extLst>
              <a:ext uri="{FF2B5EF4-FFF2-40B4-BE49-F238E27FC236}">
                <a16:creationId xmlns:a16="http://schemas.microsoft.com/office/drawing/2014/main" id="{3981BFA3-7EE6-1170-E2F8-99A048D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62600"/>
            <a:ext cx="1747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GEN = 10,11,12</a:t>
            </a:r>
          </a:p>
          <a:p>
            <a:r>
              <a:rPr lang="en-US" altLang="en-US">
                <a:solidFill>
                  <a:srgbClr val="FF0000"/>
                </a:solidFill>
              </a:rPr>
              <a:t>KILL = 1,3,4,5,9</a:t>
            </a:r>
          </a:p>
        </p:txBody>
      </p:sp>
      <p:sp>
        <p:nvSpPr>
          <p:cNvPr id="17422" name="Text Box 22">
            <a:extLst>
              <a:ext uri="{FF2B5EF4-FFF2-40B4-BE49-F238E27FC236}">
                <a16:creationId xmlns:a16="http://schemas.microsoft.com/office/drawing/2014/main" id="{A5715859-B749-BF23-B741-E55E91FA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2147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GEN = 4,5,6</a:t>
            </a:r>
          </a:p>
          <a:p>
            <a:r>
              <a:rPr lang="en-US" altLang="en-US">
                <a:solidFill>
                  <a:srgbClr val="FF0000"/>
                </a:solidFill>
              </a:rPr>
              <a:t>KILL = 1,3,8,9,11,12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8D027F6-4B7A-C688-420D-9EFE4393B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Rdef GEN/KILL Calculation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7039877-1E44-C72A-F922-4598BB68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209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1: r1 = MEM[r2+0]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2: r2 = r2 + 1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3: r3 = r1 * r4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B4C657D-D4B8-7F19-6229-06B7C2E3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4: r1 = r1 + 5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5: r3 = r5 – r1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6: r7 = r3 * 2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ACE450D7-D17E-C5D3-ABFA-04857451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7: r2 = 0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8: r7 = 23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9: r1 = 4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C375EE84-2F9A-4C24-8F66-185400DF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340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10: r8 = r7 + 5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11: r1 = r3 – r8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12: r3 = r1 * 2</a:t>
            </a:r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8076D27B-0083-B209-CC01-A13F31A12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971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1C415795-97B1-6CB7-1323-17F18133B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71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8C2D99B5-7E0C-745A-248A-8F3D14EEE7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724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ECFE9BA1-2BB4-86CC-A4DE-9E7279EE3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7244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28407CD-94DC-DF82-115A-3285453E2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7848600" cy="615950"/>
          </a:xfrm>
        </p:spPr>
        <p:txBody>
          <a:bodyPr/>
          <a:lstStyle/>
          <a:p>
            <a:r>
              <a:rPr lang="en-US" altLang="en-US"/>
              <a:t>Compute Rdef IN/OUT Sets for all BBs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C4A073B-A383-073F-3735-5DC15CA3E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500188"/>
            <a:ext cx="6065838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initialize IN(X) = 0 for all basic blocks X</a:t>
            </a:r>
          </a:p>
          <a:p>
            <a:r>
              <a:rPr lang="en-US" altLang="en-US" sz="2000"/>
              <a:t>initialize OUT(X) = GEN(X) for all basic blocks X</a:t>
            </a:r>
          </a:p>
          <a:p>
            <a:r>
              <a:rPr lang="en-US" altLang="en-US" sz="2000"/>
              <a:t>change = 1</a:t>
            </a:r>
          </a:p>
          <a:p>
            <a:r>
              <a:rPr lang="en-US" altLang="en-US" sz="2000" u="sng"/>
              <a:t>while</a:t>
            </a:r>
            <a:r>
              <a:rPr lang="en-US" altLang="en-US" sz="2000"/>
              <a:t> (change)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change = 0</a:t>
            </a:r>
          </a:p>
          <a:p>
            <a:r>
              <a:rPr lang="en-US" altLang="en-US" sz="2000"/>
              <a:t>    </a:t>
            </a:r>
            <a:r>
              <a:rPr lang="en-US" altLang="en-US" sz="2000" u="sng"/>
              <a:t>for</a:t>
            </a:r>
            <a:r>
              <a:rPr lang="en-US" altLang="en-US" sz="2000"/>
              <a:t> each basic block in procedure, X,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    old_OUT = OUT(X)</a:t>
            </a:r>
          </a:p>
          <a:p>
            <a:r>
              <a:rPr lang="en-US" altLang="en-US" sz="2000"/>
              <a:t>        IN(X) = Union(OUT(Y)) for all predecessors Y of X</a:t>
            </a:r>
          </a:p>
          <a:p>
            <a:r>
              <a:rPr lang="en-US" altLang="en-US" sz="2000"/>
              <a:t>        OUT(X) = GEN(X) + (IN(X) – KILL(X))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if </a:t>
            </a:r>
            <a:r>
              <a:rPr lang="en-US" altLang="en-US" sz="2000"/>
              <a:t>(old_OUT != OUT(X)) </a:t>
            </a:r>
            <a:r>
              <a:rPr lang="en-US" altLang="en-US" sz="2000" u="sng"/>
              <a:t>then</a:t>
            </a:r>
          </a:p>
          <a:p>
            <a:r>
              <a:rPr lang="en-US" altLang="en-US" sz="2000"/>
              <a:t>            change = 1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endif</a:t>
            </a:r>
          </a:p>
          <a:p>
            <a:r>
              <a:rPr lang="en-US" altLang="en-US" sz="2000"/>
              <a:t>    </a:t>
            </a:r>
            <a:r>
              <a:rPr lang="en-US" altLang="en-US" sz="2000" u="sng"/>
              <a:t>endfor</a:t>
            </a:r>
            <a:endParaRPr lang="en-US" altLang="en-US" sz="2000"/>
          </a:p>
          <a:p>
            <a:r>
              <a:rPr lang="en-US" altLang="en-US" sz="2000" u="sng"/>
              <a:t>endfor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27B3AC29-31AB-99FA-52E7-E92F6E11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962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IN = set of definitions reaching the entry of BB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OUT = set of definitions leaving BB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8F35BE6-63F3-9390-7C8B-3D31B0C19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Rdef IN/OUT Calculation</a:t>
            </a:r>
          </a:p>
        </p:txBody>
      </p:sp>
      <p:sp>
        <p:nvSpPr>
          <p:cNvPr id="20483" name="Rectangle 11">
            <a:extLst>
              <a:ext uri="{FF2B5EF4-FFF2-40B4-BE49-F238E27FC236}">
                <a16:creationId xmlns:a16="http://schemas.microsoft.com/office/drawing/2014/main" id="{89F500C8-143F-992C-BEF6-8B94B569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28800"/>
            <a:ext cx="2209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1: r1 = MEM[r2+0]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2: r2 = r2 + 1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3: r3 = r1 * r4</a:t>
            </a:r>
          </a:p>
        </p:txBody>
      </p:sp>
      <p:sp>
        <p:nvSpPr>
          <p:cNvPr id="20484" name="Rectangle 12">
            <a:extLst>
              <a:ext uri="{FF2B5EF4-FFF2-40B4-BE49-F238E27FC236}">
                <a16:creationId xmlns:a16="http://schemas.microsoft.com/office/drawing/2014/main" id="{9A7C6333-AB74-A48D-8CBB-0DF191A6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4: r1 = r1 + 5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5: r3 = r5 – r1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6: r7 = r3 * 2</a:t>
            </a:r>
          </a:p>
        </p:txBody>
      </p:sp>
      <p:sp>
        <p:nvSpPr>
          <p:cNvPr id="20485" name="Rectangle 13">
            <a:extLst>
              <a:ext uri="{FF2B5EF4-FFF2-40B4-BE49-F238E27FC236}">
                <a16:creationId xmlns:a16="http://schemas.microsoft.com/office/drawing/2014/main" id="{C9D61EA4-0A78-9A26-4CCD-FB6DEB77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7: r2 = 0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8: r7 = 23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9: r1 = 4</a:t>
            </a:r>
          </a:p>
        </p:txBody>
      </p:sp>
      <p:sp>
        <p:nvSpPr>
          <p:cNvPr id="20486" name="Rectangle 14">
            <a:extLst>
              <a:ext uri="{FF2B5EF4-FFF2-40B4-BE49-F238E27FC236}">
                <a16:creationId xmlns:a16="http://schemas.microsoft.com/office/drawing/2014/main" id="{066AACC5-CA66-F1C0-7354-C7B93CB9C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3340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10: r8 = r7 + 5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11: r1 = r3 – r8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12: r3 = r1 * 2</a:t>
            </a:r>
          </a:p>
        </p:txBody>
      </p:sp>
      <p:sp>
        <p:nvSpPr>
          <p:cNvPr id="20487" name="Line 15">
            <a:extLst>
              <a:ext uri="{FF2B5EF4-FFF2-40B4-BE49-F238E27FC236}">
                <a16:creationId xmlns:a16="http://schemas.microsoft.com/office/drawing/2014/main" id="{9125E9A8-9E08-B5CC-EC93-DBB542AA77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971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16">
            <a:extLst>
              <a:ext uri="{FF2B5EF4-FFF2-40B4-BE49-F238E27FC236}">
                <a16:creationId xmlns:a16="http://schemas.microsoft.com/office/drawing/2014/main" id="{A0489F81-13B9-3554-1038-C7F249FD3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7">
            <a:extLst>
              <a:ext uri="{FF2B5EF4-FFF2-40B4-BE49-F238E27FC236}">
                <a16:creationId xmlns:a16="http://schemas.microsoft.com/office/drawing/2014/main" id="{92394904-ABEA-011B-8E13-9CF7BC2351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724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8">
            <a:extLst>
              <a:ext uri="{FF2B5EF4-FFF2-40B4-BE49-F238E27FC236}">
                <a16:creationId xmlns:a16="http://schemas.microsoft.com/office/drawing/2014/main" id="{71688E1D-DE63-6C68-3EF2-4D4741F50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7244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9">
            <a:extLst>
              <a:ext uri="{FF2B5EF4-FFF2-40B4-BE49-F238E27FC236}">
                <a16:creationId xmlns:a16="http://schemas.microsoft.com/office/drawing/2014/main" id="{6333E955-AA4F-9002-FF5A-2218FE42F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25625"/>
            <a:ext cx="2208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GEN = 1,2,3</a:t>
            </a:r>
          </a:p>
          <a:p>
            <a:r>
              <a:rPr lang="en-US" altLang="en-US">
                <a:solidFill>
                  <a:srgbClr val="FF0000"/>
                </a:solidFill>
              </a:rPr>
              <a:t>KILL = 4,5,7,9,11,12 </a:t>
            </a:r>
          </a:p>
          <a:p>
            <a:r>
              <a:rPr lang="en-US" altLang="en-US">
                <a:solidFill>
                  <a:srgbClr val="FF0000"/>
                </a:solidFill>
              </a:rPr>
              <a:t>IN =  Ø</a:t>
            </a:r>
          </a:p>
          <a:p>
            <a:r>
              <a:rPr lang="en-US" altLang="en-US">
                <a:solidFill>
                  <a:srgbClr val="FF0000"/>
                </a:solidFill>
              </a:rPr>
              <a:t>OUT = 1,2,3</a:t>
            </a:r>
          </a:p>
        </p:txBody>
      </p:sp>
      <p:sp>
        <p:nvSpPr>
          <p:cNvPr id="20492" name="Text Box 20">
            <a:extLst>
              <a:ext uri="{FF2B5EF4-FFF2-40B4-BE49-F238E27FC236}">
                <a16:creationId xmlns:a16="http://schemas.microsoft.com/office/drawing/2014/main" id="{D1BC3200-62D4-BF06-8C4E-67EDCE7AD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635375"/>
            <a:ext cx="1862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GEN = 7,8,9</a:t>
            </a:r>
          </a:p>
          <a:p>
            <a:r>
              <a:rPr lang="en-US" altLang="en-US">
                <a:solidFill>
                  <a:srgbClr val="FF0000"/>
                </a:solidFill>
              </a:rPr>
              <a:t>KILL = 1,2,4,6,11</a:t>
            </a:r>
          </a:p>
          <a:p>
            <a:r>
              <a:rPr lang="en-US" altLang="en-US">
                <a:solidFill>
                  <a:srgbClr val="FF0000"/>
                </a:solidFill>
              </a:rPr>
              <a:t>IN =  1,2,3</a:t>
            </a:r>
          </a:p>
          <a:p>
            <a:r>
              <a:rPr lang="en-US" altLang="en-US">
                <a:solidFill>
                  <a:srgbClr val="FF0000"/>
                </a:solidFill>
              </a:rPr>
              <a:t>OUT = 3,7,8,9</a:t>
            </a:r>
          </a:p>
        </p:txBody>
      </p:sp>
      <p:sp>
        <p:nvSpPr>
          <p:cNvPr id="20493" name="Text Box 21">
            <a:extLst>
              <a:ext uri="{FF2B5EF4-FFF2-40B4-BE49-F238E27FC236}">
                <a16:creationId xmlns:a16="http://schemas.microsoft.com/office/drawing/2014/main" id="{DDD3582F-1BAF-E929-75B2-A0495F3CE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19713"/>
            <a:ext cx="221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GEN = 10,11,12</a:t>
            </a:r>
          </a:p>
          <a:p>
            <a:r>
              <a:rPr lang="en-US" altLang="en-US">
                <a:solidFill>
                  <a:srgbClr val="FF0000"/>
                </a:solidFill>
              </a:rPr>
              <a:t>KILL = 1,3,4,5,9</a:t>
            </a:r>
          </a:p>
          <a:p>
            <a:r>
              <a:rPr lang="en-US" altLang="en-US">
                <a:solidFill>
                  <a:srgbClr val="FF0000"/>
                </a:solidFill>
              </a:rPr>
              <a:t>IN =  4,5,6,7,8,9</a:t>
            </a:r>
          </a:p>
          <a:p>
            <a:r>
              <a:rPr lang="en-US" altLang="en-US">
                <a:solidFill>
                  <a:srgbClr val="FF0000"/>
                </a:solidFill>
              </a:rPr>
              <a:t>OUT = 6,7,8,10,11,12</a:t>
            </a:r>
          </a:p>
        </p:txBody>
      </p:sp>
      <p:sp>
        <p:nvSpPr>
          <p:cNvPr id="20494" name="Text Box 22">
            <a:extLst>
              <a:ext uri="{FF2B5EF4-FFF2-40B4-BE49-F238E27FC236}">
                <a16:creationId xmlns:a16="http://schemas.microsoft.com/office/drawing/2014/main" id="{C9FD0791-861E-8B15-09BE-02AB26F2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3657600"/>
            <a:ext cx="2160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GEN = 4,5,6</a:t>
            </a:r>
          </a:p>
          <a:p>
            <a:r>
              <a:rPr lang="en-US" altLang="en-US">
                <a:solidFill>
                  <a:srgbClr val="FF0000"/>
                </a:solidFill>
              </a:rPr>
              <a:t>KILL = 1,3,8,9,11,12</a:t>
            </a:r>
          </a:p>
          <a:p>
            <a:r>
              <a:rPr lang="en-US" altLang="en-US">
                <a:solidFill>
                  <a:srgbClr val="FF0000"/>
                </a:solidFill>
              </a:rPr>
              <a:t>IN =  1,2,3</a:t>
            </a:r>
          </a:p>
          <a:p>
            <a:r>
              <a:rPr lang="en-US" altLang="en-US">
                <a:solidFill>
                  <a:srgbClr val="FF0000"/>
                </a:solidFill>
              </a:rPr>
              <a:t>OUT = 2,4,5,6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C5018D9-2055-96DF-79C9-3DFBF9D3A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CB065EF-1BD4-33D7-FD1D-AD9248D9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1: r1 = 3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2: r2 = r3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3: r3 = r4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4153AC3-BC2F-71B2-9A36-D799B7E5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6002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4: r1 = r1 + 1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5: r7 = r1 * r2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66BD341-6707-DB5A-887D-8FF77AD1F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6: r2 = 0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8EDBBF08-54E9-B08A-E607-3CA41A2E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7: r2 = r2 + 1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1F719C93-8639-B2FE-094E-9A936FE7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57800"/>
            <a:ext cx="1600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8: r4 = r2 + r1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A51B4D14-A506-C3BF-A3B5-CDE068F0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172200"/>
            <a:ext cx="1600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9: r9 = r4 + r8</a:t>
            </a:r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DBA67F9B-30C7-70D8-0E81-8CD9E8E5A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C29CF6F6-2AAD-7547-BFF7-AD381DA58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886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27B17AEB-416A-8103-FFAA-F32B6309A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862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22907C30-0498-5A20-1D3B-6E5FF009C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800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CAA838CB-F169-2745-0340-FA90C46EA1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800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E3712A6F-7574-5B7C-97CF-211B89070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638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74358780-C5D0-A0A5-66D9-1CCA4F1F8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638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2D0EE9BD-66DA-4C56-B76C-2CFCD264AE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867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3B628FE4-EF14-37B9-F46C-83505C69B8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9718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5335206B-D2C4-1285-D9BC-A6182D81D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9275E8E2-45E5-17D4-17BD-4C756E184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C8333002-9BAC-E7CE-6827-D4D0D973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31178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Reaching definitions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    Calculate GEN/KILL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    Calculate IN/OUT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362ECC4-4907-A708-9F5E-F533DFFC1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Dataflow Analysis + Optimization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9A2E615F-A4BD-DCB8-792B-5389DF9043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1524000"/>
            <a:ext cx="54102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Control flow analysis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Treat BB as black box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Just care about branches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Now ...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Start looking at operations in BBs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What’s computed and where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Classical optimizations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Make the computation more efficient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Get rid of redundancy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Simplify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Ex: Common Subexpression Elimination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Is r2 + r3 redundant? What about r4 - r5?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What if there were 1000 BB’s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Dataflow analysis !!</a:t>
            </a:r>
          </a:p>
          <a:p>
            <a:pPr lvl="1">
              <a:lnSpc>
                <a:spcPct val="90000"/>
              </a:lnSpc>
            </a:pP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3F0F2BD3-35EB-99CE-4D18-E3E8BF0CF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r4 – r5</a:t>
            </a:r>
          </a:p>
          <a:p>
            <a:pPr algn="ctr"/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83C35300-6D21-D533-994F-EADA2908E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29000"/>
            <a:ext cx="11430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4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8</a:t>
            </a:r>
          </a:p>
        </p:txBody>
      </p:sp>
      <p:sp>
        <p:nvSpPr>
          <p:cNvPr id="4102" name="Rectangle 7">
            <a:extLst>
              <a:ext uri="{FF2B5EF4-FFF2-40B4-BE49-F238E27FC236}">
                <a16:creationId xmlns:a16="http://schemas.microsoft.com/office/drawing/2014/main" id="{0D6FBAF8-C9C3-CFF1-BE2D-F1EDEB5C3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r4 – r5</a:t>
            </a:r>
          </a:p>
        </p:txBody>
      </p:sp>
      <p:sp>
        <p:nvSpPr>
          <p:cNvPr id="4103" name="Line 8">
            <a:extLst>
              <a:ext uri="{FF2B5EF4-FFF2-40B4-BE49-F238E27FC236}">
                <a16:creationId xmlns:a16="http://schemas.microsoft.com/office/drawing/2014/main" id="{11D7D246-9CF4-B6DF-8A40-58C8AE348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971800"/>
            <a:ext cx="1066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>
            <a:extLst>
              <a:ext uri="{FF2B5EF4-FFF2-40B4-BE49-F238E27FC236}">
                <a16:creationId xmlns:a16="http://schemas.microsoft.com/office/drawing/2014/main" id="{17EFA4C2-0ACB-9A70-B9BD-37ECD7EE0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9718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>
            <a:extLst>
              <a:ext uri="{FF2B5EF4-FFF2-40B4-BE49-F238E27FC236}">
                <a16:creationId xmlns:a16="http://schemas.microsoft.com/office/drawing/2014/main" id="{6DFE1C4C-06EC-14B6-91EB-A4E0244EF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724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AEBB0F6-8D1B-AA09-BAD5-A085917CF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 – From Last Time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E00A53D-5826-B517-0E96-A728C19E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1: r1 = 3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2: r2 = r3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3: r3 = r4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9AE4CC1-0E68-9E91-CD57-E31EB05EA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16002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4: r1 = r1 + 1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5: r7 = r1 * r2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2825B2B-7C38-43C0-16C9-3D8FA2EC9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6: r2 = 0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3169D9C0-D57A-DCDA-18B2-28261789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7: r2 = r2 + 1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91A17074-84B6-C42F-E623-90B1B1D47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1600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8: r4 = r2 + r1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DF484ABD-72EC-43A0-D04F-ABFA634D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019800"/>
            <a:ext cx="1600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9: r9 = r4 + r8</a:t>
            </a:r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1A997D09-1DB0-13D8-3C75-E7DA7790F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E1FAAD60-0AAE-DE65-6994-2B59200B2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7338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E955FB4A-A990-5722-406E-67CCDA55D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7338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9C4A974F-8466-E8DA-719B-5F3C0FD2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6482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E7277E6D-C2C9-566F-E62B-A49C355EA4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6482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73D54E4F-C124-4CA3-D690-C77333482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86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E8026A6C-2D38-884E-3F61-0D28FB945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486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>
            <a:extLst>
              <a:ext uri="{FF2B5EF4-FFF2-40B4-BE49-F238E27FC236}">
                <a16:creationId xmlns:a16="http://schemas.microsoft.com/office/drawing/2014/main" id="{E476C800-7949-667E-4F2F-2079AE761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715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>
            <a:extLst>
              <a:ext uri="{FF2B5EF4-FFF2-40B4-BE49-F238E27FC236}">
                <a16:creationId xmlns:a16="http://schemas.microsoft.com/office/drawing/2014/main" id="{3C0AB57C-46F1-6C50-3822-CBF2BBD03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819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>
            <a:extLst>
              <a:ext uri="{FF2B5EF4-FFF2-40B4-BE49-F238E27FC236}">
                <a16:creationId xmlns:a16="http://schemas.microsoft.com/office/drawing/2014/main" id="{13F8BD0A-6E7C-4E22-986D-743A34434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19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9">
            <a:extLst>
              <a:ext uri="{FF2B5EF4-FFF2-40B4-BE49-F238E27FC236}">
                <a16:creationId xmlns:a16="http://schemas.microsoft.com/office/drawing/2014/main" id="{086FAC16-7F68-1762-7123-853ACB02A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19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62AB50A2-5D5C-25BA-2722-2C806A81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2387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Reaching definitions</a:t>
            </a:r>
          </a:p>
          <a:p>
            <a:r>
              <a:rPr lang="en-US" altLang="en-US"/>
              <a:t>    Calculate GEN/KILL</a:t>
            </a:r>
          </a:p>
          <a:p>
            <a:r>
              <a:rPr lang="en-US" altLang="en-US"/>
              <a:t>    Calculate IN/OUT</a:t>
            </a:r>
          </a:p>
        </p:txBody>
      </p:sp>
      <p:sp>
        <p:nvSpPr>
          <p:cNvPr id="22549" name="Text Box 22">
            <a:extLst>
              <a:ext uri="{FF2B5EF4-FFF2-40B4-BE49-F238E27FC236}">
                <a16:creationId xmlns:a16="http://schemas.microsoft.com/office/drawing/2014/main" id="{CA007726-4FC3-FFF6-7970-9F8BDF0A6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05000"/>
            <a:ext cx="1131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GEN = 1,2,3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KILL = 4,6,7</a:t>
            </a:r>
          </a:p>
        </p:txBody>
      </p:sp>
      <p:sp>
        <p:nvSpPr>
          <p:cNvPr id="22550" name="Text Box 23">
            <a:extLst>
              <a:ext uri="{FF2B5EF4-FFF2-40B4-BE49-F238E27FC236}">
                <a16:creationId xmlns:a16="http://schemas.microsoft.com/office/drawing/2014/main" id="{2BC76DF4-C8E1-1EC4-EA33-900C16E7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3138488"/>
            <a:ext cx="9604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GEN = 4,5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KILL = 1</a:t>
            </a:r>
          </a:p>
        </p:txBody>
      </p:sp>
      <p:sp>
        <p:nvSpPr>
          <p:cNvPr id="22551" name="Text Box 24">
            <a:extLst>
              <a:ext uri="{FF2B5EF4-FFF2-40B4-BE49-F238E27FC236}">
                <a16:creationId xmlns:a16="http://schemas.microsoft.com/office/drawing/2014/main" id="{0F9E30CE-3E0E-036E-F62B-FDA7A10E3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91000"/>
            <a:ext cx="998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GEN = 7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KILL = 2,6</a:t>
            </a:r>
          </a:p>
        </p:txBody>
      </p:sp>
      <p:sp>
        <p:nvSpPr>
          <p:cNvPr id="22552" name="Text Box 25">
            <a:extLst>
              <a:ext uri="{FF2B5EF4-FFF2-40B4-BE49-F238E27FC236}">
                <a16:creationId xmlns:a16="http://schemas.microsoft.com/office/drawing/2014/main" id="{23428497-4842-DBD7-403F-ED65FEF25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029200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GEN = 8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KILL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22553" name="Text Box 26">
            <a:extLst>
              <a:ext uri="{FF2B5EF4-FFF2-40B4-BE49-F238E27FC236}">
                <a16:creationId xmlns:a16="http://schemas.microsoft.com/office/drawing/2014/main" id="{8AF11053-CA88-FBB8-AC1E-4581D3EFC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943600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GEN = 9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KILL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endParaRPr lang="en-US" altLang="en-US" sz="1400">
              <a:solidFill>
                <a:srgbClr val="FF0000"/>
              </a:solidFill>
            </a:endParaRPr>
          </a:p>
        </p:txBody>
      </p:sp>
      <p:sp>
        <p:nvSpPr>
          <p:cNvPr id="22554" name="Text Box 27">
            <a:extLst>
              <a:ext uri="{FF2B5EF4-FFF2-40B4-BE49-F238E27FC236}">
                <a16:creationId xmlns:a16="http://schemas.microsoft.com/office/drawing/2014/main" id="{5BDC4140-65F2-54BA-8D62-7D11304F7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14800"/>
            <a:ext cx="998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GEN = 6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KILL = 2,7</a:t>
            </a:r>
          </a:p>
        </p:txBody>
      </p:sp>
      <p:sp>
        <p:nvSpPr>
          <p:cNvPr id="22555" name="Text Box 28">
            <a:extLst>
              <a:ext uri="{FF2B5EF4-FFF2-40B4-BE49-F238E27FC236}">
                <a16:creationId xmlns:a16="http://schemas.microsoft.com/office/drawing/2014/main" id="{47536F85-1470-EFE8-453E-502473D8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00200"/>
            <a:ext cx="750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IN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en-US" altLang="en-US" sz="1400"/>
              <a:t> </a:t>
            </a:r>
          </a:p>
        </p:txBody>
      </p:sp>
      <p:sp>
        <p:nvSpPr>
          <p:cNvPr id="22556" name="Text Box 29">
            <a:extLst>
              <a:ext uri="{FF2B5EF4-FFF2-40B4-BE49-F238E27FC236}">
                <a16:creationId xmlns:a16="http://schemas.microsoft.com/office/drawing/2014/main" id="{99289EA5-0C8A-8262-04D7-4706F1368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0"/>
            <a:ext cx="2246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IN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1,2,3 </a:t>
            </a:r>
            <a:r>
              <a:rPr lang="en-US" altLang="en-US" sz="1400">
                <a:solidFill>
                  <a:srgbClr val="FF0000"/>
                </a:solidFill>
                <a:sym typeface="Wingdings" panose="05000000000000000000" pitchFamily="2" charset="2"/>
              </a:rPr>
              <a:t> 1,2,3,4,5,6,7,8</a:t>
            </a:r>
            <a:r>
              <a:rPr lang="en-US" altLang="en-US" sz="1400"/>
              <a:t> </a:t>
            </a:r>
          </a:p>
        </p:txBody>
      </p:sp>
      <p:sp>
        <p:nvSpPr>
          <p:cNvPr id="22557" name="Text Box 30">
            <a:extLst>
              <a:ext uri="{FF2B5EF4-FFF2-40B4-BE49-F238E27FC236}">
                <a16:creationId xmlns:a16="http://schemas.microsoft.com/office/drawing/2014/main" id="{CCCEF0C1-7BFE-77A7-D880-FE70FA224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2246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IN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2,3,4,5 </a:t>
            </a:r>
            <a:r>
              <a:rPr lang="en-US" altLang="en-US" sz="1400">
                <a:solidFill>
                  <a:srgbClr val="FF0000"/>
                </a:solidFill>
                <a:sym typeface="Wingdings" panose="05000000000000000000" pitchFamily="2" charset="2"/>
              </a:rPr>
              <a:t> 2,3,4,5,6,7,8</a:t>
            </a:r>
            <a:r>
              <a:rPr lang="en-US" altLang="en-US" sz="1400"/>
              <a:t> </a:t>
            </a:r>
          </a:p>
        </p:txBody>
      </p:sp>
      <p:sp>
        <p:nvSpPr>
          <p:cNvPr id="22558" name="Text Box 31">
            <a:extLst>
              <a:ext uri="{FF2B5EF4-FFF2-40B4-BE49-F238E27FC236}">
                <a16:creationId xmlns:a16="http://schemas.microsoft.com/office/drawing/2014/main" id="{76CC2A6F-B0A3-58C3-83B3-FEFDAA447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715000"/>
            <a:ext cx="1360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IN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3,4,5,6,7,8</a:t>
            </a:r>
            <a:r>
              <a:rPr lang="en-US" altLang="en-US" sz="1400"/>
              <a:t> </a:t>
            </a:r>
          </a:p>
        </p:txBody>
      </p:sp>
      <p:sp>
        <p:nvSpPr>
          <p:cNvPr id="22559" name="Text Box 32">
            <a:extLst>
              <a:ext uri="{FF2B5EF4-FFF2-40B4-BE49-F238E27FC236}">
                <a16:creationId xmlns:a16="http://schemas.microsoft.com/office/drawing/2014/main" id="{52611A74-7DC4-446D-7FAD-5A80DD4E6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76800"/>
            <a:ext cx="2246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IN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3,4,5,6,7 </a:t>
            </a:r>
            <a:r>
              <a:rPr lang="en-US" altLang="en-US" sz="1400">
                <a:solidFill>
                  <a:srgbClr val="FF0000"/>
                </a:solidFill>
                <a:sym typeface="Wingdings" panose="05000000000000000000" pitchFamily="2" charset="2"/>
              </a:rPr>
              <a:t> 3,4,5,6,7,8</a:t>
            </a:r>
            <a:r>
              <a:rPr lang="en-US" altLang="en-US" sz="1400"/>
              <a:t> </a:t>
            </a:r>
          </a:p>
        </p:txBody>
      </p:sp>
      <p:sp>
        <p:nvSpPr>
          <p:cNvPr id="22560" name="Text Box 33">
            <a:extLst>
              <a:ext uri="{FF2B5EF4-FFF2-40B4-BE49-F238E27FC236}">
                <a16:creationId xmlns:a16="http://schemas.microsoft.com/office/drawing/2014/main" id="{385264EA-004B-F19E-F7C6-B70F518B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962400"/>
            <a:ext cx="2246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IN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2,3,4,5 </a:t>
            </a:r>
            <a:r>
              <a:rPr lang="en-US" altLang="en-US" sz="1400">
                <a:solidFill>
                  <a:srgbClr val="FF0000"/>
                </a:solidFill>
                <a:sym typeface="Wingdings" panose="05000000000000000000" pitchFamily="2" charset="2"/>
              </a:rPr>
              <a:t> 2,3,4,5,6,7,8</a:t>
            </a:r>
            <a:r>
              <a:rPr lang="en-US" altLang="en-US" sz="1400"/>
              <a:t> </a:t>
            </a:r>
          </a:p>
        </p:txBody>
      </p:sp>
      <p:sp>
        <p:nvSpPr>
          <p:cNvPr id="22561" name="Text Box 34">
            <a:extLst>
              <a:ext uri="{FF2B5EF4-FFF2-40B4-BE49-F238E27FC236}">
                <a16:creationId xmlns:a16="http://schemas.microsoft.com/office/drawing/2014/main" id="{99BEF384-C683-9C70-1C5B-6346C5E0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65375"/>
            <a:ext cx="1138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OUT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1,2,3</a:t>
            </a:r>
            <a:r>
              <a:rPr lang="en-US" altLang="en-US" sz="1400"/>
              <a:t> </a:t>
            </a:r>
          </a:p>
        </p:txBody>
      </p:sp>
      <p:sp>
        <p:nvSpPr>
          <p:cNvPr id="22562" name="Text Box 35">
            <a:extLst>
              <a:ext uri="{FF2B5EF4-FFF2-40B4-BE49-F238E27FC236}">
                <a16:creationId xmlns:a16="http://schemas.microsoft.com/office/drawing/2014/main" id="{EDECDAE5-8FC8-8D16-D36C-81A29877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2424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OUT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2,3,4,5 </a:t>
            </a:r>
            <a:r>
              <a:rPr lang="en-US" altLang="en-US" sz="1400">
                <a:solidFill>
                  <a:srgbClr val="FF0000"/>
                </a:solidFill>
                <a:sym typeface="Wingdings" panose="05000000000000000000" pitchFamily="2" charset="2"/>
              </a:rPr>
              <a:t> 2,3,4,5,6,7,8</a:t>
            </a:r>
            <a:r>
              <a:rPr lang="en-US" altLang="en-US" sz="1400"/>
              <a:t> </a:t>
            </a:r>
          </a:p>
        </p:txBody>
      </p:sp>
      <p:sp>
        <p:nvSpPr>
          <p:cNvPr id="22563" name="Text Box 36">
            <a:extLst>
              <a:ext uri="{FF2B5EF4-FFF2-40B4-BE49-F238E27FC236}">
                <a16:creationId xmlns:a16="http://schemas.microsoft.com/office/drawing/2014/main" id="{0CB2224A-F5B5-C6F0-50EB-77E1C111B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48200"/>
            <a:ext cx="2112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OUT = 3,4,5,7 </a:t>
            </a:r>
            <a:r>
              <a:rPr lang="en-US" altLang="en-US" sz="1400">
                <a:solidFill>
                  <a:srgbClr val="FF0000"/>
                </a:solidFill>
                <a:sym typeface="Wingdings" panose="05000000000000000000" pitchFamily="2" charset="2"/>
              </a:rPr>
              <a:t> 3,4,5,7,8</a:t>
            </a:r>
            <a:endParaRPr lang="en-US" altLang="en-US" sz="1400"/>
          </a:p>
        </p:txBody>
      </p:sp>
      <p:sp>
        <p:nvSpPr>
          <p:cNvPr id="22564" name="Text Box 37">
            <a:extLst>
              <a:ext uri="{FF2B5EF4-FFF2-40B4-BE49-F238E27FC236}">
                <a16:creationId xmlns:a16="http://schemas.microsoft.com/office/drawing/2014/main" id="{A92C7B35-DFFF-1ED5-343E-21B08619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2513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OUT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3,4,5,6,7,8 </a:t>
            </a:r>
            <a:r>
              <a:rPr lang="en-US" altLang="en-US" sz="1400">
                <a:solidFill>
                  <a:srgbClr val="FF0000"/>
                </a:solidFill>
                <a:sym typeface="Wingdings" panose="05000000000000000000" pitchFamily="2" charset="2"/>
              </a:rPr>
              <a:t> 3,4,5,6,7,8</a:t>
            </a:r>
            <a:endParaRPr lang="en-US" altLang="en-US" sz="1400"/>
          </a:p>
        </p:txBody>
      </p:sp>
      <p:sp>
        <p:nvSpPr>
          <p:cNvPr id="22565" name="Text Box 38">
            <a:extLst>
              <a:ext uri="{FF2B5EF4-FFF2-40B4-BE49-F238E27FC236}">
                <a16:creationId xmlns:a16="http://schemas.microsoft.com/office/drawing/2014/main" id="{253BC9C1-B213-66DE-0D5D-D10CD4A4C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400800"/>
            <a:ext cx="167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OUT = </a:t>
            </a:r>
            <a:r>
              <a:rPr lang="en-US" altLang="en-US" sz="1400">
                <a:solidFill>
                  <a:srgbClr val="FF0000"/>
                </a:solidFill>
                <a:sym typeface="Symbol" panose="05050102010706020507" pitchFamily="18" charset="2"/>
              </a:rPr>
              <a:t>3,4,5,6,7,8,9</a:t>
            </a:r>
            <a:r>
              <a:rPr lang="en-US" altLang="en-US" sz="1400"/>
              <a:t> </a:t>
            </a:r>
          </a:p>
        </p:txBody>
      </p:sp>
      <p:sp>
        <p:nvSpPr>
          <p:cNvPr id="22566" name="Text Box 39">
            <a:extLst>
              <a:ext uri="{FF2B5EF4-FFF2-40B4-BE49-F238E27FC236}">
                <a16:creationId xmlns:a16="http://schemas.microsoft.com/office/drawing/2014/main" id="{642C09DE-BF0C-1469-7992-9D9393FA7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2112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OUT = 3,4,5,6 </a:t>
            </a:r>
            <a:r>
              <a:rPr lang="en-US" altLang="en-US" sz="1400">
                <a:solidFill>
                  <a:srgbClr val="FF0000"/>
                </a:solidFill>
                <a:sym typeface="Wingdings" panose="05000000000000000000" pitchFamily="2" charset="2"/>
              </a:rPr>
              <a:t> 3,4,5,6,8</a:t>
            </a:r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F3042EA-149E-7BB9-1984-92949969D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DU/UD Chains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C740A1F-D4E6-4678-27F0-A7509E105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41475"/>
            <a:ext cx="7772400" cy="5216525"/>
          </a:xfrm>
        </p:spPr>
        <p:txBody>
          <a:bodyPr/>
          <a:lstStyle/>
          <a:p>
            <a:r>
              <a:rPr lang="en-US" altLang="en-US"/>
              <a:t>Convenient way to access/use reaching defs info</a:t>
            </a:r>
          </a:p>
          <a:p>
            <a:r>
              <a:rPr lang="en-US" altLang="en-US"/>
              <a:t>Def-Use chains</a:t>
            </a:r>
          </a:p>
          <a:p>
            <a:pPr lvl="1"/>
            <a:r>
              <a:rPr lang="en-US" altLang="en-US"/>
              <a:t>Given a def, what are all the possible consumers of the operand produced</a:t>
            </a:r>
          </a:p>
          <a:p>
            <a:pPr lvl="1"/>
            <a:r>
              <a:rPr lang="en-US" altLang="en-US"/>
              <a:t>Maybe consumer</a:t>
            </a:r>
          </a:p>
          <a:p>
            <a:r>
              <a:rPr lang="en-US" altLang="en-US"/>
              <a:t>Use-Def chains</a:t>
            </a:r>
          </a:p>
          <a:p>
            <a:pPr lvl="1"/>
            <a:r>
              <a:rPr lang="en-US" altLang="en-US"/>
              <a:t>Given a use, what are all the possible producers of the operand consumed</a:t>
            </a:r>
          </a:p>
          <a:p>
            <a:pPr lvl="1"/>
            <a:r>
              <a:rPr lang="en-US" altLang="en-US"/>
              <a:t>Maybe producer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4C0919D-AB66-FEC5-AC75-3C9BC96CC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DU/UD Chains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84A67E9-6205-FE71-4FDD-17BD922C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2057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1: r1 = MEM[r2+0]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2: r2 = r2 + 1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3: r3 = r1 * r4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B9D9B43-125A-23BD-3725-A5DA45CB5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4: r1 = r1 + 5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5: r3 = r5 – r1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6: r7 = r3 * 2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D1FEDC97-F9C1-75FC-2C92-A056A679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576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7: r7 = r6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8: r2 = 0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9: r7 = r7 + 1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F9CC425C-7575-ACED-7F96-7C09B5A8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4102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10: r8 = r7 + 5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11: r1 = r3 – r8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12: r3 = r1 * 2</a:t>
            </a:r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C6EE5FA4-E92D-803B-342A-2C7ACC89C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0480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23E9744B-46A6-53F0-F982-2B2596B02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0480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D3BE4BEF-5D39-3EEC-820E-88CDBA77E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800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101C6F6D-28AB-40A8-459A-221EBF914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006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6BCB463-406E-2D00-31B5-71D4DF6FF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 – From Last Time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652BE79-E017-14F7-5052-678DF394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8288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3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r2 = r3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r3 = r4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6679321-13CF-25D5-6F8C-2490BBFF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004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r1 + 1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r7 = r1 * r2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70E7332-8846-06F4-911E-8097AED8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r2 = 0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3C32D3B-2B29-990A-6150-ECD992A1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r2 = r2 + 1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78D040BF-7286-F7B0-5862-4101AC71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r4 = r2 + r1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8E2C3CB3-EB7C-4A65-B2C8-33F8DB14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722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r9 = r4 + r8</a:t>
            </a: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0C222D8F-8650-C67D-8E64-E845B7632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43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B65B4DFF-2631-FF45-67FA-3B3098AA96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886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C3A5F1C2-F666-273B-E2C7-C45C90B6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862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C0A7CD67-1E23-5A68-EFFA-865262CFD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800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7A9F6F20-99E8-0E63-80A7-F7BF2FAFC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00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4DA6B75B-1F68-394D-B99E-D14937D3C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38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15F424A0-76BC-4E0D-941C-601FADA74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638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783B45FD-FB9A-7016-E2C8-8DFB6E4B26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867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BE27C176-10A0-6431-AFAF-A9D52F39CB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9718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8FD2B1A5-6E78-9658-535B-443A90305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9">
            <a:extLst>
              <a:ext uri="{FF2B5EF4-FFF2-40B4-BE49-F238E27FC236}">
                <a16:creationId xmlns:a16="http://schemas.microsoft.com/office/drawing/2014/main" id="{394DCD3B-69D3-A08E-1E61-E7937BC08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0">
            <a:extLst>
              <a:ext uri="{FF2B5EF4-FFF2-40B4-BE49-F238E27FC236}">
                <a16:creationId xmlns:a16="http://schemas.microsoft.com/office/drawing/2014/main" id="{FBE9ED8E-E05D-D723-0D73-B3774AD3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24000"/>
            <a:ext cx="266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Find the DU/UD Chains</a:t>
            </a:r>
          </a:p>
        </p:txBody>
      </p:sp>
      <p:sp>
        <p:nvSpPr>
          <p:cNvPr id="25621" name="Line 21">
            <a:extLst>
              <a:ext uri="{FF2B5EF4-FFF2-40B4-BE49-F238E27FC236}">
                <a16:creationId xmlns:a16="http://schemas.microsoft.com/office/drawing/2014/main" id="{EA716816-C29F-7479-D547-9858B6E2F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057400"/>
            <a:ext cx="2286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2">
            <a:extLst>
              <a:ext uri="{FF2B5EF4-FFF2-40B4-BE49-F238E27FC236}">
                <a16:creationId xmlns:a16="http://schemas.microsoft.com/office/drawing/2014/main" id="{BF3801DD-9B3C-02F5-7034-D54F47F60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05200"/>
            <a:ext cx="990600" cy="1828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3">
            <a:extLst>
              <a:ext uri="{FF2B5EF4-FFF2-40B4-BE49-F238E27FC236}">
                <a16:creationId xmlns:a16="http://schemas.microsoft.com/office/drawing/2014/main" id="{347AC1B7-B24E-E954-4DB8-BAC89D18F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29000"/>
            <a:ext cx="3048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24">
            <a:extLst>
              <a:ext uri="{FF2B5EF4-FFF2-40B4-BE49-F238E27FC236}">
                <a16:creationId xmlns:a16="http://schemas.microsoft.com/office/drawing/2014/main" id="{1248F9E9-8F51-8617-7F60-735DA1A47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724400"/>
            <a:ext cx="5334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5">
            <a:extLst>
              <a:ext uri="{FF2B5EF4-FFF2-40B4-BE49-F238E27FC236}">
                <a16:creationId xmlns:a16="http://schemas.microsoft.com/office/drawing/2014/main" id="{5F08E86A-8604-0A5F-8AF3-51053D34F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724400"/>
            <a:ext cx="15240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6">
            <a:extLst>
              <a:ext uri="{FF2B5EF4-FFF2-40B4-BE49-F238E27FC236}">
                <a16:creationId xmlns:a16="http://schemas.microsoft.com/office/drawing/2014/main" id="{1BE4CEF9-F9A9-45CA-EAD2-957FA0001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562600"/>
            <a:ext cx="381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7">
            <a:extLst>
              <a:ext uri="{FF2B5EF4-FFF2-40B4-BE49-F238E27FC236}">
                <a16:creationId xmlns:a16="http://schemas.microsoft.com/office/drawing/2014/main" id="{9032D1DF-8749-9066-DD68-242CDA718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362200"/>
            <a:ext cx="60960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8">
            <a:extLst>
              <a:ext uri="{FF2B5EF4-FFF2-40B4-BE49-F238E27FC236}">
                <a16:creationId xmlns:a16="http://schemas.microsoft.com/office/drawing/2014/main" id="{20B7011E-94E0-DE93-A07D-85BF5A1D6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362200"/>
            <a:ext cx="1371600" cy="2133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Freeform 29">
            <a:extLst>
              <a:ext uri="{FF2B5EF4-FFF2-40B4-BE49-F238E27FC236}">
                <a16:creationId xmlns:a16="http://schemas.microsoft.com/office/drawing/2014/main" id="{BF730F35-C964-C533-9FF3-5260EA81334D}"/>
              </a:ext>
            </a:extLst>
          </p:cNvPr>
          <p:cNvSpPr>
            <a:spLocks/>
          </p:cNvSpPr>
          <p:nvPr/>
        </p:nvSpPr>
        <p:spPr bwMode="auto">
          <a:xfrm>
            <a:off x="3429000" y="2781300"/>
            <a:ext cx="2514600" cy="2159000"/>
          </a:xfrm>
          <a:custGeom>
            <a:avLst/>
            <a:gdLst>
              <a:gd name="T0" fmla="*/ 2147483647 w 1584"/>
              <a:gd name="T1" fmla="*/ 2147483647 h 1360"/>
              <a:gd name="T2" fmla="*/ 2147483647 w 1584"/>
              <a:gd name="T3" fmla="*/ 2147483647 h 1360"/>
              <a:gd name="T4" fmla="*/ 2147483647 w 1584"/>
              <a:gd name="T5" fmla="*/ 2147483647 h 1360"/>
              <a:gd name="T6" fmla="*/ 2147483647 w 1584"/>
              <a:gd name="T7" fmla="*/ 2147483647 h 1360"/>
              <a:gd name="T8" fmla="*/ 2147483647 w 1584"/>
              <a:gd name="T9" fmla="*/ 2147483647 h 1360"/>
              <a:gd name="T10" fmla="*/ 2147483647 w 1584"/>
              <a:gd name="T11" fmla="*/ 2147483647 h 1360"/>
              <a:gd name="T12" fmla="*/ 2147483647 w 1584"/>
              <a:gd name="T13" fmla="*/ 2147483647 h 13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4"/>
              <a:gd name="T22" fmla="*/ 0 h 1360"/>
              <a:gd name="T23" fmla="*/ 1584 w 1584"/>
              <a:gd name="T24" fmla="*/ 1360 h 13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4" h="1360">
                <a:moveTo>
                  <a:pt x="480" y="1224"/>
                </a:moveTo>
                <a:cubicBezTo>
                  <a:pt x="468" y="1268"/>
                  <a:pt x="456" y="1312"/>
                  <a:pt x="384" y="1320"/>
                </a:cubicBezTo>
                <a:cubicBezTo>
                  <a:pt x="312" y="1328"/>
                  <a:pt x="96" y="1360"/>
                  <a:pt x="48" y="1272"/>
                </a:cubicBezTo>
                <a:cubicBezTo>
                  <a:pt x="0" y="1184"/>
                  <a:pt x="32" y="984"/>
                  <a:pt x="96" y="792"/>
                </a:cubicBezTo>
                <a:cubicBezTo>
                  <a:pt x="160" y="600"/>
                  <a:pt x="296" y="240"/>
                  <a:pt x="432" y="120"/>
                </a:cubicBezTo>
                <a:cubicBezTo>
                  <a:pt x="568" y="0"/>
                  <a:pt x="720" y="8"/>
                  <a:pt x="912" y="72"/>
                </a:cubicBezTo>
                <a:cubicBezTo>
                  <a:pt x="1104" y="136"/>
                  <a:pt x="1344" y="320"/>
                  <a:pt x="1584" y="504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Freeform 30">
            <a:extLst>
              <a:ext uri="{FF2B5EF4-FFF2-40B4-BE49-F238E27FC236}">
                <a16:creationId xmlns:a16="http://schemas.microsoft.com/office/drawing/2014/main" id="{502D37A3-8555-2EC6-0958-AA3059A3FA06}"/>
              </a:ext>
            </a:extLst>
          </p:cNvPr>
          <p:cNvSpPr>
            <a:spLocks/>
          </p:cNvSpPr>
          <p:nvPr/>
        </p:nvSpPr>
        <p:spPr bwMode="auto">
          <a:xfrm>
            <a:off x="3200400" y="2717800"/>
            <a:ext cx="3543300" cy="2336800"/>
          </a:xfrm>
          <a:custGeom>
            <a:avLst/>
            <a:gdLst>
              <a:gd name="T0" fmla="*/ 2147483647 w 2232"/>
              <a:gd name="T1" fmla="*/ 2147483647 h 1472"/>
              <a:gd name="T2" fmla="*/ 2147483647 w 2232"/>
              <a:gd name="T3" fmla="*/ 2147483647 h 1472"/>
              <a:gd name="T4" fmla="*/ 2147483647 w 2232"/>
              <a:gd name="T5" fmla="*/ 2147483647 h 1472"/>
              <a:gd name="T6" fmla="*/ 2147483647 w 2232"/>
              <a:gd name="T7" fmla="*/ 2147483647 h 1472"/>
              <a:gd name="T8" fmla="*/ 2147483647 w 2232"/>
              <a:gd name="T9" fmla="*/ 2147483647 h 1472"/>
              <a:gd name="T10" fmla="*/ 0 w 2232"/>
              <a:gd name="T11" fmla="*/ 2147483647 h 1472"/>
              <a:gd name="T12" fmla="*/ 2147483647 w 2232"/>
              <a:gd name="T13" fmla="*/ 2147483647 h 1472"/>
              <a:gd name="T14" fmla="*/ 2147483647 w 2232"/>
              <a:gd name="T15" fmla="*/ 2147483647 h 1472"/>
              <a:gd name="T16" fmla="*/ 2147483647 w 2232"/>
              <a:gd name="T17" fmla="*/ 2147483647 h 1472"/>
              <a:gd name="T18" fmla="*/ 2147483647 w 2232"/>
              <a:gd name="T19" fmla="*/ 2147483647 h 1472"/>
              <a:gd name="T20" fmla="*/ 2147483647 w 2232"/>
              <a:gd name="T21" fmla="*/ 2147483647 h 1472"/>
              <a:gd name="T22" fmla="*/ 2147483647 w 2232"/>
              <a:gd name="T23" fmla="*/ 2147483647 h 1472"/>
              <a:gd name="T24" fmla="*/ 2147483647 w 2232"/>
              <a:gd name="T25" fmla="*/ 2147483647 h 1472"/>
              <a:gd name="T26" fmla="*/ 2147483647 w 2232"/>
              <a:gd name="T27" fmla="*/ 2147483647 h 1472"/>
              <a:gd name="T28" fmla="*/ 2147483647 w 2232"/>
              <a:gd name="T29" fmla="*/ 2147483647 h 1472"/>
              <a:gd name="T30" fmla="*/ 2147483647 w 2232"/>
              <a:gd name="T31" fmla="*/ 2147483647 h 147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32"/>
              <a:gd name="T49" fmla="*/ 0 h 1472"/>
              <a:gd name="T50" fmla="*/ 2232 w 2232"/>
              <a:gd name="T51" fmla="*/ 1472 h 147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32" h="1472">
                <a:moveTo>
                  <a:pt x="624" y="1264"/>
                </a:moveTo>
                <a:cubicBezTo>
                  <a:pt x="612" y="1296"/>
                  <a:pt x="600" y="1328"/>
                  <a:pt x="576" y="1360"/>
                </a:cubicBezTo>
                <a:cubicBezTo>
                  <a:pt x="552" y="1392"/>
                  <a:pt x="544" y="1440"/>
                  <a:pt x="480" y="1456"/>
                </a:cubicBezTo>
                <a:cubicBezTo>
                  <a:pt x="416" y="1472"/>
                  <a:pt x="264" y="1472"/>
                  <a:pt x="192" y="1456"/>
                </a:cubicBezTo>
                <a:cubicBezTo>
                  <a:pt x="120" y="1440"/>
                  <a:pt x="80" y="1416"/>
                  <a:pt x="48" y="1360"/>
                </a:cubicBezTo>
                <a:cubicBezTo>
                  <a:pt x="16" y="1304"/>
                  <a:pt x="0" y="1216"/>
                  <a:pt x="0" y="1120"/>
                </a:cubicBezTo>
                <a:cubicBezTo>
                  <a:pt x="0" y="1024"/>
                  <a:pt x="8" y="904"/>
                  <a:pt x="48" y="784"/>
                </a:cubicBezTo>
                <a:cubicBezTo>
                  <a:pt x="88" y="664"/>
                  <a:pt x="176" y="512"/>
                  <a:pt x="240" y="400"/>
                </a:cubicBezTo>
                <a:cubicBezTo>
                  <a:pt x="304" y="288"/>
                  <a:pt x="376" y="176"/>
                  <a:pt x="432" y="112"/>
                </a:cubicBezTo>
                <a:cubicBezTo>
                  <a:pt x="488" y="48"/>
                  <a:pt x="528" y="32"/>
                  <a:pt x="576" y="16"/>
                </a:cubicBezTo>
                <a:cubicBezTo>
                  <a:pt x="624" y="0"/>
                  <a:pt x="648" y="8"/>
                  <a:pt x="720" y="16"/>
                </a:cubicBezTo>
                <a:cubicBezTo>
                  <a:pt x="792" y="24"/>
                  <a:pt x="920" y="48"/>
                  <a:pt x="1008" y="64"/>
                </a:cubicBezTo>
                <a:cubicBezTo>
                  <a:pt x="1096" y="80"/>
                  <a:pt x="1120" y="72"/>
                  <a:pt x="1248" y="112"/>
                </a:cubicBezTo>
                <a:cubicBezTo>
                  <a:pt x="1376" y="152"/>
                  <a:pt x="1624" y="200"/>
                  <a:pt x="1776" y="304"/>
                </a:cubicBezTo>
                <a:cubicBezTo>
                  <a:pt x="1928" y="408"/>
                  <a:pt x="2088" y="600"/>
                  <a:pt x="2160" y="736"/>
                </a:cubicBezTo>
                <a:cubicBezTo>
                  <a:pt x="2232" y="872"/>
                  <a:pt x="2220" y="996"/>
                  <a:pt x="2208" y="1120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Freeform 31">
            <a:extLst>
              <a:ext uri="{FF2B5EF4-FFF2-40B4-BE49-F238E27FC236}">
                <a16:creationId xmlns:a16="http://schemas.microsoft.com/office/drawing/2014/main" id="{CDF8E735-4E77-522E-FA3D-2183AF17262C}"/>
              </a:ext>
            </a:extLst>
          </p:cNvPr>
          <p:cNvSpPr>
            <a:spLocks/>
          </p:cNvSpPr>
          <p:nvPr/>
        </p:nvSpPr>
        <p:spPr bwMode="auto">
          <a:xfrm>
            <a:off x="6324600" y="4102100"/>
            <a:ext cx="1333500" cy="977900"/>
          </a:xfrm>
          <a:custGeom>
            <a:avLst/>
            <a:gdLst>
              <a:gd name="T0" fmla="*/ 0 w 840"/>
              <a:gd name="T1" fmla="*/ 2147483647 h 616"/>
              <a:gd name="T2" fmla="*/ 2147483647 w 840"/>
              <a:gd name="T3" fmla="*/ 2147483647 h 616"/>
              <a:gd name="T4" fmla="*/ 2147483647 w 840"/>
              <a:gd name="T5" fmla="*/ 2147483647 h 616"/>
              <a:gd name="T6" fmla="*/ 2147483647 w 840"/>
              <a:gd name="T7" fmla="*/ 2147483647 h 616"/>
              <a:gd name="T8" fmla="*/ 2147483647 w 840"/>
              <a:gd name="T9" fmla="*/ 2147483647 h 616"/>
              <a:gd name="T10" fmla="*/ 2147483647 w 840"/>
              <a:gd name="T11" fmla="*/ 2147483647 h 616"/>
              <a:gd name="T12" fmla="*/ 2147483647 w 840"/>
              <a:gd name="T13" fmla="*/ 2147483647 h 616"/>
              <a:gd name="T14" fmla="*/ 2147483647 w 840"/>
              <a:gd name="T15" fmla="*/ 2147483647 h 616"/>
              <a:gd name="T16" fmla="*/ 2147483647 w 840"/>
              <a:gd name="T17" fmla="*/ 2147483647 h 6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"/>
              <a:gd name="T28" fmla="*/ 0 h 616"/>
              <a:gd name="T29" fmla="*/ 840 w 840"/>
              <a:gd name="T30" fmla="*/ 616 h 6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" h="616">
                <a:moveTo>
                  <a:pt x="0" y="392"/>
                </a:moveTo>
                <a:cubicBezTo>
                  <a:pt x="76" y="472"/>
                  <a:pt x="152" y="552"/>
                  <a:pt x="240" y="584"/>
                </a:cubicBezTo>
                <a:cubicBezTo>
                  <a:pt x="328" y="616"/>
                  <a:pt x="440" y="600"/>
                  <a:pt x="528" y="584"/>
                </a:cubicBezTo>
                <a:cubicBezTo>
                  <a:pt x="616" y="568"/>
                  <a:pt x="720" y="528"/>
                  <a:pt x="768" y="488"/>
                </a:cubicBezTo>
                <a:cubicBezTo>
                  <a:pt x="816" y="448"/>
                  <a:pt x="808" y="408"/>
                  <a:pt x="816" y="344"/>
                </a:cubicBezTo>
                <a:cubicBezTo>
                  <a:pt x="824" y="280"/>
                  <a:pt x="840" y="160"/>
                  <a:pt x="816" y="104"/>
                </a:cubicBezTo>
                <a:cubicBezTo>
                  <a:pt x="792" y="48"/>
                  <a:pt x="736" y="16"/>
                  <a:pt x="672" y="8"/>
                </a:cubicBezTo>
                <a:cubicBezTo>
                  <a:pt x="608" y="0"/>
                  <a:pt x="496" y="16"/>
                  <a:pt x="432" y="56"/>
                </a:cubicBezTo>
                <a:cubicBezTo>
                  <a:pt x="368" y="96"/>
                  <a:pt x="328" y="172"/>
                  <a:pt x="288" y="248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Freeform 32">
            <a:extLst>
              <a:ext uri="{FF2B5EF4-FFF2-40B4-BE49-F238E27FC236}">
                <a16:creationId xmlns:a16="http://schemas.microsoft.com/office/drawing/2014/main" id="{E2A3C150-88F3-ADFF-5A5E-456F2CF1467D}"/>
              </a:ext>
            </a:extLst>
          </p:cNvPr>
          <p:cNvSpPr>
            <a:spLocks/>
          </p:cNvSpPr>
          <p:nvPr/>
        </p:nvSpPr>
        <p:spPr bwMode="auto">
          <a:xfrm>
            <a:off x="6096000" y="2997200"/>
            <a:ext cx="1828800" cy="2298700"/>
          </a:xfrm>
          <a:custGeom>
            <a:avLst/>
            <a:gdLst>
              <a:gd name="T0" fmla="*/ 2147483647 w 1152"/>
              <a:gd name="T1" fmla="*/ 2147483647 h 1448"/>
              <a:gd name="T2" fmla="*/ 2147483647 w 1152"/>
              <a:gd name="T3" fmla="*/ 2147483647 h 1448"/>
              <a:gd name="T4" fmla="*/ 2147483647 w 1152"/>
              <a:gd name="T5" fmla="*/ 2147483647 h 1448"/>
              <a:gd name="T6" fmla="*/ 2147483647 w 1152"/>
              <a:gd name="T7" fmla="*/ 2147483647 h 1448"/>
              <a:gd name="T8" fmla="*/ 2147483647 w 1152"/>
              <a:gd name="T9" fmla="*/ 2147483647 h 1448"/>
              <a:gd name="T10" fmla="*/ 2147483647 w 1152"/>
              <a:gd name="T11" fmla="*/ 2147483647 h 1448"/>
              <a:gd name="T12" fmla="*/ 2147483647 w 1152"/>
              <a:gd name="T13" fmla="*/ 2147483647 h 1448"/>
              <a:gd name="T14" fmla="*/ 2147483647 w 1152"/>
              <a:gd name="T15" fmla="*/ 2147483647 h 1448"/>
              <a:gd name="T16" fmla="*/ 2147483647 w 1152"/>
              <a:gd name="T17" fmla="*/ 2147483647 h 1448"/>
              <a:gd name="T18" fmla="*/ 2147483647 w 1152"/>
              <a:gd name="T19" fmla="*/ 2147483647 h 1448"/>
              <a:gd name="T20" fmla="*/ 2147483647 w 1152"/>
              <a:gd name="T21" fmla="*/ 2147483647 h 1448"/>
              <a:gd name="T22" fmla="*/ 2147483647 w 1152"/>
              <a:gd name="T23" fmla="*/ 2147483647 h 1448"/>
              <a:gd name="T24" fmla="*/ 2147483647 w 1152"/>
              <a:gd name="T25" fmla="*/ 2147483647 h 1448"/>
              <a:gd name="T26" fmla="*/ 0 w 1152"/>
              <a:gd name="T27" fmla="*/ 2147483647 h 1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52"/>
              <a:gd name="T43" fmla="*/ 0 h 1448"/>
              <a:gd name="T44" fmla="*/ 1152 w 1152"/>
              <a:gd name="T45" fmla="*/ 1448 h 14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52" h="1448">
                <a:moveTo>
                  <a:pt x="144" y="1088"/>
                </a:moveTo>
                <a:cubicBezTo>
                  <a:pt x="172" y="1156"/>
                  <a:pt x="200" y="1224"/>
                  <a:pt x="240" y="1280"/>
                </a:cubicBezTo>
                <a:cubicBezTo>
                  <a:pt x="280" y="1336"/>
                  <a:pt x="320" y="1400"/>
                  <a:pt x="384" y="1424"/>
                </a:cubicBezTo>
                <a:cubicBezTo>
                  <a:pt x="448" y="1448"/>
                  <a:pt x="536" y="1440"/>
                  <a:pt x="624" y="1424"/>
                </a:cubicBezTo>
                <a:cubicBezTo>
                  <a:pt x="712" y="1408"/>
                  <a:pt x="840" y="1376"/>
                  <a:pt x="912" y="1328"/>
                </a:cubicBezTo>
                <a:cubicBezTo>
                  <a:pt x="984" y="1280"/>
                  <a:pt x="1016" y="1224"/>
                  <a:pt x="1056" y="1136"/>
                </a:cubicBezTo>
                <a:cubicBezTo>
                  <a:pt x="1096" y="1048"/>
                  <a:pt x="1152" y="912"/>
                  <a:pt x="1152" y="800"/>
                </a:cubicBezTo>
                <a:cubicBezTo>
                  <a:pt x="1152" y="688"/>
                  <a:pt x="1096" y="560"/>
                  <a:pt x="1056" y="464"/>
                </a:cubicBezTo>
                <a:cubicBezTo>
                  <a:pt x="1016" y="368"/>
                  <a:pt x="976" y="296"/>
                  <a:pt x="912" y="224"/>
                </a:cubicBezTo>
                <a:cubicBezTo>
                  <a:pt x="848" y="152"/>
                  <a:pt x="744" y="64"/>
                  <a:pt x="672" y="32"/>
                </a:cubicBezTo>
                <a:cubicBezTo>
                  <a:pt x="600" y="0"/>
                  <a:pt x="544" y="16"/>
                  <a:pt x="480" y="32"/>
                </a:cubicBezTo>
                <a:cubicBezTo>
                  <a:pt x="416" y="48"/>
                  <a:pt x="328" y="104"/>
                  <a:pt x="288" y="128"/>
                </a:cubicBezTo>
                <a:cubicBezTo>
                  <a:pt x="248" y="152"/>
                  <a:pt x="288" y="136"/>
                  <a:pt x="240" y="176"/>
                </a:cubicBezTo>
                <a:cubicBezTo>
                  <a:pt x="192" y="216"/>
                  <a:pt x="96" y="292"/>
                  <a:pt x="0" y="368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Text Box 33">
            <a:extLst>
              <a:ext uri="{FF2B5EF4-FFF2-40B4-BE49-F238E27FC236}">
                <a16:creationId xmlns:a16="http://schemas.microsoft.com/office/drawing/2014/main" id="{4C4A752E-2A79-1753-40F9-58AED2BF1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771900"/>
            <a:ext cx="2159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Note, I’ve shown</a:t>
            </a:r>
          </a:p>
          <a:p>
            <a:r>
              <a:rPr lang="en-US" altLang="en-US"/>
              <a:t>the DU chains.  UD</a:t>
            </a:r>
          </a:p>
          <a:p>
            <a:r>
              <a:rPr lang="en-US" altLang="en-US"/>
              <a:t>chains are the reverse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BC40063-7603-A705-9111-8CE445A22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1DFA2BE-9CBD-38FE-55F0-8BF811FE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3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r2 = r3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r3 = r4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ED094812-3DF8-DD76-C8D1-036F7C566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r1 + 1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r7 = r1 * r2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B3D1FDE7-51BC-0AAC-EF04-92950ED2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r2 = 0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7144E0B7-6B95-E52D-5B4E-548D4467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r2 = r2 + 1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86758B49-80F4-E9AF-4173-DD6DAC6B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578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r4 = r2 + r1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BD6D1983-AB28-0F9D-F4D6-108A9CF0D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1722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r9 = r4 + r8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4F86B21C-D9BE-7585-2A89-E7877DE83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42665B67-721B-F464-02E8-57451C68D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886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E6900D6B-211B-0573-57D6-733428380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862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8EB0FC0D-02CC-0ACE-1C61-404F2BA12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800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BD29BBD7-207E-CBEB-C6F3-12FA3F762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800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B0F70F09-B4D7-F90B-81A6-20FE91BDE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638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B7B1DAE8-6459-AFB3-72B7-FF0153965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638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7878EADF-F340-CE70-A994-79E312639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867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0BFB6BB6-172F-CD19-2B2A-28794EA458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9718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04629C72-45EA-FC94-C857-7142D3070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E75024E9-15A3-A345-F5C1-1B79BAA64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0BF5C880-D7B3-88D0-1C2A-34C65391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600200"/>
            <a:ext cx="3649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Find the DU/UD Chains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FA97726-C73B-2C04-6B33-382D0CFB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Reaching vs Available Definitions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88CC5F6-A494-38AD-1598-957CDF9CD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002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1: r1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2: r6 = r4 – r5</a:t>
            </a:r>
          </a:p>
          <a:p>
            <a:pPr algn="ctr"/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77DC466-D7CF-C21B-9AF9-50931A27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528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3: r4 = 4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4: r6 = 8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6BE456-0D8B-E3B2-C45E-8260C3AE0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5: r6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6: r7 = r4 – r5</a:t>
            </a:r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4561AC9A-5755-E5DF-D6A2-029A2523F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95600"/>
            <a:ext cx="1066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1158412F-78B0-F6F4-A127-CD86C1F1F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95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EE7C6DE6-24BD-C8FF-35E0-ABC15C49F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648200"/>
            <a:ext cx="1066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C287BBE6-D49F-E5A1-00A6-3063E4F67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F1CDB6E6-3225-DD63-D870-F204953A1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64213"/>
            <a:ext cx="1495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1,2,3,4 reach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 available</a:t>
            </a: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6656967D-EE5A-0254-CB37-6A558647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071688"/>
            <a:ext cx="1479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1,2 reach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1,2 available</a:t>
            </a:r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492A65EE-1447-3EB1-A5CD-54823DDAC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8CBDD480-E97B-EF1D-69A1-81DDED5F4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1D9EE0B5-ACEA-06A5-9130-2D11F80EF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00600"/>
            <a:ext cx="1752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C8111F2E-5150-F13B-174F-BC99E146F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621213"/>
            <a:ext cx="1670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1,3,4 reach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1,3,4 available</a:t>
            </a:r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B4122C35-A14E-48F8-8CA3-C38787829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581400"/>
            <a:ext cx="914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74EF9B08-99F7-D0F5-F341-FAE86DBB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06813"/>
            <a:ext cx="1479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1,2 reach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1,2 available</a:t>
            </a:r>
          </a:p>
        </p:txBody>
      </p:sp>
      <p:sp>
        <p:nvSpPr>
          <p:cNvPr id="27666" name="Oval 18">
            <a:extLst>
              <a:ext uri="{FF2B5EF4-FFF2-40B4-BE49-F238E27FC236}">
                <a16:creationId xmlns:a16="http://schemas.microsoft.com/office/drawing/2014/main" id="{E225AA61-B460-701B-ECB5-680A108DE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7667" name="Oval 19">
            <a:extLst>
              <a:ext uri="{FF2B5EF4-FFF2-40B4-BE49-F238E27FC236}">
                <a16:creationId xmlns:a16="http://schemas.microsoft.com/office/drawing/2014/main" id="{C1D1BF07-CDFB-C536-CA8C-44C722E9E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7668" name="Oval 20">
            <a:extLst>
              <a:ext uri="{FF2B5EF4-FFF2-40B4-BE49-F238E27FC236}">
                <a16:creationId xmlns:a16="http://schemas.microsoft.com/office/drawing/2014/main" id="{45D9CA51-776F-802C-AA38-8AE74C50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7669" name="Oval 21">
            <a:extLst>
              <a:ext uri="{FF2B5EF4-FFF2-40B4-BE49-F238E27FC236}">
                <a16:creationId xmlns:a16="http://schemas.microsoft.com/office/drawing/2014/main" id="{108F069C-5E43-D977-E700-4652F291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724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1EA88A4-8AA4-3698-AC7E-B422F7C54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Adefs Calculation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8435AC-3424-6C50-D971-FCA5562C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2057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1: r1 = MEM[r2+0]</a:t>
            </a:r>
          </a:p>
          <a:p>
            <a:r>
              <a:rPr lang="en-US" altLang="en-US">
                <a:solidFill>
                  <a:schemeClr val="accent1"/>
                </a:solidFill>
              </a:rPr>
              <a:t>2: r2 = r2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3: r3 = r1 * r4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0CE9C839-7710-D784-A5E3-DA22BEE73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4: r1 = r1 + 5</a:t>
            </a:r>
          </a:p>
          <a:p>
            <a:r>
              <a:rPr lang="en-US" altLang="en-US">
                <a:solidFill>
                  <a:schemeClr val="accent1"/>
                </a:solidFill>
              </a:rPr>
              <a:t>5: r3 = r5 – r1</a:t>
            </a:r>
          </a:p>
          <a:p>
            <a:r>
              <a:rPr lang="en-US" altLang="en-US">
                <a:solidFill>
                  <a:schemeClr val="accent1"/>
                </a:solidFill>
              </a:rPr>
              <a:t>6: r8 = r3 * 2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94A2FC3-A78B-9050-D372-695D9CBC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576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7: r7 = 0</a:t>
            </a:r>
          </a:p>
          <a:p>
            <a:r>
              <a:rPr lang="en-US" altLang="en-US">
                <a:solidFill>
                  <a:schemeClr val="accent1"/>
                </a:solidFill>
              </a:rPr>
              <a:t>8: r1 = r1 + 5</a:t>
            </a:r>
          </a:p>
          <a:p>
            <a:r>
              <a:rPr lang="en-US" altLang="en-US">
                <a:solidFill>
                  <a:schemeClr val="accent1"/>
                </a:solidFill>
              </a:rPr>
              <a:t>9: r7 = r1 - 6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B33C467C-B856-ECBA-8BF7-501FC7A00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4102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10: r8 = r7 + r8</a:t>
            </a:r>
          </a:p>
          <a:p>
            <a:r>
              <a:rPr lang="en-US" altLang="en-US">
                <a:solidFill>
                  <a:schemeClr val="accent1"/>
                </a:solidFill>
              </a:rPr>
              <a:t>11: r1 = r3 – r8</a:t>
            </a:r>
          </a:p>
          <a:p>
            <a:r>
              <a:rPr lang="en-US" altLang="en-US">
                <a:solidFill>
                  <a:schemeClr val="accent1"/>
                </a:solidFill>
              </a:rPr>
              <a:t>12: r3 = r1 * 2</a:t>
            </a: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E51877AC-97F1-2BD4-CA40-0A762B805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0480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F8242D16-A783-B2CD-F2F0-F506BAE69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0480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10230A93-FBF5-473A-EAA7-7B9445E9B2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800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5406936C-68C8-03EA-2900-AEB0A4528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006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6C16429-5902-26F7-3872-42D91EE46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Available Expression Analysis (Aexprs)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1DBC434-6CD9-5B55-8152-36FF6B2CD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6962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An </a:t>
            </a:r>
            <a:r>
              <a:rPr lang="en-US" altLang="en-US" sz="2800" u="sng"/>
              <a:t>expression</a:t>
            </a:r>
            <a:r>
              <a:rPr lang="en-US" altLang="en-US" sz="2800"/>
              <a:t> is a RHS of an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r2 = r3 + r4, r3+r4 is an expression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An expression e is </a:t>
            </a:r>
            <a:r>
              <a:rPr lang="en-US" altLang="en-US" sz="2800" u="sng">
                <a:solidFill>
                  <a:srgbClr val="FF0000"/>
                </a:solidFill>
              </a:rPr>
              <a:t>available</a:t>
            </a:r>
            <a:r>
              <a:rPr lang="en-US" altLang="en-US" sz="2800">
                <a:solidFill>
                  <a:srgbClr val="FF0000"/>
                </a:solidFill>
              </a:rPr>
              <a:t> at a point p if along </a:t>
            </a:r>
            <a:r>
              <a:rPr lang="en-US" altLang="en-US" sz="2800" u="sng">
                <a:solidFill>
                  <a:srgbClr val="FF0000"/>
                </a:solidFill>
              </a:rPr>
              <a:t>all</a:t>
            </a:r>
            <a:r>
              <a:rPr lang="en-US" altLang="en-US" sz="2800">
                <a:solidFill>
                  <a:srgbClr val="FF0000"/>
                </a:solidFill>
              </a:rPr>
              <a:t> paths from e to p, e is not killed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An expression is </a:t>
            </a:r>
            <a:r>
              <a:rPr lang="en-US" altLang="en-US" sz="2800" u="sng"/>
              <a:t>killed</a:t>
            </a:r>
            <a:r>
              <a:rPr lang="en-US" altLang="en-US" sz="2800"/>
              <a:t> between 2 points when one of its source operands are redefined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r1 = r2 + r3 kills all expressions involving r1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Forward dataflow analysis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the Intersect function as the meet operator to guarantee the all-path requirement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Looks exactly like adefs, except GEN/KILL/IN/OUT are the RHS’s of operations rather than the LHS’s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B515C79-4B5A-4FC3-DBA3-8C725F94C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 - Aexprs Calculation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3FB32B-9894-9E2B-8AB0-F3D596FBB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2057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1: r1 = r6 * r9</a:t>
            </a:r>
          </a:p>
          <a:p>
            <a:r>
              <a:rPr lang="en-US" altLang="en-US">
                <a:solidFill>
                  <a:schemeClr val="accent1"/>
                </a:solidFill>
              </a:rPr>
              <a:t>2: r2 = r2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3: r5 = r3 * r4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3B239A5-10FA-2C70-36F2-2F996E95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4: r1 = r2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5: r3 = r3 * r4</a:t>
            </a:r>
          </a:p>
          <a:p>
            <a:r>
              <a:rPr lang="en-US" altLang="en-US">
                <a:solidFill>
                  <a:schemeClr val="accent1"/>
                </a:solidFill>
              </a:rPr>
              <a:t>6: r8 = r3 * 2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48DCB82-2B41-F1C1-94EC-06A74939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576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7: r7 = r3 * r4</a:t>
            </a:r>
          </a:p>
          <a:p>
            <a:r>
              <a:rPr lang="en-US" altLang="en-US">
                <a:solidFill>
                  <a:schemeClr val="accent1"/>
                </a:solidFill>
              </a:rPr>
              <a:t>8: r1 = r1 + 5</a:t>
            </a:r>
          </a:p>
          <a:p>
            <a:r>
              <a:rPr lang="en-US" altLang="en-US">
                <a:solidFill>
                  <a:schemeClr val="accent1"/>
                </a:solidFill>
              </a:rPr>
              <a:t>9: r7 = r1 - 6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BD37CEE6-F489-9AC5-CEBA-7B4830D1B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4102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10: r8 = r2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11: r1 = r3 * r4</a:t>
            </a:r>
          </a:p>
          <a:p>
            <a:r>
              <a:rPr lang="en-US" altLang="en-US">
                <a:solidFill>
                  <a:schemeClr val="accent1"/>
                </a:solidFill>
              </a:rPr>
              <a:t>12: r3 = r6 * r9</a:t>
            </a:r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D952CA41-172E-B74F-F6F4-3E77F38EC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0480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FCB2EFE3-B636-B50B-8A6F-A20F4A86D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0480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A5BB89EA-07D5-E084-2AE4-7ECF7F0E2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800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917BCAE1-6BE3-CCF6-0E40-6468A2A65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006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DB1BB82C-4B85-7B99-62AF-9648BBA3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5621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Compute the Aexpr IN/OUT</a:t>
            </a:r>
          </a:p>
          <a:p>
            <a:r>
              <a:rPr lang="en-US" altLang="en-US"/>
              <a:t>sets for each BB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D695A04-AADF-6F1F-BAC4-69A1A4666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Efficient Calculation of Dataflow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B7F85D7-FE95-C2E9-B2C3-AD47F8C5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Order basic blocks are visited is important (faster convergence)</a:t>
            </a:r>
          </a:p>
          <a:p>
            <a:r>
              <a:rPr lang="en-US" altLang="en-US">
                <a:solidFill>
                  <a:srgbClr val="FF0000"/>
                </a:solidFill>
              </a:rPr>
              <a:t>Forward analysis – DFS order</a:t>
            </a:r>
          </a:p>
          <a:p>
            <a:pPr lvl="1"/>
            <a:r>
              <a:rPr lang="en-US" altLang="en-US"/>
              <a:t>Visit a node only when all its predecessors have been visited</a:t>
            </a:r>
          </a:p>
          <a:p>
            <a:r>
              <a:rPr lang="en-US" altLang="en-US">
                <a:solidFill>
                  <a:srgbClr val="FF0000"/>
                </a:solidFill>
              </a:rPr>
              <a:t>Backward analysis – PostDFS order</a:t>
            </a:r>
          </a:p>
          <a:p>
            <a:pPr lvl="1"/>
            <a:r>
              <a:rPr lang="en-US" altLang="en-US"/>
              <a:t>Visit a node only when all of its successors have been visited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502C6CE-D614-01EE-109E-F122DB39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Dataflow Analysis Introduction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37868155-34B4-B5B7-7CD2-5F8C66B3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25813"/>
            <a:ext cx="4241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Which VRs contain useful  data values?</a:t>
            </a:r>
            <a:br>
              <a:rPr lang="en-US" altLang="en-US" sz="2000"/>
            </a:br>
            <a:r>
              <a:rPr lang="en-US" altLang="en-US" sz="2000"/>
              <a:t>(liveness or upward exposed uses)</a:t>
            </a:r>
          </a:p>
          <a:p>
            <a:endParaRPr lang="en-US" altLang="en-US" sz="2000"/>
          </a:p>
          <a:p>
            <a:r>
              <a:rPr lang="en-US" altLang="en-US" sz="2000"/>
              <a:t>Which definitions may reach</a:t>
            </a:r>
          </a:p>
          <a:p>
            <a:r>
              <a:rPr lang="en-US" altLang="en-US" sz="2000"/>
              <a:t>this point? (reaching defns)</a:t>
            </a:r>
          </a:p>
          <a:p>
            <a:endParaRPr lang="en-US" altLang="en-US" sz="2000"/>
          </a:p>
          <a:p>
            <a:r>
              <a:rPr lang="en-US" altLang="en-US" sz="2000"/>
              <a:t>Which definitions are guaranteed</a:t>
            </a:r>
          </a:p>
          <a:p>
            <a:r>
              <a:rPr lang="en-US" altLang="en-US" sz="2000"/>
              <a:t>to reach this point? (available defns)</a:t>
            </a:r>
          </a:p>
          <a:p>
            <a:endParaRPr lang="en-US" altLang="en-US" sz="2000"/>
          </a:p>
          <a:p>
            <a:r>
              <a:rPr lang="en-US" altLang="en-US" sz="2000"/>
              <a:t>Which uses below are exposed?</a:t>
            </a:r>
          </a:p>
          <a:p>
            <a:r>
              <a:rPr lang="en-US" altLang="en-US" sz="2000"/>
              <a:t>(downward exposed uses)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3F1AC97E-0F46-C97C-F50C-BB92FD5A4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44813"/>
            <a:ext cx="401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u="sng"/>
              <a:t>Pick an arbitrary point in the program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239A9AC-5E32-FCC1-15FC-A39C496C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764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r4 – r5</a:t>
            </a:r>
          </a:p>
          <a:p>
            <a:pPr algn="ctr"/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7E0A83C-AF1B-E6DB-EF7A-88980F16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4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8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DD221B9-D572-9AF6-B01A-CAED0D04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r4 – r5</a:t>
            </a:r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B79AB574-6515-DEE8-3E52-FAF49FDC5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1066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4623FBF-45A2-B567-0F3F-CB8E6523B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97C3D4BD-4A22-6A8E-DC00-2DB97471E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724400"/>
            <a:ext cx="1066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3765AA3B-56A1-222A-C7F1-172D5666F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497013"/>
            <a:ext cx="4851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u="sng">
                <a:solidFill>
                  <a:srgbClr val="FF0000"/>
                </a:solidFill>
              </a:rPr>
              <a:t>Dataflow analysis</a:t>
            </a:r>
            <a:r>
              <a:rPr lang="en-US" altLang="en-US" sz="2000">
                <a:solidFill>
                  <a:srgbClr val="FF0000"/>
                </a:solidFill>
              </a:rPr>
              <a:t> – Collection of information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that summarizes the creation/destruction of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values in a program.  Used to identify legal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optimization opportunities.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AB01BE9F-D7E9-608B-E2E0-7D370963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71800"/>
            <a:ext cx="4267200" cy="381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A765357-3139-2C6C-4A1B-5F633CCC6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Dataflow Information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BBB942C-3B1F-CBCC-8EB2-39EAB54BD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Requirements – Efficiency!</a:t>
            </a:r>
          </a:p>
          <a:p>
            <a:pPr lvl="1"/>
            <a:r>
              <a:rPr lang="en-US" altLang="en-US"/>
              <a:t>Large amount of information to store</a:t>
            </a:r>
          </a:p>
          <a:p>
            <a:pPr lvl="1"/>
            <a:r>
              <a:rPr lang="en-US" altLang="en-US"/>
              <a:t>Fast access/manipulation</a:t>
            </a:r>
          </a:p>
          <a:p>
            <a:r>
              <a:rPr lang="en-US" altLang="en-US">
                <a:solidFill>
                  <a:srgbClr val="FF0000"/>
                </a:solidFill>
              </a:rPr>
              <a:t>Bitvectors</a:t>
            </a:r>
          </a:p>
          <a:p>
            <a:pPr lvl="1"/>
            <a:r>
              <a:rPr lang="en-US" altLang="en-US"/>
              <a:t>General strategy used by most compilers</a:t>
            </a:r>
          </a:p>
          <a:p>
            <a:pPr lvl="1"/>
            <a:r>
              <a:rPr lang="en-US" altLang="en-US"/>
              <a:t>Bit positions represent virtual regs (liveness) or operation ids (rdefs)</a:t>
            </a:r>
          </a:p>
          <a:p>
            <a:pPr lvl="1"/>
            <a:r>
              <a:rPr lang="en-US" altLang="en-US"/>
              <a:t>Efficient set operations: union/intersect/isone</a:t>
            </a:r>
          </a:p>
          <a:p>
            <a:pPr lvl="1"/>
            <a:r>
              <a:rPr lang="en-US" altLang="en-US"/>
              <a:t>Used for GEN, KILL, IN, OUT for each BB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FAAA022-9202-F9CC-9D27-18167F92B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Optimization – Put Dataflow To Work!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A8F7A1A-272F-67E7-69EB-10A6D12BC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6962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Make the code run faster on the target processor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Anything goes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Look at benchmark kernels, what’s the bottleneck??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Invent your own optis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Classes of optimization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1. Classical (machine independent)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Reducing operation count (redundancy elimination)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Simplifying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2. Machine specific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Peephole optimizations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Take advantage of specialized hardware features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3. ILP enhancing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Increasing parallelism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Possibly increase instructions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BBF08D-AD2A-1232-592E-BA1A36A56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Live Variable (Liveness) Analysis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5FADB3D-9E86-9FD9-E05A-D9B6880D7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41475"/>
            <a:ext cx="85344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Defn: For each point p in a program and each variable y, determine whether y can be used before being redefined starting at p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Algorithm sketch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For each BB, y is live if it is used before defined in the BB or it is live leaving the block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Backward dataflow analysis as propagation occurs from uses upwards to defs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4 sets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USE </a:t>
            </a:r>
            <a:r>
              <a:rPr lang="en-US" altLang="en-US" sz="2400"/>
              <a:t>= set of external variables consumed in the BB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DEF </a:t>
            </a:r>
            <a:r>
              <a:rPr lang="en-US" altLang="en-US" sz="2400"/>
              <a:t>= set of variables defined in the BB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IN </a:t>
            </a:r>
            <a:r>
              <a:rPr lang="en-US" altLang="en-US" sz="2400"/>
              <a:t>= set of variables that are live at the entry point of a BB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OUT </a:t>
            </a:r>
            <a:r>
              <a:rPr lang="en-US" altLang="en-US" sz="2400"/>
              <a:t>= set of variables that are live at the exit point of a BB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BADEA09-2E82-8EE4-AD53-C6EDE41A9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Liveness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11B7BED-464A-5C31-40AE-D31A805F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764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r4 – r5</a:t>
            </a:r>
          </a:p>
          <a:p>
            <a:pPr algn="ctr"/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4BF7B7F-6EDD-6856-9BF1-15EF7DE38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4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8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A2C6DB3-1A46-028D-10C3-7A0E9389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r2 +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r4 – r5</a:t>
            </a:r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A62148B7-E387-F90F-7613-EC8698796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1066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78051FC3-9189-1917-3E2D-F1E825184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2463CF3C-8735-FB88-018E-8EE18B4ABC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724400"/>
            <a:ext cx="1066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C61A3887-CFBA-F645-262E-E3F8E8915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2819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4876047A-5305-5AD2-C954-64D81C443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05000"/>
            <a:ext cx="31242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10B8B95D-2A7F-2B5B-D3C9-132A7A862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39465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r2, r3, r4, r5 are all live as they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are consumed later, r6 is dead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as it is redefined later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C1145404-2EFE-D476-7E57-09EADDE5C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2936875"/>
            <a:ext cx="3600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r4 is dead, as it is redefined.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So is r6.  r2, r3, r5 are live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A0A4AC6D-19B2-D11B-BC19-6060603DC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81600"/>
            <a:ext cx="46863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What does this mean?  r6 = r4 – r5 is</a:t>
            </a:r>
          </a:p>
          <a:p>
            <a:r>
              <a:rPr lang="en-US" altLang="en-US" sz="2400"/>
              <a:t>useless, it produces a dead value !!</a:t>
            </a:r>
          </a:p>
          <a:p>
            <a:r>
              <a:rPr lang="en-US" altLang="en-US" sz="2400"/>
              <a:t>Get rid of 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93DD-ED54-7789-738A-8D67E09F8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8153400" cy="615950"/>
          </a:xfrm>
        </p:spPr>
        <p:txBody>
          <a:bodyPr/>
          <a:lstStyle/>
          <a:p>
            <a:r>
              <a:rPr lang="en-US" altLang="en-US"/>
              <a:t>Compute USE/DEF Sets For Each BB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89376A75-096B-E788-87FA-903D8FA3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4000"/>
            <a:ext cx="55022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u="sng"/>
              <a:t>for </a:t>
            </a:r>
            <a:r>
              <a:rPr lang="en-US" altLang="en-US" sz="2000"/>
              <a:t>each basic block in the procedure, X,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DEF(X) = 0</a:t>
            </a:r>
          </a:p>
          <a:p>
            <a:r>
              <a:rPr lang="en-US" altLang="en-US" sz="2000"/>
              <a:t>    USE(X) = 0</a:t>
            </a:r>
          </a:p>
          <a:p>
            <a:r>
              <a:rPr lang="en-US" altLang="en-US" sz="2000"/>
              <a:t>    </a:t>
            </a:r>
            <a:r>
              <a:rPr lang="en-US" altLang="en-US" sz="2000" u="sng"/>
              <a:t>for</a:t>
            </a:r>
            <a:r>
              <a:rPr lang="en-US" altLang="en-US" sz="2000"/>
              <a:t> each operation in sequential order in X, op,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for</a:t>
            </a:r>
            <a:r>
              <a:rPr lang="en-US" altLang="en-US" sz="2000"/>
              <a:t> each source operand of op, src,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         </a:t>
            </a:r>
            <a:r>
              <a:rPr lang="en-US" altLang="en-US" sz="2000" u="sng"/>
              <a:t>if</a:t>
            </a:r>
            <a:r>
              <a:rPr lang="en-US" altLang="en-US" sz="2000"/>
              <a:t> (src not in DEF(X)) </a:t>
            </a:r>
            <a:r>
              <a:rPr lang="en-US" altLang="en-US" sz="2000" u="sng"/>
              <a:t>then</a:t>
            </a:r>
          </a:p>
          <a:p>
            <a:r>
              <a:rPr lang="en-US" altLang="en-US" sz="2000"/>
              <a:t>                 USE(X) += src</a:t>
            </a:r>
          </a:p>
          <a:p>
            <a:r>
              <a:rPr lang="en-US" altLang="en-US" sz="2000"/>
              <a:t>             </a:t>
            </a:r>
            <a:r>
              <a:rPr lang="en-US" altLang="en-US" sz="2000" u="sng"/>
              <a:t>endif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endfor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for</a:t>
            </a:r>
            <a:r>
              <a:rPr lang="en-US" altLang="en-US" sz="2000"/>
              <a:t> each destination operand of op, dest,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         DEF(X) += dest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endfor</a:t>
            </a:r>
          </a:p>
          <a:p>
            <a:r>
              <a:rPr lang="en-US" altLang="en-US" sz="2000"/>
              <a:t>    </a:t>
            </a:r>
            <a:r>
              <a:rPr lang="en-US" altLang="en-US" sz="2000" u="sng"/>
              <a:t>endfor</a:t>
            </a:r>
            <a:endParaRPr lang="en-US" altLang="en-US" sz="2000"/>
          </a:p>
          <a:p>
            <a:r>
              <a:rPr lang="en-US" altLang="en-US" sz="2000" u="sng"/>
              <a:t>endfor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3E3A5A8B-A275-3C85-4958-0D216B1C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70588"/>
            <a:ext cx="5773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def is the union of all the LHS’s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use is all the VRs that are used before defined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A9D4D65-916E-B3A0-9ABA-D2B602EF5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USE/DEF Calculation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4254B13-9439-F807-A944-20CB3A4A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MEM[r2+0]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r2 + 1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r1 * r4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C4E41D1-E996-4B93-4499-568B14DE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r1 + 5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r5 – r1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r3 * 2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5793B5F-45B5-4FEC-B74A-56A7284BA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0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23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4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7EFD70C-36EC-BAFA-87A6-F033551A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r8 = r7 + 5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r3 – r8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r1 * 2</a:t>
            </a:r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BBD3A922-5D50-A465-8FB4-4584EED6B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971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557A60DC-7FEF-DB58-299B-B239C9FF6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971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A71A6ECF-27E8-53BF-AA9F-A71756FBD9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724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DC691506-7416-B883-82CF-37903038D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7244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E72600DF-8381-FDE7-3579-089E0478A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400"/>
            <a:ext cx="1544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USE = r2,r4</a:t>
            </a:r>
          </a:p>
          <a:p>
            <a:r>
              <a:rPr lang="en-US" altLang="en-US">
                <a:solidFill>
                  <a:srgbClr val="FF0000"/>
                </a:solidFill>
              </a:rPr>
              <a:t>DEF = r1,r2,r3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B75C5413-ED52-070B-3F43-FB02086E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05238"/>
            <a:ext cx="1544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USE =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DEF = r1,r2,r7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3254F7A7-C293-6B13-09CE-431CF49CE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1544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USE = r1,r5</a:t>
            </a:r>
          </a:p>
          <a:p>
            <a:r>
              <a:rPr lang="en-US" altLang="en-US">
                <a:solidFill>
                  <a:srgbClr val="FF0000"/>
                </a:solidFill>
              </a:rPr>
              <a:t>DEF = r1,r3,r7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1BC6B640-152A-5D75-C097-2560749DF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1544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USE = r3,r7</a:t>
            </a:r>
          </a:p>
          <a:p>
            <a:r>
              <a:rPr lang="en-US" altLang="en-US">
                <a:solidFill>
                  <a:srgbClr val="FF0000"/>
                </a:solidFill>
              </a:rPr>
              <a:t>DEF = r1,r3,r8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462A78-2E35-1DD4-F384-28E750A88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5025"/>
            <a:ext cx="7696200" cy="615950"/>
          </a:xfrm>
        </p:spPr>
        <p:txBody>
          <a:bodyPr/>
          <a:lstStyle/>
          <a:p>
            <a:r>
              <a:rPr lang="en-US" altLang="en-US"/>
              <a:t>Compute IN/OUT Sets For All BBs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BCB87D69-3807-8AB6-16ED-168B8E1A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00200"/>
            <a:ext cx="5840413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initialize IN(X) to 0 for all basic blocks X</a:t>
            </a:r>
          </a:p>
          <a:p>
            <a:r>
              <a:rPr lang="en-US" altLang="en-US" sz="2000"/>
              <a:t>change = 1</a:t>
            </a:r>
          </a:p>
          <a:p>
            <a:r>
              <a:rPr lang="en-US" altLang="en-US" sz="2000" u="sng"/>
              <a:t>while</a:t>
            </a:r>
            <a:r>
              <a:rPr lang="en-US" altLang="en-US" sz="2000"/>
              <a:t> (change)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change = 0</a:t>
            </a:r>
          </a:p>
          <a:p>
            <a:r>
              <a:rPr lang="en-US" altLang="en-US" sz="2000"/>
              <a:t>    </a:t>
            </a:r>
            <a:r>
              <a:rPr lang="en-US" altLang="en-US" sz="2000" u="sng"/>
              <a:t>for</a:t>
            </a:r>
            <a:r>
              <a:rPr lang="en-US" altLang="en-US" sz="2000"/>
              <a:t> each basic block in procedure, X, </a:t>
            </a:r>
            <a:r>
              <a:rPr lang="en-US" altLang="en-US" sz="2000" u="sng"/>
              <a:t>do</a:t>
            </a:r>
          </a:p>
          <a:p>
            <a:r>
              <a:rPr lang="en-US" altLang="en-US" sz="2000"/>
              <a:t>        old_IN = IN(X)</a:t>
            </a:r>
          </a:p>
          <a:p>
            <a:r>
              <a:rPr lang="en-US" altLang="en-US" sz="2000"/>
              <a:t>        OUT(X) = Union(IN(Y)) for all successors Y of X</a:t>
            </a:r>
          </a:p>
          <a:p>
            <a:r>
              <a:rPr lang="en-US" altLang="en-US" sz="2000"/>
              <a:t>        IN(X) = USE(X) + (OUT(X) – DEF(X))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if </a:t>
            </a:r>
            <a:r>
              <a:rPr lang="en-US" altLang="en-US" sz="2000"/>
              <a:t>(old_IN != IN(X)) </a:t>
            </a:r>
            <a:r>
              <a:rPr lang="en-US" altLang="en-US" sz="2000" u="sng"/>
              <a:t>then</a:t>
            </a:r>
          </a:p>
          <a:p>
            <a:r>
              <a:rPr lang="en-US" altLang="en-US" sz="2000"/>
              <a:t>            change = 1</a:t>
            </a:r>
          </a:p>
          <a:p>
            <a:r>
              <a:rPr lang="en-US" altLang="en-US" sz="2000"/>
              <a:t>        </a:t>
            </a:r>
            <a:r>
              <a:rPr lang="en-US" altLang="en-US" sz="2000" u="sng"/>
              <a:t>endif</a:t>
            </a:r>
          </a:p>
          <a:p>
            <a:r>
              <a:rPr lang="en-US" altLang="en-US" sz="2000"/>
              <a:t>    </a:t>
            </a:r>
            <a:r>
              <a:rPr lang="en-US" altLang="en-US" sz="2000" u="sng"/>
              <a:t>endfor</a:t>
            </a:r>
            <a:endParaRPr lang="en-US" altLang="en-US" sz="2000"/>
          </a:p>
          <a:p>
            <a:r>
              <a:rPr lang="en-US" altLang="en-US" sz="2000" u="sng"/>
              <a:t>endfor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185B8E6C-1200-26D1-832D-343255F4C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19800"/>
            <a:ext cx="7254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IN = set of variables that are live when the BB is entered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OUT = set of variables that are live when the BB is exited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8474E23-F290-02BA-09AE-3D7C3A177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IN/OUT Calculation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C359F93-D1F3-6000-48AD-2BB09CF8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MEM[r2+0]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r2 + 1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r1 * r4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7D51F70-C72B-F02E-E443-3B0FE116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r1 + 5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r5 – r1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r3 * 2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AF3D3D8-2EFC-6011-C37A-0ED87AEE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0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23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4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6E1836D-A5B7-5504-5EFB-DFB99E2E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r8 = r7 + 5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r3 – r8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r1 * 2</a:t>
            </a:r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067F5E87-86D7-B963-B011-C28AB99EB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971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08E423D2-BAB5-E203-F39D-28A53D101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971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10B80B5D-47F3-B4BB-2957-155757DF7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724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C8AFCF83-A915-210A-F613-EA94E2954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7244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6B421FCF-63ED-8BD8-1704-34304416F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1760538"/>
            <a:ext cx="1593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USE = r2,r4</a:t>
            </a:r>
          </a:p>
          <a:p>
            <a:r>
              <a:rPr lang="en-US" altLang="en-US">
                <a:solidFill>
                  <a:srgbClr val="FF0000"/>
                </a:solidFill>
              </a:rPr>
              <a:t>DEF = r1,r2,r3</a:t>
            </a:r>
          </a:p>
          <a:p>
            <a:r>
              <a:rPr lang="en-US" altLang="en-US">
                <a:solidFill>
                  <a:srgbClr val="FF0000"/>
                </a:solidFill>
              </a:rPr>
              <a:t>OUT = r1,r3,r5</a:t>
            </a:r>
          </a:p>
          <a:p>
            <a:r>
              <a:rPr lang="en-US" altLang="en-US">
                <a:solidFill>
                  <a:srgbClr val="FF0000"/>
                </a:solidFill>
              </a:rPr>
              <a:t>IN = r2,r4,r5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85BC14F1-E99E-BD61-EF43-FEC9E0783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05238"/>
            <a:ext cx="1592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USE =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DEF = r1,r2,r7</a:t>
            </a:r>
          </a:p>
          <a:p>
            <a:r>
              <a:rPr lang="en-US" altLang="en-US">
                <a:solidFill>
                  <a:srgbClr val="FF0000"/>
                </a:solidFill>
              </a:rPr>
              <a:t>OUT = r3,r7</a:t>
            </a:r>
          </a:p>
          <a:p>
            <a:r>
              <a:rPr lang="en-US" altLang="en-US">
                <a:solidFill>
                  <a:srgbClr val="FF0000"/>
                </a:solidFill>
              </a:rPr>
              <a:t>IN = r3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B3FC933C-5DD4-EBB7-E5C8-2A2017DD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581400"/>
            <a:ext cx="1592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USE = r1,r5</a:t>
            </a:r>
          </a:p>
          <a:p>
            <a:r>
              <a:rPr lang="en-US" altLang="en-US">
                <a:solidFill>
                  <a:srgbClr val="FF0000"/>
                </a:solidFill>
              </a:rPr>
              <a:t>DEF = r1,r3,r7</a:t>
            </a:r>
          </a:p>
          <a:p>
            <a:r>
              <a:rPr lang="en-US" altLang="en-US">
                <a:solidFill>
                  <a:srgbClr val="FF0000"/>
                </a:solidFill>
              </a:rPr>
              <a:t>OUT = r3,r7</a:t>
            </a:r>
          </a:p>
          <a:p>
            <a:r>
              <a:rPr lang="en-US" altLang="en-US">
                <a:solidFill>
                  <a:srgbClr val="FF0000"/>
                </a:solidFill>
              </a:rPr>
              <a:t>IN = r1,r5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ED4FFCE4-BCB0-9E2B-3226-615BB72C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1592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USE = r3,r7</a:t>
            </a:r>
          </a:p>
          <a:p>
            <a:r>
              <a:rPr lang="en-US" altLang="en-US">
                <a:solidFill>
                  <a:srgbClr val="FF0000"/>
                </a:solidFill>
              </a:rPr>
              <a:t>DEF = r1,r3,r8</a:t>
            </a:r>
          </a:p>
          <a:p>
            <a:r>
              <a:rPr lang="en-US" altLang="en-US">
                <a:solidFill>
                  <a:srgbClr val="FF0000"/>
                </a:solidFill>
              </a:rPr>
              <a:t>OUT = r1,r3,r8</a:t>
            </a:r>
          </a:p>
          <a:p>
            <a:r>
              <a:rPr lang="en-US" altLang="en-US">
                <a:solidFill>
                  <a:srgbClr val="FF0000"/>
                </a:solidFill>
              </a:rPr>
              <a:t>IN = r3,r7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p new">
  <a:themeElements>
    <a:clrScheme name="">
      <a:dk1>
        <a:srgbClr val="000000"/>
      </a:dk1>
      <a:lt1>
        <a:srgbClr val="FFFFFF"/>
      </a:lt1>
      <a:dk2>
        <a:srgbClr val="3333FF"/>
      </a:dk2>
      <a:lt2>
        <a:srgbClr val="777777"/>
      </a:lt2>
      <a:accent1>
        <a:srgbClr val="3333FF"/>
      </a:accent1>
      <a:accent2>
        <a:srgbClr val="3333FF"/>
      </a:accent2>
      <a:accent3>
        <a:srgbClr val="FFFFFF"/>
      </a:accent3>
      <a:accent4>
        <a:srgbClr val="000000"/>
      </a:accent4>
      <a:accent5>
        <a:srgbClr val="ADADFF"/>
      </a:accent5>
      <a:accent6>
        <a:srgbClr val="2D2DE7"/>
      </a:accent6>
      <a:hlink>
        <a:srgbClr val="000000"/>
      </a:hlink>
      <a:folHlink>
        <a:srgbClr val="0099CC"/>
      </a:folHlink>
    </a:clrScheme>
    <a:fontScheme name="hp n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p 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p 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 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 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Designs\hp new.pot</Template>
  <TotalTime>14844</TotalTime>
  <Words>2538</Words>
  <Application>Microsoft Office PowerPoint</Application>
  <PresentationFormat>Custom</PresentationFormat>
  <Paragraphs>470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hp new</vt:lpstr>
      <vt:lpstr> Dataflow Analysis Liveness Analysis, Reaching Defs, DU/UD chains</vt:lpstr>
      <vt:lpstr>Dataflow Analysis + Optimization</vt:lpstr>
      <vt:lpstr>Dataflow Analysis Introduction</vt:lpstr>
      <vt:lpstr>Live Variable (Liveness) Analysis</vt:lpstr>
      <vt:lpstr>Liveness Example</vt:lpstr>
      <vt:lpstr>Compute USE/DEF Sets For Each BB</vt:lpstr>
      <vt:lpstr>Example USE/DEF Calculation</vt:lpstr>
      <vt:lpstr>Compute IN/OUT Sets For All BBs</vt:lpstr>
      <vt:lpstr>Example IN/OUT Calculation</vt:lpstr>
      <vt:lpstr>Class Problem</vt:lpstr>
      <vt:lpstr>Reaching Definition Analysis (rdefs)</vt:lpstr>
      <vt:lpstr>Reaching Defs Example</vt:lpstr>
      <vt:lpstr>Reaching Definition Analysis (rdefs)</vt:lpstr>
      <vt:lpstr>Compute Rdef GEN/KILL Sets For Each BB</vt:lpstr>
      <vt:lpstr>Example Rdef GEN/KILL Calculation</vt:lpstr>
      <vt:lpstr>Example Rdef GEN/KILL Calculation</vt:lpstr>
      <vt:lpstr>Compute Rdef IN/OUT Sets for all BBs</vt:lpstr>
      <vt:lpstr>Example Rdef IN/OUT Calculation</vt:lpstr>
      <vt:lpstr>Class Problem</vt:lpstr>
      <vt:lpstr>Class Problem – From Last Time</vt:lpstr>
      <vt:lpstr>DU/UD Chains</vt:lpstr>
      <vt:lpstr>Example DU/UD Chains</vt:lpstr>
      <vt:lpstr>Class Problem – From Last Time</vt:lpstr>
      <vt:lpstr>Class Problem</vt:lpstr>
      <vt:lpstr>Reaching vs Available Definitions</vt:lpstr>
      <vt:lpstr>Example: Adefs Calculation</vt:lpstr>
      <vt:lpstr>Available Expression Analysis (Aexprs)</vt:lpstr>
      <vt:lpstr>Class Problem - Aexprs Calculation</vt:lpstr>
      <vt:lpstr>Efficient Calculation of Dataflow</vt:lpstr>
      <vt:lpstr>Representing Dataflow Information</vt:lpstr>
      <vt:lpstr>Optimization – Put Dataflow To Work!</vt:lpstr>
    </vt:vector>
  </TitlesOfParts>
  <Company>HPL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483L8</dc:title>
  <dc:creator>Scott Mahlke</dc:creator>
  <cp:lastModifiedBy>20255A0505@gnits.in</cp:lastModifiedBy>
  <cp:revision>418</cp:revision>
  <cp:lastPrinted>2001-10-18T06:50:13Z</cp:lastPrinted>
  <dcterms:created xsi:type="dcterms:W3CDTF">1999-01-24T07:45:10Z</dcterms:created>
  <dcterms:modified xsi:type="dcterms:W3CDTF">2022-12-03T08:58:51Z</dcterms:modified>
</cp:coreProperties>
</file>