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9" r:id="rId2"/>
    <p:sldId id="330" r:id="rId3"/>
    <p:sldId id="360" r:id="rId4"/>
    <p:sldId id="361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55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56" r:id="rId22"/>
    <p:sldId id="357" r:id="rId23"/>
    <p:sldId id="349" r:id="rId24"/>
    <p:sldId id="350" r:id="rId25"/>
    <p:sldId id="351" r:id="rId26"/>
    <p:sldId id="358" r:id="rId27"/>
    <p:sldId id="352" r:id="rId28"/>
    <p:sldId id="353" r:id="rId29"/>
    <p:sldId id="359" r:id="rId30"/>
    <p:sldId id="354" r:id="rId31"/>
  </p:sldIdLst>
  <p:sldSz cx="10058400" cy="7772400"/>
  <p:notesSz cx="6858000" cy="9029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FFFF"/>
    <a:srgbClr val="CCECFF"/>
    <a:srgbClr val="FFFF00"/>
    <a:srgbClr val="FF6600"/>
    <a:srgbClr val="CCFFFF"/>
    <a:srgbClr val="FF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7" autoAdjust="0"/>
    <p:restoredTop sz="90929"/>
  </p:normalViewPr>
  <p:slideViewPr>
    <p:cSldViewPr>
      <p:cViewPr varScale="1">
        <p:scale>
          <a:sx n="85" d="100"/>
          <a:sy n="85" d="100"/>
        </p:scale>
        <p:origin x="836" y="72"/>
      </p:cViewPr>
      <p:guideLst>
        <p:guide orient="horz" pos="1200"/>
        <p:guide pos="3072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478" y="-58"/>
      </p:cViewPr>
      <p:guideLst>
        <p:guide orient="horz" pos="2845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handoutMaster" Target="handoutMasters/handout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notesMaster" Target="notesMasters/notesMaster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 /><Relationship Id="rId13" Type="http://schemas.openxmlformats.org/officeDocument/2006/relationships/slide" Target="slides/slide22.xml" /><Relationship Id="rId3" Type="http://schemas.openxmlformats.org/officeDocument/2006/relationships/slide" Target="slides/slide8.xml" /><Relationship Id="rId7" Type="http://schemas.openxmlformats.org/officeDocument/2006/relationships/slide" Target="slides/slide13.xml" /><Relationship Id="rId12" Type="http://schemas.openxmlformats.org/officeDocument/2006/relationships/slide" Target="slides/slide21.xml" /><Relationship Id="rId17" Type="http://schemas.openxmlformats.org/officeDocument/2006/relationships/slide" Target="slides/slide27.xml" /><Relationship Id="rId2" Type="http://schemas.openxmlformats.org/officeDocument/2006/relationships/slide" Target="slides/slide7.xml" /><Relationship Id="rId16" Type="http://schemas.openxmlformats.org/officeDocument/2006/relationships/slide" Target="slides/slide26.xml" /><Relationship Id="rId1" Type="http://schemas.openxmlformats.org/officeDocument/2006/relationships/slide" Target="slides/slide5.xml" /><Relationship Id="rId6" Type="http://schemas.openxmlformats.org/officeDocument/2006/relationships/slide" Target="slides/slide12.xml" /><Relationship Id="rId11" Type="http://schemas.openxmlformats.org/officeDocument/2006/relationships/slide" Target="slides/slide20.xml" /><Relationship Id="rId5" Type="http://schemas.openxmlformats.org/officeDocument/2006/relationships/slide" Target="slides/slide11.xml" /><Relationship Id="rId15" Type="http://schemas.openxmlformats.org/officeDocument/2006/relationships/slide" Target="slides/slide25.xml" /><Relationship Id="rId10" Type="http://schemas.openxmlformats.org/officeDocument/2006/relationships/slide" Target="slides/slide17.xml" /><Relationship Id="rId4" Type="http://schemas.openxmlformats.org/officeDocument/2006/relationships/slide" Target="slides/slide9.xml" /><Relationship Id="rId9" Type="http://schemas.openxmlformats.org/officeDocument/2006/relationships/slide" Target="slides/slide16.xml" /><Relationship Id="rId14" Type="http://schemas.openxmlformats.org/officeDocument/2006/relationships/slide" Target="slides/slide23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36A5BCD-D1D1-E97D-8E25-B9EE0D7503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defTabSz="887413">
              <a:defRPr sz="1000" i="1">
                <a:solidFill>
                  <a:srgbClr val="FF0033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C3F3E84-951B-6939-F6CE-2AD52E26EF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30163"/>
            <a:ext cx="2994025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algn="r" defTabSz="887413">
              <a:defRPr sz="1000" i="1">
                <a:solidFill>
                  <a:srgbClr val="FF0033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581BCBC-41A3-AAF1-1072-39C151408E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4288" y="8543925"/>
            <a:ext cx="2994026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defTabSz="887413">
              <a:defRPr sz="1000" i="1">
                <a:solidFill>
                  <a:srgbClr val="FF0033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6C87712-15DE-07BB-61BF-49CEB0A79E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543925"/>
            <a:ext cx="2994025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algn="r" defTabSz="887413">
              <a:defRPr sz="1000" i="1" smtClean="0">
                <a:solidFill>
                  <a:srgbClr val="FF0033"/>
                </a:solidFill>
              </a:defRPr>
            </a:lvl1pPr>
          </a:lstStyle>
          <a:p>
            <a:pPr>
              <a:defRPr/>
            </a:pPr>
            <a:fld id="{913E621D-4CD5-4F15-8FD4-DE4246B977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04B19BF-2FA9-9E06-6680-279D6C2C88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7463"/>
            <a:ext cx="297180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defTabSz="977900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FD5221C-017D-79DC-D9FC-6680A74022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17463"/>
            <a:ext cx="297180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algn="r" defTabSz="977900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16F1EE1-8258-6C6E-30E0-5E442EF3C62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15963"/>
            <a:ext cx="4324350" cy="3341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4E8B53E-B802-13BA-290E-6CFCAA7D80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05300"/>
            <a:ext cx="5019675" cy="4033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559" tIns="59330" rIns="90559" bIns="59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2DD431C-F7BB-F656-C321-2AAEEC4706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9800"/>
            <a:ext cx="297180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defTabSz="977900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BC71FAC-60C7-FCEF-AB7D-5E75BDFA0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9800"/>
            <a:ext cx="297180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algn="r" defTabSz="977900">
              <a:defRPr sz="1000" i="1" smtClean="0"/>
            </a:lvl1pPr>
          </a:lstStyle>
          <a:p>
            <a:pPr>
              <a:defRPr/>
            </a:pPr>
            <a:fld id="{2B43710D-D46A-4614-998D-D6C5EDC631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71488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46150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430338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908175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CC01758-7D36-0771-C960-5E84248B9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77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7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7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7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7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42F3F0-4FC7-4E7B-9D9C-B5B71A8AF307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9CCDA2E-4987-01C9-D50A-A9AA35CAD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785FB9B-0BDB-BDC1-7219-62AA94F4A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20" rIns="92120"/>
          <a:lstStyle/>
          <a:p>
            <a:endParaRPr lang="en-US" altLang="en-US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EFA60F51-A2B4-2780-268C-89F8AEACB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2438400"/>
            <a:ext cx="7772400" cy="14478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3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56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543A86-7F99-230B-D8D4-8BF2443094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303C3F-972F-A5DA-961C-962BAD00E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97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835025"/>
            <a:ext cx="1962150" cy="6022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35025"/>
            <a:ext cx="5734050" cy="6022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6EEB67-1200-A345-94B0-8C4696632C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A3F168-FF23-E0D9-B761-AD98F0D46F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72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025"/>
            <a:ext cx="7772400" cy="615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41475"/>
            <a:ext cx="3771900" cy="521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914900" y="1641475"/>
            <a:ext cx="3771900" cy="5216525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377C8-D41C-6E26-C12A-2FA2D7736A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D49522-3FC4-5BAE-CA71-D11A92B2BF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50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52BCC6-22CE-A44F-0CCF-200F9F989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F246D4-021F-A6B9-68A0-5E4C82FD4C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03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38338"/>
            <a:ext cx="8675688" cy="32321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200650"/>
            <a:ext cx="8675688" cy="170021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F29D43-D085-7A55-F9A9-827608E73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BF42A64-C102-97E4-A1C6-95CF53D4AE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83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41475"/>
            <a:ext cx="3771900" cy="521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641475"/>
            <a:ext cx="3771900" cy="521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4A88B1-D60F-EDEA-F1D4-A173C46F7E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1B7DE5-86E9-E0E6-DC3B-DBC6D3E5E3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12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14338"/>
            <a:ext cx="8675688" cy="1501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150" y="1905000"/>
            <a:ext cx="425608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150" y="2838450"/>
            <a:ext cx="425608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700" y="1905000"/>
            <a:ext cx="427513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700" y="2838450"/>
            <a:ext cx="42751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E61AACD-8265-FEC5-B23B-12716716B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52CEA03-5D32-88BB-D97D-CF2F52D775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56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2D8DA2-E67D-F6AD-0ED2-4AFF0BD27A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ABFFE3-F466-B325-9D14-1647062E19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57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8F339A3-4593-B5BE-9BBA-D696376A90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74CF62A-48EE-8358-7A0A-FAA5BC0A86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45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74F1D7-FC67-9D27-0E53-2032BAF723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118512-5AFC-B0EF-1FF3-B6B8EFA3E7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83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3C7ECE-F53D-EDF8-F6CE-AEA665B90E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ADCBA8-23EF-671C-A6E3-6F3762396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06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162891C-2FAD-EEE4-6FF2-0F9498E8B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447800"/>
            <a:ext cx="77692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66B6A1-DD29-7213-95C7-3B3E47E15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35025"/>
            <a:ext cx="77724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541B5C4-5E7E-991B-130F-6A5F55571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41475"/>
            <a:ext cx="76962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E32FB1-B70F-3D81-49FF-479716EF99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781800"/>
            <a:ext cx="3429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defTabSz="1106488">
              <a:defRPr sz="1000" b="1" i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FA4FAF-DAC4-D6A7-187E-6CFB4DA6D1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15200" y="6781800"/>
            <a:ext cx="1524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algn="r" defTabSz="1106488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A0A26926-7E5B-C1DC-612C-D3310E81B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858000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CC0B362-739B-2D73-2120-9592784F7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858000"/>
            <a:ext cx="6858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1600" tIns="50800" rIns="101600" bIns="50800" anchor="ctr"/>
          <a:lstStyle>
            <a:lvl1pPr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106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106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106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106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1400"/>
              <a:t>- </a:t>
            </a:r>
            <a:fld id="{217608C5-0BE2-4DAC-AF5E-5529561E1D86}" type="slidenum">
              <a:rPr lang="en-US" altLang="en-US" sz="1400" smtClean="0"/>
              <a:pPr algn="ctr">
                <a:defRPr/>
              </a:pPr>
              <a:t>‹#›</a:t>
            </a:fld>
            <a:r>
              <a:rPr lang="en-US" altLang="en-US" sz="1400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106488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2pPr>
      <a:lvl3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3pPr>
      <a:lvl4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4pPr>
      <a:lvl5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5pPr>
      <a:lvl6pPr marL="4572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6pPr>
      <a:lvl7pPr marL="9144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7pPr>
      <a:lvl8pPr marL="13716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8pPr>
      <a:lvl9pPr marL="18288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9pPr>
    </p:titleStyle>
    <p:bodyStyle>
      <a:lvl1pPr marL="377825" indent="-377825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6450" indent="-314325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71575" indent="-250825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Ÿ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38288" indent="-252413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Monotype Sort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05000" indent="-252413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3E927B9-07CA-B8EE-FD13-A3B2CED541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8229600" cy="1447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1125" tIns="55562" rIns="111125" bIns="55562"/>
          <a:lstStyle/>
          <a:p>
            <a:r>
              <a:rPr lang="en-US" altLang="en-US" sz="4800"/>
              <a:t>Classical Optimization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D60EE3B-1663-10C9-2149-AA482B4258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1125" tIns="55562" rIns="111125" bIns="55562"/>
          <a:lstStyle/>
          <a:p>
            <a:pPr algn="l">
              <a:lnSpc>
                <a:spcPct val="80000"/>
              </a:lnSpc>
            </a:pPr>
            <a:r>
              <a:rPr lang="en-US" altLang="en-US"/>
              <a:t>EECS 483 – Lecture 20</a:t>
            </a:r>
          </a:p>
          <a:p>
            <a:pPr algn="l">
              <a:lnSpc>
                <a:spcPct val="80000"/>
              </a:lnSpc>
            </a:pPr>
            <a:r>
              <a:rPr lang="en-US" altLang="en-US"/>
              <a:t>University of Michigan</a:t>
            </a:r>
          </a:p>
          <a:p>
            <a:pPr algn="l">
              <a:lnSpc>
                <a:spcPct val="80000"/>
              </a:lnSpc>
            </a:pPr>
            <a:r>
              <a:rPr lang="en-US" altLang="en-US"/>
              <a:t>Wednesday, November 19, 2003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BE760EA-A815-95E5-200D-9925F27CF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10F5748-9E8B-5AFE-22AC-64D76752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7526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1: r1 = 0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2: r2 = 10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8CD629D8-DBCB-CC32-35B7-B9D532647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3: r4 = 1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4: r7 = r1 * 4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5: r6 = 8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E0901E6D-62CE-5CF6-1531-0EEE79E6C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14478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6: r2 = 0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7: r3 = r2 / r6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E8D53400-0AB1-AFF7-BC2A-773B6BAAE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343400"/>
            <a:ext cx="14478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8: r3 = r4 * r6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9: r3 = r3 + r2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C6D8287D-E6B0-83E4-8E5F-AEB8216C4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1600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10: r2 = r2 + r1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11: r6 = r7 * r6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12: r1 = r1 + 1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9C99A1A8-2E89-CC86-BD40-6B75D3097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324600"/>
            <a:ext cx="1600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13: store (r1, r3)</a:t>
            </a:r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2123EAC3-43A1-3CF5-41E1-648C3FC7A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667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2B4C8F91-A426-7A9E-E3DB-D8EC96C4F0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8100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5CA38B95-8335-C677-46F2-52CB3F9FE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8100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A76A902F-0C9B-25BD-1D3A-480F9E862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953000"/>
            <a:ext cx="914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F70E39E7-CE77-DEF8-AD03-9D2486C077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AD11C3CF-C323-335B-6CE1-DBE6DFCD6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1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C93CEECF-C9C2-231C-8FE3-AAA235CB8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198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1B219103-0EA0-3DA9-EBE6-1EA69554B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6096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id="{3F5682A5-FC96-94C5-E2D3-80AC834290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7432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8">
            <a:extLst>
              <a:ext uri="{FF2B5EF4-FFF2-40B4-BE49-F238E27FC236}">
                <a16:creationId xmlns:a16="http://schemas.microsoft.com/office/drawing/2014/main" id="{FBCA834A-4274-E7F1-E2AB-76001CB37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743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FA11B34D-38CE-D663-8D6E-160C43867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Text Box 20">
            <a:extLst>
              <a:ext uri="{FF2B5EF4-FFF2-40B4-BE49-F238E27FC236}">
                <a16:creationId xmlns:a16="http://schemas.microsoft.com/office/drawing/2014/main" id="{212679E0-4B62-7636-336A-DB204D1C6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447800"/>
            <a:ext cx="2432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u="sng">
                <a:solidFill>
                  <a:srgbClr val="FF0000"/>
                </a:solidFill>
              </a:rPr>
              <a:t>Optimize this applying</a:t>
            </a:r>
          </a:p>
          <a:p>
            <a:r>
              <a:rPr lang="en-US" altLang="en-US">
                <a:solidFill>
                  <a:srgbClr val="FF0000"/>
                </a:solidFill>
              </a:rPr>
              <a:t>1. constant propagation</a:t>
            </a:r>
          </a:p>
          <a:p>
            <a:r>
              <a:rPr lang="en-US" altLang="en-US">
                <a:solidFill>
                  <a:srgbClr val="FF0000"/>
                </a:solidFill>
              </a:rPr>
              <a:t>2. constant folding</a:t>
            </a:r>
          </a:p>
          <a:p>
            <a:r>
              <a:rPr lang="en-US" altLang="en-US">
                <a:solidFill>
                  <a:srgbClr val="FF0000"/>
                </a:solidFill>
              </a:rPr>
              <a:t>3. strength reduction</a:t>
            </a:r>
          </a:p>
          <a:p>
            <a:r>
              <a:rPr lang="en-US" altLang="en-US">
                <a:solidFill>
                  <a:srgbClr val="FF0000"/>
                </a:solidFill>
              </a:rPr>
              <a:t>4. dead code elimination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296797D-5ECD-AE9D-0412-C195FC47F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Copy Propagation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1957FB4-52C2-EA5D-7F86-A2C87B9AE1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47800"/>
            <a:ext cx="4495800" cy="5410200"/>
          </a:xfrm>
        </p:spPr>
        <p:txBody>
          <a:bodyPr/>
          <a:lstStyle/>
          <a:p>
            <a:r>
              <a:rPr lang="en-US" altLang="en-US" sz="2400"/>
              <a:t>Forward propagation of the RHS of moves</a:t>
            </a:r>
          </a:p>
          <a:p>
            <a:pPr lvl="1"/>
            <a:r>
              <a:rPr lang="en-US" altLang="en-US" sz="2000"/>
              <a:t>X:  r1 = r2</a:t>
            </a:r>
          </a:p>
          <a:p>
            <a:pPr lvl="1"/>
            <a:r>
              <a:rPr lang="en-US" altLang="en-US" sz="2000"/>
              <a:t>…</a:t>
            </a:r>
          </a:p>
          <a:p>
            <a:pPr lvl="1"/>
            <a:r>
              <a:rPr lang="en-US" altLang="en-US" sz="2000"/>
              <a:t>Y:  r4 = r1 + 1 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 r4 = r2 + 1</a:t>
            </a:r>
          </a:p>
          <a:p>
            <a:r>
              <a:rPr lang="en-US" altLang="en-US" sz="2400"/>
              <a:t>Benefits</a:t>
            </a:r>
          </a:p>
          <a:p>
            <a:pPr lvl="1"/>
            <a:r>
              <a:rPr lang="en-US" altLang="en-US" sz="2000"/>
              <a:t>Reduce chain of dependences</a:t>
            </a:r>
          </a:p>
          <a:p>
            <a:pPr lvl="1"/>
            <a:r>
              <a:rPr lang="en-US" altLang="en-US" sz="2000"/>
              <a:t>Possibly eliminate the move</a:t>
            </a:r>
          </a:p>
          <a:p>
            <a:r>
              <a:rPr lang="en-US" altLang="en-US" sz="2400"/>
              <a:t>Rules (ops X and Y)</a:t>
            </a:r>
          </a:p>
          <a:p>
            <a:pPr lvl="1"/>
            <a:r>
              <a:rPr lang="en-US" altLang="en-US" sz="2000"/>
              <a:t>X is a move</a:t>
            </a:r>
          </a:p>
          <a:p>
            <a:pPr lvl="1"/>
            <a:r>
              <a:rPr lang="en-US" altLang="en-US" sz="2000"/>
              <a:t>src1(X) is a register</a:t>
            </a:r>
          </a:p>
          <a:p>
            <a:pPr lvl="1"/>
            <a:r>
              <a:rPr lang="en-US" altLang="en-US" sz="2000"/>
              <a:t>Y consumes dest(X)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</a:rPr>
              <a:t>X.dest is an available def at Y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</a:rPr>
              <a:t>X.src1 is an available expr at Y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7134F5E9-972D-3062-4483-E20C4AB79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3622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r2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r3 = r4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0948A1A7-4048-3E94-17B8-B64F3B4C6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0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B59C4B01-DAC5-342C-9521-A02C3C8E6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814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r6 = r3 + 1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CD8B07D5-B751-DDAD-BD00-4F3A9FECC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1447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r5 = r2 + r3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DE128D19-6DA1-BAB9-4F98-2CD578BA27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30480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BBA90AD1-42C1-2C14-01AF-F4B04650E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0480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565E8DA8-35CF-3D2D-067D-8F7457221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2672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FDC3942E-05C8-EE43-83AD-7F70F8FC1D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42672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8AB01D2-F803-3A94-5B1F-F7DE23A9D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Copy Propagation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5EDA036-97F1-1719-AFDF-ADA3A5AB5B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47800"/>
            <a:ext cx="56388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Backward prop. of the LHS of moves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X:  r1 = r2 + r3 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 r4 = r2 + r3</a:t>
            </a:r>
            <a:endParaRPr lang="en-US" altLang="en-US" sz="200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/>
              <a:t>…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r5 = r1 + r6 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 r5 = r4 + r6</a:t>
            </a:r>
            <a:endParaRPr lang="en-US" altLang="en-US" sz="200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/>
              <a:t>…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Y:  r4 = r1 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 noop</a:t>
            </a:r>
            <a:endParaRPr lang="en-US" altLang="en-US" sz="20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Rules (ops X and Y in same BB)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dest(X) is a register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dest(X) not live out of BB(X)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Y is a move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dest(Y) is a register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Y consumes dest(X)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dest(Y) not consumed in (X…Y)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dest(Y) not defined in (X…Y)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There are no uses of dest(X) after the first redefinition of dest(Y)</a:t>
            </a:r>
          </a:p>
          <a:p>
            <a:pPr lvl="1">
              <a:lnSpc>
                <a:spcPct val="90000"/>
              </a:lnSpc>
            </a:pP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4B04862-FBF8-974F-A0A7-960A28B24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21336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1"/>
                </a:solidFill>
              </a:rPr>
              <a:t>r1 = r8 + r9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r2 = r9 + r1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r4 = r2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r6 = r2 + 1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r9 = r1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r10 = r6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r5 = r6 + 1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r4 = 0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r8 = r2 + r7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52C7F07-4C38-7653-A206-E9E9C4B70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8382000" cy="615950"/>
          </a:xfrm>
        </p:spPr>
        <p:txBody>
          <a:bodyPr/>
          <a:lstStyle/>
          <a:p>
            <a:r>
              <a:rPr lang="en-US" altLang="en-US"/>
              <a:t>Local Common Subexpression Elimination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6856C7A-0582-1300-4934-0F8CC6A7F6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53340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Eliminate recomputation of an expr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X:  r1 = r2 * r3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                  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 r100 = r1</a:t>
            </a:r>
            <a:endParaRPr lang="en-US" altLang="en-US" sz="200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/>
              <a:t>…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Y:  r4 = r2 * r3 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 r4 = r100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Benefits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Reduce work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Moves can get copy propagated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Rules (ops X and Y)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 and Y have the same opcode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src(X) = src(Y), for all srcs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for all srcs(X) no defs of srci in [X ... Y)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if X is a load, then there is no store that may write to address(X) between X and Y</a:t>
            </a:r>
          </a:p>
        </p:txBody>
      </p:sp>
      <p:sp>
        <p:nvSpPr>
          <p:cNvPr id="18436" name="Text Box 13">
            <a:extLst>
              <a:ext uri="{FF2B5EF4-FFF2-40B4-BE49-F238E27FC236}">
                <a16:creationId xmlns:a16="http://schemas.microsoft.com/office/drawing/2014/main" id="{E439FEF3-B7D9-3E6E-B1B3-0F8B8EF3B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20955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Text Box 14">
            <a:extLst>
              <a:ext uri="{FF2B5EF4-FFF2-40B4-BE49-F238E27FC236}">
                <a16:creationId xmlns:a16="http://schemas.microsoft.com/office/drawing/2014/main" id="{B308753F-EE91-C67E-9242-197B50513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362200"/>
            <a:ext cx="15938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1"/>
                </a:solidFill>
              </a:rPr>
              <a:t>r1 = r2 + r3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r4 = r4 +1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r1 = 6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r6 = r2 + r3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r2 = r1 -1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r6 = r4 + 1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r7 = r2 + r3</a:t>
            </a:r>
          </a:p>
        </p:txBody>
      </p:sp>
      <p:sp>
        <p:nvSpPr>
          <p:cNvPr id="18438" name="Rectangle 15">
            <a:extLst>
              <a:ext uri="{FF2B5EF4-FFF2-40B4-BE49-F238E27FC236}">
                <a16:creationId xmlns:a16="http://schemas.microsoft.com/office/drawing/2014/main" id="{3E97DB24-48A4-9744-8548-B0C0F1D5B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86000"/>
            <a:ext cx="1676400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B22413D-054A-6042-78BE-48B08EB9E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8077200" cy="615950"/>
          </a:xfrm>
        </p:spPr>
        <p:txBody>
          <a:bodyPr/>
          <a:lstStyle/>
          <a:p>
            <a:r>
              <a:rPr lang="en-US" altLang="en-US"/>
              <a:t>Global CSE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3890CB6-AE47-4726-C02B-88C17F6387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41475"/>
            <a:ext cx="4114800" cy="5216525"/>
          </a:xfrm>
        </p:spPr>
        <p:txBody>
          <a:bodyPr/>
          <a:lstStyle/>
          <a:p>
            <a:r>
              <a:rPr lang="en-US" altLang="en-US" sz="2800"/>
              <a:t>Rules (ops X and Y)</a:t>
            </a:r>
          </a:p>
          <a:p>
            <a:pPr lvl="1"/>
            <a:r>
              <a:rPr lang="en-US" altLang="en-US" sz="2400"/>
              <a:t>X and Y have the same opcode</a:t>
            </a:r>
          </a:p>
          <a:p>
            <a:pPr lvl="1"/>
            <a:r>
              <a:rPr lang="en-US" altLang="en-US" sz="2400"/>
              <a:t>src(X) = src(Y), for all srcs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expr(X) is available at Y</a:t>
            </a:r>
          </a:p>
          <a:p>
            <a:pPr lvl="1"/>
            <a:r>
              <a:rPr lang="en-US" altLang="en-US" sz="2400"/>
              <a:t>if X is a load, then there is no store that may write to address(X) along any path between X and Y</a:t>
            </a:r>
          </a:p>
          <a:p>
            <a:pPr lvl="1"/>
            <a:endParaRPr lang="en-US" altLang="en-US" sz="2400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2A7E6464-95D7-E00C-7495-6B968F9CB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1336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r2 * r6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r3 = r4 / r7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F9B3553-778B-488C-54EA-593FFAA75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528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r2 + 1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EFBFA4DB-217C-82F5-A304-E1ACA119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3528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r3 * 7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E86F855D-E0D0-38FE-161F-8AC5FF5A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95800"/>
            <a:ext cx="14478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r5 = r2 * r6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r8 = r4 / r7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r9 = r3 * 7</a:t>
            </a:r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6889E9EA-F6EF-C0F8-F919-95F9E29F23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756C1991-D4B6-FC14-0AE9-1B8F6263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8E41F97E-1CC6-A226-C703-09F16C7A4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0386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C2D4BD41-FB9C-8CDD-4054-5A05569F2E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0386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0A5B4220-2BCC-ABD9-9E75-33D0004B2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864225"/>
            <a:ext cx="319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if op is a load, call it redundant</a:t>
            </a:r>
          </a:p>
          <a:p>
            <a:r>
              <a:rPr lang="en-US" altLang="en-US">
                <a:solidFill>
                  <a:srgbClr val="FF0000"/>
                </a:solidFill>
              </a:rPr>
              <a:t>load elimination rather than CSE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5BC06A2-6531-2641-FDE0-8C71888D5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7235C46-DA53-7BD3-7C7F-488A08187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825625"/>
            <a:ext cx="29527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u="sng"/>
              <a:t>Optimize this applying</a:t>
            </a:r>
          </a:p>
          <a:p>
            <a:endParaRPr lang="en-US" altLang="en-US" u="sng"/>
          </a:p>
          <a:p>
            <a:r>
              <a:rPr lang="en-US" altLang="en-US"/>
              <a:t>1. constant propagation</a:t>
            </a:r>
          </a:p>
          <a:p>
            <a:r>
              <a:rPr lang="en-US" altLang="en-US"/>
              <a:t>2. constant folding</a:t>
            </a:r>
          </a:p>
          <a:p>
            <a:r>
              <a:rPr lang="en-US" altLang="en-US"/>
              <a:t>3. strength reduction</a:t>
            </a:r>
          </a:p>
          <a:p>
            <a:r>
              <a:rPr lang="en-US" altLang="en-US"/>
              <a:t>4. dead code elimination</a:t>
            </a:r>
          </a:p>
          <a:p>
            <a:r>
              <a:rPr lang="en-US" altLang="en-US"/>
              <a:t>5. forward copy propagation</a:t>
            </a:r>
          </a:p>
          <a:p>
            <a:r>
              <a:rPr lang="en-US" altLang="en-US"/>
              <a:t>6. backward copy propagation</a:t>
            </a:r>
          </a:p>
          <a:p>
            <a:r>
              <a:rPr lang="en-US" altLang="en-US"/>
              <a:t>7. CSE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32CD54DD-8219-2814-AB34-F6B2EDC7D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057400"/>
            <a:ext cx="2819400" cy="464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9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r4 = 4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r5 = 0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r6 = 16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r3 * r4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r8 = r2 + r5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r9 = r3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r7 = load(r2)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r5 = r9 * r4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r3 = load(r2)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r10 = r3 / r6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store (r8, r7)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r11 = r2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r12 = load(r11)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store(r12, r3)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8C70733-0165-E9E4-C61B-395093CB1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 Combining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81B31EE-1FF8-7385-06C7-680C6BFD51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4876800" cy="5216525"/>
          </a:xfrm>
        </p:spPr>
        <p:txBody>
          <a:bodyPr/>
          <a:lstStyle/>
          <a:p>
            <a:r>
              <a:rPr lang="en-US" altLang="en-US" sz="2400"/>
              <a:t>Combine 2 dependent ops into 1 by combining the literals</a:t>
            </a:r>
          </a:p>
          <a:p>
            <a:pPr lvl="1"/>
            <a:r>
              <a:rPr lang="en-US" altLang="en-US" sz="2000"/>
              <a:t>X:  r1 = r2 + 4  </a:t>
            </a:r>
          </a:p>
          <a:p>
            <a:pPr lvl="1"/>
            <a:r>
              <a:rPr lang="en-US" altLang="en-US" sz="2000"/>
              <a:t>…</a:t>
            </a:r>
          </a:p>
          <a:p>
            <a:pPr lvl="1"/>
            <a:r>
              <a:rPr lang="en-US" altLang="en-US" sz="2000"/>
              <a:t>Y:  r5 = r1 - 9 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 r5 = r2 – 5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First op often becomes dead</a:t>
            </a:r>
          </a:p>
          <a:p>
            <a:r>
              <a:rPr lang="en-US" altLang="en-US" sz="2400"/>
              <a:t>Rules (ops X and Y in same BB)</a:t>
            </a:r>
          </a:p>
          <a:p>
            <a:pPr lvl="1"/>
            <a:r>
              <a:rPr lang="en-US" altLang="en-US" sz="2000"/>
              <a:t>X is of the form rx +- K</a:t>
            </a:r>
          </a:p>
          <a:p>
            <a:pPr lvl="1"/>
            <a:r>
              <a:rPr lang="en-US" altLang="en-US" sz="2000"/>
              <a:t>dest(X) != src1(X)</a:t>
            </a:r>
          </a:p>
          <a:p>
            <a:pPr lvl="1"/>
            <a:r>
              <a:rPr lang="en-US" altLang="en-US" sz="2000"/>
              <a:t>Y is of the form ry +- K (comparison also ok)</a:t>
            </a:r>
          </a:p>
          <a:p>
            <a:pPr lvl="1"/>
            <a:r>
              <a:rPr lang="en-US" altLang="en-US" sz="2000"/>
              <a:t>Y consumes dest(X)</a:t>
            </a:r>
          </a:p>
          <a:p>
            <a:pPr lvl="1"/>
            <a:r>
              <a:rPr lang="en-US" altLang="en-US" sz="2000"/>
              <a:t>src1(X) not modified in (X…Y)</a:t>
            </a:r>
          </a:p>
          <a:p>
            <a:pPr lvl="1"/>
            <a:endParaRPr lang="en-US" altLang="en-US" sz="2000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A3B621B-54FD-750E-9A78-395C495C4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514600"/>
            <a:ext cx="21336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1"/>
                </a:solidFill>
              </a:rPr>
              <a:t>r1 = r2 + 4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r3 = r1 &lt; 0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r2 = r3 + 6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r7 = r1 – 3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r8 = r7 + 5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28ABAB6-2457-34E7-E485-8D2361ADF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 Folding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65F8DD9-5D20-5104-D9E4-F7AC383E7A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54102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Combine 2 dependent ops into 1 complex op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Classic example is MPYADD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r1 = r2 * r3 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…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r5 = r1 + r4 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 r5 = r2 * r3 + r4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First op often becomes dead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Borders on machine dependent opti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Rules (ops X and Y in same BB)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 is an arithmetic operation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dest(X) != any src(X)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Y is an arithmetic operation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Y consumes dest(X)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 and Y can be merged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src(X) not modified in (X…Y)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95C81455-D270-4082-FB8D-1241CE983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971800"/>
            <a:ext cx="21336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1"/>
                </a:solidFill>
              </a:rPr>
              <a:t>r1 = r2 &amp; 4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r3 = r1 ^ -1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r2 = r3 &lt; 6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r4 = r2 == 0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r5 = r6 &lt;&lt; 1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r7 = r5 + r8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C2DE8CC-0C4B-A1C7-C4C7-610BF4B07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 Optimizations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B8A14E1-4192-AD1C-0B6D-573817A69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The most important set of optimizations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Because programs spend so much time in loops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Optimize given that you know a sequence of code will be repeatedly executed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Optis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Invariant code removal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Global variable migration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Induction variable strength reduction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Induction variable elimination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38F3164-7562-0684-F320-0A6A1A8B6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Recall Loop Terminology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60E13F2-E58C-4275-DD82-87B71AF1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288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10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E598BA01-7BEF-5402-CB36-7003C240E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004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r4 = r4 + 1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r7 = r4 * 3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FFA33F4E-9E4F-2C74-9DB0-D45CFAB6D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19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0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3F551F81-36CC-20F9-CFC6-3E0F07A3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19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r3 = r2 + 1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4518BD18-E72D-7864-9187-886BA2B69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2578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r1 + 2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5114F7C5-F47A-2661-E48F-A85131F8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1722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store (r1, r3)</a:t>
            </a:r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CED35C8D-2987-4655-0189-6F7666726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743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100DAB38-21A3-896B-539F-D9D12F741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8862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1801B4DF-9D95-E9A3-3D21-ECE388825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8862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AD874929-67A1-C211-4C68-C64E3A927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8006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D7378E59-6FE9-0F1B-A2EB-233C906D6E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8006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4">
            <a:extLst>
              <a:ext uri="{FF2B5EF4-FFF2-40B4-BE49-F238E27FC236}">
                <a16:creationId xmlns:a16="http://schemas.microsoft.com/office/drawing/2014/main" id="{7F7AD4DB-0B1B-A4BD-6692-E4CF1BB4F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638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31DA91DF-D3AC-A5B2-E7DE-BCEF87CA3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638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>
            <a:extLst>
              <a:ext uri="{FF2B5EF4-FFF2-40B4-BE49-F238E27FC236}">
                <a16:creationId xmlns:a16="http://schemas.microsoft.com/office/drawing/2014/main" id="{6AB0E9BC-9811-AD67-5E38-D4E542F7F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5867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A813A022-0E32-704C-B619-585A7E4DC0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9718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7588A601-D6CD-C60E-5749-22E6D41D0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971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>
            <a:extLst>
              <a:ext uri="{FF2B5EF4-FFF2-40B4-BE49-F238E27FC236}">
                <a16:creationId xmlns:a16="http://schemas.microsoft.com/office/drawing/2014/main" id="{5E5CDB0E-E8F0-C7B3-A032-38B739A33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20">
            <a:extLst>
              <a:ext uri="{FF2B5EF4-FFF2-40B4-BE49-F238E27FC236}">
                <a16:creationId xmlns:a16="http://schemas.microsoft.com/office/drawing/2014/main" id="{BD55E06C-44C6-D3D2-FD3A-2BF5EB381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86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Text Box 21">
            <a:extLst>
              <a:ext uri="{FF2B5EF4-FFF2-40B4-BE49-F238E27FC236}">
                <a16:creationId xmlns:a16="http://schemas.microsoft.com/office/drawing/2014/main" id="{37949764-CC39-B1B3-71C5-F82FB60F3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106613"/>
            <a:ext cx="169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loop preheader</a:t>
            </a:r>
          </a:p>
        </p:txBody>
      </p:sp>
      <p:sp>
        <p:nvSpPr>
          <p:cNvPr id="24598" name="Line 22">
            <a:extLst>
              <a:ext uri="{FF2B5EF4-FFF2-40B4-BE49-F238E27FC236}">
                <a16:creationId xmlns:a16="http://schemas.microsoft.com/office/drawing/2014/main" id="{E72CBDF4-4CE3-7BBD-4E03-62775FEE8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05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Text Box 23">
            <a:extLst>
              <a:ext uri="{FF2B5EF4-FFF2-40B4-BE49-F238E27FC236}">
                <a16:creationId xmlns:a16="http://schemas.microsoft.com/office/drawing/2014/main" id="{6FBDC64E-ECF4-4C61-9073-D4D04184B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325813"/>
            <a:ext cx="1374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loop header</a:t>
            </a:r>
          </a:p>
        </p:txBody>
      </p:sp>
      <p:sp>
        <p:nvSpPr>
          <p:cNvPr id="24600" name="Line 24">
            <a:extLst>
              <a:ext uri="{FF2B5EF4-FFF2-40B4-BE49-F238E27FC236}">
                <a16:creationId xmlns:a16="http://schemas.microsoft.com/office/drawing/2014/main" id="{847653A8-0C98-CDB4-1AE0-720330766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864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Line 25">
            <a:extLst>
              <a:ext uri="{FF2B5EF4-FFF2-40B4-BE49-F238E27FC236}">
                <a16:creationId xmlns:a16="http://schemas.microsoft.com/office/drawing/2014/main" id="{048C359B-DC13-08E2-DC96-D063A16FE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8006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26">
            <a:extLst>
              <a:ext uri="{FF2B5EF4-FFF2-40B4-BE49-F238E27FC236}">
                <a16:creationId xmlns:a16="http://schemas.microsoft.com/office/drawing/2014/main" id="{0A42D2B0-8CB9-30E2-4F02-9AD6C0F67A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943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27">
            <a:extLst>
              <a:ext uri="{FF2B5EF4-FFF2-40B4-BE49-F238E27FC236}">
                <a16:creationId xmlns:a16="http://schemas.microsoft.com/office/drawing/2014/main" id="{83E869F2-AE8B-4464-0234-CB799E041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943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Text Box 28">
            <a:extLst>
              <a:ext uri="{FF2B5EF4-FFF2-40B4-BE49-F238E27FC236}">
                <a16:creationId xmlns:a16="http://schemas.microsoft.com/office/drawing/2014/main" id="{FF6BC947-FC37-4365-AAB2-C3A8B4DEA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5500688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backedge BB</a:t>
            </a:r>
          </a:p>
        </p:txBody>
      </p:sp>
      <p:sp>
        <p:nvSpPr>
          <p:cNvPr id="24605" name="Line 29">
            <a:extLst>
              <a:ext uri="{FF2B5EF4-FFF2-40B4-BE49-F238E27FC236}">
                <a16:creationId xmlns:a16="http://schemas.microsoft.com/office/drawing/2014/main" id="{ACF44FE0-54E0-8647-48DE-95FED519E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648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30">
            <a:extLst>
              <a:ext uri="{FF2B5EF4-FFF2-40B4-BE49-F238E27FC236}">
                <a16:creationId xmlns:a16="http://schemas.microsoft.com/office/drawing/2014/main" id="{FF1EC0B7-69BD-1984-FFB3-7BD165F770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800600"/>
            <a:ext cx="1676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Text Box 31">
            <a:extLst>
              <a:ext uri="{FF2B5EF4-FFF2-40B4-BE49-F238E27FC236}">
                <a16:creationId xmlns:a16="http://schemas.microsoft.com/office/drawing/2014/main" id="{025043DC-82A4-7B27-6526-EB4AFF625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4433888"/>
            <a:ext cx="966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exit BB</a:t>
            </a:r>
          </a:p>
        </p:txBody>
      </p:sp>
      <p:sp>
        <p:nvSpPr>
          <p:cNvPr id="24608" name="Text Box 32">
            <a:extLst>
              <a:ext uri="{FF2B5EF4-FFF2-40B4-BE49-F238E27FC236}">
                <a16:creationId xmlns:a16="http://schemas.microsoft.com/office/drawing/2014/main" id="{58214098-953B-82EB-36E3-7D1F60BC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34671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4609" name="Text Box 33">
            <a:extLst>
              <a:ext uri="{FF2B5EF4-FFF2-40B4-BE49-F238E27FC236}">
                <a16:creationId xmlns:a16="http://schemas.microsoft.com/office/drawing/2014/main" id="{4DDAEAF2-5C82-8F52-270F-FDF6BDF6A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49413"/>
            <a:ext cx="21193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- r1, r4 are basic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induction variables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- r7 is a derived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induction variable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75775C0-5622-022E-CEB6-4343EBCD8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Classical Optimizations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2929FDA-DC99-815E-B79B-72C5F9437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Operation-level</a:t>
            </a:r>
            <a:r>
              <a:rPr lang="en-US" altLang="en-US"/>
              <a:t> – 1 operation in isolation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Constant folding, strength reduction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Dead code elimination (global, but 1 op at a time)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Local</a:t>
            </a:r>
            <a:r>
              <a:rPr lang="en-US" altLang="en-US"/>
              <a:t> – Pairs of operations in same BB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May or may not use dataflow analysis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Global</a:t>
            </a:r>
            <a:r>
              <a:rPr lang="en-US" altLang="en-US"/>
              <a:t> – Again pairs of operations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But, operations in different BBs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Dataflow analysis necessary here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Loop </a:t>
            </a:r>
            <a:r>
              <a:rPr lang="en-US" altLang="en-US"/>
              <a:t>– Body of a loop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67D3C7D-5301-38D4-1B09-98F15FE40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Invariant Code Removal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CAA12D9-F798-1F84-C973-95F8DF1AC0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41475"/>
            <a:ext cx="38862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Move operations whose source operands do not change within the loop to the loop preheader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Execute them only 1x per invocation of the loop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Be careful with memory operations!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Be careful with ops not executed every iteration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BAFF5D93-2908-6FAB-1C20-1B8139CA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7526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r1 = 3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r5 = 0</a:t>
            </a:r>
          </a:p>
        </p:txBody>
      </p:sp>
      <p:sp>
        <p:nvSpPr>
          <p:cNvPr id="25605" name="Rectangle 6">
            <a:extLst>
              <a:ext uri="{FF2B5EF4-FFF2-40B4-BE49-F238E27FC236}">
                <a16:creationId xmlns:a16="http://schemas.microsoft.com/office/drawing/2014/main" id="{7EC64717-A2DA-9606-00E3-1E1C0015F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r4 = load(r5)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r7 = r4 * 3</a:t>
            </a:r>
          </a:p>
        </p:txBody>
      </p:sp>
      <p:sp>
        <p:nvSpPr>
          <p:cNvPr id="25606" name="Rectangle 7">
            <a:extLst>
              <a:ext uri="{FF2B5EF4-FFF2-40B4-BE49-F238E27FC236}">
                <a16:creationId xmlns:a16="http://schemas.microsoft.com/office/drawing/2014/main" id="{0A911DD1-4DCD-A472-10E5-4D5CF88F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1447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r8 = r2 + 1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r7 = r8 * r4</a:t>
            </a:r>
          </a:p>
        </p:txBody>
      </p:sp>
      <p:sp>
        <p:nvSpPr>
          <p:cNvPr id="25607" name="Rectangle 8">
            <a:extLst>
              <a:ext uri="{FF2B5EF4-FFF2-40B4-BE49-F238E27FC236}">
                <a16:creationId xmlns:a16="http://schemas.microsoft.com/office/drawing/2014/main" id="{396D499F-5D9D-139D-E4B0-87C05C92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191000"/>
            <a:ext cx="1447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r3 = r2 + 1</a:t>
            </a:r>
          </a:p>
        </p:txBody>
      </p:sp>
      <p:sp>
        <p:nvSpPr>
          <p:cNvPr id="25608" name="Rectangle 9">
            <a:extLst>
              <a:ext uri="{FF2B5EF4-FFF2-40B4-BE49-F238E27FC236}">
                <a16:creationId xmlns:a16="http://schemas.microsoft.com/office/drawing/2014/main" id="{68326B2A-E9B6-9CAD-A291-473D17A4A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r1 = r1 + r7</a:t>
            </a:r>
          </a:p>
        </p:txBody>
      </p:sp>
      <p:sp>
        <p:nvSpPr>
          <p:cNvPr id="25609" name="Rectangle 10">
            <a:extLst>
              <a:ext uri="{FF2B5EF4-FFF2-40B4-BE49-F238E27FC236}">
                <a16:creationId xmlns:a16="http://schemas.microsoft.com/office/drawing/2014/main" id="{304091EE-4694-7705-3A0E-593DB756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store (r1, r3)</a:t>
            </a:r>
          </a:p>
        </p:txBody>
      </p:sp>
      <p:sp>
        <p:nvSpPr>
          <p:cNvPr id="25610" name="Line 11">
            <a:extLst>
              <a:ext uri="{FF2B5EF4-FFF2-40B4-BE49-F238E27FC236}">
                <a16:creationId xmlns:a16="http://schemas.microsoft.com/office/drawing/2014/main" id="{3D114595-D7AD-92FC-987E-E0F4DE1FE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667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2">
            <a:extLst>
              <a:ext uri="{FF2B5EF4-FFF2-40B4-BE49-F238E27FC236}">
                <a16:creationId xmlns:a16="http://schemas.microsoft.com/office/drawing/2014/main" id="{54143F09-F117-52DE-7F68-49721F1157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810000"/>
            <a:ext cx="1066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3">
            <a:extLst>
              <a:ext uri="{FF2B5EF4-FFF2-40B4-BE49-F238E27FC236}">
                <a16:creationId xmlns:a16="http://schemas.microsoft.com/office/drawing/2014/main" id="{81BD1BFC-CDE7-B399-EA8A-705F7A3C0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4">
            <a:extLst>
              <a:ext uri="{FF2B5EF4-FFF2-40B4-BE49-F238E27FC236}">
                <a16:creationId xmlns:a16="http://schemas.microsoft.com/office/drawing/2014/main" id="{26D1C50A-C741-9F1C-DC0A-FB52BAC24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7244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5">
            <a:extLst>
              <a:ext uri="{FF2B5EF4-FFF2-40B4-BE49-F238E27FC236}">
                <a16:creationId xmlns:a16="http://schemas.microsoft.com/office/drawing/2014/main" id="{81FD2417-1509-4E9E-C7BB-376EDD9AAA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724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6">
            <a:extLst>
              <a:ext uri="{FF2B5EF4-FFF2-40B4-BE49-F238E27FC236}">
                <a16:creationId xmlns:a16="http://schemas.microsoft.com/office/drawing/2014/main" id="{F5C2BADA-1CAD-A915-34AB-3B0288A0C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7">
            <a:extLst>
              <a:ext uri="{FF2B5EF4-FFF2-40B4-BE49-F238E27FC236}">
                <a16:creationId xmlns:a16="http://schemas.microsoft.com/office/drawing/2014/main" id="{16E881C3-A436-AE56-EAF7-2B6D042CF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8">
            <a:extLst>
              <a:ext uri="{FF2B5EF4-FFF2-40B4-BE49-F238E27FC236}">
                <a16:creationId xmlns:a16="http://schemas.microsoft.com/office/drawing/2014/main" id="{CDDC583E-CA60-B715-B65C-1A8AF23E72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57912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9">
            <a:extLst>
              <a:ext uri="{FF2B5EF4-FFF2-40B4-BE49-F238E27FC236}">
                <a16:creationId xmlns:a16="http://schemas.microsoft.com/office/drawing/2014/main" id="{A04A868B-E22F-6DB3-E14D-EF706645D3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895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20">
            <a:extLst>
              <a:ext uri="{FF2B5EF4-FFF2-40B4-BE49-F238E27FC236}">
                <a16:creationId xmlns:a16="http://schemas.microsoft.com/office/drawing/2014/main" id="{6E88CC10-3647-12DE-C8BB-84ECE30CC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95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21">
            <a:extLst>
              <a:ext uri="{FF2B5EF4-FFF2-40B4-BE49-F238E27FC236}">
                <a16:creationId xmlns:a16="http://schemas.microsoft.com/office/drawing/2014/main" id="{D84B1F17-2434-68A1-7619-7DF8A60E5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2">
            <a:extLst>
              <a:ext uri="{FF2B5EF4-FFF2-40B4-BE49-F238E27FC236}">
                <a16:creationId xmlns:a16="http://schemas.microsoft.com/office/drawing/2014/main" id="{97495D9D-2C2B-01F1-7AFE-5F771F1D9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724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3">
            <a:extLst>
              <a:ext uri="{FF2B5EF4-FFF2-40B4-BE49-F238E27FC236}">
                <a16:creationId xmlns:a16="http://schemas.microsoft.com/office/drawing/2014/main" id="{6E6B874A-8700-88E5-7A1D-34AD44822C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867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Line 24">
            <a:extLst>
              <a:ext uri="{FF2B5EF4-FFF2-40B4-BE49-F238E27FC236}">
                <a16:creationId xmlns:a16="http://schemas.microsoft.com/office/drawing/2014/main" id="{DE7F8563-A160-758D-168B-7974AF948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86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Text Box 25">
            <a:extLst>
              <a:ext uri="{FF2B5EF4-FFF2-40B4-BE49-F238E27FC236}">
                <a16:creationId xmlns:a16="http://schemas.microsoft.com/office/drawing/2014/main" id="{1F60D9AF-EF6F-E5DD-C0B7-345F6A4B9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33909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6CA3952-7243-4875-55FB-2E845E17D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Invariant Code Removal (2)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3E98093-99FE-4954-BDCB-52C3940EF7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41475"/>
            <a:ext cx="441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Rules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 can be moved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src(X) not modified in loop body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 is the only op to modify dest(X)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for all uses of dest(X), X is in the available defs set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for all exit BB, if dest(X) is live on the exit edge, X is in the available defs set on the edge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if X not executed on every iteration, then X must provably not cause exceptions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if X is a load or store, then there are no writes to address(X) in loop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3F3D57F8-7F4D-93D5-81BE-4AE82B17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7526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r1 = 3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r5 = 0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8EA048BB-3BC9-0BD2-0743-F75832A9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r4 = load(r5)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r7 = r4 * 3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A7452FE4-518B-ACEE-86EA-1D4F8E825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1447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r8 = r2 + 1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r7 = r8 * r4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7AD10555-D15D-4DA5-1243-3F48CC2AD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191000"/>
            <a:ext cx="1447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r3 = r2 + 1</a:t>
            </a: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0E2D50C4-5BD9-A563-6C94-2E8920D71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r1 = r1 + r7</a:t>
            </a: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A3BA589F-4F87-6D8C-1E7A-B5CC8EC01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store (r1, r3)</a:t>
            </a:r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276F421D-F1AA-DFA7-E536-4C810FA3E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667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6F4E9880-81C4-069F-96B6-23EE844346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810000"/>
            <a:ext cx="1066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BA70F579-D48A-F8C7-62EC-6C6C1A1A0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FB10EA0F-4891-3D9A-8F20-BCEB872C2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7244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10F473EE-F022-C1DD-BCDF-04D10C029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724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9F1352CF-E020-F483-1E75-B49099C9D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37540229-D053-AA96-95E1-26BC02167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DE9EAE3D-BD09-5CA2-7E7F-09368E07FE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791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7781BC91-1DBD-E535-0C11-4EF99E20D1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895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9">
            <a:extLst>
              <a:ext uri="{FF2B5EF4-FFF2-40B4-BE49-F238E27FC236}">
                <a16:creationId xmlns:a16="http://schemas.microsoft.com/office/drawing/2014/main" id="{B440AA32-83BF-B9B7-F80C-093FB99DC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895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0">
            <a:extLst>
              <a:ext uri="{FF2B5EF4-FFF2-40B4-BE49-F238E27FC236}">
                <a16:creationId xmlns:a16="http://schemas.microsoft.com/office/drawing/2014/main" id="{135D0F24-97C5-F177-210C-C7E75A48E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21">
            <a:extLst>
              <a:ext uri="{FF2B5EF4-FFF2-40B4-BE49-F238E27FC236}">
                <a16:creationId xmlns:a16="http://schemas.microsoft.com/office/drawing/2014/main" id="{98DD9B0F-2956-37DF-466B-841935B50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724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22">
            <a:extLst>
              <a:ext uri="{FF2B5EF4-FFF2-40B4-BE49-F238E27FC236}">
                <a16:creationId xmlns:a16="http://schemas.microsoft.com/office/drawing/2014/main" id="{583F7F0F-E8D9-ABFF-118B-0364112401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867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3">
            <a:extLst>
              <a:ext uri="{FF2B5EF4-FFF2-40B4-BE49-F238E27FC236}">
                <a16:creationId xmlns:a16="http://schemas.microsoft.com/office/drawing/2014/main" id="{C06F387D-FBC7-CF82-4BB6-EA55D98D9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86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Text Box 24">
            <a:extLst>
              <a:ext uri="{FF2B5EF4-FFF2-40B4-BE49-F238E27FC236}">
                <a16:creationId xmlns:a16="http://schemas.microsoft.com/office/drawing/2014/main" id="{D31FD6C1-E807-90D9-3BCD-59D753A88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33909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E2A0EF86-3011-7628-75E8-402C6A458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Invariant Code Removal (3)</a:t>
            </a:r>
          </a:p>
        </p:txBody>
      </p:sp>
      <p:sp>
        <p:nvSpPr>
          <p:cNvPr id="27651" name="Rectangle 7">
            <a:extLst>
              <a:ext uri="{FF2B5EF4-FFF2-40B4-BE49-F238E27FC236}">
                <a16:creationId xmlns:a16="http://schemas.microsoft.com/office/drawing/2014/main" id="{8567DAEC-48A6-1BD6-6D99-E584C26B8F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41475"/>
            <a:ext cx="3962400" cy="5216525"/>
          </a:xfrm>
        </p:spPr>
        <p:txBody>
          <a:bodyPr/>
          <a:lstStyle/>
          <a:p>
            <a:r>
              <a:rPr lang="en-US" altLang="en-US" sz="2800"/>
              <a:t>Can you do LICM w/o available defs info?</a:t>
            </a:r>
          </a:p>
          <a:p>
            <a:pPr lvl="1"/>
            <a:r>
              <a:rPr lang="en-US" altLang="en-US" sz="2400"/>
              <a:t>Sure – no problem!</a:t>
            </a:r>
          </a:p>
          <a:p>
            <a:r>
              <a:rPr lang="en-US" altLang="en-US" sz="2800"/>
              <a:t>Rules that need change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for all uses of dest(X), X is in the available defs set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for all exit BB, if dest(X) is live on the exit edge, X is in the available defs set on the edge</a:t>
            </a:r>
          </a:p>
          <a:p>
            <a:pPr lvl="1"/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27652" name="Rectangle 8">
            <a:extLst>
              <a:ext uri="{FF2B5EF4-FFF2-40B4-BE49-F238E27FC236}">
                <a16:creationId xmlns:a16="http://schemas.microsoft.com/office/drawing/2014/main" id="{1FA72F89-AE41-700A-E489-37AC485B03B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800"/>
              <a:t>First rule approx:</a:t>
            </a:r>
          </a:p>
          <a:p>
            <a:pPr lvl="1"/>
            <a:r>
              <a:rPr lang="en-US" altLang="en-US" sz="2400"/>
              <a:t>X dominates all uses of dest(X)</a:t>
            </a:r>
          </a:p>
          <a:p>
            <a:r>
              <a:rPr lang="en-US" altLang="en-US" sz="2800"/>
              <a:t>Second rule approx:</a:t>
            </a:r>
          </a:p>
          <a:p>
            <a:pPr lvl="1"/>
            <a:r>
              <a:rPr lang="en-US" altLang="en-US" sz="2400"/>
              <a:t>X dominates all exit BBs where dest(X) is live</a:t>
            </a:r>
          </a:p>
          <a:p>
            <a:r>
              <a:rPr lang="en-US" altLang="en-US" sz="2800"/>
              <a:t>This is how the compiler that I work on does it..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F3FD31E-4E63-3EB1-0030-4785F92B0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 Migration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8E511ED-D4C2-6EE7-B154-B8D110DC05D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47800"/>
            <a:ext cx="4038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Assign a global variable temporarily to a register for the duration of the loop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Load in preheader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Store at exit points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Rules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 is a load or store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address(X) not modified in the loop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if X not executed on every iteration, then X must provably not cause an exception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All memory ops in loop whose address can equal address(X) must always have the same address as X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6F2C29B3-28C8-399E-4783-05D96FEAC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7526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4DA7F562-1394-4956-F5BF-9671353D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r4 = load(r5)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r4 = r4 + 1</a:t>
            </a:r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09AA0D0A-8471-F288-A45F-A68BCAB00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1447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r8 = load(r5)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r7 = r8 * r4</a:t>
            </a:r>
          </a:p>
        </p:txBody>
      </p:sp>
      <p:sp>
        <p:nvSpPr>
          <p:cNvPr id="28679" name="Rectangle 8">
            <a:extLst>
              <a:ext uri="{FF2B5EF4-FFF2-40B4-BE49-F238E27FC236}">
                <a16:creationId xmlns:a16="http://schemas.microsoft.com/office/drawing/2014/main" id="{2EAB1AA1-1493-38EC-7891-E4F05ADC5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191000"/>
            <a:ext cx="1447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store(r5, r4)</a:t>
            </a:r>
          </a:p>
        </p:txBody>
      </p:sp>
      <p:sp>
        <p:nvSpPr>
          <p:cNvPr id="28680" name="Rectangle 9">
            <a:extLst>
              <a:ext uri="{FF2B5EF4-FFF2-40B4-BE49-F238E27FC236}">
                <a16:creationId xmlns:a16="http://schemas.microsoft.com/office/drawing/2014/main" id="{5BE15C3A-AED8-2C76-22C0-FEB294AF5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store(r5,r7)</a:t>
            </a:r>
          </a:p>
        </p:txBody>
      </p:sp>
      <p:sp>
        <p:nvSpPr>
          <p:cNvPr id="28681" name="Rectangle 10">
            <a:extLst>
              <a:ext uri="{FF2B5EF4-FFF2-40B4-BE49-F238E27FC236}">
                <a16:creationId xmlns:a16="http://schemas.microsoft.com/office/drawing/2014/main" id="{97E93028-4C6E-FBAD-C1E8-02B48B7C2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8682" name="Line 11">
            <a:extLst>
              <a:ext uri="{FF2B5EF4-FFF2-40B4-BE49-F238E27FC236}">
                <a16:creationId xmlns:a16="http://schemas.microsoft.com/office/drawing/2014/main" id="{95BBA6B1-29A8-6C93-4A8C-F403C8BC6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667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2">
            <a:extLst>
              <a:ext uri="{FF2B5EF4-FFF2-40B4-BE49-F238E27FC236}">
                <a16:creationId xmlns:a16="http://schemas.microsoft.com/office/drawing/2014/main" id="{FD256255-E7BB-72DF-3E93-97EB36B726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810000"/>
            <a:ext cx="1066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3">
            <a:extLst>
              <a:ext uri="{FF2B5EF4-FFF2-40B4-BE49-F238E27FC236}">
                <a16:creationId xmlns:a16="http://schemas.microsoft.com/office/drawing/2014/main" id="{D9BA05E2-F6EA-9228-1777-A4DE93AE5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4">
            <a:extLst>
              <a:ext uri="{FF2B5EF4-FFF2-40B4-BE49-F238E27FC236}">
                <a16:creationId xmlns:a16="http://schemas.microsoft.com/office/drawing/2014/main" id="{C402C966-FA8C-070F-DCBE-D249DECA1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7244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5">
            <a:extLst>
              <a:ext uri="{FF2B5EF4-FFF2-40B4-BE49-F238E27FC236}">
                <a16:creationId xmlns:a16="http://schemas.microsoft.com/office/drawing/2014/main" id="{562F06E9-11E3-1DC4-2E16-8F457B8ED7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724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6">
            <a:extLst>
              <a:ext uri="{FF2B5EF4-FFF2-40B4-BE49-F238E27FC236}">
                <a16:creationId xmlns:a16="http://schemas.microsoft.com/office/drawing/2014/main" id="{D952C217-FC1D-12F6-8D58-9FE0319C8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7">
            <a:extLst>
              <a:ext uri="{FF2B5EF4-FFF2-40B4-BE49-F238E27FC236}">
                <a16:creationId xmlns:a16="http://schemas.microsoft.com/office/drawing/2014/main" id="{580AA2A8-5A36-6211-926E-ACADA8A71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8">
            <a:extLst>
              <a:ext uri="{FF2B5EF4-FFF2-40B4-BE49-F238E27FC236}">
                <a16:creationId xmlns:a16="http://schemas.microsoft.com/office/drawing/2014/main" id="{BCC26D6D-8B0A-3907-7E6B-35667D49A5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57912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9">
            <a:extLst>
              <a:ext uri="{FF2B5EF4-FFF2-40B4-BE49-F238E27FC236}">
                <a16:creationId xmlns:a16="http://schemas.microsoft.com/office/drawing/2014/main" id="{A465C40B-44C6-CADD-9919-9FF08D451A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895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20">
            <a:extLst>
              <a:ext uri="{FF2B5EF4-FFF2-40B4-BE49-F238E27FC236}">
                <a16:creationId xmlns:a16="http://schemas.microsoft.com/office/drawing/2014/main" id="{C39E0232-B57E-DE2D-E905-C9B06291C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95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1">
            <a:extLst>
              <a:ext uri="{FF2B5EF4-FFF2-40B4-BE49-F238E27FC236}">
                <a16:creationId xmlns:a16="http://schemas.microsoft.com/office/drawing/2014/main" id="{E21AA7D2-E563-1D97-C83F-5CDAE2920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22">
            <a:extLst>
              <a:ext uri="{FF2B5EF4-FFF2-40B4-BE49-F238E27FC236}">
                <a16:creationId xmlns:a16="http://schemas.microsoft.com/office/drawing/2014/main" id="{5C51E28D-AC11-86F5-ED51-E5E619256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724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3">
            <a:extLst>
              <a:ext uri="{FF2B5EF4-FFF2-40B4-BE49-F238E27FC236}">
                <a16:creationId xmlns:a16="http://schemas.microsoft.com/office/drawing/2014/main" id="{C71D500C-2F3D-56F6-9C2B-3246AF858C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867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24">
            <a:extLst>
              <a:ext uri="{FF2B5EF4-FFF2-40B4-BE49-F238E27FC236}">
                <a16:creationId xmlns:a16="http://schemas.microsoft.com/office/drawing/2014/main" id="{C3AFFA34-C5D3-B593-82EF-09EBEB3E4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86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Text Box 25">
            <a:extLst>
              <a:ext uri="{FF2B5EF4-FFF2-40B4-BE49-F238E27FC236}">
                <a16:creationId xmlns:a16="http://schemas.microsoft.com/office/drawing/2014/main" id="{80D1F430-D3D7-39DD-F5A8-C8E01AD35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33909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E00D7B7-47DB-62DE-B408-0C951D4EF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53A4D23-18AE-E774-6AA6-BF2252508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7526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1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10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2028A1D6-1648-13FD-EF7D-076165CDC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15240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r4 = 13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r7 = r4 * r8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r6 = load(r10)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C2AD2A4D-21C4-FFDA-3EB6-FFDF819E6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14478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1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r3 = r2 / r6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6EA4F93C-8F62-D002-3E83-F935EB64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343400"/>
            <a:ext cx="14478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r3 = r4 * r8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r3 = r3 + r2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124B8D05-D771-8030-D9D4-8A1C5102E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r2 + r1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store(r10,r3)</a:t>
            </a: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4D47A5EB-8C61-5A60-612A-273AF1682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324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store (r2, r3)</a:t>
            </a:r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48F5FC7A-ECDA-105E-4AF0-5334EF1D5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667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18A6BDFE-52AC-CFB1-58BE-36DBC13475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8100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CD20FF17-0E2D-ED6C-99FE-80AB3E91E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8100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2DBD89FB-B4C2-3485-1B59-2C11E7E87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953000"/>
            <a:ext cx="914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E04DA7D1-FF7F-AE24-B51C-649DD580E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E0C1D2EB-1B00-43EA-5072-7F254A439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867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E0F87C19-2207-886E-6457-DFE6C9CE0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86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D2280D16-1A04-6D81-861D-5CF71D9EBF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6096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1877A623-DFC9-A61B-4D30-1C0886E752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7432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0204F5ED-A27F-2F2A-36CE-7195D9F96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743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D45176BA-ADAE-733D-700A-7A5BEE6FF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FE305833-75A4-03EA-534E-5D6C0FAEE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97025"/>
            <a:ext cx="295275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u="sng"/>
              <a:t>Optimize this applying</a:t>
            </a:r>
          </a:p>
          <a:p>
            <a:endParaRPr lang="en-US" altLang="en-US" u="sng"/>
          </a:p>
          <a:p>
            <a:r>
              <a:rPr lang="en-US" altLang="en-US"/>
              <a:t>1. constant propagation</a:t>
            </a:r>
          </a:p>
          <a:p>
            <a:r>
              <a:rPr lang="en-US" altLang="en-US"/>
              <a:t>2. constant folding</a:t>
            </a:r>
          </a:p>
          <a:p>
            <a:r>
              <a:rPr lang="en-US" altLang="en-US"/>
              <a:t>3. strength reduction</a:t>
            </a:r>
          </a:p>
          <a:p>
            <a:r>
              <a:rPr lang="en-US" altLang="en-US"/>
              <a:t>4. dead code elimination</a:t>
            </a:r>
          </a:p>
          <a:p>
            <a:r>
              <a:rPr lang="en-US" altLang="en-US"/>
              <a:t>5. forward copy propagation</a:t>
            </a:r>
          </a:p>
          <a:p>
            <a:r>
              <a:rPr lang="en-US" altLang="en-US"/>
              <a:t>6. backward copy propagation</a:t>
            </a:r>
          </a:p>
          <a:p>
            <a:r>
              <a:rPr lang="en-US" altLang="en-US"/>
              <a:t>7. CSE</a:t>
            </a:r>
          </a:p>
          <a:p>
            <a:r>
              <a:rPr lang="en-US" altLang="en-US"/>
              <a:t>8. constant combining</a:t>
            </a:r>
          </a:p>
          <a:p>
            <a:r>
              <a:rPr lang="en-US" altLang="en-US"/>
              <a:t>9. operation folding</a:t>
            </a:r>
          </a:p>
          <a:p>
            <a:r>
              <a:rPr lang="en-US" altLang="en-US"/>
              <a:t>10. loop invariant removal</a:t>
            </a:r>
          </a:p>
          <a:p>
            <a:r>
              <a:rPr lang="en-US" altLang="en-US"/>
              <a:t>11. global variable migration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3F8E9F9-CA87-9A52-1454-1C9CC4125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Induction Variable Strength Reduction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3793664-0B04-6E4A-72BA-515ED72283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41475"/>
            <a:ext cx="42672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Create basic induction variables from derived induction variables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Rules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X is a *, &lt;&lt;, + or – operation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src1(X) is a basic ind var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src2(X) is invariant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No other ops modify dest(X)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dest(X) != src(X) for all srcs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dest(X) is a register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B3F3F40C-AB4D-5BC3-1B56-0623711EA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7526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18FB0625-C3CB-1E31-7299-95FE2339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r5 = r4 - 3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r4 = r4 + 1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7F839298-DE57-0C05-B071-DCDCA4EF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1447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9FFF7B2C-A110-8EAF-64CB-702962B87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191000"/>
            <a:ext cx="1447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r7 = r4 * r9</a:t>
            </a: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0536344D-7337-9CC6-5FC6-83547A994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r6 = r4 &lt;&lt; 2</a:t>
            </a:r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35D78893-D71A-9231-8D37-D21AC007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0730" name="Line 10">
            <a:extLst>
              <a:ext uri="{FF2B5EF4-FFF2-40B4-BE49-F238E27FC236}">
                <a16:creationId xmlns:a16="http://schemas.microsoft.com/office/drawing/2014/main" id="{68DE80BE-DCA4-4C21-8329-054135E33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667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1">
            <a:extLst>
              <a:ext uri="{FF2B5EF4-FFF2-40B4-BE49-F238E27FC236}">
                <a16:creationId xmlns:a16="http://schemas.microsoft.com/office/drawing/2014/main" id="{F3840780-7811-5532-9AA4-28D0BEB697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810000"/>
            <a:ext cx="1066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>
            <a:extLst>
              <a:ext uri="{FF2B5EF4-FFF2-40B4-BE49-F238E27FC236}">
                <a16:creationId xmlns:a16="http://schemas.microsoft.com/office/drawing/2014/main" id="{9E783B01-57E7-9A12-72F9-6EF534D3E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3">
            <a:extLst>
              <a:ext uri="{FF2B5EF4-FFF2-40B4-BE49-F238E27FC236}">
                <a16:creationId xmlns:a16="http://schemas.microsoft.com/office/drawing/2014/main" id="{AD5C0BB1-923E-D212-9BD0-2D8288B6A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7244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14">
            <a:extLst>
              <a:ext uri="{FF2B5EF4-FFF2-40B4-BE49-F238E27FC236}">
                <a16:creationId xmlns:a16="http://schemas.microsoft.com/office/drawing/2014/main" id="{46497A83-9BE7-7488-1368-9AB01DD697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724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5">
            <a:extLst>
              <a:ext uri="{FF2B5EF4-FFF2-40B4-BE49-F238E27FC236}">
                <a16:creationId xmlns:a16="http://schemas.microsoft.com/office/drawing/2014/main" id="{43DAF847-83E2-5A33-712C-18BFCB429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6">
            <a:extLst>
              <a:ext uri="{FF2B5EF4-FFF2-40B4-BE49-F238E27FC236}">
                <a16:creationId xmlns:a16="http://schemas.microsoft.com/office/drawing/2014/main" id="{1433D410-6A64-31B4-AE5D-B5615D1BF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B7EDFEAD-FBDE-6F3B-BB58-7173FA7C7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57912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8593D92A-5AD3-3F7A-0BFC-C5994E1487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895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9">
            <a:extLst>
              <a:ext uri="{FF2B5EF4-FFF2-40B4-BE49-F238E27FC236}">
                <a16:creationId xmlns:a16="http://schemas.microsoft.com/office/drawing/2014/main" id="{CCBDA595-5819-2252-021C-81356BF7F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95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>
            <a:extLst>
              <a:ext uri="{FF2B5EF4-FFF2-40B4-BE49-F238E27FC236}">
                <a16:creationId xmlns:a16="http://schemas.microsoft.com/office/drawing/2014/main" id="{1F830620-629B-A2BC-D5CF-372F5D360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1">
            <a:extLst>
              <a:ext uri="{FF2B5EF4-FFF2-40B4-BE49-F238E27FC236}">
                <a16:creationId xmlns:a16="http://schemas.microsoft.com/office/drawing/2014/main" id="{BFD41B86-1EF1-3435-D2C0-E4C82D1CC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724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22">
            <a:extLst>
              <a:ext uri="{FF2B5EF4-FFF2-40B4-BE49-F238E27FC236}">
                <a16:creationId xmlns:a16="http://schemas.microsoft.com/office/drawing/2014/main" id="{07914478-1909-597E-73F8-0D6873AF0D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867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3">
            <a:extLst>
              <a:ext uri="{FF2B5EF4-FFF2-40B4-BE49-F238E27FC236}">
                <a16:creationId xmlns:a16="http://schemas.microsoft.com/office/drawing/2014/main" id="{730D54C9-BB6F-9DF8-979E-22F178A38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86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Text Box 24">
            <a:extLst>
              <a:ext uri="{FF2B5EF4-FFF2-40B4-BE49-F238E27FC236}">
                <a16:creationId xmlns:a16="http://schemas.microsoft.com/office/drawing/2014/main" id="{37BFCC7D-5393-D1A3-0622-85600EF3F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33909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F890F02-550A-2F3D-D870-CF6837908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5025"/>
            <a:ext cx="8077200" cy="615950"/>
          </a:xfrm>
        </p:spPr>
        <p:txBody>
          <a:bodyPr/>
          <a:lstStyle/>
          <a:p>
            <a:r>
              <a:rPr lang="en-US" altLang="en-US"/>
              <a:t>Induction Variable Strength Reduction (2)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616842E-221A-6748-68EF-710D4960A4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4648200" cy="5216525"/>
          </a:xfrm>
        </p:spPr>
        <p:txBody>
          <a:bodyPr/>
          <a:lstStyle/>
          <a:p>
            <a:r>
              <a:rPr lang="en-US" altLang="en-US" sz="2400"/>
              <a:t>Transformation</a:t>
            </a:r>
          </a:p>
          <a:p>
            <a:pPr lvl="1"/>
            <a:r>
              <a:rPr lang="en-US" altLang="en-US" sz="2000"/>
              <a:t>Insert the following into the bottom of preheader</a:t>
            </a:r>
          </a:p>
          <a:p>
            <a:pPr lvl="2"/>
            <a:r>
              <a:rPr lang="en-US" altLang="en-US" sz="1800">
                <a:solidFill>
                  <a:srgbClr val="FF0000"/>
                </a:solidFill>
              </a:rPr>
              <a:t>new_reg = RHS(X)</a:t>
            </a:r>
          </a:p>
          <a:p>
            <a:pPr lvl="1"/>
            <a:r>
              <a:rPr lang="en-US" altLang="en-US" sz="2000"/>
              <a:t>if opcode(X) is not add/sub, insert to the bottom of the preheader</a:t>
            </a:r>
          </a:p>
          <a:p>
            <a:pPr lvl="2"/>
            <a:r>
              <a:rPr lang="en-US" altLang="en-US" sz="1800">
                <a:solidFill>
                  <a:srgbClr val="FF0000"/>
                </a:solidFill>
              </a:rPr>
              <a:t>new_inc = inc(src1(X)) opcode(X) src2(X)</a:t>
            </a:r>
          </a:p>
          <a:p>
            <a:pPr lvl="1"/>
            <a:r>
              <a:rPr lang="en-US" altLang="en-US" sz="2000"/>
              <a:t>else</a:t>
            </a:r>
          </a:p>
          <a:p>
            <a:pPr lvl="2"/>
            <a:r>
              <a:rPr lang="en-US" altLang="en-US" sz="1800">
                <a:solidFill>
                  <a:srgbClr val="FF0000"/>
                </a:solidFill>
              </a:rPr>
              <a:t>new_inc = inc(src1(X))</a:t>
            </a:r>
          </a:p>
          <a:p>
            <a:pPr lvl="1"/>
            <a:r>
              <a:rPr lang="en-US" altLang="en-US" sz="2000"/>
              <a:t>Insert the following at each update of src1(X)</a:t>
            </a:r>
          </a:p>
          <a:p>
            <a:pPr lvl="2"/>
            <a:r>
              <a:rPr lang="en-US" altLang="en-US" sz="1800">
                <a:solidFill>
                  <a:srgbClr val="FF0000"/>
                </a:solidFill>
              </a:rPr>
              <a:t>new_reg += new_inc</a:t>
            </a:r>
          </a:p>
          <a:p>
            <a:pPr lvl="1"/>
            <a:r>
              <a:rPr lang="en-US" altLang="en-US" sz="2000"/>
              <a:t>Change X </a:t>
            </a: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dest(X) = new_reg</a:t>
            </a:r>
            <a:endParaRPr lang="en-US" altLang="en-US" sz="2000">
              <a:solidFill>
                <a:srgbClr val="FF0000"/>
              </a:solidFill>
            </a:endParaRPr>
          </a:p>
          <a:p>
            <a:pPr lvl="1"/>
            <a:endParaRPr lang="en-US" altLang="en-US" sz="2000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2BA0E753-5338-27C6-26E6-AD72B63EB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7526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4ED83113-13DF-A8F6-7DB1-38743368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r5 = r4 - 3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r4 = r4 + 1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016E8BF6-AF3D-E3D9-DA68-4B592F8E9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91000"/>
            <a:ext cx="914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832021D8-E530-29DB-A3C8-6395E096A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191000"/>
            <a:ext cx="1447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r7 = r4 * r9</a:t>
            </a:r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CFC88F65-5369-58E8-CAA4-F995A8B6F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r6 = r4 &lt;&lt; 2</a:t>
            </a:r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DAEFEA1E-061D-45BF-33AD-CC80B731D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9C3166DC-C6AF-2EF6-0BD7-CB41A98B3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667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33A7324A-0AA3-4DA2-1222-2247EDA0F5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810000"/>
            <a:ext cx="1066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2">
            <a:extLst>
              <a:ext uri="{FF2B5EF4-FFF2-40B4-BE49-F238E27FC236}">
                <a16:creationId xmlns:a16="http://schemas.microsoft.com/office/drawing/2014/main" id="{931713CF-D74A-F931-4F1E-3A9CDDB25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370AD718-8FCC-89B3-65D5-F1DE991B9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7244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5F49469D-B740-FE00-7BD9-6C369B880C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724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15">
            <a:extLst>
              <a:ext uri="{FF2B5EF4-FFF2-40B4-BE49-F238E27FC236}">
                <a16:creationId xmlns:a16="http://schemas.microsoft.com/office/drawing/2014/main" id="{6D446157-E2FC-6317-7BC6-CEDD606A7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16">
            <a:extLst>
              <a:ext uri="{FF2B5EF4-FFF2-40B4-BE49-F238E27FC236}">
                <a16:creationId xmlns:a16="http://schemas.microsoft.com/office/drawing/2014/main" id="{D7766EC4-353F-09A4-C038-6FC1D8CEE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7">
            <a:extLst>
              <a:ext uri="{FF2B5EF4-FFF2-40B4-BE49-F238E27FC236}">
                <a16:creationId xmlns:a16="http://schemas.microsoft.com/office/drawing/2014/main" id="{30A053CF-0E72-6288-1FE7-CD20E0CC69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791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BD7DE6D7-17E7-4169-5018-AA03055E6D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895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19">
            <a:extLst>
              <a:ext uri="{FF2B5EF4-FFF2-40B4-BE49-F238E27FC236}">
                <a16:creationId xmlns:a16="http://schemas.microsoft.com/office/drawing/2014/main" id="{DD3C554B-314E-37E4-8362-9CA6DFA33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895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0">
            <a:extLst>
              <a:ext uri="{FF2B5EF4-FFF2-40B4-BE49-F238E27FC236}">
                <a16:creationId xmlns:a16="http://schemas.microsoft.com/office/drawing/2014/main" id="{52A97A45-1F3F-CF5A-E70C-BA58FF860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1">
            <a:extLst>
              <a:ext uri="{FF2B5EF4-FFF2-40B4-BE49-F238E27FC236}">
                <a16:creationId xmlns:a16="http://schemas.microsoft.com/office/drawing/2014/main" id="{65F34FB1-AF2B-3F76-DDED-F944773FE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724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2">
            <a:extLst>
              <a:ext uri="{FF2B5EF4-FFF2-40B4-BE49-F238E27FC236}">
                <a16:creationId xmlns:a16="http://schemas.microsoft.com/office/drawing/2014/main" id="{19C3E938-4CBF-FA14-62B4-1210DE79E3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867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3">
            <a:extLst>
              <a:ext uri="{FF2B5EF4-FFF2-40B4-BE49-F238E27FC236}">
                <a16:creationId xmlns:a16="http://schemas.microsoft.com/office/drawing/2014/main" id="{62AD39C8-9D9F-AEC8-9FB8-25E0A4FC8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86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Text Box 24">
            <a:extLst>
              <a:ext uri="{FF2B5EF4-FFF2-40B4-BE49-F238E27FC236}">
                <a16:creationId xmlns:a16="http://schemas.microsoft.com/office/drawing/2014/main" id="{FAE53652-2A49-304E-E930-9994FAD8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33909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91E334E-7B42-768F-2FB0-EA2EDEC3F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Induction Variable Elimination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222F14C-D53A-124E-513B-5C03BF96A4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441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Remove unnecessary basic induction variables from the loop by substituting uses with another BIV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Rules (same init val, same inc)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Find 2 basic induction vars x,y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x,y in same family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incremented in same places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increments equal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initial values equal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 not live when you exit loop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for each BB where x is defined, there are no uses of x between first/last defn of x and last/first defn of y</a:t>
            </a: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826BB398-7EDE-82E3-4B0E-A9D0E369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7526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0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0</a:t>
            </a: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B94A7CBD-571E-B6F6-B5CD-9DD54C01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r1 = r1 - 1</a:t>
            </a:r>
          </a:p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r2 = r2 - 1</a:t>
            </a:r>
          </a:p>
        </p:txBody>
      </p:sp>
      <p:sp>
        <p:nvSpPr>
          <p:cNvPr id="32774" name="Rectangle 7">
            <a:extLst>
              <a:ext uri="{FF2B5EF4-FFF2-40B4-BE49-F238E27FC236}">
                <a16:creationId xmlns:a16="http://schemas.microsoft.com/office/drawing/2014/main" id="{FE386ABD-62ED-5F9C-5B6D-A68B65656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1447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r9 = r2 + r4</a:t>
            </a:r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34EFDFE6-B772-B9A7-F9AE-75EFEE34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191000"/>
            <a:ext cx="1447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r7 = r1 * r9</a:t>
            </a:r>
          </a:p>
        </p:txBody>
      </p:sp>
      <p:sp>
        <p:nvSpPr>
          <p:cNvPr id="32776" name="Rectangle 9">
            <a:extLst>
              <a:ext uri="{FF2B5EF4-FFF2-40B4-BE49-F238E27FC236}">
                <a16:creationId xmlns:a16="http://schemas.microsoft.com/office/drawing/2014/main" id="{6E49656E-D30D-FECD-4394-308AEBB5E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r4 = load(r1)</a:t>
            </a:r>
          </a:p>
        </p:txBody>
      </p:sp>
      <p:sp>
        <p:nvSpPr>
          <p:cNvPr id="32777" name="Rectangle 10">
            <a:extLst>
              <a:ext uri="{FF2B5EF4-FFF2-40B4-BE49-F238E27FC236}">
                <a16:creationId xmlns:a16="http://schemas.microsoft.com/office/drawing/2014/main" id="{7BE17C84-541B-E2F4-6067-FEA2FDF1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1"/>
                </a:solidFill>
              </a:rPr>
              <a:t>store(r2, r7)</a:t>
            </a:r>
          </a:p>
        </p:txBody>
      </p:sp>
      <p:sp>
        <p:nvSpPr>
          <p:cNvPr id="32778" name="Line 11">
            <a:extLst>
              <a:ext uri="{FF2B5EF4-FFF2-40B4-BE49-F238E27FC236}">
                <a16:creationId xmlns:a16="http://schemas.microsoft.com/office/drawing/2014/main" id="{28123CEF-2289-3571-5D18-887094358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667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2">
            <a:extLst>
              <a:ext uri="{FF2B5EF4-FFF2-40B4-BE49-F238E27FC236}">
                <a16:creationId xmlns:a16="http://schemas.microsoft.com/office/drawing/2014/main" id="{14752936-F1CE-FD82-2C30-504933752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810000"/>
            <a:ext cx="1066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13">
            <a:extLst>
              <a:ext uri="{FF2B5EF4-FFF2-40B4-BE49-F238E27FC236}">
                <a16:creationId xmlns:a16="http://schemas.microsoft.com/office/drawing/2014/main" id="{4C7F987C-D81E-C36A-F905-B32BF91E6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14">
            <a:extLst>
              <a:ext uri="{FF2B5EF4-FFF2-40B4-BE49-F238E27FC236}">
                <a16:creationId xmlns:a16="http://schemas.microsoft.com/office/drawing/2014/main" id="{AE84223D-25C2-35F7-D5DF-BE5DC3009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7244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5">
            <a:extLst>
              <a:ext uri="{FF2B5EF4-FFF2-40B4-BE49-F238E27FC236}">
                <a16:creationId xmlns:a16="http://schemas.microsoft.com/office/drawing/2014/main" id="{2BB533AD-8626-248C-3CE5-E81F87FEC8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724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16">
            <a:extLst>
              <a:ext uri="{FF2B5EF4-FFF2-40B4-BE49-F238E27FC236}">
                <a16:creationId xmlns:a16="http://schemas.microsoft.com/office/drawing/2014/main" id="{DE9647E7-1C0D-D03F-07F3-2BFCFE9D7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Line 17">
            <a:extLst>
              <a:ext uri="{FF2B5EF4-FFF2-40B4-BE49-F238E27FC236}">
                <a16:creationId xmlns:a16="http://schemas.microsoft.com/office/drawing/2014/main" id="{62524DD3-2C3C-5893-E0E2-3B7E20C53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8">
            <a:extLst>
              <a:ext uri="{FF2B5EF4-FFF2-40B4-BE49-F238E27FC236}">
                <a16:creationId xmlns:a16="http://schemas.microsoft.com/office/drawing/2014/main" id="{B629DA0D-07B2-7D01-A49B-E9FA54FE1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57912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9">
            <a:extLst>
              <a:ext uri="{FF2B5EF4-FFF2-40B4-BE49-F238E27FC236}">
                <a16:creationId xmlns:a16="http://schemas.microsoft.com/office/drawing/2014/main" id="{62856D42-5B19-1B2A-1C8F-6D8390099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895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20">
            <a:extLst>
              <a:ext uri="{FF2B5EF4-FFF2-40B4-BE49-F238E27FC236}">
                <a16:creationId xmlns:a16="http://schemas.microsoft.com/office/drawing/2014/main" id="{7D107A64-B651-563F-9DB3-1112BF2FA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95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21">
            <a:extLst>
              <a:ext uri="{FF2B5EF4-FFF2-40B4-BE49-F238E27FC236}">
                <a16:creationId xmlns:a16="http://schemas.microsoft.com/office/drawing/2014/main" id="{217CFCA8-9466-5763-3CBA-169BF1792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22">
            <a:extLst>
              <a:ext uri="{FF2B5EF4-FFF2-40B4-BE49-F238E27FC236}">
                <a16:creationId xmlns:a16="http://schemas.microsoft.com/office/drawing/2014/main" id="{49D0565F-0B5C-8F0C-E673-94FABB839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724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Line 23">
            <a:extLst>
              <a:ext uri="{FF2B5EF4-FFF2-40B4-BE49-F238E27FC236}">
                <a16:creationId xmlns:a16="http://schemas.microsoft.com/office/drawing/2014/main" id="{7DC89FB5-DAE4-D77E-3A35-2390649674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867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Line 24">
            <a:extLst>
              <a:ext uri="{FF2B5EF4-FFF2-40B4-BE49-F238E27FC236}">
                <a16:creationId xmlns:a16="http://schemas.microsoft.com/office/drawing/2014/main" id="{E454044B-5639-3781-CE6B-9AEFF76BB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86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Text Box 25">
            <a:extLst>
              <a:ext uri="{FF2B5EF4-FFF2-40B4-BE49-F238E27FC236}">
                <a16:creationId xmlns:a16="http://schemas.microsoft.com/office/drawing/2014/main" id="{394890F6-6443-693D-E981-DDD69C0FB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33909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9615FEE-9EB3-7152-3591-95E23C013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Induction Variable Elimination (2)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D3A9323-1461-A49C-A5D6-150455BED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3058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5 variants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1. Trivial – induction variable that is never used except by the increments themselves, not live at loop exit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2. Same increment, same initial value (prev slide)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3. Same increment, initial values are a known constant offset from one another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4. Same inc, no nothing about relation of initial values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5. Different increments, no nothing about initial values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The higher the number, the more complex the elimination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Also, the more expensive it is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1,2 are basically free, so always should be done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3-5 require preheader operations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7C52E36-D189-292B-1639-268B03D7E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IVE Example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72E16D7F-0E9C-6089-6612-E64504F5C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4000"/>
            <a:ext cx="74104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Case 4: Same increment, unknown initial values</a:t>
            </a:r>
            <a:r>
              <a:rPr lang="en-US" altLang="en-US">
                <a:solidFill>
                  <a:srgbClr val="FF0000"/>
                </a:solidFill>
              </a:rPr>
              <a:t> </a:t>
            </a:r>
          </a:p>
          <a:p>
            <a:r>
              <a:rPr lang="en-US" altLang="en-US">
                <a:solidFill>
                  <a:srgbClr val="FF0000"/>
                </a:solidFill>
              </a:rPr>
              <a:t>	For the ind var you are eliminating, look at each non-increment use,</a:t>
            </a:r>
          </a:p>
          <a:p>
            <a:r>
              <a:rPr lang="en-US" altLang="en-US">
                <a:solidFill>
                  <a:srgbClr val="FF0000"/>
                </a:solidFill>
              </a:rPr>
              <a:t>	need to regenerate the same sequence of values as before.  If you can</a:t>
            </a:r>
          </a:p>
          <a:p>
            <a:r>
              <a:rPr lang="en-US" altLang="en-US">
                <a:solidFill>
                  <a:srgbClr val="FF0000"/>
                </a:solidFill>
              </a:rPr>
              <a:t>	do that w/o adding any ops to the loop body, the apply xform 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40658862-BDFE-398F-951C-55C93AD1F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3235325"/>
            <a:ext cx="1166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1"/>
                </a:solidFill>
              </a:rPr>
              <a:t>r1 = ???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r2 = ???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AC449BDD-5D96-8581-967F-15779D576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419600"/>
            <a:ext cx="19319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1"/>
                </a:solidFill>
              </a:rPr>
              <a:t>r3 = ld(r1 + 4)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r4 = ld(r2 + 8)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...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r1 += 4;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r2 += 4;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01852C7F-587D-EC4A-4C69-CF6A16BEC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4378325"/>
            <a:ext cx="19812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F059B2CA-43A6-9DF6-7F2B-6C058EA7D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3159125"/>
            <a:ext cx="2057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B7B302B9-CF55-CD33-DD34-ED743F958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9075" y="40735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99A7251A-036C-08D1-303A-6E80024A3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63595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944E487C-BDB0-1BDD-DBFC-6D376F809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6324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1">
            <a:extLst>
              <a:ext uri="{FF2B5EF4-FFF2-40B4-BE49-F238E27FC236}">
                <a16:creationId xmlns:a16="http://schemas.microsoft.com/office/drawing/2014/main" id="{D345CF33-A46D-EA4C-8BF2-7165F532AF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6477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DDDEBCE9-4315-E795-78EC-AB6E0160EF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2672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231BA3C5-FF55-E9EB-B565-ACA9745C0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267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F31290FE-AF8C-5AEB-6622-5A853C19C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267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AutoShape 15">
            <a:extLst>
              <a:ext uri="{FF2B5EF4-FFF2-40B4-BE49-F238E27FC236}">
                <a16:creationId xmlns:a16="http://schemas.microsoft.com/office/drawing/2014/main" id="{C246EA3D-A104-564B-709E-F9AD53FF8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343400"/>
            <a:ext cx="6858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68CB7EC4-3914-DF9B-4E6C-BB9C2A67E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971800"/>
            <a:ext cx="2051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1"/>
                </a:solidFill>
              </a:rPr>
              <a:t>r1 = ???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r2 = ???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rx = r2 – r1 + 8</a:t>
            </a:r>
          </a:p>
        </p:txBody>
      </p:sp>
      <p:sp>
        <p:nvSpPr>
          <p:cNvPr id="34833" name="Text Box 17">
            <a:extLst>
              <a:ext uri="{FF2B5EF4-FFF2-40B4-BE49-F238E27FC236}">
                <a16:creationId xmlns:a16="http://schemas.microsoft.com/office/drawing/2014/main" id="{D37B0FFD-25CB-9A6B-A042-929D8020F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95800"/>
            <a:ext cx="20335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1"/>
                </a:solidFill>
              </a:rPr>
              <a:t>r3 = ld(r1 + 4)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r4 = ld(r1 + rx)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...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r1 += 4;</a:t>
            </a:r>
          </a:p>
        </p:txBody>
      </p:sp>
      <p:sp>
        <p:nvSpPr>
          <p:cNvPr id="34834" name="Rectangle 18">
            <a:extLst>
              <a:ext uri="{FF2B5EF4-FFF2-40B4-BE49-F238E27FC236}">
                <a16:creationId xmlns:a16="http://schemas.microsoft.com/office/drawing/2014/main" id="{E9A26EB9-B456-E362-F4EA-022888185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4454525"/>
            <a:ext cx="19812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4835" name="Rectangle 19">
            <a:extLst>
              <a:ext uri="{FF2B5EF4-FFF2-40B4-BE49-F238E27FC236}">
                <a16:creationId xmlns:a16="http://schemas.microsoft.com/office/drawing/2014/main" id="{8106AC4E-D122-61BD-A765-70431E3AD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2971800"/>
            <a:ext cx="2057400" cy="1177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8BCBBEC6-A0B0-3D0F-C7C2-E4CA0448E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6275" y="41497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F092F258-F1C1-C40F-4628-5F0B60AAD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64357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2">
            <a:extLst>
              <a:ext uri="{FF2B5EF4-FFF2-40B4-BE49-F238E27FC236}">
                <a16:creationId xmlns:a16="http://schemas.microsoft.com/office/drawing/2014/main" id="{7DAF51AA-9212-391F-71CD-88C58E611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6400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23">
            <a:extLst>
              <a:ext uri="{FF2B5EF4-FFF2-40B4-BE49-F238E27FC236}">
                <a16:creationId xmlns:a16="http://schemas.microsoft.com/office/drawing/2014/main" id="{13592A1E-F7AE-AF7E-D55A-7DFB4F383B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6553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Line 24">
            <a:extLst>
              <a:ext uri="{FF2B5EF4-FFF2-40B4-BE49-F238E27FC236}">
                <a16:creationId xmlns:a16="http://schemas.microsoft.com/office/drawing/2014/main" id="{A72CD3D8-D8E4-ACDD-0A07-ECE88787B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3434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25">
            <a:extLst>
              <a:ext uri="{FF2B5EF4-FFF2-40B4-BE49-F238E27FC236}">
                <a16:creationId xmlns:a16="http://schemas.microsoft.com/office/drawing/2014/main" id="{0518327E-F3EA-990F-8023-492C1F0A4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43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Line 26">
            <a:extLst>
              <a:ext uri="{FF2B5EF4-FFF2-40B4-BE49-F238E27FC236}">
                <a16:creationId xmlns:a16="http://schemas.microsoft.com/office/drawing/2014/main" id="{4C313A8E-7FAC-8B94-F668-53AB99CB7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343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Text Box 28">
            <a:extLst>
              <a:ext uri="{FF2B5EF4-FFF2-40B4-BE49-F238E27FC236}">
                <a16:creationId xmlns:a16="http://schemas.microsoft.com/office/drawing/2014/main" id="{1D2849AE-719E-F5F6-B273-E77687B09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257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elim r2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1B2155E-8D2A-1E6F-6217-28EBC0CB7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 Folding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293E19A-5A56-3A00-793A-EB4823AD3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820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Simplify operation based on values of src operands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Constant propagation creates opportunities for this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All constant operands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Evaluate the op, replace with a move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r1 = 3 * 4 </a:t>
            </a:r>
            <a:r>
              <a:rPr lang="en-US" altLang="en-US" sz="2000">
                <a:sym typeface="Wingdings" panose="05000000000000000000" pitchFamily="2" charset="2"/>
              </a:rPr>
              <a:t> r1 = 12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r1 = 3 / 0  ??? 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Don’t evaluate excepting ops !, what about FP?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Evaluate conditional branch, replace with BRU or noop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if (1 &lt; 2) goto BB2 </a:t>
            </a:r>
            <a:r>
              <a:rPr lang="en-US" altLang="en-US" sz="2000">
                <a:sym typeface="Wingdings" panose="05000000000000000000" pitchFamily="2" charset="2"/>
              </a:rPr>
              <a:t> BRU BB2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if (1 &gt; 2) goto BB2  convert to a noop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800"/>
              <a:t>Algebraic identities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r1 = r2 + 0, r2 – 0, r2 | 0, r2 ^ 0, r2 &lt;&lt; 0, r2 &gt;&gt; 0 </a:t>
            </a: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 r1 = r2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r1 = 0 * r2, 0 / r2, 0 &amp; r2 </a:t>
            </a: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400">
                <a:solidFill>
                  <a:srgbClr val="FF0000"/>
                </a:solidFill>
              </a:rPr>
              <a:t>r1 = 0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r1 = r2 * 1, r2 / 1 </a:t>
            </a: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400">
                <a:solidFill>
                  <a:srgbClr val="FF0000"/>
                </a:solidFill>
              </a:rPr>
              <a:t>r1 = r2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5CEBE18C-6C94-C0F0-0F11-2937AFF3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7907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C3E7755-0959-491A-2FF2-81B04062E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479C1C43-453B-212C-A596-FF3B7D9DE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20825"/>
            <a:ext cx="2279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u="sng"/>
              <a:t>Optimize this applying</a:t>
            </a:r>
          </a:p>
          <a:p>
            <a:endParaRPr lang="en-US" altLang="en-US" u="sng"/>
          </a:p>
          <a:p>
            <a:r>
              <a:rPr lang="en-US" altLang="en-US"/>
              <a:t>everything </a:t>
            </a:r>
            <a:r>
              <a:rPr lang="en-US" altLang="en-US">
                <a:sym typeface="Wingdings" panose="05000000000000000000" pitchFamily="2" charset="2"/>
              </a:rPr>
              <a:t></a:t>
            </a:r>
            <a:endParaRPr lang="en-US" alt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621B637-9617-D84E-5892-37EC282E6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2209800" cy="411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>
                <a:solidFill>
                  <a:schemeClr val="accent1"/>
                </a:solidFill>
              </a:rPr>
              <a:t>r5 = r7 + 3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r11 = r5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r10 = r11 * 9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r9 = r1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r4 = r9 * 4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r3 = load(r4)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r3 = r3 * r10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r12 = r3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r3 = r3 – r10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r8 = r2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r6 = r8 &lt;&lt; 2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store(r6, r3)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r13 = r12 - 1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r1 = r1 + 1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r2 = r2 + 1</a:t>
            </a:r>
          </a:p>
          <a:p>
            <a:pPr algn="ctr"/>
            <a:endParaRPr lang="en-US" altLang="en-US" sz="1600">
              <a:solidFill>
                <a:schemeClr val="accent1"/>
              </a:solidFill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72675715-34E0-AF55-56D4-F74780401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76400"/>
            <a:ext cx="2209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r1 = 0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r2 = 0</a:t>
            </a:r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DB004DA5-E235-0E38-922F-2DE8C585E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0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C4996D61-4DE8-6AEA-139D-97D0CD0E7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62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34082843-95EE-1969-11F9-69B100F94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6781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E13A028A-99B3-9777-9CE7-45C00AB076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362200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D54E79EB-1C72-0762-A990-F6441143E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362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1">
            <a:extLst>
              <a:ext uri="{FF2B5EF4-FFF2-40B4-BE49-F238E27FC236}">
                <a16:creationId xmlns:a16="http://schemas.microsoft.com/office/drawing/2014/main" id="{925C773B-8889-4145-CBA0-5DEE37FC3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3003F153-58A7-BF43-2DCD-C89E23DD3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715000"/>
            <a:ext cx="2209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store(r12, r2)</a:t>
            </a:r>
          </a:p>
        </p:txBody>
      </p:sp>
      <p:sp>
        <p:nvSpPr>
          <p:cNvPr id="35853" name="Line 13">
            <a:extLst>
              <a:ext uri="{FF2B5EF4-FFF2-40B4-BE49-F238E27FC236}">
                <a16:creationId xmlns:a16="http://schemas.microsoft.com/office/drawing/2014/main" id="{AEE5E24E-7469-4C2F-EDEF-688DC7866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62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4">
            <a:extLst>
              <a:ext uri="{FF2B5EF4-FFF2-40B4-BE49-F238E27FC236}">
                <a16:creationId xmlns:a16="http://schemas.microsoft.com/office/drawing/2014/main" id="{CA219941-1899-9B32-E8FC-DF40246D3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781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C68A71DE-7634-716E-430C-B7B92596A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4102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A62AC987-02BB-CA68-88E5-063A36273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4102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177F4EE0-45AF-1B10-C404-68D238364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41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39ACF48-4BE8-AA8F-A1B0-E88CE10D5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 Reduction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2F117B1-9C3D-FAEE-7903-8DAB2165F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3058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Replace expensive ops with cheaper ones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Constant propagation creates opportunities for this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Power of 2 constants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Mpy by power of 2:  </a:t>
            </a:r>
            <a:r>
              <a:rPr lang="en-US" altLang="en-US" sz="2400">
                <a:sym typeface="Wingdings" panose="05000000000000000000" pitchFamily="2" charset="2"/>
              </a:rPr>
              <a:t>r1 = r2 * 8  </a:t>
            </a: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  r1 = r2 &lt;&lt; 3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Div by power of 2:  r1 = r2 / 4  </a:t>
            </a: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 r1 = r2 &gt;&gt; 2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Rem by power of 2:  r1 = r2 REM 16  </a:t>
            </a: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  r1 = r2 &amp; 15</a:t>
            </a:r>
            <a:endParaRPr lang="en-US" altLang="en-US" sz="2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/>
              <a:t>More exotic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Replace multiply by constant by sequence of shift and adds/subs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r1 = r2 * 6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r100 = r2 &lt;&lt; 2; r101 = r2 &lt;&lt; 1; r1 = r100 + r101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r1 = r2 * 7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r100 = r2 &lt;&lt; 3; r1 = r100 – r2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713E41DB-1963-F056-C953-497DA3A4E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7907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1AFB9B4-C138-6912-7DA4-DED5FAF45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 Code Elimination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C345D95-1B0B-D6BE-A40D-B8528FEBE1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447800"/>
            <a:ext cx="43434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Remove any operation who’s result is never consumed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Rules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 can be deleted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no stores or branches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DU chain empty or dest not live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This misses some dead code!!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Especially in loops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Critical operation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store or branch operation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Any operation that does not directly or indirectly feed a critical operation is dead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Trace UD chains backwards from critical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Any op not visited is dead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2324404B-8E5F-15E8-ECC3-8008CE95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8288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r1 = 3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r2 = 10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F6F7C3B-0C1F-6697-1AEC-14668E9C8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00400"/>
            <a:ext cx="1447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r4 = r4 + 1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r7 = r1 * r4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C6A67114-CA6D-CAF6-7E64-8E414A392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19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r2 = 0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DC3E627B-A2DD-0BAA-9D67-0387CB1CB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419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r3 = r3 + 1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7B2C41B0-71F5-4EA4-422B-8254B64A7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2578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r3 = r2 + r1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F19A35BA-1291-6988-EF82-8DE469736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store (r1, r3)</a:t>
            </a:r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545D1571-109B-ED7D-05CE-27C105782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743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284FCFCB-9235-DA2F-4068-E311D2FB1A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8862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40E0720D-7AC0-A2A0-94F3-23137D1CB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8862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67995A1F-09E5-33FA-2489-B7D2EAE99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8006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0B268524-9BF2-7358-4582-FD648BAEB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48006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5">
            <a:extLst>
              <a:ext uri="{FF2B5EF4-FFF2-40B4-BE49-F238E27FC236}">
                <a16:creationId xmlns:a16="http://schemas.microsoft.com/office/drawing/2014/main" id="{C4814EAB-4F59-847C-22D5-9D1F0F9B7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638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6">
            <a:extLst>
              <a:ext uri="{FF2B5EF4-FFF2-40B4-BE49-F238E27FC236}">
                <a16:creationId xmlns:a16="http://schemas.microsoft.com/office/drawing/2014/main" id="{8A04F7E4-3322-A88C-EFC7-DA2DF499F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638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7">
            <a:extLst>
              <a:ext uri="{FF2B5EF4-FFF2-40B4-BE49-F238E27FC236}">
                <a16:creationId xmlns:a16="http://schemas.microsoft.com/office/drawing/2014/main" id="{FABCC202-9FF4-3B13-473A-63CB1A9176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867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8">
            <a:extLst>
              <a:ext uri="{FF2B5EF4-FFF2-40B4-BE49-F238E27FC236}">
                <a16:creationId xmlns:a16="http://schemas.microsoft.com/office/drawing/2014/main" id="{BB793AC7-2C84-AE67-E58B-B3F1C0B038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9718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9">
            <a:extLst>
              <a:ext uri="{FF2B5EF4-FFF2-40B4-BE49-F238E27FC236}">
                <a16:creationId xmlns:a16="http://schemas.microsoft.com/office/drawing/2014/main" id="{7D19CBC3-A121-4682-07E0-B4FA04130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971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0">
            <a:extLst>
              <a:ext uri="{FF2B5EF4-FFF2-40B4-BE49-F238E27FC236}">
                <a16:creationId xmlns:a16="http://schemas.microsoft.com/office/drawing/2014/main" id="{07A5D69C-0B86-32D5-8EBA-B75F4899C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87E795C-31DF-279A-2EDA-737DCF247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DF8E1FF-FE65-32ED-8B71-A4F422253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7526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r1 = 0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384F2415-5F4C-5806-E6BA-634D14900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r4 = r1 | -1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r7 = r1 * 4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r6 = r1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39BBFF1-EC75-018A-DF30-1A824C630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14478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r3 = 8 / r6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20D31530-1C06-D262-62CE-00266A9C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343400"/>
            <a:ext cx="14478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r3 = 8 * r6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r3 = r3 + r2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B1F3F28F-D354-FEAE-A5F5-8B130EDE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1447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r2 = r2 + r1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r6 = r7 * r6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</a:rPr>
              <a:t>r1 = r1 + 1</a:t>
            </a: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0DFD091D-C222-2C66-10AB-A97966848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324600"/>
            <a:ext cx="1447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store (r1, r3)</a:t>
            </a:r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2D38F3B8-90DD-2722-8184-6D7D1CE78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667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1FD2E75A-EE09-19C2-7D10-95384D3B5F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8100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E645B555-E2C6-B1D6-4210-DD01EB833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8100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2FE1822B-0D4E-3DC1-B798-A9B4D0BD0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953000"/>
            <a:ext cx="914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3">
            <a:extLst>
              <a:ext uri="{FF2B5EF4-FFF2-40B4-BE49-F238E27FC236}">
                <a16:creationId xmlns:a16="http://schemas.microsoft.com/office/drawing/2014/main" id="{A0C8C2C5-0B82-7782-6498-28B56224B4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0A4A7FDE-B24D-E9E4-679D-AFF10404A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1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5">
            <a:extLst>
              <a:ext uri="{FF2B5EF4-FFF2-40B4-BE49-F238E27FC236}">
                <a16:creationId xmlns:a16="http://schemas.microsoft.com/office/drawing/2014/main" id="{5B32535D-8861-35BF-64E4-E66BA22B4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198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A5B4900D-729F-02CD-11AC-DE24775872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6096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7">
            <a:extLst>
              <a:ext uri="{FF2B5EF4-FFF2-40B4-BE49-F238E27FC236}">
                <a16:creationId xmlns:a16="http://schemas.microsoft.com/office/drawing/2014/main" id="{DAFAAD64-C941-64E2-A627-BE82694DC7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7432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8">
            <a:extLst>
              <a:ext uri="{FF2B5EF4-FFF2-40B4-BE49-F238E27FC236}">
                <a16:creationId xmlns:a16="http://schemas.microsoft.com/office/drawing/2014/main" id="{B4CAEBB3-0C0E-50D6-BFEC-6D80F508B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743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0E961C00-6ED9-A78E-1A17-2CDB34DA5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Text Box 20">
            <a:extLst>
              <a:ext uri="{FF2B5EF4-FFF2-40B4-BE49-F238E27FC236}">
                <a16:creationId xmlns:a16="http://schemas.microsoft.com/office/drawing/2014/main" id="{9F25F566-E099-47A3-03D1-0FE7AF7F1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600200"/>
            <a:ext cx="2432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u="sng">
                <a:solidFill>
                  <a:srgbClr val="FF0000"/>
                </a:solidFill>
              </a:rPr>
              <a:t>Optimize this applying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1. constant folding</a:t>
            </a:r>
          </a:p>
          <a:p>
            <a:r>
              <a:rPr lang="en-US" altLang="en-US">
                <a:solidFill>
                  <a:srgbClr val="FF0000"/>
                </a:solidFill>
              </a:rPr>
              <a:t>2. strength reduction</a:t>
            </a:r>
          </a:p>
          <a:p>
            <a:r>
              <a:rPr lang="en-US" altLang="en-US">
                <a:solidFill>
                  <a:srgbClr val="FF0000"/>
                </a:solidFill>
              </a:rPr>
              <a:t>3. dead code elimination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923EDBE-7F58-DA34-9855-9E9F9C98C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 Propagation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4D7CF88-A662-6F26-B7DD-C84ACC105E5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41475"/>
            <a:ext cx="4572000" cy="5216525"/>
          </a:xfrm>
        </p:spPr>
        <p:txBody>
          <a:bodyPr/>
          <a:lstStyle/>
          <a:p>
            <a:r>
              <a:rPr lang="en-US" altLang="en-US" sz="2800"/>
              <a:t>Forward propagation of moves of the form</a:t>
            </a:r>
          </a:p>
          <a:p>
            <a:pPr lvl="1"/>
            <a:r>
              <a:rPr lang="en-US" altLang="en-US" sz="2400"/>
              <a:t>rx = L (where L is a literal)</a:t>
            </a:r>
          </a:p>
          <a:p>
            <a:pPr lvl="1"/>
            <a:r>
              <a:rPr lang="en-US" altLang="en-US" sz="2400"/>
              <a:t>Maximally propagate</a:t>
            </a:r>
          </a:p>
          <a:p>
            <a:pPr lvl="1"/>
            <a:r>
              <a:rPr lang="en-US" altLang="en-US" sz="2400"/>
              <a:t>Assume no instruction encoding restrictions</a:t>
            </a:r>
          </a:p>
          <a:p>
            <a:r>
              <a:rPr lang="en-US" altLang="en-US" sz="2800"/>
              <a:t>When is it legal?</a:t>
            </a:r>
          </a:p>
          <a:p>
            <a:pPr lvl="1"/>
            <a:r>
              <a:rPr lang="en-US" altLang="en-US" sz="2400"/>
              <a:t>SRC: Literal is a hard coded constant, so never a problem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DEST: Must be available</a:t>
            </a:r>
          </a:p>
          <a:p>
            <a:pPr lvl="2"/>
            <a:r>
              <a:rPr lang="en-US" altLang="en-US" sz="2000"/>
              <a:t>Guaranteed to reach</a:t>
            </a:r>
          </a:p>
          <a:p>
            <a:pPr lvl="2"/>
            <a:r>
              <a:rPr lang="en-US" altLang="en-US" sz="2000"/>
              <a:t>May reach not good enough</a:t>
            </a:r>
          </a:p>
          <a:p>
            <a:pPr lvl="1"/>
            <a:endParaRPr lang="en-US" altLang="en-US" sz="2400"/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37B04189-4F1A-DDC5-2C6A-C75DB0544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1922463"/>
            <a:ext cx="13573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r1 = 5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r2 = r1 + r3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4A4F4A9B-8F22-04C8-BE1E-A687AD06E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57588"/>
            <a:ext cx="1357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r1 = r1 + r2</a:t>
            </a:r>
          </a:p>
        </p:txBody>
      </p:sp>
      <p:sp>
        <p:nvSpPr>
          <p:cNvPr id="12294" name="Text Box 7">
            <a:extLst>
              <a:ext uri="{FF2B5EF4-FFF2-40B4-BE49-F238E27FC236}">
                <a16:creationId xmlns:a16="http://schemas.microsoft.com/office/drawing/2014/main" id="{8BD1DDE4-150C-A5E2-F017-FC8C624C1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57588"/>
            <a:ext cx="1357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r7 = r1 + r4</a:t>
            </a:r>
          </a:p>
        </p:txBody>
      </p:sp>
      <p:sp>
        <p:nvSpPr>
          <p:cNvPr id="12295" name="Text Box 8">
            <a:extLst>
              <a:ext uri="{FF2B5EF4-FFF2-40B4-BE49-F238E27FC236}">
                <a16:creationId xmlns:a16="http://schemas.microsoft.com/office/drawing/2014/main" id="{087E936F-1424-F1AE-7650-BE9070A01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71988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r8 = r1 + 3</a:t>
            </a:r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78FF16F0-1CC7-945B-D852-7DB141D26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386388"/>
            <a:ext cx="1484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r9 = r1 + r11</a:t>
            </a:r>
          </a:p>
        </p:txBody>
      </p:sp>
      <p:sp>
        <p:nvSpPr>
          <p:cNvPr id="12297" name="Line 10">
            <a:extLst>
              <a:ext uri="{FF2B5EF4-FFF2-40B4-BE49-F238E27FC236}">
                <a16:creationId xmlns:a16="http://schemas.microsoft.com/office/drawing/2014/main" id="{CB47A420-8134-5E6C-1925-B30F3F3DA0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593975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1">
            <a:extLst>
              <a:ext uri="{FF2B5EF4-FFF2-40B4-BE49-F238E27FC236}">
                <a16:creationId xmlns:a16="http://schemas.microsoft.com/office/drawing/2014/main" id="{7B08E969-179C-746A-3A20-287F7BC78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593975"/>
            <a:ext cx="762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2">
            <a:extLst>
              <a:ext uri="{FF2B5EF4-FFF2-40B4-BE49-F238E27FC236}">
                <a16:creationId xmlns:a16="http://schemas.microsoft.com/office/drawing/2014/main" id="{4CCC3ED5-7BEB-DE62-7F7A-B6E1DC776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88937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3">
            <a:extLst>
              <a:ext uri="{FF2B5EF4-FFF2-40B4-BE49-F238E27FC236}">
                <a16:creationId xmlns:a16="http://schemas.microsoft.com/office/drawing/2014/main" id="{D44F93E6-1232-2DFF-8E89-92FA6CEE73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889375"/>
            <a:ext cx="1143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>
            <a:extLst>
              <a:ext uri="{FF2B5EF4-FFF2-40B4-BE49-F238E27FC236}">
                <a16:creationId xmlns:a16="http://schemas.microsoft.com/office/drawing/2014/main" id="{33F348FA-B570-8320-E6BB-F6C35863F2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3889375"/>
            <a:ext cx="381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>
            <a:extLst>
              <a:ext uri="{FF2B5EF4-FFF2-40B4-BE49-F238E27FC236}">
                <a16:creationId xmlns:a16="http://schemas.microsoft.com/office/drawing/2014/main" id="{E270B164-0C02-6AE0-850A-D2D1F169B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87997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>
            <a:extLst>
              <a:ext uri="{FF2B5EF4-FFF2-40B4-BE49-F238E27FC236}">
                <a16:creationId xmlns:a16="http://schemas.microsoft.com/office/drawing/2014/main" id="{5882DFAA-63B2-F40D-364C-882FD80D5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Constant Propagation</a:t>
            </a:r>
          </a:p>
        </p:txBody>
      </p:sp>
      <p:sp>
        <p:nvSpPr>
          <p:cNvPr id="13315" name="Rectangle 1027">
            <a:extLst>
              <a:ext uri="{FF2B5EF4-FFF2-40B4-BE49-F238E27FC236}">
                <a16:creationId xmlns:a16="http://schemas.microsoft.com/office/drawing/2014/main" id="{19498CD1-0CF5-A0FC-4C66-C4C19D2147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41475"/>
            <a:ext cx="4648200" cy="5216525"/>
          </a:xfrm>
        </p:spPr>
        <p:txBody>
          <a:bodyPr/>
          <a:lstStyle/>
          <a:p>
            <a:r>
              <a:rPr lang="en-US" altLang="en-US" sz="2800"/>
              <a:t>Consider 2 ops, X and Y in a BB, X is before Y</a:t>
            </a:r>
          </a:p>
          <a:p>
            <a:pPr lvl="1"/>
            <a:r>
              <a:rPr lang="en-US" altLang="en-US" sz="2400"/>
              <a:t>1. X is a move</a:t>
            </a:r>
          </a:p>
          <a:p>
            <a:pPr lvl="1"/>
            <a:r>
              <a:rPr lang="en-US" altLang="en-US" sz="2400"/>
              <a:t>2. src1(X) is a literal</a:t>
            </a:r>
          </a:p>
          <a:p>
            <a:pPr lvl="1"/>
            <a:r>
              <a:rPr lang="en-US" altLang="en-US" sz="2400"/>
              <a:t>3. Y consumes dest(X)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4. There is no definition of dest(X) between X and Y</a:t>
            </a:r>
          </a:p>
          <a:p>
            <a:pPr lvl="2"/>
            <a:r>
              <a:rPr lang="en-US" altLang="en-US" sz="2000">
                <a:solidFill>
                  <a:srgbClr val="FF0000"/>
                </a:solidFill>
              </a:rPr>
              <a:t>Defn is locally available!</a:t>
            </a:r>
          </a:p>
          <a:p>
            <a:pPr lvl="1"/>
            <a:r>
              <a:rPr lang="en-US" altLang="en-US" sz="2400"/>
              <a:t>5. Be careful if dest(X) is SP, FP or some other special register – If so, no subroutine calls between X and Y</a:t>
            </a:r>
          </a:p>
        </p:txBody>
      </p:sp>
      <p:sp>
        <p:nvSpPr>
          <p:cNvPr id="13316" name="Text Box 1028">
            <a:extLst>
              <a:ext uri="{FF2B5EF4-FFF2-40B4-BE49-F238E27FC236}">
                <a16:creationId xmlns:a16="http://schemas.microsoft.com/office/drawing/2014/main" id="{975F19E5-BCAA-7E6D-D069-7C11053A4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752600"/>
            <a:ext cx="2528888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>
                <a:solidFill>
                  <a:schemeClr val="accent1"/>
                </a:solidFill>
              </a:rPr>
              <a:t>1: r1 = 5</a:t>
            </a:r>
          </a:p>
          <a:p>
            <a:r>
              <a:rPr lang="en-US" altLang="en-US" sz="2800">
                <a:solidFill>
                  <a:schemeClr val="accent1"/>
                </a:solidFill>
              </a:rPr>
              <a:t>2: r2 = ‘_x’</a:t>
            </a:r>
          </a:p>
          <a:p>
            <a:r>
              <a:rPr lang="en-US" altLang="en-US" sz="2800">
                <a:solidFill>
                  <a:schemeClr val="accent1"/>
                </a:solidFill>
              </a:rPr>
              <a:t>3: r3 = 7</a:t>
            </a:r>
          </a:p>
          <a:p>
            <a:r>
              <a:rPr lang="en-US" altLang="en-US" sz="2800">
                <a:solidFill>
                  <a:schemeClr val="accent1"/>
                </a:solidFill>
              </a:rPr>
              <a:t>4: r4 = r4 + r1</a:t>
            </a:r>
          </a:p>
          <a:p>
            <a:r>
              <a:rPr lang="en-US" altLang="en-US" sz="2800">
                <a:solidFill>
                  <a:schemeClr val="accent1"/>
                </a:solidFill>
              </a:rPr>
              <a:t>5: r1 = r1 + r2</a:t>
            </a:r>
          </a:p>
          <a:p>
            <a:r>
              <a:rPr lang="en-US" altLang="en-US" sz="2800">
                <a:solidFill>
                  <a:schemeClr val="accent1"/>
                </a:solidFill>
              </a:rPr>
              <a:t>6: r1 = r1 + 1</a:t>
            </a:r>
          </a:p>
          <a:p>
            <a:r>
              <a:rPr lang="en-US" altLang="en-US" sz="2800">
                <a:solidFill>
                  <a:schemeClr val="accent1"/>
                </a:solidFill>
              </a:rPr>
              <a:t>7: r3 = 12</a:t>
            </a:r>
          </a:p>
          <a:p>
            <a:r>
              <a:rPr lang="en-US" altLang="en-US" sz="2800">
                <a:solidFill>
                  <a:schemeClr val="accent1"/>
                </a:solidFill>
              </a:rPr>
              <a:t>8: r8 = r1 - r2</a:t>
            </a:r>
          </a:p>
          <a:p>
            <a:r>
              <a:rPr lang="en-US" altLang="en-US" sz="2800">
                <a:solidFill>
                  <a:schemeClr val="accent1"/>
                </a:solidFill>
              </a:rPr>
              <a:t>9: r9 = r3 + r5</a:t>
            </a:r>
          </a:p>
          <a:p>
            <a:r>
              <a:rPr lang="en-US" altLang="en-US" sz="2800">
                <a:solidFill>
                  <a:schemeClr val="accent1"/>
                </a:solidFill>
              </a:rPr>
              <a:t>10: r3 = r2 + 1</a:t>
            </a:r>
          </a:p>
          <a:p>
            <a:r>
              <a:rPr lang="en-US" altLang="en-US" sz="2800">
                <a:solidFill>
                  <a:schemeClr val="accent1"/>
                </a:solidFill>
              </a:rPr>
              <a:t>11: r10 = r3 – r1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3DB615C-9D74-0A09-9749-C3C568B32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Constant Propagation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BDDC2F-9903-3B21-FF9D-AE71FA68C5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5105400" cy="5216525"/>
          </a:xfrm>
        </p:spPr>
        <p:txBody>
          <a:bodyPr/>
          <a:lstStyle/>
          <a:p>
            <a:r>
              <a:rPr lang="en-US" altLang="en-US" sz="2800"/>
              <a:t>Consider 2 ops, X and Y in different BBs</a:t>
            </a:r>
          </a:p>
          <a:p>
            <a:pPr lvl="1"/>
            <a:r>
              <a:rPr lang="en-US" altLang="en-US" sz="2400"/>
              <a:t>1. X is a move</a:t>
            </a:r>
          </a:p>
          <a:p>
            <a:pPr lvl="1"/>
            <a:r>
              <a:rPr lang="en-US" altLang="en-US" sz="2400"/>
              <a:t>2. src1(X) is a literal</a:t>
            </a:r>
          </a:p>
          <a:p>
            <a:pPr lvl="1"/>
            <a:r>
              <a:rPr lang="en-US" altLang="en-US" sz="2400"/>
              <a:t>3. Y consumes dest(X)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4. X is in adef_IN(BB(Y))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5. dest(X) is not modified between the top of BB(Y) and Y</a:t>
            </a:r>
          </a:p>
          <a:p>
            <a:pPr lvl="2"/>
            <a:r>
              <a:rPr lang="en-US" altLang="en-US" sz="2000">
                <a:solidFill>
                  <a:srgbClr val="FF0000"/>
                </a:solidFill>
              </a:rPr>
              <a:t>Rules 4/5 guarantee X is available</a:t>
            </a:r>
          </a:p>
          <a:p>
            <a:pPr lvl="1"/>
            <a:r>
              <a:rPr lang="en-US" altLang="en-US" sz="2400"/>
              <a:t>6. If dest(X) is SP/FP/..., no subroutine call between X and Y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1BF6BFB1-42E5-9EB4-7EB9-30EE0DF91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1998663"/>
            <a:ext cx="1087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r1 = 5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r2 = ‘_x’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0238442F-7C0F-BCC8-0542-176A8C162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33788"/>
            <a:ext cx="1357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r1 = r1 + r2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73B0F335-A907-5BCB-7AB6-252BBBB55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633788"/>
            <a:ext cx="1341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r7 = r1 – r2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B3608504-F94A-E5A0-6BFF-40D698A0B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548188"/>
            <a:ext cx="1341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r8 = r1 * r2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2CFB2610-174F-DC90-FD73-0CB5E3657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62588"/>
            <a:ext cx="1357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r9 = r1 + r2</a:t>
            </a:r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F4783024-F2F6-8078-C6D7-666BE32110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670175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51A899B2-F8E7-B8E3-55E6-7FAFFD1BF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670175"/>
            <a:ext cx="762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0372688C-0A47-06EB-37EE-3BC62A9A1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965575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E15F051E-304C-41C5-86F2-86C7967AFC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965575"/>
            <a:ext cx="1143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E393CD3E-3412-091D-5A2D-38AB9A75E6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3965575"/>
            <a:ext cx="381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BC2ADEEE-2519-1464-C0A7-584814231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95617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8567662E-F20A-290A-EFE4-5B9BB8F0E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172200"/>
            <a:ext cx="770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Note: checks for subroutine calls whenever SP/FP/etc. are involved is required for</a:t>
            </a:r>
          </a:p>
          <a:p>
            <a:r>
              <a:rPr lang="en-US" altLang="en-US">
                <a:solidFill>
                  <a:schemeClr val="accent1"/>
                </a:solidFill>
              </a:rPr>
              <a:t>all optis.  I will omit the check from here 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p new">
  <a:themeElements>
    <a:clrScheme name="">
      <a:dk1>
        <a:srgbClr val="000000"/>
      </a:dk1>
      <a:lt1>
        <a:srgbClr val="FFFFFF"/>
      </a:lt1>
      <a:dk2>
        <a:srgbClr val="3333FF"/>
      </a:dk2>
      <a:lt2>
        <a:srgbClr val="777777"/>
      </a:lt2>
      <a:accent1>
        <a:srgbClr val="3333FF"/>
      </a:accent1>
      <a:accent2>
        <a:srgbClr val="3333FF"/>
      </a:accent2>
      <a:accent3>
        <a:srgbClr val="FFFFFF"/>
      </a:accent3>
      <a:accent4>
        <a:srgbClr val="000000"/>
      </a:accent4>
      <a:accent5>
        <a:srgbClr val="ADADFF"/>
      </a:accent5>
      <a:accent6>
        <a:srgbClr val="2D2DE7"/>
      </a:accent6>
      <a:hlink>
        <a:srgbClr val="000000"/>
      </a:hlink>
      <a:folHlink>
        <a:srgbClr val="0099CC"/>
      </a:folHlink>
    </a:clrScheme>
    <a:fontScheme name="hp n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p 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p 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p 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p 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Designs\hp new.pot</Template>
  <TotalTime>14947</TotalTime>
  <Words>3210</Words>
  <Application>Microsoft Office PowerPoint</Application>
  <PresentationFormat>Custom</PresentationFormat>
  <Paragraphs>502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hp new</vt:lpstr>
      <vt:lpstr>Classical Optimization</vt:lpstr>
      <vt:lpstr>Types of Classical Optimizations</vt:lpstr>
      <vt:lpstr>Constant Folding</vt:lpstr>
      <vt:lpstr>Strength Reduction</vt:lpstr>
      <vt:lpstr>Dead Code Elimination</vt:lpstr>
      <vt:lpstr>Class Problem</vt:lpstr>
      <vt:lpstr>Constant Propagation</vt:lpstr>
      <vt:lpstr>Local Constant Propagation</vt:lpstr>
      <vt:lpstr>Global Constant Propagation</vt:lpstr>
      <vt:lpstr>Class Problem</vt:lpstr>
      <vt:lpstr>Forward Copy Propagation</vt:lpstr>
      <vt:lpstr>Backward Copy Propagation</vt:lpstr>
      <vt:lpstr>Local Common Subexpression Elimination</vt:lpstr>
      <vt:lpstr>Global CSE</vt:lpstr>
      <vt:lpstr>Class Problem</vt:lpstr>
      <vt:lpstr>Constant Combining</vt:lpstr>
      <vt:lpstr>Operation Folding</vt:lpstr>
      <vt:lpstr>Loop Optimizations</vt:lpstr>
      <vt:lpstr>Recall Loop Terminology</vt:lpstr>
      <vt:lpstr>Invariant Code Removal</vt:lpstr>
      <vt:lpstr>Invariant Code Removal (2)</vt:lpstr>
      <vt:lpstr>Invariant Code Removal (3)</vt:lpstr>
      <vt:lpstr>Global Variable Migration</vt:lpstr>
      <vt:lpstr>Class Problem</vt:lpstr>
      <vt:lpstr>Induction Variable Strength Reduction</vt:lpstr>
      <vt:lpstr>Induction Variable Strength Reduction (2)</vt:lpstr>
      <vt:lpstr>Induction Variable Elimination</vt:lpstr>
      <vt:lpstr>Induction Variable Elimination (2)</vt:lpstr>
      <vt:lpstr>IVE Example</vt:lpstr>
      <vt:lpstr>Class Problem</vt:lpstr>
    </vt:vector>
  </TitlesOfParts>
  <Company>HPL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483L8</dc:title>
  <dc:creator>Scott Mahlke</dc:creator>
  <cp:lastModifiedBy>20255A0505@gnits.in</cp:lastModifiedBy>
  <cp:revision>420</cp:revision>
  <cp:lastPrinted>2001-10-18T06:50:13Z</cp:lastPrinted>
  <dcterms:created xsi:type="dcterms:W3CDTF">1999-01-24T07:45:10Z</dcterms:created>
  <dcterms:modified xsi:type="dcterms:W3CDTF">2022-12-03T08:58:26Z</dcterms:modified>
</cp:coreProperties>
</file>