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92B0-B660-4825-9D37-019DE32A12A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0A79-F4D0-4DB6-A25C-BDDFD8D0D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28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92B0-B660-4825-9D37-019DE32A12A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0A79-F4D0-4DB6-A25C-BDDFD8D0D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86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92B0-B660-4825-9D37-019DE32A12A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0A79-F4D0-4DB6-A25C-BDDFD8D0D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42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92B0-B660-4825-9D37-019DE32A12A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0A79-F4D0-4DB6-A25C-BDDFD8D0D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12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92B0-B660-4825-9D37-019DE32A12A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0A79-F4D0-4DB6-A25C-BDDFD8D0D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93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92B0-B660-4825-9D37-019DE32A12A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0A79-F4D0-4DB6-A25C-BDDFD8D0D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53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92B0-B660-4825-9D37-019DE32A12A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0A79-F4D0-4DB6-A25C-BDDFD8D0D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58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92B0-B660-4825-9D37-019DE32A12A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0A79-F4D0-4DB6-A25C-BDDFD8D0D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82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92B0-B660-4825-9D37-019DE32A12A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0A79-F4D0-4DB6-A25C-BDDFD8D0D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45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92B0-B660-4825-9D37-019DE32A12A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0A79-F4D0-4DB6-A25C-BDDFD8D0D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94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92B0-B660-4825-9D37-019DE32A12A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0A79-F4D0-4DB6-A25C-BDDFD8D0D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80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92B0-B660-4825-9D37-019DE32A12A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70A79-F4D0-4DB6-A25C-BDDFD8D0D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80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AFF87A-C2CE-4BB0-A675-B80F27FACB9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Syntax-Directed Translation</a:t>
            </a:r>
            <a:br>
              <a:rPr lang="en-US" altLang="en-US" smtClean="0"/>
            </a:br>
            <a:r>
              <a:rPr lang="en-US" altLang="en-US" smtClean="0"/>
              <a:t>Part I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5</a:t>
            </a:r>
          </a:p>
        </p:txBody>
      </p:sp>
    </p:spTree>
    <p:extLst>
      <p:ext uri="{BB962C8B-B14F-4D97-AF65-F5344CB8AC3E}">
        <p14:creationId xmlns:p14="http://schemas.microsoft.com/office/powerpoint/2010/main" val="292764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692688-5471-4886-99A5-033A2C6A135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Depth-First Traversals (Example)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811713" y="2743200"/>
            <a:ext cx="1446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E.</a:t>
            </a:r>
            <a:r>
              <a:rPr lang="en-US" altLang="en-US" sz="2400"/>
              <a:t>val</a:t>
            </a:r>
            <a:r>
              <a:rPr lang="en-US" altLang="en-US" sz="2400" i="1"/>
              <a:t> </a:t>
            </a:r>
            <a:r>
              <a:rPr lang="en-US" altLang="en-US" sz="2400"/>
              <a:t>= </a:t>
            </a:r>
            <a:r>
              <a:rPr lang="en-US" altLang="en-US" sz="2400" i="1"/>
              <a:t>16</a:t>
            </a:r>
            <a:endParaRPr lang="en-US" altLang="en-US" sz="2400"/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6096000" y="3505200"/>
            <a:ext cx="1277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T.</a:t>
            </a:r>
            <a:r>
              <a:rPr lang="en-US" altLang="en-US" sz="2400"/>
              <a:t>val = </a:t>
            </a:r>
            <a:r>
              <a:rPr lang="en-US" altLang="en-US" sz="2400" i="1"/>
              <a:t>2</a:t>
            </a:r>
            <a:endParaRPr lang="en-US" altLang="en-US" sz="2400"/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2982913" y="632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9</a:t>
            </a:r>
            <a:endParaRPr lang="en-US" altLang="en-US" sz="2400"/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3897314" y="63246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+</a:t>
            </a:r>
            <a:endParaRPr lang="en-US" altLang="en-US" sz="2400"/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4659313" y="632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5</a:t>
            </a:r>
            <a:endParaRPr lang="en-US" altLang="en-US" sz="2400"/>
          </a:p>
        </p:txBody>
      </p:sp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5497514" y="63246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+</a:t>
            </a:r>
            <a:endParaRPr lang="en-US" altLang="en-US" sz="2400"/>
          </a:p>
        </p:txBody>
      </p:sp>
      <p:sp>
        <p:nvSpPr>
          <p:cNvPr id="13322" name="Text Box 9"/>
          <p:cNvSpPr txBox="1">
            <a:spLocks noChangeArrowheads="1"/>
          </p:cNvSpPr>
          <p:nvPr/>
        </p:nvSpPr>
        <p:spPr bwMode="auto">
          <a:xfrm>
            <a:off x="6335713" y="632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2</a:t>
            </a:r>
            <a:endParaRPr lang="en-US" altLang="en-US" sz="2400"/>
          </a:p>
        </p:txBody>
      </p:sp>
      <p:sp>
        <p:nvSpPr>
          <p:cNvPr id="13323" name="Text Box 10"/>
          <p:cNvSpPr txBox="1">
            <a:spLocks noChangeArrowheads="1"/>
          </p:cNvSpPr>
          <p:nvPr/>
        </p:nvSpPr>
        <p:spPr bwMode="auto">
          <a:xfrm>
            <a:off x="3287713" y="3505200"/>
            <a:ext cx="1446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E.</a:t>
            </a:r>
            <a:r>
              <a:rPr lang="en-US" altLang="en-US" sz="2400"/>
              <a:t>val</a:t>
            </a:r>
            <a:r>
              <a:rPr lang="en-US" altLang="en-US" sz="2400" i="1"/>
              <a:t> </a:t>
            </a:r>
            <a:r>
              <a:rPr lang="en-US" altLang="en-US" sz="2400"/>
              <a:t>= </a:t>
            </a:r>
            <a:r>
              <a:rPr lang="en-US" altLang="en-US" sz="2400" i="1"/>
              <a:t>14</a:t>
            </a:r>
            <a:endParaRPr lang="en-US" altLang="en-US" sz="2400"/>
          </a:p>
        </p:txBody>
      </p:sp>
      <p:sp>
        <p:nvSpPr>
          <p:cNvPr id="13324" name="Text Box 11"/>
          <p:cNvSpPr txBox="1">
            <a:spLocks noChangeArrowheads="1"/>
          </p:cNvSpPr>
          <p:nvPr/>
        </p:nvSpPr>
        <p:spPr bwMode="auto">
          <a:xfrm>
            <a:off x="2373313" y="4267200"/>
            <a:ext cx="1293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E.</a:t>
            </a:r>
            <a:r>
              <a:rPr lang="en-US" altLang="en-US" sz="2400"/>
              <a:t>val</a:t>
            </a:r>
            <a:r>
              <a:rPr lang="en-US" altLang="en-US" sz="2400" i="1"/>
              <a:t> </a:t>
            </a:r>
            <a:r>
              <a:rPr lang="en-US" altLang="en-US" sz="2400"/>
              <a:t>= </a:t>
            </a:r>
            <a:r>
              <a:rPr lang="en-US" altLang="en-US" sz="2400" i="1"/>
              <a:t>9</a:t>
            </a:r>
            <a:endParaRPr lang="en-US" altLang="en-US" sz="2400"/>
          </a:p>
        </p:txBody>
      </p:sp>
      <p:sp>
        <p:nvSpPr>
          <p:cNvPr id="13325" name="Text Box 12"/>
          <p:cNvSpPr txBox="1">
            <a:spLocks noChangeArrowheads="1"/>
          </p:cNvSpPr>
          <p:nvPr/>
        </p:nvSpPr>
        <p:spPr bwMode="auto">
          <a:xfrm>
            <a:off x="4202114" y="4267200"/>
            <a:ext cx="1277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T.</a:t>
            </a:r>
            <a:r>
              <a:rPr lang="en-US" altLang="en-US" sz="2400"/>
              <a:t>val</a:t>
            </a:r>
            <a:r>
              <a:rPr lang="en-US" altLang="en-US" sz="2400" i="1"/>
              <a:t> </a:t>
            </a:r>
            <a:r>
              <a:rPr lang="en-US" altLang="en-US" sz="2400"/>
              <a:t>= </a:t>
            </a:r>
            <a:r>
              <a:rPr lang="en-US" altLang="en-US" sz="2400" i="1"/>
              <a:t>5</a:t>
            </a:r>
            <a:endParaRPr lang="en-US" altLang="en-US" sz="2400"/>
          </a:p>
        </p:txBody>
      </p:sp>
      <p:sp>
        <p:nvSpPr>
          <p:cNvPr id="13326" name="Text Box 13"/>
          <p:cNvSpPr txBox="1">
            <a:spLocks noChangeArrowheads="1"/>
          </p:cNvSpPr>
          <p:nvPr/>
        </p:nvSpPr>
        <p:spPr bwMode="auto">
          <a:xfrm>
            <a:off x="2373313" y="5638800"/>
            <a:ext cx="1293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F.</a:t>
            </a:r>
            <a:r>
              <a:rPr lang="en-US" altLang="en-US" sz="2400"/>
              <a:t>val = </a:t>
            </a:r>
            <a:r>
              <a:rPr lang="en-US" altLang="en-US" sz="2400" i="1"/>
              <a:t>9</a:t>
            </a:r>
            <a:endParaRPr lang="en-US" altLang="en-US" sz="2400"/>
          </a:p>
        </p:txBody>
      </p:sp>
      <p:sp>
        <p:nvSpPr>
          <p:cNvPr id="13327" name="Line 14"/>
          <p:cNvSpPr>
            <a:spLocks noChangeShapeType="1"/>
          </p:cNvSpPr>
          <p:nvPr/>
        </p:nvSpPr>
        <p:spPr bwMode="auto">
          <a:xfrm flipH="1">
            <a:off x="4202113" y="31242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8" name="Line 15"/>
          <p:cNvSpPr>
            <a:spLocks noChangeShapeType="1"/>
          </p:cNvSpPr>
          <p:nvPr/>
        </p:nvSpPr>
        <p:spPr bwMode="auto">
          <a:xfrm flipH="1">
            <a:off x="3287713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9" name="Line 16"/>
          <p:cNvSpPr>
            <a:spLocks noChangeShapeType="1"/>
          </p:cNvSpPr>
          <p:nvPr/>
        </p:nvSpPr>
        <p:spPr bwMode="auto">
          <a:xfrm flipH="1">
            <a:off x="4038600" y="38862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30" name="Line 17"/>
          <p:cNvSpPr>
            <a:spLocks noChangeShapeType="1"/>
          </p:cNvSpPr>
          <p:nvPr/>
        </p:nvSpPr>
        <p:spPr bwMode="auto">
          <a:xfrm>
            <a:off x="4125913" y="3886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31" name="Line 18"/>
          <p:cNvSpPr>
            <a:spLocks noChangeShapeType="1"/>
          </p:cNvSpPr>
          <p:nvPr/>
        </p:nvSpPr>
        <p:spPr bwMode="auto">
          <a:xfrm flipH="1">
            <a:off x="5638800" y="3124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32" name="Line 19"/>
          <p:cNvSpPr>
            <a:spLocks noChangeShapeType="1"/>
          </p:cNvSpPr>
          <p:nvPr/>
        </p:nvSpPr>
        <p:spPr bwMode="auto">
          <a:xfrm>
            <a:off x="5802313" y="3124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33" name="Line 20"/>
          <p:cNvSpPr>
            <a:spLocks noChangeShapeType="1"/>
          </p:cNvSpPr>
          <p:nvPr/>
        </p:nvSpPr>
        <p:spPr bwMode="auto">
          <a:xfrm>
            <a:off x="6488113" y="45720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34" name="Line 21"/>
          <p:cNvSpPr>
            <a:spLocks noChangeShapeType="1"/>
          </p:cNvSpPr>
          <p:nvPr/>
        </p:nvSpPr>
        <p:spPr bwMode="auto">
          <a:xfrm>
            <a:off x="3135313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35" name="Line 22"/>
          <p:cNvSpPr>
            <a:spLocks noChangeShapeType="1"/>
          </p:cNvSpPr>
          <p:nvPr/>
        </p:nvSpPr>
        <p:spPr bwMode="auto">
          <a:xfrm>
            <a:off x="3135313" y="601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36" name="Line 23"/>
          <p:cNvSpPr>
            <a:spLocks noChangeShapeType="1"/>
          </p:cNvSpPr>
          <p:nvPr/>
        </p:nvSpPr>
        <p:spPr bwMode="auto">
          <a:xfrm>
            <a:off x="4811713" y="5334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37" name="Freeform 24"/>
          <p:cNvSpPr>
            <a:spLocks/>
          </p:cNvSpPr>
          <p:nvPr/>
        </p:nvSpPr>
        <p:spPr bwMode="auto">
          <a:xfrm>
            <a:off x="2066926" y="2228851"/>
            <a:ext cx="5457825" cy="4011613"/>
          </a:xfrm>
          <a:custGeom>
            <a:avLst/>
            <a:gdLst>
              <a:gd name="T0" fmla="*/ 2147483646 w 3438"/>
              <a:gd name="T1" fmla="*/ 0 h 2527"/>
              <a:gd name="T2" fmla="*/ 2147483646 w 3438"/>
              <a:gd name="T3" fmla="*/ 2147483646 h 2527"/>
              <a:gd name="T4" fmla="*/ 2147483646 w 3438"/>
              <a:gd name="T5" fmla="*/ 2147483646 h 2527"/>
              <a:gd name="T6" fmla="*/ 2147483646 w 3438"/>
              <a:gd name="T7" fmla="*/ 2147483646 h 2527"/>
              <a:gd name="T8" fmla="*/ 2147483646 w 3438"/>
              <a:gd name="T9" fmla="*/ 2147483646 h 2527"/>
              <a:gd name="T10" fmla="*/ 2147483646 w 3438"/>
              <a:gd name="T11" fmla="*/ 2147483646 h 2527"/>
              <a:gd name="T12" fmla="*/ 2147483646 w 3438"/>
              <a:gd name="T13" fmla="*/ 2147483646 h 2527"/>
              <a:gd name="T14" fmla="*/ 2147483646 w 3438"/>
              <a:gd name="T15" fmla="*/ 2147483646 h 2527"/>
              <a:gd name="T16" fmla="*/ 2147483646 w 3438"/>
              <a:gd name="T17" fmla="*/ 2147483646 h 2527"/>
              <a:gd name="T18" fmla="*/ 2147483646 w 3438"/>
              <a:gd name="T19" fmla="*/ 2147483646 h 2527"/>
              <a:gd name="T20" fmla="*/ 2147483646 w 3438"/>
              <a:gd name="T21" fmla="*/ 2147483646 h 2527"/>
              <a:gd name="T22" fmla="*/ 2147483646 w 3438"/>
              <a:gd name="T23" fmla="*/ 2147483646 h 2527"/>
              <a:gd name="T24" fmla="*/ 2147483646 w 3438"/>
              <a:gd name="T25" fmla="*/ 2147483646 h 2527"/>
              <a:gd name="T26" fmla="*/ 2147483646 w 3438"/>
              <a:gd name="T27" fmla="*/ 2147483646 h 2527"/>
              <a:gd name="T28" fmla="*/ 2147483646 w 3438"/>
              <a:gd name="T29" fmla="*/ 2147483646 h 2527"/>
              <a:gd name="T30" fmla="*/ 2147483646 w 3438"/>
              <a:gd name="T31" fmla="*/ 2147483646 h 2527"/>
              <a:gd name="T32" fmla="*/ 2147483646 w 3438"/>
              <a:gd name="T33" fmla="*/ 2147483646 h 2527"/>
              <a:gd name="T34" fmla="*/ 2147483646 w 3438"/>
              <a:gd name="T35" fmla="*/ 2147483646 h 2527"/>
              <a:gd name="T36" fmla="*/ 2147483646 w 3438"/>
              <a:gd name="T37" fmla="*/ 2147483646 h 2527"/>
              <a:gd name="T38" fmla="*/ 2147483646 w 3438"/>
              <a:gd name="T39" fmla="*/ 2147483646 h 252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438"/>
              <a:gd name="T61" fmla="*/ 0 h 2527"/>
              <a:gd name="T62" fmla="*/ 3438 w 3438"/>
              <a:gd name="T63" fmla="*/ 2527 h 252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438" h="2527">
                <a:moveTo>
                  <a:pt x="2926" y="0"/>
                </a:moveTo>
                <a:cubicBezTo>
                  <a:pt x="2793" y="40"/>
                  <a:pt x="2442" y="114"/>
                  <a:pt x="2126" y="238"/>
                </a:cubicBezTo>
                <a:cubicBezTo>
                  <a:pt x="1810" y="362"/>
                  <a:pt x="1359" y="551"/>
                  <a:pt x="1028" y="741"/>
                </a:cubicBezTo>
                <a:cubicBezTo>
                  <a:pt x="697" y="931"/>
                  <a:pt x="286" y="1110"/>
                  <a:pt x="143" y="1379"/>
                </a:cubicBezTo>
                <a:cubicBezTo>
                  <a:pt x="0" y="1648"/>
                  <a:pt x="30" y="2189"/>
                  <a:pt x="169" y="2358"/>
                </a:cubicBezTo>
                <a:cubicBezTo>
                  <a:pt x="308" y="2527"/>
                  <a:pt x="818" y="2498"/>
                  <a:pt x="977" y="2392"/>
                </a:cubicBezTo>
                <a:cubicBezTo>
                  <a:pt x="1136" y="2286"/>
                  <a:pt x="1091" y="1919"/>
                  <a:pt x="1122" y="1719"/>
                </a:cubicBezTo>
                <a:cubicBezTo>
                  <a:pt x="1153" y="1519"/>
                  <a:pt x="1129" y="1274"/>
                  <a:pt x="1164" y="1192"/>
                </a:cubicBezTo>
                <a:cubicBezTo>
                  <a:pt x="1199" y="1110"/>
                  <a:pt x="1296" y="1093"/>
                  <a:pt x="1334" y="1226"/>
                </a:cubicBezTo>
                <a:cubicBezTo>
                  <a:pt x="1372" y="1359"/>
                  <a:pt x="1266" y="1872"/>
                  <a:pt x="1394" y="1992"/>
                </a:cubicBezTo>
                <a:cubicBezTo>
                  <a:pt x="1522" y="2112"/>
                  <a:pt x="1978" y="2072"/>
                  <a:pt x="2101" y="1949"/>
                </a:cubicBezTo>
                <a:cubicBezTo>
                  <a:pt x="2224" y="1826"/>
                  <a:pt x="2216" y="1397"/>
                  <a:pt x="2134" y="1251"/>
                </a:cubicBezTo>
                <a:cubicBezTo>
                  <a:pt x="2052" y="1105"/>
                  <a:pt x="1601" y="1163"/>
                  <a:pt x="1607" y="1072"/>
                </a:cubicBezTo>
                <a:cubicBezTo>
                  <a:pt x="1613" y="981"/>
                  <a:pt x="2018" y="742"/>
                  <a:pt x="2168" y="707"/>
                </a:cubicBezTo>
                <a:cubicBezTo>
                  <a:pt x="2318" y="672"/>
                  <a:pt x="2451" y="734"/>
                  <a:pt x="2509" y="860"/>
                </a:cubicBezTo>
                <a:cubicBezTo>
                  <a:pt x="2567" y="986"/>
                  <a:pt x="2385" y="1368"/>
                  <a:pt x="2518" y="1464"/>
                </a:cubicBezTo>
                <a:cubicBezTo>
                  <a:pt x="2651" y="1560"/>
                  <a:pt x="3180" y="1544"/>
                  <a:pt x="3309" y="1438"/>
                </a:cubicBezTo>
                <a:cubicBezTo>
                  <a:pt x="3438" y="1332"/>
                  <a:pt x="3408" y="979"/>
                  <a:pt x="3292" y="826"/>
                </a:cubicBezTo>
                <a:cubicBezTo>
                  <a:pt x="3176" y="673"/>
                  <a:pt x="2587" y="654"/>
                  <a:pt x="2611" y="519"/>
                </a:cubicBezTo>
                <a:cubicBezTo>
                  <a:pt x="2635" y="384"/>
                  <a:pt x="3265" y="122"/>
                  <a:pt x="3437" y="17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38" name="Text Box 25"/>
          <p:cNvSpPr txBox="1">
            <a:spLocks noChangeArrowheads="1"/>
          </p:cNvSpPr>
          <p:nvPr/>
        </p:nvSpPr>
        <p:spPr bwMode="auto">
          <a:xfrm>
            <a:off x="8262938" y="5775326"/>
            <a:ext cx="23288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Note: all attributes in</a:t>
            </a:r>
            <a:br>
              <a:rPr lang="en-US" altLang="en-US" sz="2000"/>
            </a:br>
            <a:r>
              <a:rPr lang="en-US" altLang="en-US" sz="2000"/>
              <a:t>this example are of</a:t>
            </a:r>
            <a:br>
              <a:rPr lang="en-US" altLang="en-US" sz="2000"/>
            </a:br>
            <a:r>
              <a:rPr lang="en-US" altLang="en-US" sz="2000"/>
              <a:t>the synthesized type</a:t>
            </a:r>
          </a:p>
        </p:txBody>
      </p:sp>
      <p:sp>
        <p:nvSpPr>
          <p:cNvPr id="13339" name="Line 26"/>
          <p:cNvSpPr>
            <a:spLocks noChangeShapeType="1"/>
          </p:cNvSpPr>
          <p:nvPr/>
        </p:nvSpPr>
        <p:spPr bwMode="auto">
          <a:xfrm flipH="1">
            <a:off x="5726113" y="23622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40" name="Text Box 27"/>
          <p:cNvSpPr txBox="1">
            <a:spLocks noChangeArrowheads="1"/>
          </p:cNvSpPr>
          <p:nvPr/>
        </p:nvSpPr>
        <p:spPr bwMode="auto">
          <a:xfrm>
            <a:off x="6896101" y="19812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L</a:t>
            </a:r>
            <a:endParaRPr lang="en-US" altLang="en-US" sz="2400"/>
          </a:p>
        </p:txBody>
      </p:sp>
      <p:sp>
        <p:nvSpPr>
          <p:cNvPr id="13341" name="Line 28"/>
          <p:cNvSpPr>
            <a:spLocks noChangeShapeType="1"/>
          </p:cNvSpPr>
          <p:nvPr/>
        </p:nvSpPr>
        <p:spPr bwMode="auto">
          <a:xfrm flipH="1">
            <a:off x="7696200" y="2743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42" name="Text Box 29"/>
          <p:cNvSpPr txBox="1">
            <a:spLocks noChangeArrowheads="1"/>
          </p:cNvSpPr>
          <p:nvPr/>
        </p:nvSpPr>
        <p:spPr bwMode="auto">
          <a:xfrm>
            <a:off x="7505701" y="63246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n</a:t>
            </a:r>
            <a:endParaRPr lang="en-US" altLang="en-US" sz="2400"/>
          </a:p>
        </p:txBody>
      </p:sp>
      <p:sp>
        <p:nvSpPr>
          <p:cNvPr id="13343" name="Line 30"/>
          <p:cNvSpPr>
            <a:spLocks noChangeShapeType="1"/>
          </p:cNvSpPr>
          <p:nvPr/>
        </p:nvSpPr>
        <p:spPr bwMode="auto">
          <a:xfrm>
            <a:off x="7097713" y="2362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44" name="Text Box 31"/>
          <p:cNvSpPr txBox="1">
            <a:spLocks noChangeArrowheads="1"/>
          </p:cNvSpPr>
          <p:nvPr/>
        </p:nvSpPr>
        <p:spPr bwMode="auto">
          <a:xfrm>
            <a:off x="7539039" y="2041525"/>
            <a:ext cx="1284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print</a:t>
            </a:r>
            <a:r>
              <a:rPr lang="en-US" altLang="en-US" sz="2400"/>
              <a:t>(</a:t>
            </a:r>
            <a:r>
              <a:rPr lang="en-US" altLang="en-US" sz="2400" i="1"/>
              <a:t>16</a:t>
            </a:r>
            <a:r>
              <a:rPr lang="en-US" altLang="en-US" sz="2400"/>
              <a:t>)</a:t>
            </a:r>
          </a:p>
        </p:txBody>
      </p:sp>
      <p:sp>
        <p:nvSpPr>
          <p:cNvPr id="13345" name="Text Box 32"/>
          <p:cNvSpPr txBox="1">
            <a:spLocks noChangeArrowheads="1"/>
          </p:cNvSpPr>
          <p:nvPr/>
        </p:nvSpPr>
        <p:spPr bwMode="auto">
          <a:xfrm>
            <a:off x="2362200" y="4953000"/>
            <a:ext cx="1277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T.</a:t>
            </a:r>
            <a:r>
              <a:rPr lang="en-US" altLang="en-US" sz="2400"/>
              <a:t>val = </a:t>
            </a:r>
            <a:r>
              <a:rPr lang="en-US" altLang="en-US" sz="2400" i="1"/>
              <a:t>9</a:t>
            </a:r>
            <a:endParaRPr lang="en-US" altLang="en-US" sz="2400"/>
          </a:p>
        </p:txBody>
      </p:sp>
      <p:sp>
        <p:nvSpPr>
          <p:cNvPr id="13346" name="Line 33"/>
          <p:cNvSpPr>
            <a:spLocks noChangeShapeType="1"/>
          </p:cNvSpPr>
          <p:nvPr/>
        </p:nvSpPr>
        <p:spPr bwMode="auto">
          <a:xfrm>
            <a:off x="31242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47" name="Text Box 34"/>
          <p:cNvSpPr txBox="1">
            <a:spLocks noChangeArrowheads="1"/>
          </p:cNvSpPr>
          <p:nvPr/>
        </p:nvSpPr>
        <p:spPr bwMode="auto">
          <a:xfrm>
            <a:off x="4173538" y="4953000"/>
            <a:ext cx="1293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F.</a:t>
            </a:r>
            <a:r>
              <a:rPr lang="en-US" altLang="en-US" sz="2400"/>
              <a:t>val = </a:t>
            </a:r>
            <a:r>
              <a:rPr lang="en-US" altLang="en-US" sz="2400" i="1"/>
              <a:t>5</a:t>
            </a:r>
            <a:endParaRPr lang="en-US" altLang="en-US" sz="2400"/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4800600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6021388" y="4191000"/>
            <a:ext cx="1293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F.</a:t>
            </a:r>
            <a:r>
              <a:rPr lang="en-US" altLang="en-US" sz="2400"/>
              <a:t>val = </a:t>
            </a:r>
            <a:r>
              <a:rPr lang="en-US" altLang="en-US" sz="2400" i="1"/>
              <a:t>5</a:t>
            </a:r>
            <a:endParaRPr lang="en-US" altLang="en-US" sz="2400"/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>
            <a:off x="64770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3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96637" y="3420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Example Desk Calculator (Top down approach)</a:t>
            </a:r>
            <a:endParaRPr lang="en-US" altLang="en-US" dirty="0" smtClean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657600" y="2895600"/>
            <a:ext cx="178766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 dirty="0" smtClean="0">
                <a:sym typeface="Symbol" panose="05050102010706020507" pitchFamily="18" charset="2"/>
              </a:rPr>
              <a:t>T  </a:t>
            </a:r>
            <a:r>
              <a:rPr lang="en-US" altLang="en-US" sz="2400" dirty="0" smtClean="0">
                <a:sym typeface="Symbol" panose="05050102010706020507" pitchFamily="18" charset="2"/>
              </a:rPr>
              <a:t> </a:t>
            </a:r>
            <a:r>
              <a:rPr lang="en-US" altLang="en-US" sz="2400" i="1" dirty="0" smtClean="0">
                <a:sym typeface="Symbol" panose="05050102010706020507" pitchFamily="18" charset="2"/>
              </a:rPr>
              <a:t>FT</a:t>
            </a:r>
            <a:r>
              <a:rPr lang="ja-JP" altLang="en-US" sz="2400" dirty="0">
                <a:sym typeface="Symbol" panose="05050102010706020507" pitchFamily="18" charset="2"/>
              </a:rPr>
              <a:t> </a:t>
            </a:r>
            <a:r>
              <a:rPr lang="ja-JP" altLang="en-US" sz="2400" dirty="0" smtClean="0">
                <a:sym typeface="Symbol" panose="05050102010706020507" pitchFamily="18" charset="2"/>
              </a:rPr>
              <a:t>’</a:t>
            </a:r>
            <a:endParaRPr lang="en-IN" altLang="ja-JP" sz="2400" dirty="0" smtClean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 dirty="0">
                <a:sym typeface="Symbol" panose="05050102010706020507" pitchFamily="18" charset="2"/>
              </a:rPr>
              <a:t/>
            </a:r>
            <a:br>
              <a:rPr lang="en-US" altLang="en-US" sz="2400" i="1" dirty="0">
                <a:sym typeface="Symbol" panose="05050102010706020507" pitchFamily="18" charset="2"/>
              </a:rPr>
            </a:br>
            <a:r>
              <a:rPr lang="en-US" altLang="en-US" sz="2400" i="1" dirty="0" smtClean="0">
                <a:sym typeface="Symbol" panose="05050102010706020507" pitchFamily="18" charset="2"/>
              </a:rPr>
              <a:t>T</a:t>
            </a:r>
            <a:r>
              <a:rPr lang="ja-JP" altLang="en-US" sz="2400" dirty="0">
                <a:sym typeface="Symbol" panose="05050102010706020507" pitchFamily="18" charset="2"/>
              </a:rPr>
              <a:t> </a:t>
            </a:r>
            <a:r>
              <a:rPr lang="ja-JP" altLang="en-US" sz="2400" dirty="0" smtClean="0">
                <a:sym typeface="Symbol" panose="05050102010706020507" pitchFamily="18" charset="2"/>
              </a:rPr>
              <a:t>’</a:t>
            </a:r>
            <a:r>
              <a:rPr lang="en-US" altLang="en-US" sz="2400" dirty="0" smtClean="0">
                <a:sym typeface="Symbol" panose="05050102010706020507" pitchFamily="18" charset="2"/>
              </a:rPr>
              <a:t> </a:t>
            </a:r>
            <a:r>
              <a:rPr lang="en-US" altLang="en-US" sz="2400" i="1" dirty="0" smtClean="0">
                <a:sym typeface="Symbol" panose="05050102010706020507" pitchFamily="18" charset="2"/>
              </a:rPr>
              <a:t>*FT</a:t>
            </a:r>
            <a:r>
              <a:rPr lang="ja-JP" altLang="en-US" sz="2400" dirty="0" smtClean="0">
                <a:sym typeface="Symbol" panose="05050102010706020507" pitchFamily="18" charset="2"/>
              </a:rPr>
              <a:t> </a:t>
            </a:r>
            <a:r>
              <a:rPr lang="ja-JP" altLang="en-US" sz="2400" dirty="0">
                <a:sym typeface="Symbol" panose="05050102010706020507" pitchFamily="18" charset="2"/>
              </a:rPr>
              <a:t>’ </a:t>
            </a:r>
            <a:endParaRPr lang="en-IN" altLang="ja-JP" sz="2400" dirty="0" smtClean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i="1" dirty="0" smtClean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 dirty="0" smtClean="0">
                <a:sym typeface="Symbol" panose="05050102010706020507" pitchFamily="18" charset="2"/>
              </a:rPr>
              <a:t>T </a:t>
            </a:r>
            <a:r>
              <a:rPr lang="ja-JP" altLang="en-US" sz="2400" dirty="0" smtClean="0">
                <a:sym typeface="Symbol" panose="05050102010706020507" pitchFamily="18" charset="2"/>
              </a:rPr>
              <a:t>’</a:t>
            </a:r>
            <a:r>
              <a:rPr lang="en-US" altLang="en-US" sz="2400" dirty="0" smtClean="0">
                <a:sym typeface="Symbol" panose="05050102010706020507" pitchFamily="18" charset="2"/>
              </a:rPr>
              <a:t></a:t>
            </a:r>
            <a:r>
              <a:rPr lang="en-US" altLang="en-US" sz="2400" i="1" dirty="0" smtClean="0">
                <a:sym typeface="Symbol" panose="05050102010706020507" pitchFamily="18" charset="2"/>
              </a:rPr>
              <a:t> </a:t>
            </a:r>
            <a:r>
              <a:rPr lang="en-US" altLang="en-US" sz="2400" dirty="0" smtClean="0">
                <a:sym typeface="Symbol" panose="05050102010706020507" pitchFamily="18" charset="2"/>
              </a:rPr>
              <a:t></a:t>
            </a:r>
            <a:r>
              <a:rPr lang="en-US" altLang="en-US" sz="2400" i="1" dirty="0">
                <a:sym typeface="Symbol" panose="05050102010706020507" pitchFamily="18" charset="2"/>
              </a:rPr>
              <a:t/>
            </a:r>
            <a:br>
              <a:rPr lang="en-US" altLang="en-US" sz="2400" i="1" dirty="0">
                <a:sym typeface="Symbol" panose="05050102010706020507" pitchFamily="18" charset="2"/>
              </a:rPr>
            </a:br>
            <a:r>
              <a:rPr lang="en-US" altLang="en-US" sz="2400" i="1" dirty="0" smtClean="0">
                <a:sym typeface="Symbol" panose="05050102010706020507" pitchFamily="18" charset="2"/>
              </a:rPr>
              <a:t>F 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b="1" dirty="0">
                <a:sym typeface="Symbol" panose="05050102010706020507" pitchFamily="18" charset="2"/>
              </a:rPr>
              <a:t>digit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657601" y="2362200"/>
            <a:ext cx="152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Production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715001" y="2362200"/>
            <a:ext cx="1966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Semantic Rule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715000" y="2895600"/>
            <a:ext cx="337663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 dirty="0" smtClean="0"/>
              <a:t>T</a:t>
            </a:r>
            <a:r>
              <a:rPr lang="ja-JP" altLang="en-US" sz="2400" dirty="0">
                <a:sym typeface="Symbol" panose="05050102010706020507" pitchFamily="18" charset="2"/>
              </a:rPr>
              <a:t> </a:t>
            </a:r>
            <a:r>
              <a:rPr lang="ja-JP" altLang="en-US" sz="2400" dirty="0" smtClean="0">
                <a:sym typeface="Symbol" panose="05050102010706020507" pitchFamily="18" charset="2"/>
              </a:rPr>
              <a:t>’</a:t>
            </a:r>
            <a:r>
              <a:rPr lang="en-IN" altLang="ja-JP" sz="2400" dirty="0" smtClean="0">
                <a:sym typeface="Symbol" panose="05050102010706020507" pitchFamily="18" charset="2"/>
              </a:rPr>
              <a:t>.</a:t>
            </a:r>
            <a:r>
              <a:rPr lang="en-IN" altLang="ja-JP" sz="2400" dirty="0" err="1" smtClean="0">
                <a:sym typeface="Symbol" panose="05050102010706020507" pitchFamily="18" charset="2"/>
              </a:rPr>
              <a:t>inh</a:t>
            </a:r>
            <a:r>
              <a:rPr lang="en-IN" altLang="ja-JP" sz="2400" dirty="0" smtClean="0">
                <a:sym typeface="Symbol" panose="05050102010706020507" pitchFamily="18" charset="2"/>
              </a:rPr>
              <a:t> </a:t>
            </a:r>
            <a:r>
              <a:rPr lang="en-US" altLang="en-US" sz="2400" dirty="0" smtClean="0"/>
              <a:t>=</a:t>
            </a:r>
            <a:r>
              <a:rPr lang="en-US" altLang="en-US" sz="2400" i="1" dirty="0" smtClean="0"/>
              <a:t> </a:t>
            </a:r>
            <a:r>
              <a:rPr lang="en-US" altLang="en-US" sz="2400" i="1" dirty="0" err="1" smtClean="0"/>
              <a:t>F.</a:t>
            </a:r>
            <a:r>
              <a:rPr lang="en-US" altLang="en-US" sz="2400" dirty="0" err="1" smtClean="0"/>
              <a:t>val</a:t>
            </a:r>
            <a:r>
              <a:rPr lang="en-US" altLang="en-US" sz="2400" i="1" dirty="0" smtClean="0"/>
              <a:t> 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i="1" dirty="0" err="1"/>
              <a:t>T</a:t>
            </a:r>
            <a:r>
              <a:rPr lang="en-US" altLang="en-US" sz="2400" i="1" dirty="0" err="1" smtClean="0"/>
              <a:t>.</a:t>
            </a:r>
            <a:r>
              <a:rPr lang="en-US" altLang="en-US" sz="2400" dirty="0" err="1" smtClean="0"/>
              <a:t>val</a:t>
            </a:r>
            <a:r>
              <a:rPr lang="en-US" altLang="en-US" sz="2400" i="1" dirty="0" smtClean="0"/>
              <a:t> </a:t>
            </a:r>
            <a:r>
              <a:rPr lang="en-US" altLang="en-US" sz="2400" dirty="0"/>
              <a:t>:=</a:t>
            </a:r>
            <a:r>
              <a:rPr lang="en-US" altLang="en-US" sz="2400" i="1" dirty="0"/>
              <a:t> </a:t>
            </a:r>
            <a:r>
              <a:rPr lang="en-US" altLang="en-US" sz="2400" i="1" dirty="0" smtClean="0"/>
              <a:t>T</a:t>
            </a:r>
            <a:r>
              <a:rPr lang="ja-JP" altLang="en-US" sz="2400" dirty="0">
                <a:sym typeface="Symbol" panose="05050102010706020507" pitchFamily="18" charset="2"/>
              </a:rPr>
              <a:t> </a:t>
            </a:r>
            <a:r>
              <a:rPr lang="ja-JP" altLang="en-US" sz="2400" dirty="0" smtClean="0">
                <a:sym typeface="Symbol" panose="05050102010706020507" pitchFamily="18" charset="2"/>
              </a:rPr>
              <a:t>’</a:t>
            </a:r>
            <a:r>
              <a:rPr lang="en-US" altLang="en-US" sz="2400" i="1" dirty="0" smtClean="0"/>
              <a:t>.</a:t>
            </a:r>
            <a:r>
              <a:rPr lang="en-US" altLang="en-US" sz="2400" dirty="0" err="1" smtClean="0"/>
              <a:t>syn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i="1" dirty="0" smtClean="0"/>
              <a:t>T</a:t>
            </a:r>
            <a:r>
              <a:rPr lang="en-US" altLang="en-US" sz="800" b="1" i="1" dirty="0" smtClean="0"/>
              <a:t>1</a:t>
            </a:r>
            <a:r>
              <a:rPr lang="ja-JP" altLang="en-US" sz="2400" dirty="0" smtClean="0">
                <a:sym typeface="Symbol" panose="05050102010706020507" pitchFamily="18" charset="2"/>
              </a:rPr>
              <a:t> </a:t>
            </a:r>
            <a:r>
              <a:rPr lang="ja-JP" altLang="en-US" sz="2400" dirty="0">
                <a:sym typeface="Symbol" panose="05050102010706020507" pitchFamily="18" charset="2"/>
              </a:rPr>
              <a:t>’</a:t>
            </a:r>
            <a:r>
              <a:rPr lang="en-IN" altLang="ja-JP" sz="2400" dirty="0">
                <a:sym typeface="Symbol" panose="05050102010706020507" pitchFamily="18" charset="2"/>
              </a:rPr>
              <a:t>.</a:t>
            </a:r>
            <a:r>
              <a:rPr lang="en-IN" altLang="ja-JP" sz="2400" dirty="0" err="1">
                <a:sym typeface="Symbol" panose="05050102010706020507" pitchFamily="18" charset="2"/>
              </a:rPr>
              <a:t>inh</a:t>
            </a:r>
            <a:r>
              <a:rPr lang="en-US" altLang="en-US" sz="2400" i="1" dirty="0" smtClean="0"/>
              <a:t> </a:t>
            </a:r>
            <a:r>
              <a:rPr lang="en-US" altLang="en-US" sz="2400" dirty="0"/>
              <a:t>:=</a:t>
            </a:r>
            <a:r>
              <a:rPr lang="en-US" altLang="en-US" sz="2400" i="1" dirty="0"/>
              <a:t> </a:t>
            </a:r>
            <a:r>
              <a:rPr lang="en-US" altLang="en-US" sz="2400" i="1" dirty="0"/>
              <a:t>T</a:t>
            </a:r>
            <a:r>
              <a:rPr lang="ja-JP" altLang="en-US" sz="2400" dirty="0">
                <a:sym typeface="Symbol" panose="05050102010706020507" pitchFamily="18" charset="2"/>
              </a:rPr>
              <a:t> ’</a:t>
            </a:r>
            <a:r>
              <a:rPr lang="en-IN" altLang="ja-JP" sz="2400" dirty="0">
                <a:sym typeface="Symbol" panose="05050102010706020507" pitchFamily="18" charset="2"/>
              </a:rPr>
              <a:t>.</a:t>
            </a:r>
            <a:r>
              <a:rPr lang="en-IN" altLang="ja-JP" sz="2400" dirty="0" err="1">
                <a:sym typeface="Symbol" panose="05050102010706020507" pitchFamily="18" charset="2"/>
              </a:rPr>
              <a:t>inh</a:t>
            </a:r>
            <a:r>
              <a:rPr lang="en-US" altLang="en-US" sz="2400" i="1" dirty="0" smtClean="0"/>
              <a:t> </a:t>
            </a:r>
            <a:r>
              <a:rPr lang="en-US" altLang="en-US" sz="2400" i="1" dirty="0"/>
              <a:t>* </a:t>
            </a:r>
            <a:r>
              <a:rPr lang="en-US" altLang="en-US" sz="2400" i="1" dirty="0" err="1" smtClean="0"/>
              <a:t>F.</a:t>
            </a:r>
            <a:r>
              <a:rPr lang="en-US" altLang="en-US" sz="2400" dirty="0" err="1" smtClean="0"/>
              <a:t>val</a:t>
            </a:r>
            <a:endParaRPr lang="en-US" altLang="en-US" sz="24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T</a:t>
            </a:r>
            <a:r>
              <a:rPr lang="ja-JP" altLang="en-US" sz="2400" dirty="0">
                <a:sym typeface="Symbol" panose="05050102010706020507" pitchFamily="18" charset="2"/>
              </a:rPr>
              <a:t> ’</a:t>
            </a:r>
            <a:r>
              <a:rPr lang="en-US" altLang="en-US" sz="2400" i="1" dirty="0" smtClean="0"/>
              <a:t>.</a:t>
            </a:r>
            <a:r>
              <a:rPr lang="en-US" altLang="en-US" sz="2400" i="1" dirty="0" err="1" smtClean="0"/>
              <a:t>syn</a:t>
            </a:r>
            <a:r>
              <a:rPr lang="en-US" altLang="en-US" sz="2400" i="1" dirty="0" smtClean="0"/>
              <a:t> = </a:t>
            </a:r>
            <a:r>
              <a:rPr lang="en-US" altLang="en-US" sz="2400" dirty="0" smtClean="0"/>
              <a:t>T</a:t>
            </a:r>
            <a:r>
              <a:rPr lang="en-US" altLang="en-US" sz="800" b="1" dirty="0" smtClean="0"/>
              <a:t>1</a:t>
            </a:r>
            <a:r>
              <a:rPr lang="ja-JP" altLang="en-US" sz="2400" dirty="0" smtClean="0">
                <a:sym typeface="Symbol" panose="05050102010706020507" pitchFamily="18" charset="2"/>
              </a:rPr>
              <a:t> </a:t>
            </a:r>
            <a:r>
              <a:rPr lang="ja-JP" altLang="en-US" sz="2400" dirty="0">
                <a:sym typeface="Symbol" panose="05050102010706020507" pitchFamily="18" charset="2"/>
              </a:rPr>
              <a:t>’</a:t>
            </a:r>
            <a:r>
              <a:rPr lang="en-US" altLang="en-US" sz="2400" i="1" dirty="0"/>
              <a:t>.</a:t>
            </a:r>
            <a:r>
              <a:rPr lang="en-US" altLang="en-US" sz="2400" i="1" dirty="0" err="1"/>
              <a:t>syn</a:t>
            </a:r>
            <a:r>
              <a:rPr lang="en-US" altLang="en-US" sz="2400" i="1" dirty="0"/>
              <a:t> 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T</a:t>
            </a:r>
            <a:r>
              <a:rPr lang="ja-JP" altLang="en-US" sz="2400" dirty="0">
                <a:sym typeface="Symbol" panose="05050102010706020507" pitchFamily="18" charset="2"/>
              </a:rPr>
              <a:t> ’</a:t>
            </a:r>
            <a:r>
              <a:rPr lang="en-US" altLang="en-US" sz="2400" i="1" dirty="0"/>
              <a:t>.</a:t>
            </a:r>
            <a:r>
              <a:rPr lang="en-US" altLang="en-US" sz="2400" i="1" dirty="0" err="1"/>
              <a:t>syn</a:t>
            </a:r>
            <a:r>
              <a:rPr lang="en-US" altLang="en-US" sz="2400" i="1" dirty="0"/>
              <a:t> </a:t>
            </a:r>
            <a:r>
              <a:rPr lang="en-US" altLang="en-US" sz="2400" i="1" dirty="0" smtClean="0"/>
              <a:t>=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T</a:t>
            </a:r>
            <a:r>
              <a:rPr lang="ja-JP" altLang="en-US" sz="2400" dirty="0" smtClean="0">
                <a:sym typeface="Symbol" panose="05050102010706020507" pitchFamily="18" charset="2"/>
              </a:rPr>
              <a:t> </a:t>
            </a:r>
            <a:r>
              <a:rPr lang="ja-JP" altLang="en-US" sz="2400" dirty="0">
                <a:sym typeface="Symbol" panose="05050102010706020507" pitchFamily="18" charset="2"/>
              </a:rPr>
              <a:t>’</a:t>
            </a:r>
            <a:r>
              <a:rPr lang="en-US" altLang="en-US" sz="2400" i="1" dirty="0" smtClean="0"/>
              <a:t>.</a:t>
            </a:r>
            <a:r>
              <a:rPr lang="en-US" altLang="en-US" sz="2400" i="1" dirty="0" err="1" smtClean="0"/>
              <a:t>inh</a:t>
            </a:r>
            <a:r>
              <a:rPr lang="en-US" altLang="en-US" sz="2400" i="1" dirty="0" smtClean="0"/>
              <a:t> </a:t>
            </a:r>
            <a:endParaRPr lang="en-US" altLang="en-US" sz="24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 dirty="0" err="1" smtClean="0"/>
              <a:t>F.</a:t>
            </a:r>
            <a:r>
              <a:rPr lang="en-US" altLang="en-US" sz="2400" dirty="0" err="1" smtClean="0"/>
              <a:t>val</a:t>
            </a:r>
            <a:r>
              <a:rPr lang="en-US" altLang="en-US" sz="2400" i="1" dirty="0" smtClean="0"/>
              <a:t> </a:t>
            </a:r>
            <a:r>
              <a:rPr lang="en-US" altLang="en-US" sz="2400" dirty="0"/>
              <a:t>:=</a:t>
            </a:r>
            <a:r>
              <a:rPr lang="en-US" altLang="en-US" sz="2400" i="1" dirty="0"/>
              <a:t> </a:t>
            </a:r>
            <a:r>
              <a:rPr lang="en-US" altLang="en-US" sz="2400" b="1" dirty="0" err="1"/>
              <a:t>digit</a:t>
            </a:r>
            <a:r>
              <a:rPr lang="en-US" altLang="en-US" sz="2400" dirty="0" err="1"/>
              <a:t>.lexval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728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F98269-D686-4B78-A7BD-8C6068D0B04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Attributes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Attribute values typically represent</a:t>
            </a:r>
          </a:p>
          <a:p>
            <a:pPr lvl="1" eaLnBrk="1" hangingPunct="1"/>
            <a:r>
              <a:rPr lang="en-US" altLang="en-US" smtClean="0"/>
              <a:t>Numbers (literal constants)</a:t>
            </a:r>
          </a:p>
          <a:p>
            <a:pPr lvl="1" eaLnBrk="1" hangingPunct="1"/>
            <a:r>
              <a:rPr lang="en-US" altLang="en-US" smtClean="0"/>
              <a:t>Strings (literal constants)</a:t>
            </a:r>
          </a:p>
          <a:p>
            <a:pPr lvl="1" eaLnBrk="1" hangingPunct="1"/>
            <a:r>
              <a:rPr lang="en-US" altLang="en-US" smtClean="0"/>
              <a:t>Memory locations, such as a frame index of a local variable or function argument</a:t>
            </a:r>
          </a:p>
          <a:p>
            <a:pPr lvl="1" eaLnBrk="1" hangingPunct="1"/>
            <a:r>
              <a:rPr lang="en-US" altLang="en-US" smtClean="0"/>
              <a:t>A data type for type checking of expressions</a:t>
            </a:r>
          </a:p>
          <a:p>
            <a:pPr lvl="1" eaLnBrk="1" hangingPunct="1"/>
            <a:r>
              <a:rPr lang="en-US" altLang="en-US" smtClean="0"/>
              <a:t>Scoping information for local declarations</a:t>
            </a:r>
          </a:p>
          <a:p>
            <a:pPr lvl="1" eaLnBrk="1" hangingPunct="1"/>
            <a:r>
              <a:rPr lang="en-US" altLang="en-US" smtClean="0"/>
              <a:t>Intermediate program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299599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38C32F-E2FB-45CC-A849-E2F5AA8CE54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Synthesized Versus Inherited Attributes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Given a production</a:t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i="1" smtClean="0"/>
              <a:t>A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then each semantic rule is of the form</a:t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i="1" smtClean="0"/>
              <a:t>b</a:t>
            </a:r>
            <a:r>
              <a:rPr lang="en-US" altLang="en-US" smtClean="0"/>
              <a:t> := </a:t>
            </a:r>
            <a:r>
              <a:rPr lang="en-US" altLang="en-US" i="1" smtClean="0"/>
              <a:t>f</a:t>
            </a:r>
            <a:r>
              <a:rPr lang="en-US" altLang="en-US" smtClean="0"/>
              <a:t>(</a:t>
            </a:r>
            <a:r>
              <a:rPr lang="en-US" altLang="en-US" i="1" smtClean="0"/>
              <a:t>c</a:t>
            </a:r>
            <a:r>
              <a:rPr lang="en-US" altLang="en-US" baseline="-25000" smtClean="0"/>
              <a:t>1</a:t>
            </a:r>
            <a:r>
              <a:rPr lang="en-US" altLang="en-US" smtClean="0"/>
              <a:t>,</a:t>
            </a:r>
            <a:r>
              <a:rPr lang="en-US" altLang="en-US" i="1" smtClean="0"/>
              <a:t>c</a:t>
            </a:r>
            <a:r>
              <a:rPr lang="en-US" altLang="en-US" baseline="-25000" smtClean="0"/>
              <a:t>2</a:t>
            </a:r>
            <a:r>
              <a:rPr lang="en-US" altLang="en-US" smtClean="0"/>
              <a:t>,…,</a:t>
            </a:r>
            <a:r>
              <a:rPr lang="en-US" altLang="en-US" i="1" smtClean="0"/>
              <a:t>c</a:t>
            </a:r>
            <a:r>
              <a:rPr lang="en-US" altLang="en-US" i="1" baseline="-25000" smtClean="0"/>
              <a:t>k</a:t>
            </a:r>
            <a:r>
              <a:rPr lang="en-US" altLang="en-US" smtClean="0"/>
              <a:t>)</a:t>
            </a:r>
            <a:br>
              <a:rPr lang="en-US" altLang="en-US" smtClean="0"/>
            </a:br>
            <a:r>
              <a:rPr lang="en-US" altLang="en-US" smtClean="0"/>
              <a:t>where </a:t>
            </a:r>
            <a:r>
              <a:rPr lang="en-US" altLang="en-US" i="1" smtClean="0"/>
              <a:t>f</a:t>
            </a:r>
            <a:r>
              <a:rPr lang="en-US" altLang="en-US" smtClean="0"/>
              <a:t> is a function and </a:t>
            </a:r>
            <a:r>
              <a:rPr lang="en-US" altLang="en-US" i="1" smtClean="0"/>
              <a:t>c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 are attributes of </a:t>
            </a:r>
            <a:r>
              <a:rPr lang="en-US" altLang="en-US" i="1" smtClean="0"/>
              <a:t>A</a:t>
            </a:r>
            <a:r>
              <a:rPr lang="en-US" altLang="en-US" smtClean="0"/>
              <a:t> and </a:t>
            </a:r>
            <a:r>
              <a:rPr lang="en-US" altLang="en-US" smtClean="0">
                <a:sym typeface="Symbol" panose="05050102010706020507" pitchFamily="18" charset="2"/>
              </a:rPr>
              <a:t>, and either</a:t>
            </a: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i="1" smtClean="0"/>
              <a:t>b</a:t>
            </a:r>
            <a:r>
              <a:rPr lang="en-US" altLang="en-US" smtClean="0"/>
              <a:t> is a </a:t>
            </a:r>
            <a:r>
              <a:rPr lang="en-US" altLang="en-US" i="1" smtClean="0"/>
              <a:t>synthesized</a:t>
            </a:r>
            <a:r>
              <a:rPr lang="en-US" altLang="en-US" smtClean="0"/>
              <a:t> attribute of </a:t>
            </a:r>
            <a:r>
              <a:rPr lang="en-US" altLang="en-US" i="1" smtClean="0"/>
              <a:t>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smtClean="0"/>
              <a:t>b</a:t>
            </a:r>
            <a:r>
              <a:rPr lang="en-US" altLang="en-US" smtClean="0"/>
              <a:t> is an </a:t>
            </a:r>
            <a:r>
              <a:rPr lang="en-US" altLang="en-US" i="1" smtClean="0"/>
              <a:t>inherited</a:t>
            </a:r>
            <a:r>
              <a:rPr lang="en-US" altLang="en-US" smtClean="0"/>
              <a:t> attribute of one of the grammar symbols in 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9757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94F87F-124F-433C-B95B-E930A33F18A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3810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z="3600"/>
              <a:t>Synthesized Versus Inherited Attributes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76400" y="1143000"/>
            <a:ext cx="8839200" cy="5562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smtClean="0"/>
              <a:t>Synthesized Attribute</a:t>
            </a:r>
            <a:br>
              <a:rPr lang="en-US" altLang="en-US" dirty="0" smtClean="0"/>
            </a:br>
            <a:r>
              <a:rPr lang="en-US" altLang="en-US" dirty="0" smtClean="0"/>
              <a:t>	</a:t>
            </a:r>
            <a:r>
              <a:rPr lang="en-US" altLang="en-US" dirty="0"/>
              <a:t>The value of a synthesized attribute at a node is computed from the values of attributes at the child nodes in the parse tree.</a:t>
            </a:r>
          </a:p>
          <a:p>
            <a:pPr marL="0" indent="0">
              <a:buNone/>
              <a:defRPr/>
            </a:pPr>
            <a:r>
              <a:rPr lang="en-US" altLang="en-US" cap="all" dirty="0"/>
              <a:t> </a:t>
            </a:r>
            <a:r>
              <a:rPr lang="en-US" altLang="en-US" cap="all" dirty="0" smtClean="0"/>
              <a:t>     </a:t>
            </a:r>
            <a:r>
              <a:rPr lang="en-US" altLang="en-US" sz="2400" i="1" dirty="0"/>
              <a:t>A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XYZ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       if A.s = </a:t>
            </a:r>
            <a:r>
              <a:rPr lang="en-US" altLang="en-US" sz="2400" i="1" dirty="0"/>
              <a:t>f</a:t>
            </a:r>
            <a:r>
              <a:rPr lang="en-US" altLang="en-US" sz="2400" dirty="0"/>
              <a:t>(X.s | Y.s | Z.s)  </a:t>
            </a:r>
            <a:r>
              <a:rPr lang="en-US" altLang="en-US" dirty="0"/>
              <a:t>then ‘.s’ is called synthesized attribute.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smtClean="0"/>
              <a:t>Inherited Attribute</a:t>
            </a:r>
          </a:p>
          <a:p>
            <a:pPr marL="0" indent="0">
              <a:buNone/>
              <a:defRPr/>
            </a:pPr>
            <a:r>
              <a:rPr lang="en-US" altLang="en-US" dirty="0"/>
              <a:t> </a:t>
            </a:r>
            <a:r>
              <a:rPr lang="en-US" altLang="en-US" dirty="0" smtClean="0"/>
              <a:t>        </a:t>
            </a:r>
            <a:r>
              <a:rPr lang="en-US" altLang="en-US" dirty="0"/>
              <a:t>The value of an inherited attribute is computed from the values of attributes at the siblings &amp; that of parent node.</a:t>
            </a:r>
          </a:p>
          <a:p>
            <a:pPr marL="0" indent="0">
              <a:buNone/>
              <a:defRPr/>
            </a:pPr>
            <a:r>
              <a:rPr lang="en-US" altLang="en-US" sz="2400" i="1" dirty="0"/>
              <a:t>      A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XYZ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      if </a:t>
            </a:r>
            <a:r>
              <a:rPr lang="en-US" altLang="en-US" sz="2400" dirty="0" err="1"/>
              <a:t>Y.i</a:t>
            </a:r>
            <a:r>
              <a:rPr lang="en-US" altLang="en-US" sz="2400" dirty="0"/>
              <a:t>= </a:t>
            </a:r>
            <a:r>
              <a:rPr lang="en-US" altLang="en-US" sz="2400" i="1" dirty="0"/>
              <a:t>f</a:t>
            </a:r>
            <a:r>
              <a:rPr lang="en-US" altLang="en-US" sz="2400" dirty="0"/>
              <a:t>(</a:t>
            </a:r>
            <a:r>
              <a:rPr lang="en-US" altLang="en-US" sz="2400" dirty="0" err="1"/>
              <a:t>X.i</a:t>
            </a:r>
            <a:r>
              <a:rPr lang="en-US" altLang="en-US" sz="2400" dirty="0"/>
              <a:t> | </a:t>
            </a:r>
            <a:r>
              <a:rPr lang="en-US" altLang="en-US" sz="2400" dirty="0" err="1"/>
              <a:t>Z.i</a:t>
            </a:r>
            <a:r>
              <a:rPr lang="en-US" altLang="en-US" sz="2400" dirty="0"/>
              <a:t> | </a:t>
            </a:r>
            <a:r>
              <a:rPr lang="en-US" altLang="en-US" sz="2400" dirty="0" err="1"/>
              <a:t>A.i</a:t>
            </a:r>
            <a:r>
              <a:rPr lang="en-US" altLang="en-US" sz="2400" dirty="0"/>
              <a:t>)  </a:t>
            </a:r>
            <a:r>
              <a:rPr lang="en-US" altLang="en-US" dirty="0"/>
              <a:t>then ‘.</a:t>
            </a:r>
            <a:r>
              <a:rPr lang="en-US" altLang="en-US" dirty="0" err="1"/>
              <a:t>i</a:t>
            </a:r>
            <a:r>
              <a:rPr lang="en-US" altLang="en-US" dirty="0"/>
              <a:t>’ is called Inherited attribute.</a:t>
            </a:r>
          </a:p>
          <a:p>
            <a:pPr marL="0" indent="0">
              <a:buNone/>
              <a:defRPr/>
            </a:pPr>
            <a:endParaRPr lang="en-US" altLang="en-US" dirty="0" smtClean="0"/>
          </a:p>
          <a:p>
            <a:pPr marL="0" indent="0">
              <a:buNone/>
              <a:defRPr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8070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C99014-75AD-4057-B8E2-65763349A11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Synthesized Versus Inherited Attributes (cont</a:t>
            </a:r>
            <a:r>
              <a:rPr lang="ja-JP" altLang="en-US" smtClean="0"/>
              <a:t>’</a:t>
            </a:r>
            <a:r>
              <a:rPr lang="en-US" altLang="ja-JP" smtClean="0"/>
              <a:t>d)</a:t>
            </a:r>
            <a:endParaRPr lang="en-US" altLang="en-US" smtClean="0"/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3657600" y="2895600"/>
            <a:ext cx="127874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D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 </a:t>
            </a:r>
            <a:r>
              <a:rPr lang="en-US" altLang="en-US" sz="2400" i="1">
                <a:sym typeface="Symbol" panose="05050102010706020507" pitchFamily="18" charset="2"/>
              </a:rPr>
              <a:t>T L</a:t>
            </a:r>
            <a:br>
              <a:rPr lang="en-US" altLang="en-US" sz="2400" i="1">
                <a:sym typeface="Symbol" panose="05050102010706020507" pitchFamily="18" charset="2"/>
              </a:rPr>
            </a:br>
            <a:r>
              <a:rPr lang="en-US" altLang="en-US" sz="2400" i="1">
                <a:sym typeface="Symbol" panose="05050102010706020507" pitchFamily="18" charset="2"/>
              </a:rPr>
              <a:t>T </a:t>
            </a:r>
            <a:r>
              <a:rPr lang="en-US" altLang="en-US" sz="2400">
                <a:sym typeface="Symbol" panose="05050102010706020507" pitchFamily="18" charset="2"/>
              </a:rPr>
              <a:t> </a:t>
            </a:r>
            <a:r>
              <a:rPr lang="en-US" altLang="en-US" sz="2400" b="1">
                <a:sym typeface="Symbol" panose="05050102010706020507" pitchFamily="18" charset="2"/>
              </a:rPr>
              <a:t>int</a:t>
            </a:r>
            <a:r>
              <a:rPr lang="en-US" altLang="en-US" sz="2400" i="1">
                <a:sym typeface="Symbol" panose="05050102010706020507" pitchFamily="18" charset="2"/>
              </a:rPr>
              <a:t/>
            </a:r>
            <a:br>
              <a:rPr lang="en-US" altLang="en-US" sz="2400" i="1">
                <a:sym typeface="Symbol" panose="05050102010706020507" pitchFamily="18" charset="2"/>
              </a:rPr>
            </a:br>
            <a:r>
              <a:rPr lang="en-US" altLang="en-US" sz="2400" i="1">
                <a:sym typeface="Symbol" panose="05050102010706020507" pitchFamily="18" charset="2"/>
              </a:rPr>
              <a:t>…</a:t>
            </a:r>
            <a:br>
              <a:rPr lang="en-US" altLang="en-US" sz="2400" i="1">
                <a:sym typeface="Symbol" panose="05050102010706020507" pitchFamily="18" charset="2"/>
              </a:rPr>
            </a:br>
            <a:r>
              <a:rPr lang="en-US" altLang="en-US" sz="2400" i="1">
                <a:sym typeface="Symbol" panose="05050102010706020507" pitchFamily="18" charset="2"/>
              </a:rPr>
              <a:t>L </a:t>
            </a:r>
            <a:r>
              <a:rPr lang="en-US" altLang="en-US" sz="2400">
                <a:sym typeface="Symbol" panose="05050102010706020507" pitchFamily="18" charset="2"/>
              </a:rPr>
              <a:t> </a:t>
            </a:r>
            <a:r>
              <a:rPr lang="en-US" altLang="en-US" sz="2400" b="1">
                <a:sym typeface="Symbol" panose="05050102010706020507" pitchFamily="18" charset="2"/>
              </a:rPr>
              <a:t>id</a:t>
            </a:r>
            <a:endParaRPr lang="en-US" altLang="en-US" sz="2400" i="1">
              <a:sym typeface="Symbol" panose="05050102010706020507" pitchFamily="18" charset="2"/>
            </a:endParaRP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5715001" y="2895600"/>
            <a:ext cx="251184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L.</a:t>
            </a:r>
            <a:r>
              <a:rPr lang="en-US" altLang="en-US" sz="2400"/>
              <a:t>in</a:t>
            </a:r>
            <a:r>
              <a:rPr lang="en-US" altLang="en-US" sz="2400" i="1"/>
              <a:t> </a:t>
            </a:r>
            <a:r>
              <a:rPr lang="en-US" altLang="en-US" sz="2400"/>
              <a:t>:=</a:t>
            </a:r>
            <a:r>
              <a:rPr lang="en-US" altLang="en-US" sz="2400" i="1"/>
              <a:t> T.</a:t>
            </a:r>
            <a:r>
              <a:rPr lang="en-US" altLang="en-US" sz="2400"/>
              <a:t>type</a:t>
            </a:r>
            <a:br>
              <a:rPr lang="en-US" altLang="en-US" sz="2400"/>
            </a:br>
            <a:r>
              <a:rPr lang="en-US" altLang="en-US" sz="2400" i="1"/>
              <a:t>T.</a:t>
            </a:r>
            <a:r>
              <a:rPr lang="en-US" altLang="en-US" sz="2400"/>
              <a:t>type</a:t>
            </a:r>
            <a:r>
              <a:rPr lang="en-US" altLang="en-US" sz="2400" i="1"/>
              <a:t> </a:t>
            </a:r>
            <a:r>
              <a:rPr lang="en-US" altLang="en-US" sz="2400"/>
              <a:t>:=</a:t>
            </a:r>
            <a:r>
              <a:rPr lang="en-US" altLang="en-US" sz="2400" i="1"/>
              <a:t> </a:t>
            </a:r>
            <a:r>
              <a:rPr lang="ja-JP" altLang="en-US" sz="2400"/>
              <a:t>‘</a:t>
            </a:r>
            <a:r>
              <a:rPr lang="en-US" altLang="ja-JP" sz="2400"/>
              <a:t>integer</a:t>
            </a:r>
            <a:r>
              <a:rPr lang="ja-JP" altLang="en-US" sz="2400"/>
              <a:t>’</a:t>
            </a:r>
            <a:r>
              <a:rPr lang="en-US" altLang="ja-JP" sz="2400"/>
              <a:t/>
            </a:r>
            <a:br>
              <a:rPr lang="en-US" altLang="ja-JP" sz="2400"/>
            </a:br>
            <a:r>
              <a:rPr lang="en-US" altLang="ja-JP" sz="2400" i="1"/>
              <a:t>…</a:t>
            </a:r>
            <a:br>
              <a:rPr lang="en-US" altLang="ja-JP" sz="2400" i="1"/>
            </a:br>
            <a:r>
              <a:rPr lang="en-US" altLang="ja-JP" sz="2400"/>
              <a:t>… := </a:t>
            </a:r>
            <a:r>
              <a:rPr lang="en-US" altLang="ja-JP" sz="2400" i="1"/>
              <a:t>L.</a:t>
            </a:r>
            <a:r>
              <a:rPr lang="en-US" altLang="ja-JP" sz="2400"/>
              <a:t>in</a:t>
            </a:r>
            <a:endParaRPr lang="en-US" altLang="en-US" sz="2400"/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3657601" y="2362200"/>
            <a:ext cx="152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Production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5715001" y="2362200"/>
            <a:ext cx="1966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Semantic Rule</a:t>
            </a: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5715000" y="2895600"/>
            <a:ext cx="685800" cy="457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5715000" y="3276600"/>
            <a:ext cx="914400" cy="457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18" name="Line 9"/>
          <p:cNvSpPr>
            <a:spLocks noChangeShapeType="1"/>
          </p:cNvSpPr>
          <p:nvPr/>
        </p:nvSpPr>
        <p:spPr bwMode="auto">
          <a:xfrm flipH="1">
            <a:off x="6400800" y="2514600"/>
            <a:ext cx="2362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8763000" y="2286000"/>
            <a:ext cx="1265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inherited</a:t>
            </a:r>
          </a:p>
        </p:txBody>
      </p:sp>
      <p:sp>
        <p:nvSpPr>
          <p:cNvPr id="17420" name="Line 11"/>
          <p:cNvSpPr>
            <a:spLocks noChangeShapeType="1"/>
          </p:cNvSpPr>
          <p:nvPr/>
        </p:nvSpPr>
        <p:spPr bwMode="auto">
          <a:xfrm flipH="1" flipV="1">
            <a:off x="6553200" y="3657600"/>
            <a:ext cx="2133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8686801" y="3886200"/>
            <a:ext cx="1604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synthesized</a:t>
            </a:r>
          </a:p>
        </p:txBody>
      </p:sp>
    </p:spTree>
    <p:extLst>
      <p:ext uri="{BB962C8B-B14F-4D97-AF65-F5344CB8AC3E}">
        <p14:creationId xmlns:p14="http://schemas.microsoft.com/office/powerpoint/2010/main" val="312170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2B8B8A-02E9-42E2-8D96-ED48AB1F986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Structure of our Compiler Revisited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3200400" y="2133600"/>
            <a:ext cx="2209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Lexical analyzer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6705600" y="2133600"/>
            <a:ext cx="2209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Syntax-directed</a:t>
            </a:r>
            <a:br>
              <a:rPr lang="en-US" altLang="en-US" sz="2400"/>
            </a:br>
            <a:r>
              <a:rPr lang="en-US" altLang="en-US" sz="2400"/>
              <a:t>translator</a:t>
            </a:r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1670367" y="2209801"/>
            <a:ext cx="13789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Character</a:t>
            </a:r>
            <a:br>
              <a:rPr lang="en-US" altLang="en-US" sz="2400"/>
            </a:br>
            <a:r>
              <a:rPr lang="en-US" altLang="en-US" sz="2400"/>
              <a:t>stream</a:t>
            </a:r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5558382" y="2225676"/>
            <a:ext cx="10038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Token</a:t>
            </a:r>
            <a:br>
              <a:rPr lang="en-US" altLang="en-US" sz="2400"/>
            </a:br>
            <a:r>
              <a:rPr lang="en-US" altLang="en-US" sz="2400"/>
              <a:t>stream</a:t>
            </a:r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8910638" y="2308226"/>
            <a:ext cx="1509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IC</a:t>
            </a:r>
          </a:p>
        </p:txBody>
      </p:sp>
      <p:sp>
        <p:nvSpPr>
          <p:cNvPr id="5129" name="Line 8"/>
          <p:cNvSpPr>
            <a:spLocks noChangeShapeType="1"/>
          </p:cNvSpPr>
          <p:nvPr/>
        </p:nvSpPr>
        <p:spPr bwMode="auto">
          <a:xfrm>
            <a:off x="5410200" y="26670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0" name="Line 9"/>
          <p:cNvSpPr>
            <a:spLocks noChangeShapeType="1"/>
          </p:cNvSpPr>
          <p:nvPr/>
        </p:nvSpPr>
        <p:spPr bwMode="auto">
          <a:xfrm>
            <a:off x="8915400" y="26670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1" name="Line 10"/>
          <p:cNvSpPr>
            <a:spLocks noChangeShapeType="1"/>
          </p:cNvSpPr>
          <p:nvPr/>
        </p:nvSpPr>
        <p:spPr bwMode="auto">
          <a:xfrm>
            <a:off x="2819400" y="26670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2" name="Rectangle 11"/>
          <p:cNvSpPr>
            <a:spLocks noChangeArrowheads="1"/>
          </p:cNvSpPr>
          <p:nvPr/>
        </p:nvSpPr>
        <p:spPr bwMode="auto">
          <a:xfrm>
            <a:off x="4800600" y="4724400"/>
            <a:ext cx="25908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Yacc specification</a:t>
            </a:r>
            <a:br>
              <a:rPr lang="en-US" altLang="en-US" sz="2400"/>
            </a:br>
            <a:r>
              <a:rPr lang="en-US" altLang="en-US" sz="2400"/>
              <a:t>with semantic rules</a:t>
            </a:r>
          </a:p>
        </p:txBody>
      </p:sp>
      <p:sp>
        <p:nvSpPr>
          <p:cNvPr id="5133" name="Line 12"/>
          <p:cNvSpPr>
            <a:spLocks noChangeShapeType="1"/>
          </p:cNvSpPr>
          <p:nvPr/>
        </p:nvSpPr>
        <p:spPr bwMode="auto">
          <a:xfrm flipV="1">
            <a:off x="6096000" y="3200400"/>
            <a:ext cx="121920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7848600" y="4724400"/>
            <a:ext cx="25908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 specification</a:t>
            </a:r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 flipH="1" flipV="1">
            <a:off x="8229600" y="3200400"/>
            <a:ext cx="91440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1752600" y="4724400"/>
            <a:ext cx="25908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Lex specification</a:t>
            </a:r>
          </a:p>
        </p:txBody>
      </p:sp>
      <p:sp>
        <p:nvSpPr>
          <p:cNvPr id="5137" name="Line 17"/>
          <p:cNvSpPr>
            <a:spLocks noChangeShapeType="1"/>
          </p:cNvSpPr>
          <p:nvPr/>
        </p:nvSpPr>
        <p:spPr bwMode="auto">
          <a:xfrm flipV="1">
            <a:off x="3048000" y="3200400"/>
            <a:ext cx="121920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38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CC3BE1-9971-4DD2-9516-4C8D5FDAA8D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33600" y="1066800"/>
            <a:ext cx="7924800" cy="4876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SDT is an extension of CFGs.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This helps the compiler designer to translate the language constructs directly by attaching semantic rules or subroutines.</a:t>
            </a:r>
          </a:p>
          <a:p>
            <a:pPr marL="0" indent="0">
              <a:buNone/>
              <a:defRPr/>
            </a:pPr>
            <a:r>
              <a:rPr lang="en-US" altLang="en-US" dirty="0"/>
              <a:t>           SDT        Grammar + Semantic rules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Why?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To help Semantic Analyzer &amp; Intermediate Code generator, we need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Semantic Rules : </a:t>
            </a:r>
          </a:p>
          <a:p>
            <a:pPr marL="457200" lvl="1" indent="0">
              <a:buNone/>
              <a:defRPr/>
            </a:pPr>
            <a:r>
              <a:rPr lang="en-US" altLang="en-US" dirty="0"/>
              <a:t>    </a:t>
            </a:r>
            <a:r>
              <a:rPr lang="en-US" altLang="en-US" i="1" dirty="0">
                <a:sym typeface="Symbol" panose="05050102010706020507" pitchFamily="18" charset="2"/>
              </a:rPr>
              <a:t>E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T          </a:t>
            </a:r>
            <a:r>
              <a:rPr lang="en-US" altLang="en-US" i="1" dirty="0" err="1"/>
              <a:t>E.</a:t>
            </a:r>
            <a:r>
              <a:rPr lang="en-US" altLang="en-US" dirty="0" err="1"/>
              <a:t>val</a:t>
            </a:r>
            <a:r>
              <a:rPr lang="en-US" altLang="en-US" i="1" dirty="0"/>
              <a:t> </a:t>
            </a:r>
            <a:r>
              <a:rPr lang="en-US" altLang="en-US" dirty="0"/>
              <a:t>:=</a:t>
            </a:r>
            <a:r>
              <a:rPr lang="en-US" altLang="en-US" i="1" dirty="0"/>
              <a:t> E</a:t>
            </a:r>
            <a:r>
              <a:rPr lang="en-US" altLang="en-US" baseline="-25000" dirty="0"/>
              <a:t>1</a:t>
            </a:r>
            <a:r>
              <a:rPr lang="en-US" altLang="en-US" i="1" dirty="0"/>
              <a:t>.</a:t>
            </a:r>
            <a:r>
              <a:rPr lang="en-US" altLang="en-US" dirty="0"/>
              <a:t>val</a:t>
            </a:r>
            <a:r>
              <a:rPr lang="en-US" altLang="en-US" i="1" dirty="0"/>
              <a:t> + </a:t>
            </a:r>
            <a:r>
              <a:rPr lang="en-US" altLang="en-US" i="1" dirty="0" err="1"/>
              <a:t>T.</a:t>
            </a:r>
            <a:r>
              <a:rPr lang="en-US" altLang="en-US" dirty="0" err="1"/>
              <a:t>val</a:t>
            </a:r>
            <a:r>
              <a:rPr lang="en-US" altLang="en-US" dirty="0"/>
              <a:t>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Semantic Actions:</a:t>
            </a:r>
          </a:p>
          <a:p>
            <a:pPr marL="457200" lvl="1" indent="0">
              <a:buNone/>
              <a:defRPr/>
            </a:pPr>
            <a:r>
              <a:rPr lang="en-US" altLang="en-US" dirty="0"/>
              <a:t>   </a:t>
            </a:r>
            <a:r>
              <a:rPr lang="en-US" altLang="en-US" i="1" dirty="0">
                <a:sym typeface="Symbol" panose="05050102010706020507" pitchFamily="18" charset="2"/>
              </a:rPr>
              <a:t>E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T           {print ‘+’}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928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2E3CF7-AD62-433C-877A-09C26C415D8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52600" y="228600"/>
            <a:ext cx="8763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altLang="en-US" dirty="0"/>
              <a:t>There are 2 ways of defining semantic rules.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SDD –Syntax Directed Definition</a:t>
            </a:r>
          </a:p>
          <a:p>
            <a:pPr marL="0" indent="0">
              <a:buNone/>
              <a:defRPr/>
            </a:pPr>
            <a:r>
              <a:rPr lang="en-US" altLang="en-US" dirty="0"/>
              <a:t>    It is augmented grammar that specifies the values of attributes by associating semantic rules with grammar productions.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SDT --  Syntax Directed Translation</a:t>
            </a:r>
          </a:p>
          <a:p>
            <a:pPr marL="0" indent="0">
              <a:buNone/>
              <a:defRPr/>
            </a:pPr>
            <a:r>
              <a:rPr lang="en-US" altLang="en-US" sz="2400" dirty="0"/>
              <a:t>    </a:t>
            </a:r>
            <a:r>
              <a:rPr lang="en-US" altLang="en-US" dirty="0"/>
              <a:t>It specifies the order in which semantic rules are to be evaluated by embedding program fragments called semantic actions within production body.</a:t>
            </a:r>
          </a:p>
          <a:p>
            <a:pPr marL="0" indent="0">
              <a:buNone/>
              <a:defRPr/>
            </a:pPr>
            <a:endParaRPr lang="en-US" altLang="en-US" dirty="0"/>
          </a:p>
          <a:p>
            <a:pPr marL="0" indent="0">
              <a:buNone/>
              <a:defRPr/>
            </a:pPr>
            <a:r>
              <a:rPr lang="en-US" altLang="en-US" sz="2000" dirty="0"/>
              <a:t>With SDD/SDT , we parse the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/p by creating parse tree &amp; traverse the parse tree as needed to evaluate semantic actions at the parse tree nodes.</a:t>
            </a:r>
          </a:p>
          <a:p>
            <a:pPr marL="0" indent="0">
              <a:buNone/>
              <a:defRPr/>
            </a:pPr>
            <a:endParaRPr lang="en-US" altLang="en-US" sz="2000" dirty="0"/>
          </a:p>
          <a:p>
            <a:pPr marL="0" indent="0">
              <a:buNone/>
              <a:defRPr/>
            </a:pPr>
            <a:r>
              <a:rPr lang="en-US" altLang="en-US" sz="2400" dirty="0"/>
              <a:t>Evaluation of semantic rules may result in –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sz="2400" dirty="0"/>
              <a:t>Storing information in Symbol Table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sz="2400" dirty="0"/>
              <a:t>Issue error diagnostics </a:t>
            </a:r>
          </a:p>
          <a:p>
            <a:pPr marL="0" indent="0">
              <a:buNone/>
              <a:defRPr/>
            </a:pPr>
            <a:r>
              <a:rPr lang="en-US" altLang="en-US" sz="2400" dirty="0"/>
              <a:t>Or other activities</a:t>
            </a:r>
          </a:p>
          <a:p>
            <a:pPr marL="0" indent="0">
              <a:buNone/>
              <a:defRPr/>
            </a:pPr>
            <a:endParaRPr lang="en-US" altLang="en-US" sz="2000" dirty="0"/>
          </a:p>
          <a:p>
            <a:pPr marL="0" indent="0">
              <a:buNone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807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A3C986-1C85-4D16-9111-F026E6AC4F7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Syntax-Directed Definitions</a:t>
            </a:r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 i="1"/>
              <a:t>syntax-directed definition </a:t>
            </a:r>
            <a:r>
              <a:rPr lang="en-US" altLang="en-US"/>
              <a:t>(or </a:t>
            </a:r>
            <a:r>
              <a:rPr lang="en-US" altLang="en-US" i="1"/>
              <a:t>attribute grammar</a:t>
            </a:r>
            <a:r>
              <a:rPr lang="en-US" altLang="en-US"/>
              <a:t>) binds a set of </a:t>
            </a:r>
            <a:r>
              <a:rPr lang="en-US" altLang="en-US" i="1"/>
              <a:t>semantic rules</a:t>
            </a:r>
            <a:r>
              <a:rPr lang="en-US" altLang="en-US"/>
              <a:t> to productions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Terminals and nonterminals have </a:t>
            </a:r>
            <a:r>
              <a:rPr lang="en-US" altLang="en-US" i="1"/>
              <a:t>attributes</a:t>
            </a:r>
            <a:r>
              <a:rPr lang="en-US" altLang="en-US"/>
              <a:t> holding values set by the semantic rules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 i="1"/>
              <a:t>depth-first traversal </a:t>
            </a:r>
            <a:r>
              <a:rPr lang="en-US" altLang="en-US"/>
              <a:t>algorithm traverses the parse tree thereby executing semantic rules to assign attribute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After the traversal is complete the attributes contain the translated form of the input</a:t>
            </a:r>
          </a:p>
        </p:txBody>
      </p:sp>
    </p:spTree>
    <p:extLst>
      <p:ext uri="{BB962C8B-B14F-4D97-AF65-F5344CB8AC3E}">
        <p14:creationId xmlns:p14="http://schemas.microsoft.com/office/powerpoint/2010/main" val="339346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6BBBD7-C4CE-4844-A675-13998CE56DB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3962400" cy="990600"/>
          </a:xfrm>
        </p:spPr>
        <p:txBody>
          <a:bodyPr/>
          <a:lstStyle/>
          <a:p>
            <a:pPr eaLnBrk="1" hangingPunct="1"/>
            <a:r>
              <a:rPr lang="en-US" altLang="en-US" sz="2800"/>
              <a:t>Attribute Grammar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0" y="1447800"/>
            <a:ext cx="8077200" cy="4724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Each grammar symbol is assigned certain attributes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Each production is augmented with semantic rules which are used to define attribute values</a:t>
            </a:r>
          </a:p>
          <a:p>
            <a:pPr marL="0" indent="0">
              <a:buNone/>
              <a:defRPr/>
            </a:pPr>
            <a:endParaRPr lang="en-US" altLang="en-US" dirty="0"/>
          </a:p>
          <a:p>
            <a:pPr marL="0" indent="0">
              <a:buNone/>
              <a:defRPr/>
            </a:pPr>
            <a:r>
              <a:rPr lang="en-US" altLang="en-US" dirty="0"/>
              <a:t>A grammar symbol can have ‘n’ attributes like</a:t>
            </a:r>
          </a:p>
          <a:p>
            <a:pPr marL="0" indent="0">
              <a:buNone/>
              <a:defRPr/>
            </a:pPr>
            <a:r>
              <a:rPr lang="en-US" altLang="en-US" dirty="0"/>
              <a:t>   type,</a:t>
            </a:r>
          </a:p>
          <a:p>
            <a:pPr marL="0" indent="0">
              <a:buNone/>
              <a:defRPr/>
            </a:pPr>
            <a:r>
              <a:rPr lang="en-US" altLang="en-US" dirty="0"/>
              <a:t>   value,</a:t>
            </a:r>
          </a:p>
          <a:p>
            <a:pPr marL="0" indent="0">
              <a:buNone/>
              <a:defRPr/>
            </a:pPr>
            <a:r>
              <a:rPr lang="en-US" altLang="en-US" dirty="0"/>
              <a:t>   address,</a:t>
            </a:r>
          </a:p>
          <a:p>
            <a:pPr marL="0" indent="0">
              <a:buNone/>
              <a:defRPr/>
            </a:pPr>
            <a:r>
              <a:rPr lang="en-US" altLang="en-US" dirty="0"/>
              <a:t>   pointer,</a:t>
            </a:r>
          </a:p>
          <a:p>
            <a:pPr marL="0" indent="0">
              <a:buNone/>
              <a:defRPr/>
            </a:pPr>
            <a:r>
              <a:rPr lang="en-US" altLang="en-US" dirty="0"/>
              <a:t>   string</a:t>
            </a:r>
          </a:p>
        </p:txBody>
      </p:sp>
    </p:spTree>
    <p:extLst>
      <p:ext uri="{BB962C8B-B14F-4D97-AF65-F5344CB8AC3E}">
        <p14:creationId xmlns:p14="http://schemas.microsoft.com/office/powerpoint/2010/main" val="238533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0DC7EA-1584-4808-825C-15EE867506F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 </a:t>
            </a:r>
            <a:r>
              <a:rPr lang="en-US" altLang="en-US" dirty="0" smtClean="0"/>
              <a:t>Desk Calculator (Bottom Up approach)</a:t>
            </a:r>
            <a:endParaRPr lang="en-US" altLang="en-US" dirty="0" smtClean="0"/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3657600" y="2895600"/>
            <a:ext cx="161935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 dirty="0"/>
              <a:t>L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i="1" dirty="0">
                <a:sym typeface="Symbol" panose="05050102010706020507" pitchFamily="18" charset="2"/>
              </a:rPr>
              <a:t>E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n</a:t>
            </a:r>
            <a:r>
              <a:rPr lang="en-US" altLang="en-US" sz="2400" i="1" dirty="0">
                <a:sym typeface="Symbol" panose="05050102010706020507" pitchFamily="18" charset="2"/>
              </a:rPr>
              <a:t/>
            </a:r>
            <a:br>
              <a:rPr lang="en-US" altLang="en-US" sz="2400" i="1" dirty="0">
                <a:sym typeface="Symbol" panose="05050102010706020507" pitchFamily="18" charset="2"/>
              </a:rPr>
            </a:br>
            <a:r>
              <a:rPr lang="en-US" altLang="en-US" sz="2400" i="1" dirty="0">
                <a:sym typeface="Symbol" panose="05050102010706020507" pitchFamily="18" charset="2"/>
              </a:rPr>
              <a:t>E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i="1" dirty="0">
                <a:sym typeface="Symbol" panose="05050102010706020507" pitchFamily="18" charset="2"/>
              </a:rPr>
              <a:t>E</a:t>
            </a:r>
            <a:r>
              <a:rPr lang="en-US" altLang="en-US" sz="2400" baseline="-25000" dirty="0"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+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T</a:t>
            </a:r>
            <a:br>
              <a:rPr lang="en-US" altLang="en-US" sz="2400" i="1" dirty="0">
                <a:sym typeface="Symbol" panose="05050102010706020507" pitchFamily="18" charset="2"/>
              </a:rPr>
            </a:br>
            <a:r>
              <a:rPr lang="en-US" altLang="en-US" sz="2400" i="1" dirty="0">
                <a:sym typeface="Symbol" panose="05050102010706020507" pitchFamily="18" charset="2"/>
              </a:rPr>
              <a:t>E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i="1" dirty="0">
                <a:sym typeface="Symbol" panose="05050102010706020507" pitchFamily="18" charset="2"/>
              </a:rPr>
              <a:t> T</a:t>
            </a:r>
            <a:br>
              <a:rPr lang="en-US" altLang="en-US" sz="2400" i="1" dirty="0">
                <a:sym typeface="Symbol" panose="05050102010706020507" pitchFamily="18" charset="2"/>
              </a:rPr>
            </a:br>
            <a:r>
              <a:rPr lang="en-US" altLang="en-US" sz="2400" i="1" dirty="0" err="1">
                <a:sym typeface="Symbol" panose="05050102010706020507" pitchFamily="18" charset="2"/>
              </a:rPr>
              <a:t>T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i="1" dirty="0">
                <a:sym typeface="Symbol" panose="05050102010706020507" pitchFamily="18" charset="2"/>
              </a:rPr>
              <a:t>T</a:t>
            </a:r>
            <a:r>
              <a:rPr lang="en-US" altLang="en-US" sz="2400" baseline="-25000" dirty="0"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*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F</a:t>
            </a:r>
            <a:br>
              <a:rPr lang="en-US" altLang="en-US" sz="2400" i="1" dirty="0">
                <a:sym typeface="Symbol" panose="05050102010706020507" pitchFamily="18" charset="2"/>
              </a:rPr>
            </a:br>
            <a:r>
              <a:rPr lang="en-US" altLang="en-US" sz="2400" i="1" dirty="0">
                <a:sym typeface="Symbol" panose="05050102010706020507" pitchFamily="18" charset="2"/>
              </a:rPr>
              <a:t>T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i="1" dirty="0">
                <a:sym typeface="Symbol" panose="05050102010706020507" pitchFamily="18" charset="2"/>
              </a:rPr>
              <a:t> F</a:t>
            </a:r>
            <a:br>
              <a:rPr lang="en-US" altLang="en-US" sz="2400" i="1" dirty="0">
                <a:sym typeface="Symbol" panose="05050102010706020507" pitchFamily="18" charset="2"/>
              </a:rPr>
            </a:br>
            <a:r>
              <a:rPr lang="en-US" altLang="en-US" sz="2400" i="1" dirty="0" err="1">
                <a:sym typeface="Symbol" panose="05050102010706020507" pitchFamily="18" charset="2"/>
              </a:rPr>
              <a:t>F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b="1" dirty="0">
                <a:sym typeface="Symbol" panose="05050102010706020507" pitchFamily="18" charset="2"/>
              </a:rPr>
              <a:t>(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E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 dirty="0">
                <a:sym typeface="Symbol" panose="05050102010706020507" pitchFamily="18" charset="2"/>
              </a:rPr>
              <a:t>F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b="1" dirty="0">
                <a:sym typeface="Symbol" panose="05050102010706020507" pitchFamily="18" charset="2"/>
              </a:rPr>
              <a:t>digit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5715000" y="2895600"/>
            <a:ext cx="294144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 dirty="0"/>
              <a:t>print</a:t>
            </a:r>
            <a:r>
              <a:rPr lang="en-US" altLang="en-US" sz="2400" dirty="0"/>
              <a:t>(</a:t>
            </a:r>
            <a:r>
              <a:rPr lang="en-US" altLang="en-US" sz="2400" i="1" dirty="0" err="1"/>
              <a:t>E.</a:t>
            </a:r>
            <a:r>
              <a:rPr lang="en-US" altLang="en-US" sz="2400" dirty="0" err="1"/>
              <a:t>val</a:t>
            </a:r>
            <a:r>
              <a:rPr lang="en-US" altLang="en-US" sz="2400" dirty="0"/>
              <a:t>)</a:t>
            </a:r>
            <a:r>
              <a:rPr lang="en-US" altLang="en-US" sz="2400" i="1" dirty="0"/>
              <a:t/>
            </a:r>
            <a:br>
              <a:rPr lang="en-US" altLang="en-US" sz="2400" i="1" dirty="0"/>
            </a:br>
            <a:r>
              <a:rPr lang="en-US" altLang="en-US" sz="2400" i="1" dirty="0" err="1"/>
              <a:t>E.</a:t>
            </a:r>
            <a:r>
              <a:rPr lang="en-US" altLang="en-US" sz="2400" dirty="0" err="1"/>
              <a:t>val</a:t>
            </a:r>
            <a:r>
              <a:rPr lang="en-US" altLang="en-US" sz="2400" i="1" dirty="0"/>
              <a:t> </a:t>
            </a:r>
            <a:r>
              <a:rPr lang="en-US" altLang="en-US" sz="2400" dirty="0"/>
              <a:t>:=</a:t>
            </a:r>
            <a:r>
              <a:rPr lang="en-US" altLang="en-US" sz="2400" i="1" dirty="0"/>
              <a:t> E</a:t>
            </a:r>
            <a:r>
              <a:rPr lang="en-US" altLang="en-US" sz="2400" baseline="-25000" dirty="0"/>
              <a:t>1</a:t>
            </a:r>
            <a:r>
              <a:rPr lang="en-US" altLang="en-US" sz="2400" i="1" dirty="0"/>
              <a:t>.</a:t>
            </a:r>
            <a:r>
              <a:rPr lang="en-US" altLang="en-US" sz="2400" dirty="0"/>
              <a:t>val</a:t>
            </a:r>
            <a:r>
              <a:rPr lang="en-US" altLang="en-US" sz="2400" i="1" dirty="0"/>
              <a:t> + </a:t>
            </a:r>
            <a:r>
              <a:rPr lang="en-US" altLang="en-US" sz="2400" i="1" dirty="0" err="1"/>
              <a:t>T.</a:t>
            </a:r>
            <a:r>
              <a:rPr lang="en-US" altLang="en-US" sz="2400" dirty="0" err="1"/>
              <a:t>val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i="1" dirty="0" err="1"/>
              <a:t>E.</a:t>
            </a:r>
            <a:r>
              <a:rPr lang="en-US" altLang="en-US" sz="2400" dirty="0" err="1"/>
              <a:t>val</a:t>
            </a:r>
            <a:r>
              <a:rPr lang="en-US" altLang="en-US" sz="2400" i="1" dirty="0"/>
              <a:t> </a:t>
            </a:r>
            <a:r>
              <a:rPr lang="en-US" altLang="en-US" sz="2400" dirty="0"/>
              <a:t>:=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T.</a:t>
            </a:r>
            <a:r>
              <a:rPr lang="en-US" altLang="en-US" sz="2400" dirty="0" err="1"/>
              <a:t>val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i="1" dirty="0" err="1"/>
              <a:t>T.</a:t>
            </a:r>
            <a:r>
              <a:rPr lang="en-US" altLang="en-US" sz="2400" dirty="0" err="1"/>
              <a:t>val</a:t>
            </a:r>
            <a:r>
              <a:rPr lang="en-US" altLang="en-US" sz="2400" i="1" dirty="0"/>
              <a:t> </a:t>
            </a:r>
            <a:r>
              <a:rPr lang="en-US" altLang="en-US" sz="2400" dirty="0"/>
              <a:t>:=</a:t>
            </a:r>
            <a:r>
              <a:rPr lang="en-US" altLang="en-US" sz="2400" i="1" dirty="0"/>
              <a:t> T</a:t>
            </a:r>
            <a:r>
              <a:rPr lang="en-US" altLang="en-US" sz="2400" baseline="-25000" dirty="0"/>
              <a:t>1</a:t>
            </a:r>
            <a:r>
              <a:rPr lang="en-US" altLang="en-US" sz="2400" i="1" dirty="0"/>
              <a:t>.</a:t>
            </a:r>
            <a:r>
              <a:rPr lang="en-US" altLang="en-US" sz="2400" dirty="0"/>
              <a:t>val</a:t>
            </a:r>
            <a:r>
              <a:rPr lang="en-US" altLang="en-US" sz="2400" i="1" dirty="0"/>
              <a:t> * </a:t>
            </a:r>
            <a:r>
              <a:rPr lang="en-US" altLang="en-US" sz="2400" i="1" dirty="0" err="1"/>
              <a:t>F.</a:t>
            </a:r>
            <a:r>
              <a:rPr lang="en-US" altLang="en-US" sz="2400" dirty="0" err="1"/>
              <a:t>val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i="1" dirty="0" err="1"/>
              <a:t>T.</a:t>
            </a:r>
            <a:r>
              <a:rPr lang="en-US" altLang="en-US" sz="2400" dirty="0" err="1"/>
              <a:t>val</a:t>
            </a:r>
            <a:r>
              <a:rPr lang="en-US" altLang="en-US" sz="2400" i="1" dirty="0"/>
              <a:t> </a:t>
            </a:r>
            <a:r>
              <a:rPr lang="en-US" altLang="en-US" sz="2400" dirty="0"/>
              <a:t>:=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F.</a:t>
            </a:r>
            <a:r>
              <a:rPr lang="en-US" altLang="en-US" sz="2400" dirty="0" err="1"/>
              <a:t>val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i="1" dirty="0" err="1"/>
              <a:t>F.</a:t>
            </a:r>
            <a:r>
              <a:rPr lang="en-US" altLang="en-US" sz="2400" dirty="0" err="1"/>
              <a:t>val</a:t>
            </a:r>
            <a:r>
              <a:rPr lang="en-US" altLang="en-US" sz="2400" i="1" dirty="0"/>
              <a:t> </a:t>
            </a:r>
            <a:r>
              <a:rPr lang="en-US" altLang="en-US" sz="2400" dirty="0"/>
              <a:t>:=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E.</a:t>
            </a:r>
            <a:r>
              <a:rPr lang="en-US" altLang="en-US" sz="2400" dirty="0" err="1"/>
              <a:t>val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i="1" dirty="0" err="1"/>
              <a:t>F.</a:t>
            </a:r>
            <a:r>
              <a:rPr lang="en-US" altLang="en-US" sz="2400" dirty="0" err="1"/>
              <a:t>val</a:t>
            </a:r>
            <a:r>
              <a:rPr lang="en-US" altLang="en-US" sz="2400" i="1" dirty="0"/>
              <a:t> </a:t>
            </a:r>
            <a:r>
              <a:rPr lang="en-US" altLang="en-US" sz="2400" dirty="0"/>
              <a:t>:=</a:t>
            </a:r>
            <a:r>
              <a:rPr lang="en-US" altLang="en-US" sz="2400" i="1" dirty="0"/>
              <a:t> </a:t>
            </a:r>
            <a:r>
              <a:rPr lang="en-US" altLang="en-US" sz="2400" b="1" dirty="0" err="1"/>
              <a:t>digit</a:t>
            </a:r>
            <a:r>
              <a:rPr lang="en-US" altLang="en-US" sz="2400" dirty="0" err="1"/>
              <a:t>.lexval</a:t>
            </a:r>
            <a:endParaRPr lang="en-US" altLang="en-US" sz="2400" dirty="0"/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3657601" y="2362200"/>
            <a:ext cx="152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Production</a:t>
            </a: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5715001" y="2362200"/>
            <a:ext cx="1966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Semantic Rule</a:t>
            </a: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8262938" y="5775326"/>
            <a:ext cx="23288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Note: all attributes in</a:t>
            </a:r>
            <a:br>
              <a:rPr lang="en-US" altLang="en-US" sz="2000"/>
            </a:br>
            <a:r>
              <a:rPr lang="en-US" altLang="en-US" sz="2000"/>
              <a:t>this example are of</a:t>
            </a:r>
            <a:br>
              <a:rPr lang="en-US" altLang="en-US" sz="2000"/>
            </a:br>
            <a:r>
              <a:rPr lang="en-US" altLang="en-US" sz="2000"/>
              <a:t>the synthesized type</a:t>
            </a:r>
          </a:p>
        </p:txBody>
      </p:sp>
    </p:spTree>
    <p:extLst>
      <p:ext uri="{BB962C8B-B14F-4D97-AF65-F5344CB8AC3E}">
        <p14:creationId xmlns:p14="http://schemas.microsoft.com/office/powerpoint/2010/main" val="92633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7F8A22-61C5-4441-99B1-AB13AA2A0B1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Annotated Parse Tree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4811713" y="2743200"/>
            <a:ext cx="1446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E.</a:t>
            </a:r>
            <a:r>
              <a:rPr lang="en-US" altLang="en-US" sz="2400"/>
              <a:t>val</a:t>
            </a:r>
            <a:r>
              <a:rPr lang="en-US" altLang="en-US" sz="2400" i="1"/>
              <a:t> </a:t>
            </a:r>
            <a:r>
              <a:rPr lang="en-US" altLang="en-US" sz="2400"/>
              <a:t>= </a:t>
            </a:r>
            <a:r>
              <a:rPr lang="en-US" altLang="en-US" sz="2400" i="1"/>
              <a:t>16</a:t>
            </a:r>
            <a:endParaRPr lang="en-US" altLang="en-US" sz="2400"/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6096000" y="3505200"/>
            <a:ext cx="1277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T.</a:t>
            </a:r>
            <a:r>
              <a:rPr lang="en-US" altLang="en-US" sz="2400"/>
              <a:t>val = </a:t>
            </a:r>
            <a:r>
              <a:rPr lang="en-US" altLang="en-US" sz="2400" i="1"/>
              <a:t>2</a:t>
            </a:r>
            <a:endParaRPr lang="en-US" altLang="en-US" sz="2400"/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2982913" y="632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9</a:t>
            </a:r>
            <a:endParaRPr lang="en-US" altLang="en-US" sz="2400"/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3897314" y="63246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+</a:t>
            </a:r>
            <a:endParaRPr lang="en-US" altLang="en-US" sz="2400"/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4659313" y="632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5</a:t>
            </a:r>
            <a:endParaRPr lang="en-US" altLang="en-US" sz="2400"/>
          </a:p>
        </p:txBody>
      </p:sp>
      <p:sp>
        <p:nvSpPr>
          <p:cNvPr id="11273" name="Text Box 8"/>
          <p:cNvSpPr txBox="1">
            <a:spLocks noChangeArrowheads="1"/>
          </p:cNvSpPr>
          <p:nvPr/>
        </p:nvSpPr>
        <p:spPr bwMode="auto">
          <a:xfrm>
            <a:off x="5497514" y="63246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+</a:t>
            </a:r>
            <a:endParaRPr lang="en-US" altLang="en-US" sz="2400"/>
          </a:p>
        </p:txBody>
      </p:sp>
      <p:sp>
        <p:nvSpPr>
          <p:cNvPr id="11274" name="Text Box 9"/>
          <p:cNvSpPr txBox="1">
            <a:spLocks noChangeArrowheads="1"/>
          </p:cNvSpPr>
          <p:nvPr/>
        </p:nvSpPr>
        <p:spPr bwMode="auto">
          <a:xfrm>
            <a:off x="6335713" y="632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2</a:t>
            </a:r>
            <a:endParaRPr lang="en-US" altLang="en-US" sz="2400"/>
          </a:p>
        </p:txBody>
      </p:sp>
      <p:sp>
        <p:nvSpPr>
          <p:cNvPr id="11275" name="Text Box 10"/>
          <p:cNvSpPr txBox="1">
            <a:spLocks noChangeArrowheads="1"/>
          </p:cNvSpPr>
          <p:nvPr/>
        </p:nvSpPr>
        <p:spPr bwMode="auto">
          <a:xfrm>
            <a:off x="3287713" y="3505200"/>
            <a:ext cx="1446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E.</a:t>
            </a:r>
            <a:r>
              <a:rPr lang="en-US" altLang="en-US" sz="2400"/>
              <a:t>val</a:t>
            </a:r>
            <a:r>
              <a:rPr lang="en-US" altLang="en-US" sz="2400" i="1"/>
              <a:t> </a:t>
            </a:r>
            <a:r>
              <a:rPr lang="en-US" altLang="en-US" sz="2400"/>
              <a:t>= </a:t>
            </a:r>
            <a:r>
              <a:rPr lang="en-US" altLang="en-US" sz="2400" i="1"/>
              <a:t>14</a:t>
            </a:r>
            <a:endParaRPr lang="en-US" altLang="en-US" sz="2400"/>
          </a:p>
        </p:txBody>
      </p:sp>
      <p:sp>
        <p:nvSpPr>
          <p:cNvPr id="11276" name="Text Box 11"/>
          <p:cNvSpPr txBox="1">
            <a:spLocks noChangeArrowheads="1"/>
          </p:cNvSpPr>
          <p:nvPr/>
        </p:nvSpPr>
        <p:spPr bwMode="auto">
          <a:xfrm>
            <a:off x="2373313" y="4267200"/>
            <a:ext cx="1293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E.</a:t>
            </a:r>
            <a:r>
              <a:rPr lang="en-US" altLang="en-US" sz="2400"/>
              <a:t>val</a:t>
            </a:r>
            <a:r>
              <a:rPr lang="en-US" altLang="en-US" sz="2400" i="1"/>
              <a:t> </a:t>
            </a:r>
            <a:r>
              <a:rPr lang="en-US" altLang="en-US" sz="2400"/>
              <a:t>= </a:t>
            </a:r>
            <a:r>
              <a:rPr lang="en-US" altLang="en-US" sz="2400" i="1"/>
              <a:t>9</a:t>
            </a:r>
            <a:endParaRPr lang="en-US" altLang="en-US" sz="2400"/>
          </a:p>
        </p:txBody>
      </p:sp>
      <p:sp>
        <p:nvSpPr>
          <p:cNvPr id="11277" name="Text Box 12"/>
          <p:cNvSpPr txBox="1">
            <a:spLocks noChangeArrowheads="1"/>
          </p:cNvSpPr>
          <p:nvPr/>
        </p:nvSpPr>
        <p:spPr bwMode="auto">
          <a:xfrm>
            <a:off x="4202114" y="4267200"/>
            <a:ext cx="1277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T.</a:t>
            </a:r>
            <a:r>
              <a:rPr lang="en-US" altLang="en-US" sz="2400"/>
              <a:t>val</a:t>
            </a:r>
            <a:r>
              <a:rPr lang="en-US" altLang="en-US" sz="2400" i="1"/>
              <a:t> </a:t>
            </a:r>
            <a:r>
              <a:rPr lang="en-US" altLang="en-US" sz="2400"/>
              <a:t>= </a:t>
            </a:r>
            <a:r>
              <a:rPr lang="en-US" altLang="en-US" sz="2400" i="1"/>
              <a:t>5</a:t>
            </a:r>
            <a:endParaRPr lang="en-US" altLang="en-US" sz="2400"/>
          </a:p>
        </p:txBody>
      </p:sp>
      <p:sp>
        <p:nvSpPr>
          <p:cNvPr id="11278" name="Text Box 13"/>
          <p:cNvSpPr txBox="1">
            <a:spLocks noChangeArrowheads="1"/>
          </p:cNvSpPr>
          <p:nvPr/>
        </p:nvSpPr>
        <p:spPr bwMode="auto">
          <a:xfrm>
            <a:off x="2373313" y="5638800"/>
            <a:ext cx="1293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F.</a:t>
            </a:r>
            <a:r>
              <a:rPr lang="en-US" altLang="en-US" sz="2400"/>
              <a:t>val = </a:t>
            </a:r>
            <a:r>
              <a:rPr lang="en-US" altLang="en-US" sz="2400" i="1"/>
              <a:t>9</a:t>
            </a:r>
            <a:endParaRPr lang="en-US" altLang="en-US" sz="2400"/>
          </a:p>
        </p:txBody>
      </p:sp>
      <p:sp>
        <p:nvSpPr>
          <p:cNvPr id="11279" name="Line 14"/>
          <p:cNvSpPr>
            <a:spLocks noChangeShapeType="1"/>
          </p:cNvSpPr>
          <p:nvPr/>
        </p:nvSpPr>
        <p:spPr bwMode="auto">
          <a:xfrm flipH="1">
            <a:off x="4202113" y="31242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80" name="Line 15"/>
          <p:cNvSpPr>
            <a:spLocks noChangeShapeType="1"/>
          </p:cNvSpPr>
          <p:nvPr/>
        </p:nvSpPr>
        <p:spPr bwMode="auto">
          <a:xfrm flipH="1">
            <a:off x="3287713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81" name="Line 16"/>
          <p:cNvSpPr>
            <a:spLocks noChangeShapeType="1"/>
          </p:cNvSpPr>
          <p:nvPr/>
        </p:nvSpPr>
        <p:spPr bwMode="auto">
          <a:xfrm flipH="1">
            <a:off x="4038600" y="38862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82" name="Line 17"/>
          <p:cNvSpPr>
            <a:spLocks noChangeShapeType="1"/>
          </p:cNvSpPr>
          <p:nvPr/>
        </p:nvSpPr>
        <p:spPr bwMode="auto">
          <a:xfrm>
            <a:off x="4125913" y="3886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83" name="Line 18"/>
          <p:cNvSpPr>
            <a:spLocks noChangeShapeType="1"/>
          </p:cNvSpPr>
          <p:nvPr/>
        </p:nvSpPr>
        <p:spPr bwMode="auto">
          <a:xfrm flipH="1">
            <a:off x="5638800" y="3124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84" name="Line 19"/>
          <p:cNvSpPr>
            <a:spLocks noChangeShapeType="1"/>
          </p:cNvSpPr>
          <p:nvPr/>
        </p:nvSpPr>
        <p:spPr bwMode="auto">
          <a:xfrm>
            <a:off x="5802313" y="3124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85" name="Line 20"/>
          <p:cNvSpPr>
            <a:spLocks noChangeShapeType="1"/>
          </p:cNvSpPr>
          <p:nvPr/>
        </p:nvSpPr>
        <p:spPr bwMode="auto">
          <a:xfrm>
            <a:off x="6488113" y="45720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86" name="Line 21"/>
          <p:cNvSpPr>
            <a:spLocks noChangeShapeType="1"/>
          </p:cNvSpPr>
          <p:nvPr/>
        </p:nvSpPr>
        <p:spPr bwMode="auto">
          <a:xfrm>
            <a:off x="3135313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87" name="Line 22"/>
          <p:cNvSpPr>
            <a:spLocks noChangeShapeType="1"/>
          </p:cNvSpPr>
          <p:nvPr/>
        </p:nvSpPr>
        <p:spPr bwMode="auto">
          <a:xfrm>
            <a:off x="3135313" y="601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88" name="Line 23"/>
          <p:cNvSpPr>
            <a:spLocks noChangeShapeType="1"/>
          </p:cNvSpPr>
          <p:nvPr/>
        </p:nvSpPr>
        <p:spPr bwMode="auto">
          <a:xfrm>
            <a:off x="4811713" y="5334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8262938" y="5775326"/>
            <a:ext cx="23288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Note: all attributes in</a:t>
            </a:r>
            <a:br>
              <a:rPr lang="en-US" altLang="en-US" sz="2000"/>
            </a:br>
            <a:r>
              <a:rPr lang="en-US" altLang="en-US" sz="2000"/>
              <a:t>this example are of</a:t>
            </a:r>
            <a:br>
              <a:rPr lang="en-US" altLang="en-US" sz="2000"/>
            </a:br>
            <a:r>
              <a:rPr lang="en-US" altLang="en-US" sz="2000"/>
              <a:t>the synthesized type</a:t>
            </a:r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 flipH="1">
            <a:off x="5726113" y="23622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896101" y="19812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L</a:t>
            </a:r>
            <a:endParaRPr lang="en-US" altLang="en-US" sz="2400"/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 flipH="1">
            <a:off x="7696200" y="2743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7505701" y="63246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n</a:t>
            </a:r>
            <a:endParaRPr lang="en-US" altLang="en-US" sz="2400"/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>
            <a:off x="7097713" y="2362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95" name="Text Box 32"/>
          <p:cNvSpPr txBox="1">
            <a:spLocks noChangeArrowheads="1"/>
          </p:cNvSpPr>
          <p:nvPr/>
        </p:nvSpPr>
        <p:spPr bwMode="auto">
          <a:xfrm>
            <a:off x="2362200" y="4953000"/>
            <a:ext cx="1277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T.</a:t>
            </a:r>
            <a:r>
              <a:rPr lang="en-US" altLang="en-US" sz="2400"/>
              <a:t>val = </a:t>
            </a:r>
            <a:r>
              <a:rPr lang="en-US" altLang="en-US" sz="2400" i="1"/>
              <a:t>9</a:t>
            </a:r>
            <a:endParaRPr lang="en-US" altLang="en-US" sz="2400"/>
          </a:p>
        </p:txBody>
      </p:sp>
      <p:sp>
        <p:nvSpPr>
          <p:cNvPr id="11296" name="Line 33"/>
          <p:cNvSpPr>
            <a:spLocks noChangeShapeType="1"/>
          </p:cNvSpPr>
          <p:nvPr/>
        </p:nvSpPr>
        <p:spPr bwMode="auto">
          <a:xfrm>
            <a:off x="31242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97" name="Text Box 34"/>
          <p:cNvSpPr txBox="1">
            <a:spLocks noChangeArrowheads="1"/>
          </p:cNvSpPr>
          <p:nvPr/>
        </p:nvSpPr>
        <p:spPr bwMode="auto">
          <a:xfrm>
            <a:off x="4173538" y="4953000"/>
            <a:ext cx="1293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F.</a:t>
            </a:r>
            <a:r>
              <a:rPr lang="en-US" altLang="en-US" sz="2400"/>
              <a:t>val = </a:t>
            </a:r>
            <a:r>
              <a:rPr lang="en-US" altLang="en-US" sz="2400" i="1"/>
              <a:t>5</a:t>
            </a:r>
            <a:endParaRPr lang="en-US" altLang="en-US" sz="2400"/>
          </a:p>
        </p:txBody>
      </p:sp>
      <p:sp>
        <p:nvSpPr>
          <p:cNvPr id="11298" name="Line 35"/>
          <p:cNvSpPr>
            <a:spLocks noChangeShapeType="1"/>
          </p:cNvSpPr>
          <p:nvPr/>
        </p:nvSpPr>
        <p:spPr bwMode="auto">
          <a:xfrm>
            <a:off x="4800600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99" name="Text Box 36"/>
          <p:cNvSpPr txBox="1">
            <a:spLocks noChangeArrowheads="1"/>
          </p:cNvSpPr>
          <p:nvPr/>
        </p:nvSpPr>
        <p:spPr bwMode="auto">
          <a:xfrm>
            <a:off x="6021388" y="4191000"/>
            <a:ext cx="1293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F.</a:t>
            </a:r>
            <a:r>
              <a:rPr lang="en-US" altLang="en-US" sz="2400"/>
              <a:t>val = </a:t>
            </a:r>
            <a:r>
              <a:rPr lang="en-US" altLang="en-US" sz="2400" i="1"/>
              <a:t>5</a:t>
            </a:r>
            <a:endParaRPr lang="en-US" altLang="en-US" sz="2400"/>
          </a:p>
        </p:txBody>
      </p:sp>
      <p:sp>
        <p:nvSpPr>
          <p:cNvPr id="11300" name="Line 37"/>
          <p:cNvSpPr>
            <a:spLocks noChangeShapeType="1"/>
          </p:cNvSpPr>
          <p:nvPr/>
        </p:nvSpPr>
        <p:spPr bwMode="auto">
          <a:xfrm>
            <a:off x="64770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72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4FA592-6167-477F-B7A9-AB047A7BBEF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Annotating a Parse Tree With Depth-First Traversals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3276600" y="2895600"/>
            <a:ext cx="569258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procedure </a:t>
            </a:r>
            <a:r>
              <a:rPr lang="en-US" altLang="en-US" sz="2400" i="1"/>
              <a:t>visit</a:t>
            </a:r>
            <a:r>
              <a:rPr lang="en-US" altLang="en-US" sz="2400"/>
              <a:t>(</a:t>
            </a:r>
            <a:r>
              <a:rPr lang="en-US" altLang="en-US" sz="2400" i="1"/>
              <a:t>n</a:t>
            </a:r>
            <a:r>
              <a:rPr lang="en-US" altLang="en-US" sz="2400"/>
              <a:t> : </a:t>
            </a:r>
            <a:r>
              <a:rPr lang="en-US" altLang="en-US" sz="2400" i="1"/>
              <a:t>node</a:t>
            </a:r>
            <a:r>
              <a:rPr lang="en-US" altLang="en-US" sz="2400"/>
              <a:t>);</a:t>
            </a:r>
            <a:br>
              <a:rPr lang="en-US" altLang="en-US" sz="2400"/>
            </a:br>
            <a:r>
              <a:rPr lang="en-US" altLang="en-US" sz="2400" b="1"/>
              <a:t>begin</a:t>
            </a:r>
            <a:br>
              <a:rPr lang="en-US" altLang="en-US" sz="2400" b="1"/>
            </a:br>
            <a:r>
              <a:rPr lang="en-US" altLang="en-US" sz="2400" b="1"/>
              <a:t>    for</a:t>
            </a:r>
            <a:r>
              <a:rPr lang="en-US" altLang="en-US" sz="2400"/>
              <a:t> each child </a:t>
            </a:r>
            <a:r>
              <a:rPr lang="en-US" altLang="en-US" sz="2400" i="1"/>
              <a:t>m</a:t>
            </a:r>
            <a:r>
              <a:rPr lang="en-US" altLang="en-US" sz="2400"/>
              <a:t> of </a:t>
            </a:r>
            <a:r>
              <a:rPr lang="en-US" altLang="en-US" sz="2400" i="1"/>
              <a:t>n</a:t>
            </a:r>
            <a:r>
              <a:rPr lang="en-US" altLang="en-US" sz="2400"/>
              <a:t>, from left to right </a:t>
            </a:r>
            <a:r>
              <a:rPr lang="en-US" altLang="en-US" sz="2400" b="1"/>
              <a:t>do</a:t>
            </a:r>
            <a:br>
              <a:rPr lang="en-US" altLang="en-US" sz="2400" b="1"/>
            </a:br>
            <a:r>
              <a:rPr lang="en-US" altLang="en-US" sz="2400"/>
              <a:t>        </a:t>
            </a:r>
            <a:r>
              <a:rPr lang="en-US" altLang="en-US" sz="2400" i="1"/>
              <a:t>visit</a:t>
            </a:r>
            <a:r>
              <a:rPr lang="en-US" altLang="en-US" sz="2400"/>
              <a:t>(</a:t>
            </a:r>
            <a:r>
              <a:rPr lang="en-US" altLang="en-US" sz="2400" i="1"/>
              <a:t>m</a:t>
            </a:r>
            <a:r>
              <a:rPr lang="en-US" altLang="en-US" sz="2400"/>
              <a:t>);</a:t>
            </a:r>
            <a:br>
              <a:rPr lang="en-US" altLang="en-US" sz="2400"/>
            </a:br>
            <a:r>
              <a:rPr lang="en-US" altLang="en-US" sz="2400"/>
              <a:t>    evaluate semantic rules at node </a:t>
            </a:r>
            <a:r>
              <a:rPr lang="en-US" altLang="en-US" sz="2400" i="1"/>
              <a:t>n</a:t>
            </a:r>
            <a:br>
              <a:rPr lang="en-US" altLang="en-US" sz="2400" i="1"/>
            </a:br>
            <a:r>
              <a:rPr lang="en-US" altLang="en-US" sz="2400" b="1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6883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546</Words>
  <Application>Microsoft Office PowerPoint</Application>
  <PresentationFormat>Widescreen</PresentationFormat>
  <Paragraphs>144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MS PGothic</vt:lpstr>
      <vt:lpstr>Yu Gothic Light</vt:lpstr>
      <vt:lpstr>Arial</vt:lpstr>
      <vt:lpstr>Calibri</vt:lpstr>
      <vt:lpstr>Calibri Light</vt:lpstr>
      <vt:lpstr>Symbol</vt:lpstr>
      <vt:lpstr>Times</vt:lpstr>
      <vt:lpstr>Wingdings</vt:lpstr>
      <vt:lpstr>Office Theme</vt:lpstr>
      <vt:lpstr>Syntax-Directed Translation Part I</vt:lpstr>
      <vt:lpstr>The Structure of our Compiler Revisited</vt:lpstr>
      <vt:lpstr>PowerPoint Presentation</vt:lpstr>
      <vt:lpstr>PowerPoint Presentation</vt:lpstr>
      <vt:lpstr>Syntax-Directed Definitions</vt:lpstr>
      <vt:lpstr>Attribute Grammar</vt:lpstr>
      <vt:lpstr>Example Desk Calculator (Bottom Up approach)</vt:lpstr>
      <vt:lpstr>Example Annotated Parse Tree</vt:lpstr>
      <vt:lpstr>Annotating a Parse Tree With Depth-First Traversals</vt:lpstr>
      <vt:lpstr>Depth-First Traversals (Example)</vt:lpstr>
      <vt:lpstr>PowerPoint Presentation</vt:lpstr>
      <vt:lpstr>Attributes</vt:lpstr>
      <vt:lpstr>Synthesized Versus Inherited Attributes</vt:lpstr>
      <vt:lpstr>Synthesized Versus Inherited Attributes</vt:lpstr>
      <vt:lpstr>Synthesized Versus Inherited Attributes (cont’d)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Syntax-Directed Translation Part I</dc:title>
  <dc:creator>lenovo</dc:creator>
  <cp:lastModifiedBy>lenovo</cp:lastModifiedBy>
  <cp:revision>8</cp:revision>
  <dcterms:created xsi:type="dcterms:W3CDTF">2021-11-06T08:58:45Z</dcterms:created>
  <dcterms:modified xsi:type="dcterms:W3CDTF">2022-09-23T08:46:58Z</dcterms:modified>
</cp:coreProperties>
</file>