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257" r:id="rId4"/>
    <p:sldId id="316" r:id="rId5"/>
    <p:sldId id="301" r:id="rId6"/>
    <p:sldId id="259" r:id="rId7"/>
    <p:sldId id="321" r:id="rId8"/>
    <p:sldId id="318" r:id="rId9"/>
    <p:sldId id="322" r:id="rId10"/>
    <p:sldId id="319" r:id="rId11"/>
    <p:sldId id="320" r:id="rId12"/>
    <p:sldId id="323" r:id="rId13"/>
    <p:sldId id="324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67" r:id="rId25"/>
    <p:sldId id="271" r:id="rId26"/>
    <p:sldId id="272" r:id="rId27"/>
    <p:sldId id="274" r:id="rId28"/>
    <p:sldId id="278" r:id="rId29"/>
    <p:sldId id="313" r:id="rId30"/>
    <p:sldId id="314" r:id="rId31"/>
    <p:sldId id="277" r:id="rId32"/>
    <p:sldId id="325" r:id="rId33"/>
    <p:sldId id="306" r:id="rId34"/>
    <p:sldId id="281" r:id="rId35"/>
    <p:sldId id="282" r:id="rId36"/>
    <p:sldId id="283" r:id="rId37"/>
    <p:sldId id="284" r:id="rId38"/>
    <p:sldId id="307" r:id="rId39"/>
    <p:sldId id="303" r:id="rId40"/>
    <p:sldId id="304" r:id="rId41"/>
    <p:sldId id="305" r:id="rId42"/>
    <p:sldId id="311" r:id="rId43"/>
    <p:sldId id="285" r:id="rId44"/>
    <p:sldId id="286" r:id="rId45"/>
    <p:sldId id="287" r:id="rId46"/>
    <p:sldId id="308" r:id="rId47"/>
    <p:sldId id="309" r:id="rId48"/>
    <p:sldId id="288" r:id="rId49"/>
    <p:sldId id="289" r:id="rId50"/>
    <p:sldId id="312" r:id="rId51"/>
    <p:sldId id="310" r:id="rId52"/>
    <p:sldId id="293" r:id="rId53"/>
    <p:sldId id="294" r:id="rId54"/>
    <p:sldId id="295" r:id="rId55"/>
    <p:sldId id="297" r:id="rId56"/>
    <p:sldId id="298" r:id="rId57"/>
    <p:sldId id="296" r:id="rId58"/>
    <p:sldId id="299" r:id="rId59"/>
    <p:sldId id="326" r:id="rId60"/>
    <p:sldId id="327" r:id="rId61"/>
    <p:sldId id="315" r:id="rId62"/>
    <p:sldId id="328" r:id="rId63"/>
    <p:sldId id="329" r:id="rId64"/>
    <p:sldId id="300" r:id="rId65"/>
    <p:sldId id="292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handoutMaster" Target="handoutMasters/handoutMaster1.xml" /><Relationship Id="rId7" Type="http://schemas.openxmlformats.org/officeDocument/2006/relationships/slide" Target="slides/slide6.xml" /><Relationship Id="rId71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notesMaster" Target="notesMasters/notesMaster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D0A9362-968D-AE4D-D4C8-2992F1FB76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657DD8-2E06-28DF-383C-5A8E0278D0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FB543D41-9F05-740F-BA33-C268F77CEAF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D0A19F43-0572-857C-47B2-96F6738522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DDC966-C7D1-46DC-A2CF-B2D4E5315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CFACDB2-79DB-E68A-4E3A-C586FE4F6E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2AC4490-5845-60EC-213F-BA6BBDBE5D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C401929-6E4C-F98D-5BE7-45BF50412F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029BEF55-3643-47A2-CBD6-7BCE24CA64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0BE8299C-1B3C-29DD-A835-03CBAFB05D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D6AADE4B-7DB6-8EC4-B85E-03034B112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B7046D-631A-4335-8A9C-2C974C7D99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B9FB329-7476-4A4B-0A5D-5D09D4E4CD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226A7BC0-6EF6-EECE-3215-C3764A2C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378B7B5-5C0C-C9DF-B8A6-7C70C3B5A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788E2A7-ED14-49B1-B1FC-6861689ED0D3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72127F-FB7C-FC73-ABBB-6AEBC7479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56A289-AF8F-7C46-CC43-E2FAF5E3C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EE4A7A-C562-1FDB-E340-5001009DE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5A3FB-C910-4256-9178-C157EA901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364FAB-B2D7-E892-BE54-5FCF3383B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EC1B89-6506-9FDB-106E-66FD5B9655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EAD599-2374-0F27-E8A8-D85C51980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76D15-8DC0-4F05-80C9-BD02BCAD1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5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46848B-CAB8-60E3-E1F4-0EC706E53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CDE5FF-BA4F-65F4-5867-7FE52ACC9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D30452-8B2B-9E8E-BFB6-60EBEEFE9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EA541-4F91-4390-B7FF-AC47BD44D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7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3278A4-7DDA-7C81-95B8-F9351ADB8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41BE59-4C8A-C84D-A462-5224132B4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8E185E-1F1F-A719-3E3C-2C92DE13E4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F5072-E809-4F6B-B1F6-1CED537F2B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2BAC4E-6377-1F4E-F2D0-1711FF524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749251-64E5-E4F4-7CAC-36C1383D2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6E6E8E-A0BA-6374-4BCB-D6F1C7C8C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92C9D-A335-4732-97A6-F93D53B5D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67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DE44-84B8-B696-F35D-6B477448C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F43A7-C884-288D-32DC-217E0DADD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CC91F-9D55-43F5-19FB-B23066EEA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1CAFF-7130-4F54-91C1-B58E8ADBB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9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AACA38-7FCA-8864-37FD-583549DD8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259DAA-FDB3-7D79-0A39-ADDC6866CE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B13AF2-AF68-EC74-194D-BD5DED8CF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31D91-3442-4051-96BC-FF9F04068F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3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C05F8B-75AC-162A-A44F-547E68E23D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AA008-8C4B-731C-F6EB-86512282C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E8B69C-7ADD-AC67-E8E0-03331867A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BA34B-5302-4F76-BB1F-575154061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56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977F90F-CBE9-5999-DA92-A23BDFB9F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05BDF3-C8AE-984E-C7D1-56201193C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B3B348-2EA7-7B5D-06BD-A18C02636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175F1-6E98-4E8C-9017-048F27EB7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12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F58B-7A54-460F-4430-703FDF19B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5C8AA-2CBB-6570-0428-36A52FF77F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5DE6E-BF9A-ACE3-78E9-3D8A3D0F2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046CB-9E95-427D-A7A3-0780AF1EB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5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4E353-00CB-DC5D-2297-EE729E75F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7EF4B-14FA-57C1-F3DB-80BFE0F0D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E911D-F17C-B356-6D18-B8ECD3559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299BF-E534-4BF2-9EB1-F84B5150F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44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E15CA8-849B-0008-B614-4C3BDFAB4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E986E3-2987-A6E6-FA8D-5FCC36DB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401D343-4FC2-6692-C387-639482F98D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E6DEEF2-9E9C-3102-3899-A2655DDBD7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F66DC9-EDE2-E2A5-C1DC-06CFBECA75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19310F-16FE-4283-96A2-8AB9D1A017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pitchFamily="-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pitchFamily="-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pitchFamily="-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anose="020B0600070205080204" pitchFamily="34" charset="-128"/>
          <a:cs typeface="ＭＳ Ｐゴシック" pitchFamily="-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9F6E728D-862B-D15F-A09A-E2751DE1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7D184-DC6D-4D6D-B76F-D3EB06D853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713499D-A02B-D3D4-0247-069E97B070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Lexical Analysis and</a:t>
            </a:r>
            <a:br>
              <a:rPr lang="en-US" altLang="en-US"/>
            </a:br>
            <a:r>
              <a:rPr lang="en-US" altLang="en-US"/>
              <a:t>Lexical Analyzer Generators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6EE5D5E-0738-6EA3-2215-7E4735B794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E7BD40F6-C2C1-7766-6A20-2F3BA8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13EE8-639E-4951-8AD1-520044E28DB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D55449C-9AAF-E38E-A20C-C54618A4B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Lexical Errors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06C7638-4C7D-E5CF-F8A9-84B8C017C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FontTx/>
              <a:buNone/>
            </a:pPr>
            <a:r>
              <a:rPr lang="en-US" altLang="en-US" sz="2400"/>
              <a:t>Tricky problems when recognizing tokens:</a:t>
            </a:r>
          </a:p>
          <a:p>
            <a:pPr marL="457200" lvl="1" indent="0" eaLnBrk="1" hangingPunct="1">
              <a:buFontTx/>
              <a:buNone/>
            </a:pPr>
            <a:endParaRPr lang="en-US" altLang="en-US" sz="2400"/>
          </a:p>
          <a:p>
            <a:pPr marL="457200" lvl="1" indent="0" eaLnBrk="1" hangingPunct="1">
              <a:buFontTx/>
              <a:buNone/>
            </a:pPr>
            <a:r>
              <a:rPr lang="en-US" altLang="en-US" sz="2400"/>
              <a:t>Fortran code: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DO 5 I = 1.25          /*DO5I as id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2400"/>
              <a:t> 	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DO 5 I = 1,25          /*DO keyword</a:t>
            </a:r>
          </a:p>
          <a:p>
            <a:pPr marL="457200" lvl="1" indent="0" eaLnBrk="1" hangingPunct="1">
              <a:buFontTx/>
              <a:buNone/>
            </a:pPr>
            <a:endParaRPr lang="en-US" altLang="en-US" sz="2400" b="1"/>
          </a:p>
          <a:p>
            <a:pPr marL="457200" lvl="1" indent="0" eaLnBrk="1" hangingPunct="1">
              <a:buFontTx/>
              <a:buNone/>
            </a:pPr>
            <a:r>
              <a:rPr lang="en-US" altLang="en-US" sz="2400"/>
              <a:t>C code: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fi (a ==f(x))…</a:t>
            </a:r>
          </a:p>
          <a:p>
            <a:pPr marL="457200" lvl="1" indent="0" eaLnBrk="1" hangingPunct="1">
              <a:buFontTx/>
              <a:buNone/>
            </a:pPr>
            <a:r>
              <a:rPr lang="en-US" altLang="en-US" sz="2400"/>
              <a:t>	</a:t>
            </a:r>
          </a:p>
          <a:p>
            <a:pPr marL="457200" lvl="1" indent="0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591AFA12-D4F3-0011-4602-B729BE71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467A6-B4C5-40D2-85A1-2C23A2DEAD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B18AE4D-A7D3-A6A9-87AE-CB6968626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Recovery strategy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32EC310-FACA-EFE3-3C5E-8E94884F1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r>
              <a:rPr lang="en-US" altLang="en-US" sz="2400" dirty="0"/>
              <a:t>Simplest error recovery strategy is “</a:t>
            </a:r>
            <a:r>
              <a:rPr lang="en-US" altLang="en-US" sz="2400" b="1" dirty="0"/>
              <a:t>panic mode</a:t>
            </a:r>
            <a:r>
              <a:rPr lang="en-US" altLang="en-US" sz="2400" dirty="0"/>
              <a:t>” recovery: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Successive characters are ignored until we reach to a well formed token.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Delete 1 character from the remaining input.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Insert a missing character into the remaining input.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Replace a character by another character.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Transpose 2 adjacent characters.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C891102-925C-54F0-B15A-8F4ABEC5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Input buffering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E26DD93-D70D-6288-0F6A-0D28225E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Sometimes lexical analyzer needs to look ahead some symbols to decide about the token to return</a:t>
            </a:r>
          </a:p>
          <a:p>
            <a:pPr lvl="1" eaLnBrk="1" hangingPunct="1"/>
            <a:r>
              <a:rPr lang="en-US" altLang="en-US"/>
              <a:t>In C language: we need to look after -, = or &lt; to decide what token to return</a:t>
            </a:r>
          </a:p>
          <a:p>
            <a:pPr lvl="1" eaLnBrk="1" hangingPunct="1"/>
            <a:r>
              <a:rPr lang="en-US" altLang="en-US"/>
              <a:t>In Fortran: DO 5 I = 1.25</a:t>
            </a:r>
          </a:p>
          <a:p>
            <a:pPr eaLnBrk="1" hangingPunct="1"/>
            <a:r>
              <a:rPr lang="en-US" altLang="en-US"/>
              <a:t>We need to introduce a two buffer scheme to handle large look-aheads safely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9DB3D-3FDF-F1FD-D4AB-1DB506C03942}"/>
              </a:ext>
            </a:extLst>
          </p:cNvPr>
          <p:cNvSpPr/>
          <p:nvPr/>
        </p:nvSpPr>
        <p:spPr>
          <a:xfrm>
            <a:off x="685800" y="5562600"/>
            <a:ext cx="792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F1A8B4-2DFA-F003-8AA3-71E49498CCCE}"/>
              </a:ext>
            </a:extLst>
          </p:cNvPr>
          <p:cNvCxnSpPr>
            <a:stCxn id="4" idx="0"/>
            <a:endCxn id="4" idx="2"/>
          </p:cNvCxnSpPr>
          <p:nvPr/>
        </p:nvCxnSpPr>
        <p:spPr>
          <a:xfrm rot="16200000" flipH="1">
            <a:off x="4495801" y="5715000"/>
            <a:ext cx="304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Box 6">
            <a:extLst>
              <a:ext uri="{FF2B5EF4-FFF2-40B4-BE49-F238E27FC236}">
                <a16:creationId xmlns:a16="http://schemas.microsoft.com/office/drawing/2014/main" id="{5F92295C-996A-C59F-6E92-DE33EE2B2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303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E   =   M *  C * * 2 </a:t>
            </a: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eof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D2678C-A0E0-1DBA-6CD0-73B143019E27}"/>
              </a:ext>
            </a:extLst>
          </p:cNvPr>
          <p:cNvCxnSpPr/>
          <p:nvPr/>
        </p:nvCxnSpPr>
        <p:spPr>
          <a:xfrm rot="5400000">
            <a:off x="3124994" y="571579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65A45-F788-3E6D-7A2F-445A3FF3F4BC}"/>
              </a:ext>
            </a:extLst>
          </p:cNvPr>
          <p:cNvCxnSpPr/>
          <p:nvPr/>
        </p:nvCxnSpPr>
        <p:spPr>
          <a:xfrm rot="5400000">
            <a:off x="33520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BA5EA8-B552-E44D-6A49-B2BF47600442}"/>
              </a:ext>
            </a:extLst>
          </p:cNvPr>
          <p:cNvCxnSpPr/>
          <p:nvPr/>
        </p:nvCxnSpPr>
        <p:spPr>
          <a:xfrm rot="5400000">
            <a:off x="3505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115A77-780B-BEDB-8024-B99AD85C9E65}"/>
              </a:ext>
            </a:extLst>
          </p:cNvPr>
          <p:cNvCxnSpPr/>
          <p:nvPr/>
        </p:nvCxnSpPr>
        <p:spPr>
          <a:xfrm rot="5400000">
            <a:off x="37330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37D191-94CA-44D5-6BF5-9C05D3A0AE9E}"/>
              </a:ext>
            </a:extLst>
          </p:cNvPr>
          <p:cNvCxnSpPr/>
          <p:nvPr/>
        </p:nvCxnSpPr>
        <p:spPr>
          <a:xfrm rot="5400000">
            <a:off x="3939382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D7D1D1-7CF4-0FEC-7284-2262CD435E5F}"/>
              </a:ext>
            </a:extLst>
          </p:cNvPr>
          <p:cNvCxnSpPr/>
          <p:nvPr/>
        </p:nvCxnSpPr>
        <p:spPr>
          <a:xfrm rot="5400000">
            <a:off x="42664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597454-68CA-190D-AFD9-9FBA414B6816}"/>
              </a:ext>
            </a:extLst>
          </p:cNvPr>
          <p:cNvCxnSpPr/>
          <p:nvPr/>
        </p:nvCxnSpPr>
        <p:spPr>
          <a:xfrm rot="5400000">
            <a:off x="48236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DA1A0B-E9D7-EC5A-F625-8D8999A37C67}"/>
              </a:ext>
            </a:extLst>
          </p:cNvPr>
          <p:cNvCxnSpPr/>
          <p:nvPr/>
        </p:nvCxnSpPr>
        <p:spPr>
          <a:xfrm rot="5400000">
            <a:off x="50411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F3B7B3-8571-B74C-E5EF-88ABB2339B60}"/>
              </a:ext>
            </a:extLst>
          </p:cNvPr>
          <p:cNvCxnSpPr/>
          <p:nvPr/>
        </p:nvCxnSpPr>
        <p:spPr>
          <a:xfrm rot="5400000">
            <a:off x="52808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361079-A868-63BD-05FE-EB041CB5027C}"/>
              </a:ext>
            </a:extLst>
          </p:cNvPr>
          <p:cNvCxnSpPr/>
          <p:nvPr/>
        </p:nvCxnSpPr>
        <p:spPr>
          <a:xfrm rot="5400000">
            <a:off x="55094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3215D6-E6CB-D004-2813-83C1476BAB6A}"/>
              </a:ext>
            </a:extLst>
          </p:cNvPr>
          <p:cNvCxnSpPr/>
          <p:nvPr/>
        </p:nvCxnSpPr>
        <p:spPr>
          <a:xfrm rot="5400000">
            <a:off x="2896394" y="571579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695F91-74EF-057A-B006-A2823D102DE3}"/>
              </a:ext>
            </a:extLst>
          </p:cNvPr>
          <p:cNvCxnSpPr/>
          <p:nvPr/>
        </p:nvCxnSpPr>
        <p:spPr>
          <a:xfrm rot="5400000">
            <a:off x="2667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318E1-D336-A1B6-607B-546642B2133F}"/>
              </a:ext>
            </a:extLst>
          </p:cNvPr>
          <p:cNvCxnSpPr/>
          <p:nvPr/>
        </p:nvCxnSpPr>
        <p:spPr>
          <a:xfrm rot="5400000">
            <a:off x="2439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7A5BB3-A183-F3DE-1D1A-8FD8547476EB}"/>
              </a:ext>
            </a:extLst>
          </p:cNvPr>
          <p:cNvCxnSpPr/>
          <p:nvPr/>
        </p:nvCxnSpPr>
        <p:spPr>
          <a:xfrm rot="5400000">
            <a:off x="2210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6E9D9-0A45-9727-7C9D-D7E501F800AD}"/>
              </a:ext>
            </a:extLst>
          </p:cNvPr>
          <p:cNvCxnSpPr/>
          <p:nvPr/>
        </p:nvCxnSpPr>
        <p:spPr>
          <a:xfrm rot="5400000">
            <a:off x="1981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C01C9C-541E-ADEB-694F-2AC10E84EA1A}"/>
              </a:ext>
            </a:extLst>
          </p:cNvPr>
          <p:cNvCxnSpPr/>
          <p:nvPr/>
        </p:nvCxnSpPr>
        <p:spPr>
          <a:xfrm rot="5400000">
            <a:off x="17533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8C1AA4-4E14-32C8-9882-F548669FD7EB}"/>
              </a:ext>
            </a:extLst>
          </p:cNvPr>
          <p:cNvCxnSpPr/>
          <p:nvPr/>
        </p:nvCxnSpPr>
        <p:spPr>
          <a:xfrm rot="5400000">
            <a:off x="1524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937EA7-C1D1-AB7D-B092-F90B6764999A}"/>
              </a:ext>
            </a:extLst>
          </p:cNvPr>
          <p:cNvCxnSpPr/>
          <p:nvPr/>
        </p:nvCxnSpPr>
        <p:spPr>
          <a:xfrm rot="5400000">
            <a:off x="1296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96980D-33C2-01CD-F4F0-573D5CB93B06}"/>
              </a:ext>
            </a:extLst>
          </p:cNvPr>
          <p:cNvCxnSpPr/>
          <p:nvPr/>
        </p:nvCxnSpPr>
        <p:spPr>
          <a:xfrm rot="5400000">
            <a:off x="1067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09DB5-05D4-2D7C-2E8C-0CFD5A89F9EE}"/>
              </a:ext>
            </a:extLst>
          </p:cNvPr>
          <p:cNvCxnSpPr/>
          <p:nvPr/>
        </p:nvCxnSpPr>
        <p:spPr>
          <a:xfrm rot="5400000">
            <a:off x="838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56BEC5-B790-C4DD-5058-BF81D34A4FC7}"/>
              </a:ext>
            </a:extLst>
          </p:cNvPr>
          <p:cNvCxnSpPr/>
          <p:nvPr/>
        </p:nvCxnSpPr>
        <p:spPr>
          <a:xfrm rot="5400000">
            <a:off x="6096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A3B07-FC75-B2C4-74FA-BA7C9AB4EBD9}"/>
              </a:ext>
            </a:extLst>
          </p:cNvPr>
          <p:cNvCxnSpPr/>
          <p:nvPr/>
        </p:nvCxnSpPr>
        <p:spPr>
          <a:xfrm rot="5400000">
            <a:off x="63238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1AD1E-E9E9-FB6F-1DE9-C08974E1962F}"/>
              </a:ext>
            </a:extLst>
          </p:cNvPr>
          <p:cNvCxnSpPr/>
          <p:nvPr/>
        </p:nvCxnSpPr>
        <p:spPr>
          <a:xfrm rot="5400000">
            <a:off x="65524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10448D-86D0-632C-BDEE-8183A16363EF}"/>
              </a:ext>
            </a:extLst>
          </p:cNvPr>
          <p:cNvCxnSpPr/>
          <p:nvPr/>
        </p:nvCxnSpPr>
        <p:spPr>
          <a:xfrm rot="5400000">
            <a:off x="67810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36A1A5-6F55-7EB7-E4A4-DD93567F6459}"/>
              </a:ext>
            </a:extLst>
          </p:cNvPr>
          <p:cNvCxnSpPr/>
          <p:nvPr/>
        </p:nvCxnSpPr>
        <p:spPr>
          <a:xfrm rot="5400000">
            <a:off x="70096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595702-D442-3C9D-EBC3-2665F0FDE721}"/>
              </a:ext>
            </a:extLst>
          </p:cNvPr>
          <p:cNvCxnSpPr/>
          <p:nvPr/>
        </p:nvCxnSpPr>
        <p:spPr>
          <a:xfrm rot="5400000">
            <a:off x="72382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13B39B-0930-FA79-B9D2-E74AFD65E0D8}"/>
              </a:ext>
            </a:extLst>
          </p:cNvPr>
          <p:cNvCxnSpPr/>
          <p:nvPr/>
        </p:nvCxnSpPr>
        <p:spPr>
          <a:xfrm rot="5400000">
            <a:off x="74683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7E06D-70AB-E86B-2AE3-451810705C17}"/>
              </a:ext>
            </a:extLst>
          </p:cNvPr>
          <p:cNvCxnSpPr/>
          <p:nvPr/>
        </p:nvCxnSpPr>
        <p:spPr>
          <a:xfrm rot="5400000">
            <a:off x="76954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156F82-0C0F-E48E-0CC1-57B4BEACBF25}"/>
              </a:ext>
            </a:extLst>
          </p:cNvPr>
          <p:cNvCxnSpPr/>
          <p:nvPr/>
        </p:nvCxnSpPr>
        <p:spPr>
          <a:xfrm rot="5400000">
            <a:off x="7925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77DBE0-23F8-17F2-BE69-65EEF0CEFE00}"/>
              </a:ext>
            </a:extLst>
          </p:cNvPr>
          <p:cNvCxnSpPr/>
          <p:nvPr/>
        </p:nvCxnSpPr>
        <p:spPr>
          <a:xfrm rot="5400000">
            <a:off x="8152607" y="5714206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7" name="TextBox 1">
            <a:extLst>
              <a:ext uri="{FF2B5EF4-FFF2-40B4-BE49-F238E27FC236}">
                <a16:creationId xmlns:a16="http://schemas.microsoft.com/office/drawing/2014/main" id="{987F85A2-8B9F-9926-DCA5-F0C984BEB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6007100"/>
            <a:ext cx="42941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IN" altLang="en-US" sz="2400"/>
              <a:t>Lexeme beginning pointer (lb)</a:t>
            </a:r>
          </a:p>
          <a:p>
            <a:pPr>
              <a:spcBef>
                <a:spcPct val="0"/>
              </a:spcBef>
            </a:pPr>
            <a:r>
              <a:rPr lang="en-IN" altLang="en-US" sz="2400"/>
              <a:t>Forward pointer (fb)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BE9402-B4FB-D8A7-86E8-5D2CB2928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</a:p>
        </p:txBody>
      </p:sp>
      <p:sp>
        <p:nvSpPr>
          <p:cNvPr id="16387" name="Content Placeholder 14">
            <a:extLst>
              <a:ext uri="{FF2B5EF4-FFF2-40B4-BE49-F238E27FC236}">
                <a16:creationId xmlns:a16="http://schemas.microsoft.com/office/drawing/2014/main" id="{E5B83B6B-F236-2D4C-CD4C-874A7848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2363"/>
            <a:ext cx="8229600" cy="4389437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Switch (*forward++)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case eof: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if (forward is at end of first buffer)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reload second buffer;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forward = beginning of second buffer;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else if {forward is at end of second buffer)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reload first buffer;\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forward = beginning of first buffer;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else /* eof within a buffer marks the end of input */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terminate lexical analysis;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cases for the other characters;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2B508-20F5-420B-A3E2-7B23C29248A8}"/>
              </a:ext>
            </a:extLst>
          </p:cNvPr>
          <p:cNvSpPr/>
          <p:nvPr/>
        </p:nvSpPr>
        <p:spPr>
          <a:xfrm>
            <a:off x="685800" y="1976438"/>
            <a:ext cx="792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D5DB01-43F2-0CD7-DA61-7EB9B670EE91}"/>
              </a:ext>
            </a:extLst>
          </p:cNvPr>
          <p:cNvCxnSpPr/>
          <p:nvPr/>
        </p:nvCxnSpPr>
        <p:spPr>
          <a:xfrm rot="16200000" flipH="1">
            <a:off x="4571207" y="2129631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7">
            <a:extLst>
              <a:ext uri="{FF2B5EF4-FFF2-40B4-BE49-F238E27FC236}">
                <a16:creationId xmlns:a16="http://schemas.microsoft.com/office/drawing/2014/main" id="{29159177-A152-E2BD-4699-45DDCEF8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00238"/>
            <a:ext cx="324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E   =   M </a:t>
            </a:r>
            <a:r>
              <a:rPr lang="en-US" altLang="en-US" sz="1400">
                <a:latin typeface="Times New Roman" panose="02020603050405020304" pitchFamily="18" charset="0"/>
                <a:cs typeface="Arial" panose="020B0604020202020204" pitchFamily="34" charset="0"/>
              </a:rPr>
              <a:t>eof</a:t>
            </a: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 *  C * * 2 </a:t>
            </a: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eof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9EE7E2-99DA-8A05-3867-AF3B5C35B348}"/>
              </a:ext>
            </a:extLst>
          </p:cNvPr>
          <p:cNvCxnSpPr/>
          <p:nvPr/>
        </p:nvCxnSpPr>
        <p:spPr>
          <a:xfrm rot="5400000">
            <a:off x="3124994" y="2129631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4DEED8-2DA0-0F90-BF55-948901CD4270}"/>
              </a:ext>
            </a:extLst>
          </p:cNvPr>
          <p:cNvCxnSpPr/>
          <p:nvPr/>
        </p:nvCxnSpPr>
        <p:spPr>
          <a:xfrm rot="5400000">
            <a:off x="33520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AE22A-12D3-AEF0-B496-BF0044F71BBB}"/>
              </a:ext>
            </a:extLst>
          </p:cNvPr>
          <p:cNvCxnSpPr/>
          <p:nvPr/>
        </p:nvCxnSpPr>
        <p:spPr>
          <a:xfrm rot="5400000">
            <a:off x="3505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A9597-1601-BFA6-2D52-54DAFC4732F5}"/>
              </a:ext>
            </a:extLst>
          </p:cNvPr>
          <p:cNvCxnSpPr/>
          <p:nvPr/>
        </p:nvCxnSpPr>
        <p:spPr>
          <a:xfrm rot="5400000">
            <a:off x="37330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A8A9E6-1BAE-F33A-3BA5-9CEABBD82FFB}"/>
              </a:ext>
            </a:extLst>
          </p:cNvPr>
          <p:cNvCxnSpPr/>
          <p:nvPr/>
        </p:nvCxnSpPr>
        <p:spPr>
          <a:xfrm rot="5400000">
            <a:off x="3939382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0FBC7A-B2D7-B121-3114-445A97879B4C}"/>
              </a:ext>
            </a:extLst>
          </p:cNvPr>
          <p:cNvCxnSpPr/>
          <p:nvPr/>
        </p:nvCxnSpPr>
        <p:spPr>
          <a:xfrm rot="5400000">
            <a:off x="42664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BC108A-8ABD-7761-FF8B-6FA5D10E80A9}"/>
              </a:ext>
            </a:extLst>
          </p:cNvPr>
          <p:cNvCxnSpPr/>
          <p:nvPr/>
        </p:nvCxnSpPr>
        <p:spPr>
          <a:xfrm rot="5400000">
            <a:off x="48236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F52B8-AC43-EAF4-5491-5A929EA91751}"/>
              </a:ext>
            </a:extLst>
          </p:cNvPr>
          <p:cNvCxnSpPr/>
          <p:nvPr/>
        </p:nvCxnSpPr>
        <p:spPr>
          <a:xfrm rot="5400000">
            <a:off x="50411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FD42BA-F65A-87BF-0143-9C19D12520E6}"/>
              </a:ext>
            </a:extLst>
          </p:cNvPr>
          <p:cNvCxnSpPr/>
          <p:nvPr/>
        </p:nvCxnSpPr>
        <p:spPr>
          <a:xfrm rot="5400000">
            <a:off x="52808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857B42-D720-5082-FCEC-C344D131FEC8}"/>
              </a:ext>
            </a:extLst>
          </p:cNvPr>
          <p:cNvCxnSpPr/>
          <p:nvPr/>
        </p:nvCxnSpPr>
        <p:spPr>
          <a:xfrm rot="5400000">
            <a:off x="55094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F0B301-92A2-6096-7F66-FF46E27A0C2A}"/>
              </a:ext>
            </a:extLst>
          </p:cNvPr>
          <p:cNvCxnSpPr/>
          <p:nvPr/>
        </p:nvCxnSpPr>
        <p:spPr>
          <a:xfrm rot="5400000">
            <a:off x="5868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DF070D-C39E-E3C1-5F99-41EA8F87454C}"/>
              </a:ext>
            </a:extLst>
          </p:cNvPr>
          <p:cNvCxnSpPr/>
          <p:nvPr/>
        </p:nvCxnSpPr>
        <p:spPr>
          <a:xfrm rot="5400000">
            <a:off x="2896394" y="2129631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45C594-AC09-F6E9-F94B-F6C090447DAE}"/>
              </a:ext>
            </a:extLst>
          </p:cNvPr>
          <p:cNvCxnSpPr/>
          <p:nvPr/>
        </p:nvCxnSpPr>
        <p:spPr>
          <a:xfrm rot="5400000">
            <a:off x="2667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3B372F-5401-09B8-F152-A561878DBC60}"/>
              </a:ext>
            </a:extLst>
          </p:cNvPr>
          <p:cNvCxnSpPr/>
          <p:nvPr/>
        </p:nvCxnSpPr>
        <p:spPr>
          <a:xfrm rot="5400000">
            <a:off x="2439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23DC45-A0E3-D39F-1518-F61D7E46A984}"/>
              </a:ext>
            </a:extLst>
          </p:cNvPr>
          <p:cNvCxnSpPr/>
          <p:nvPr/>
        </p:nvCxnSpPr>
        <p:spPr>
          <a:xfrm rot="5400000">
            <a:off x="2210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71B02D-C68A-46D0-6939-A97C147E67D5}"/>
              </a:ext>
            </a:extLst>
          </p:cNvPr>
          <p:cNvCxnSpPr/>
          <p:nvPr/>
        </p:nvCxnSpPr>
        <p:spPr>
          <a:xfrm rot="5400000">
            <a:off x="1981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A290A0-EBBA-648C-BD85-2B1CD538B9D5}"/>
              </a:ext>
            </a:extLst>
          </p:cNvPr>
          <p:cNvCxnSpPr/>
          <p:nvPr/>
        </p:nvCxnSpPr>
        <p:spPr>
          <a:xfrm rot="5400000">
            <a:off x="17533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BEA7E-AF03-1603-E564-D2B1E8EFEBBB}"/>
              </a:ext>
            </a:extLst>
          </p:cNvPr>
          <p:cNvCxnSpPr/>
          <p:nvPr/>
        </p:nvCxnSpPr>
        <p:spPr>
          <a:xfrm rot="5400000">
            <a:off x="1524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6CA4EA-D4E2-609F-146D-8B67C9BD8DD5}"/>
              </a:ext>
            </a:extLst>
          </p:cNvPr>
          <p:cNvCxnSpPr/>
          <p:nvPr/>
        </p:nvCxnSpPr>
        <p:spPr>
          <a:xfrm rot="5400000">
            <a:off x="1296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C537B0-627E-B285-9091-0BDE38939CB3}"/>
              </a:ext>
            </a:extLst>
          </p:cNvPr>
          <p:cNvCxnSpPr/>
          <p:nvPr/>
        </p:nvCxnSpPr>
        <p:spPr>
          <a:xfrm rot="5400000">
            <a:off x="1067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8A36F3-9A80-8C5F-FA27-A532267CCF6F}"/>
              </a:ext>
            </a:extLst>
          </p:cNvPr>
          <p:cNvCxnSpPr/>
          <p:nvPr/>
        </p:nvCxnSpPr>
        <p:spPr>
          <a:xfrm rot="5400000">
            <a:off x="838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D60E2D-3602-B052-4AA2-F5D60271F302}"/>
              </a:ext>
            </a:extLst>
          </p:cNvPr>
          <p:cNvCxnSpPr/>
          <p:nvPr/>
        </p:nvCxnSpPr>
        <p:spPr>
          <a:xfrm rot="5400000">
            <a:off x="6096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FC84A4-97EF-135D-93F7-D98A20393F4E}"/>
              </a:ext>
            </a:extLst>
          </p:cNvPr>
          <p:cNvCxnSpPr/>
          <p:nvPr/>
        </p:nvCxnSpPr>
        <p:spPr>
          <a:xfrm rot="5400000">
            <a:off x="63238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684D15-719C-C3D2-0A43-D4B69AEF8413}"/>
              </a:ext>
            </a:extLst>
          </p:cNvPr>
          <p:cNvCxnSpPr/>
          <p:nvPr/>
        </p:nvCxnSpPr>
        <p:spPr>
          <a:xfrm rot="5400000">
            <a:off x="65524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DA18B-AF3B-87CE-87B0-C462E40823AB}"/>
              </a:ext>
            </a:extLst>
          </p:cNvPr>
          <p:cNvCxnSpPr/>
          <p:nvPr/>
        </p:nvCxnSpPr>
        <p:spPr>
          <a:xfrm rot="5400000">
            <a:off x="67810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CF1D3B-663D-F95F-6E46-7EEC07739F92}"/>
              </a:ext>
            </a:extLst>
          </p:cNvPr>
          <p:cNvCxnSpPr/>
          <p:nvPr/>
        </p:nvCxnSpPr>
        <p:spPr>
          <a:xfrm rot="5400000">
            <a:off x="70096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DA9F05-2EAF-3956-5D5F-A5C4E8CFA58C}"/>
              </a:ext>
            </a:extLst>
          </p:cNvPr>
          <p:cNvCxnSpPr/>
          <p:nvPr/>
        </p:nvCxnSpPr>
        <p:spPr>
          <a:xfrm rot="5400000">
            <a:off x="72382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AC8001-A50D-8E2F-3AB1-5D3D109D1F7F}"/>
              </a:ext>
            </a:extLst>
          </p:cNvPr>
          <p:cNvCxnSpPr/>
          <p:nvPr/>
        </p:nvCxnSpPr>
        <p:spPr>
          <a:xfrm rot="5400000">
            <a:off x="74683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2070E4-61F5-87DE-8FBC-4D09BC26DC51}"/>
              </a:ext>
            </a:extLst>
          </p:cNvPr>
          <p:cNvCxnSpPr/>
          <p:nvPr/>
        </p:nvCxnSpPr>
        <p:spPr>
          <a:xfrm rot="5400000">
            <a:off x="76954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33DACE-08B8-F78E-0AE7-1291ED8A0A05}"/>
              </a:ext>
            </a:extLst>
          </p:cNvPr>
          <p:cNvCxnSpPr/>
          <p:nvPr/>
        </p:nvCxnSpPr>
        <p:spPr>
          <a:xfrm rot="5400000">
            <a:off x="7925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39DB43-EB62-3CB0-8762-F5FEC68EE83E}"/>
              </a:ext>
            </a:extLst>
          </p:cNvPr>
          <p:cNvCxnSpPr/>
          <p:nvPr/>
        </p:nvCxnSpPr>
        <p:spPr>
          <a:xfrm rot="5400000">
            <a:off x="8152607" y="2128044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2" name="TextBox 49">
            <a:extLst>
              <a:ext uri="{FF2B5EF4-FFF2-40B4-BE49-F238E27FC236}">
                <a16:creationId xmlns:a16="http://schemas.microsoft.com/office/drawing/2014/main" id="{110DECFC-78EC-87C1-8CA3-FEEBDFB8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eof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2D4F909C-517C-F491-702D-FF229AC5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AC83CA-0716-4B29-8898-76AC5C2C848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E88A19-2F3A-D2E7-9A13-B501DEDC9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of Patterns for Tokens: </a:t>
            </a:r>
            <a:r>
              <a:rPr lang="en-US" altLang="en-US" i="1"/>
              <a:t>Definitions</a:t>
            </a:r>
            <a:endParaRPr lang="en-US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F2A993F-2F81-9462-6927-30CF147A6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alphabet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/>
              <a:t> is a finite set of symbols (characters)</a:t>
            </a:r>
            <a:endParaRPr lang="en-US" altLang="en-US" i="1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string s</a:t>
            </a:r>
            <a:r>
              <a:rPr lang="en-US" altLang="en-US"/>
              <a:t> is a finite sequence of symbols from </a:t>
            </a:r>
            <a:r>
              <a:rPr lang="en-US" altLang="en-US">
                <a:sym typeface="Symbol" panose="05050102010706020507" pitchFamily="18" charset="2"/>
              </a:rPr>
              <a:t>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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 denotes the length of string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 denotes the empty string, thus  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language</a:t>
            </a:r>
            <a:r>
              <a:rPr lang="en-US" altLang="en-US">
                <a:sym typeface="Symbol" panose="05050102010706020507" pitchFamily="18" charset="2"/>
              </a:rPr>
              <a:t> is a specific set of strings over some fixed alphabet 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290B1772-AC48-9E1F-3784-9A28F1B9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A8210-6B29-4ABD-BC56-0287EFB100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32863F3-4B6E-CCDC-7558-43B471125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of Patterns for Tokens: </a:t>
            </a:r>
            <a:r>
              <a:rPr lang="en-US" altLang="en-US" i="1"/>
              <a:t>String Operations</a:t>
            </a:r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2E46F39-5A1D-8AF9-4C33-A5B3CF655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concatenation</a:t>
            </a:r>
            <a:r>
              <a:rPr lang="en-US" altLang="en-US"/>
              <a:t> of two strings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 is denoted by </a:t>
            </a:r>
            <a:r>
              <a:rPr lang="en-US" altLang="en-US" i="1"/>
              <a:t>xy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exponentation</a:t>
            </a:r>
            <a:r>
              <a:rPr lang="en-US" altLang="en-US"/>
              <a:t> of a string </a:t>
            </a:r>
            <a:r>
              <a:rPr lang="en-US" altLang="en-US" i="1"/>
              <a:t>s</a:t>
            </a:r>
            <a:r>
              <a:rPr lang="en-US" altLang="en-US"/>
              <a:t> is defined by</a:t>
            </a:r>
            <a:br>
              <a:rPr lang="en-US" altLang="en-US" i="1"/>
            </a:br>
            <a:br>
              <a:rPr lang="en-US" altLang="en-US" i="1"/>
            </a:br>
            <a:r>
              <a:rPr lang="en-US" altLang="en-US" i="1"/>
              <a:t>	s</a:t>
            </a:r>
            <a:r>
              <a:rPr lang="en-US" altLang="en-US" baseline="30000"/>
              <a:t>0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 i="1" baseline="30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=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 i="1" baseline="30000">
                <a:sym typeface="Symbol" panose="05050102010706020507" pitchFamily="18" charset="2"/>
              </a:rPr>
              <a:t>i-</a:t>
            </a:r>
            <a:r>
              <a:rPr lang="en-US" altLang="en-US" baseline="30000">
                <a:sym typeface="Symbol" panose="05050102010706020507" pitchFamily="18" charset="2"/>
              </a:rPr>
              <a:t>1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  for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&gt; 0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note that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 = 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=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2ED041E-FF73-3D75-D03C-FE5599A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A6EE4-76C3-4F6B-8201-41F8BA161F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D05B30B-FE20-8B60-0F56-111B280A3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of Patterns for Tokens: </a:t>
            </a:r>
            <a:r>
              <a:rPr lang="en-US" altLang="en-US" i="1"/>
              <a:t>Language Operations</a:t>
            </a:r>
            <a:endParaRPr lang="en-US" altLang="en-US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87FCC1E-B9A2-A9E5-2D1C-CAFEF8EB6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Union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L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 </a:t>
            </a:r>
            <a:r>
              <a:rPr lang="en-US" altLang="en-US" sz="2800" i="1"/>
              <a:t>M</a:t>
            </a:r>
            <a:r>
              <a:rPr lang="en-US" altLang="en-US" sz="2800"/>
              <a:t> = {</a:t>
            </a:r>
            <a:r>
              <a:rPr lang="en-US" altLang="en-US" sz="2800" i="1"/>
              <a:t>s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/>
              <a:t> </a:t>
            </a:r>
            <a:r>
              <a:rPr lang="en-US" altLang="en-US" sz="2800" i="1"/>
              <a:t>s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800"/>
              <a:t> </a:t>
            </a:r>
            <a:r>
              <a:rPr lang="en-US" altLang="en-US" sz="2800" i="1"/>
              <a:t>L</a:t>
            </a:r>
            <a:r>
              <a:rPr lang="en-US" altLang="en-US" sz="2800"/>
              <a:t> or </a:t>
            </a:r>
            <a:r>
              <a:rPr lang="en-US" altLang="en-US" sz="2800" i="1"/>
              <a:t>s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800"/>
              <a:t> </a:t>
            </a:r>
            <a:r>
              <a:rPr lang="en-US" altLang="en-US" sz="2800" i="1"/>
              <a:t>M</a:t>
            </a:r>
            <a:r>
              <a:rPr lang="en-US" altLang="en-US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Concatenation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LM</a:t>
            </a:r>
            <a:r>
              <a:rPr lang="en-US" altLang="en-US" sz="2800"/>
              <a:t> = {</a:t>
            </a:r>
            <a:r>
              <a:rPr lang="en-US" altLang="en-US" sz="2800" i="1"/>
              <a:t>xy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/>
              <a:t> </a:t>
            </a:r>
            <a:r>
              <a:rPr lang="en-US" altLang="en-US" sz="2800" i="1"/>
              <a:t>x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/>
              <a:t> and </a:t>
            </a:r>
            <a:r>
              <a:rPr lang="en-US" altLang="en-US" sz="2800" i="1"/>
              <a:t>y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800"/>
              <a:t> </a:t>
            </a:r>
            <a:r>
              <a:rPr lang="en-US" altLang="en-US" sz="2800" i="1"/>
              <a:t>M</a:t>
            </a:r>
            <a:r>
              <a:rPr lang="en-US" altLang="en-US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Exponentiation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L</a:t>
            </a:r>
            <a:r>
              <a:rPr lang="en-US" altLang="en-US" sz="2800" baseline="30000"/>
              <a:t>0</a:t>
            </a:r>
            <a:r>
              <a:rPr lang="en-US" altLang="en-US" sz="2800"/>
              <a:t> = {</a:t>
            </a:r>
            <a:r>
              <a:rPr lang="en-US" altLang="en-US" sz="2800">
                <a:sym typeface="Symbol" panose="05050102010706020507" pitchFamily="18" charset="2"/>
              </a:rPr>
              <a:t>};  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=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  <a:r>
              <a:rPr lang="en-US" altLang="en-US" sz="2800" baseline="30000">
                <a:sym typeface="Symbol" panose="05050102010706020507" pitchFamily="18" charset="2"/>
              </a:rPr>
              <a:t>-1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Kleene closure</a:t>
            </a:r>
            <a:br>
              <a:rPr lang="en-US" altLang="en-US" sz="2800" i="1"/>
            </a:br>
            <a:r>
              <a:rPr lang="en-US" altLang="en-US" sz="2800" i="1"/>
              <a:t>	L</a:t>
            </a:r>
            <a:r>
              <a:rPr lang="en-US" altLang="en-US" sz="2800" baseline="30000"/>
              <a:t>*</a:t>
            </a:r>
            <a:r>
              <a:rPr lang="en-US" altLang="en-US" sz="2800"/>
              <a:t> = 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 baseline="-25000">
                <a:sym typeface="Symbol" panose="05050102010706020507" pitchFamily="18" charset="2"/>
              </a:rPr>
              <a:t>=0,…,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  <a:endParaRPr lang="en-US" altLang="en-US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ym typeface="Symbol" panose="05050102010706020507" pitchFamily="18" charset="2"/>
              </a:rPr>
              <a:t>Positive closure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i="1"/>
              <a:t>L</a:t>
            </a:r>
            <a:r>
              <a:rPr lang="en-US" altLang="en-US" sz="2800" baseline="30000"/>
              <a:t>+</a:t>
            </a:r>
            <a:r>
              <a:rPr lang="en-US" altLang="en-US" sz="2800"/>
              <a:t> = 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 baseline="-25000">
                <a:sym typeface="Symbol" panose="05050102010706020507" pitchFamily="18" charset="2"/>
              </a:rPr>
              <a:t>=1,…,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8F0A58F5-D2C2-8851-FF27-22FBC5F6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4648EE-A598-4388-94C4-CFF025427B1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9B885DF-912B-29E1-63FF-16729DB28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of Patterns for Tokens: </a:t>
            </a:r>
            <a:r>
              <a:rPr lang="en-US" altLang="en-US" i="1"/>
              <a:t>Regular Expressions</a:t>
            </a:r>
            <a:endParaRPr lang="en-US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68881B3-44E6-07BF-52FC-580F330BB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Basis symbols: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 is a regular expression denoting language {}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  is a regular expression denoting {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If 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>
                <a:sym typeface="Symbol" panose="05050102010706020507" pitchFamily="18" charset="2"/>
              </a:rPr>
              <a:t> and </a:t>
            </a:r>
            <a:r>
              <a:rPr lang="en-US" altLang="en-US" sz="2800" i="1"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 are regular expressions denoting languages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>
                <a:sym typeface="Symbol" panose="05050102010706020507" pitchFamily="18" charset="2"/>
              </a:rPr>
              <a:t>) and </a:t>
            </a:r>
            <a:r>
              <a:rPr lang="en-US" altLang="en-US" sz="2800" i="1">
                <a:sym typeface="Symbol" panose="05050102010706020507" pitchFamily="18" charset="2"/>
              </a:rPr>
              <a:t>M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800" i="1"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) respectively,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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  </a:t>
            </a:r>
            <a:r>
              <a:rPr lang="en-US" altLang="en-US" sz="2400" i="1">
                <a:sym typeface="Symbol" panose="05050102010706020507" pitchFamily="18" charset="2"/>
              </a:rPr>
              <a:t>M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rs</a:t>
            </a:r>
            <a:r>
              <a:rPr lang="en-US" altLang="en-US" sz="2400">
                <a:sym typeface="Symbol" panose="05050102010706020507" pitchFamily="18" charset="2"/>
              </a:rPr>
              <a:t>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  <a:r>
              <a:rPr lang="en-US" altLang="en-US" sz="2400" i="1">
                <a:sym typeface="Symbol" panose="05050102010706020507" pitchFamily="18" charset="2"/>
              </a:rPr>
              <a:t>M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  <a:endParaRPr lang="en-US" altLang="en-US" sz="2400" i="1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  <a:r>
              <a:rPr lang="en-US" altLang="en-US" sz="2400">
                <a:sym typeface="Symbol" panose="05050102010706020507" pitchFamily="18" charset="2"/>
              </a:rPr>
              <a:t>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  <a:endParaRPr lang="en-US" altLang="en-US" sz="2400" baseline="30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A language defined by a regular expression is called a </a:t>
            </a:r>
            <a:r>
              <a:rPr lang="en-US" altLang="en-US" sz="2800" i="1">
                <a:sym typeface="Symbol" panose="05050102010706020507" pitchFamily="18" charset="2"/>
              </a:rPr>
              <a:t>regular set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91CF03BC-402A-18FF-629A-670DF2F8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8003D-8BED-4852-8EEF-B2F4652997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2AC402A-E270-9FA0-F016-9F705DFB0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of Patterns for Tokens: </a:t>
            </a:r>
            <a:r>
              <a:rPr lang="en-US" altLang="en-US" i="1"/>
              <a:t>Regular Definitions</a:t>
            </a:r>
            <a:endParaRPr lang="en-US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7AC6CAD-CFA9-95BD-02AE-17DF3486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Regular definitions introduce a naming convention with name-to-regular-expression bindings: 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d</a:t>
            </a:r>
            <a:r>
              <a:rPr lang="en-US" altLang="en-US" sz="2800" baseline="-25000"/>
              <a:t>1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br>
              <a:rPr lang="en-US" altLang="en-US" sz="2800" baseline="-25000">
                <a:sym typeface="Symbol" panose="05050102010706020507" pitchFamily="18" charset="2"/>
              </a:rPr>
            </a:br>
            <a:r>
              <a:rPr lang="en-US" altLang="en-US" sz="2800" baseline="-25000">
                <a:sym typeface="Symbol" panose="05050102010706020507" pitchFamily="18" charset="2"/>
              </a:rPr>
              <a:t>	</a:t>
            </a:r>
            <a:r>
              <a:rPr lang="en-US" altLang="en-US" sz="2800" i="1"/>
              <a:t>d</a:t>
            </a:r>
            <a:r>
              <a:rPr lang="en-US" altLang="en-US" sz="2800" baseline="-25000"/>
              <a:t>2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br>
              <a:rPr lang="en-US" altLang="en-US" sz="2800" baseline="-25000">
                <a:sym typeface="Symbol" panose="05050102010706020507" pitchFamily="18" charset="2"/>
              </a:rPr>
            </a:br>
            <a:r>
              <a:rPr lang="en-US" altLang="en-US" sz="2800" baseline="-25000">
                <a:sym typeface="Symbol" panose="05050102010706020507" pitchFamily="18" charset="2"/>
              </a:rPr>
              <a:t>	</a:t>
            </a:r>
            <a:r>
              <a:rPr lang="en-US" altLang="en-US" sz="2800">
                <a:sym typeface="Symbol" panose="05050102010706020507" pitchFamily="18" charset="2"/>
              </a:rPr>
              <a:t>…</a:t>
            </a:r>
            <a:br>
              <a:rPr lang="en-US" altLang="en-US" sz="2800" baseline="-25000">
                <a:sym typeface="Symbol" panose="05050102010706020507" pitchFamily="18" charset="2"/>
              </a:rPr>
            </a:br>
            <a:r>
              <a:rPr lang="en-US" altLang="en-US" sz="2800" baseline="-25000">
                <a:sym typeface="Symbol" panose="05050102010706020507" pitchFamily="18" charset="2"/>
              </a:rPr>
              <a:t>	</a:t>
            </a:r>
            <a:r>
              <a:rPr lang="en-US" altLang="en-US" sz="2800" i="1"/>
              <a:t>d</a:t>
            </a:r>
            <a:r>
              <a:rPr lang="en-US" altLang="en-US" sz="2800" i="1" baseline="-25000"/>
              <a:t>n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 i="1" baseline="-25000">
                <a:sym typeface="Symbol" panose="05050102010706020507" pitchFamily="18" charset="2"/>
              </a:rPr>
              <a:t>n</a:t>
            </a:r>
            <a:r>
              <a:rPr lang="en-US" altLang="en-US" sz="2800"/>
              <a:t> </a:t>
            </a:r>
            <a:br>
              <a:rPr lang="en-US" altLang="en-US" sz="2800"/>
            </a:br>
            <a:r>
              <a:rPr lang="en-US" altLang="en-US" sz="2800"/>
              <a:t>where each </a:t>
            </a:r>
            <a:r>
              <a:rPr lang="en-US" altLang="en-US" sz="2800" i="1"/>
              <a:t>r</a:t>
            </a:r>
            <a:r>
              <a:rPr lang="en-US" altLang="en-US" sz="2800" i="1" baseline="-25000"/>
              <a:t>i</a:t>
            </a:r>
            <a:r>
              <a:rPr lang="en-US" altLang="en-US" sz="2800"/>
              <a:t> is a regular expression over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>
                <a:sym typeface="Symbol" panose="05050102010706020507" pitchFamily="18" charset="2"/>
              </a:rPr>
              <a:t>  {</a:t>
            </a:r>
            <a:r>
              <a:rPr lang="en-US" altLang="en-US" sz="2800" i="1">
                <a:sym typeface="Symbol" panose="05050102010706020507" pitchFamily="18" charset="2"/>
              </a:rPr>
              <a:t>d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, </a:t>
            </a:r>
            <a:r>
              <a:rPr lang="en-US" altLang="en-US" sz="2800" i="1">
                <a:sym typeface="Symbol" panose="05050102010706020507" pitchFamily="18" charset="2"/>
              </a:rPr>
              <a:t>d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, …, </a:t>
            </a:r>
            <a:r>
              <a:rPr lang="en-US" altLang="en-US" sz="2800" i="1">
                <a:sym typeface="Symbol" panose="05050102010706020507" pitchFamily="18" charset="2"/>
              </a:rPr>
              <a:t>d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 baseline="-25000">
                <a:sym typeface="Symbol" panose="05050102010706020507" pitchFamily="18" charset="2"/>
              </a:rPr>
              <a:t>-1</a:t>
            </a:r>
            <a:r>
              <a:rPr lang="en-US" altLang="en-US" sz="2800">
                <a:sym typeface="Symbol" panose="05050102010706020507" pitchFamily="18" charset="2"/>
              </a:rPr>
              <a:t> }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Any </a:t>
            </a:r>
            <a:r>
              <a:rPr lang="en-US" altLang="en-US" sz="2800" i="1">
                <a:sym typeface="Symbol" panose="05050102010706020507" pitchFamily="18" charset="2"/>
              </a:rPr>
              <a:t>d</a:t>
            </a:r>
            <a:r>
              <a:rPr lang="en-US" altLang="en-US" sz="2800" i="1" baseline="-25000">
                <a:sym typeface="Symbol" panose="05050102010706020507" pitchFamily="18" charset="2"/>
              </a:rPr>
              <a:t>j</a:t>
            </a:r>
            <a:r>
              <a:rPr lang="en-US" altLang="en-US" sz="2800">
                <a:sym typeface="Symbol" panose="05050102010706020507" pitchFamily="18" charset="2"/>
              </a:rPr>
              <a:t> in 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can be textually substituted in 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to obtain an equivalent set of definitions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AF363276-88A9-369D-58F7-0E3F0165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AC311-1BD8-4B35-86F2-B434D87BE1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8E05920-4235-56E7-6942-A606F2118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of Patterns for Tokens: </a:t>
            </a:r>
            <a:r>
              <a:rPr lang="en-US" altLang="en-US" i="1"/>
              <a:t>Regular Definitions</a:t>
            </a:r>
            <a:endParaRPr lang="en-US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BEFF333-3F4E-188E-FE11-D924DB70A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Example: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b="1"/>
              <a:t>letter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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…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  <a:r>
              <a:rPr lang="en-US" altLang="en-US">
                <a:sym typeface="Symbol" panose="05050102010706020507" pitchFamily="18" charset="2"/>
              </a:rPr>
              <a:t>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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…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  <a:b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  digit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altLang="en-US">
                <a:sym typeface="Symbol" panose="05050102010706020507" pitchFamily="18" charset="2"/>
              </a:rPr>
              <a:t>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…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</a:t>
            </a:r>
            <a:r>
              <a:rPr lang="en-US" altLang="en-US" b="1">
                <a:sym typeface="Symbol" panose="05050102010706020507" pitchFamily="18" charset="2"/>
              </a:rPr>
              <a:t>id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letter</a:t>
            </a:r>
            <a:r>
              <a:rPr lang="en-US" altLang="en-US">
                <a:sym typeface="Symbol" panose="05050102010706020507" pitchFamily="18" charset="2"/>
              </a:rPr>
              <a:t> ( </a:t>
            </a:r>
            <a:r>
              <a:rPr lang="en-US" altLang="en-US" b="1">
                <a:sym typeface="Symbol" panose="05050102010706020507" pitchFamily="18" charset="2"/>
              </a:rPr>
              <a:t>letter</a:t>
            </a:r>
            <a:r>
              <a:rPr lang="en-US" altLang="en-US">
                <a:sym typeface="Symbol" panose="05050102010706020507" pitchFamily="18" charset="2"/>
              </a:rPr>
              <a:t></a:t>
            </a:r>
            <a:r>
              <a:rPr lang="en-US" altLang="en-US" b="1">
                <a:sym typeface="Symbol" panose="05050102010706020507" pitchFamily="18" charset="2"/>
              </a:rPr>
              <a:t>digit</a:t>
            </a:r>
            <a:r>
              <a:rPr lang="en-US" altLang="en-US">
                <a:sym typeface="Symbol" panose="05050102010706020507" pitchFamily="18" charset="2"/>
              </a:rPr>
              <a:t> )</a:t>
            </a:r>
            <a:r>
              <a:rPr lang="en-US" altLang="en-US" baseline="30000">
                <a:sym typeface="Symbol" panose="05050102010706020507" pitchFamily="18" charset="2"/>
              </a:rPr>
              <a:t>*</a:t>
            </a:r>
            <a:br>
              <a:rPr lang="en-US" altLang="en-US" baseline="30000">
                <a:sym typeface="Symbol" panose="05050102010706020507" pitchFamily="18" charset="2"/>
              </a:rPr>
            </a:br>
            <a:endParaRPr lang="en-US" altLang="en-US" baseline="30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Regular definitions cannot be recursive: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digits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b="1">
                <a:sym typeface="Symbol" panose="05050102010706020507" pitchFamily="18" charset="2"/>
              </a:rPr>
              <a:t> digit digits</a:t>
            </a:r>
            <a:r>
              <a:rPr lang="en-US" altLang="en-US">
                <a:sym typeface="Symbol" panose="05050102010706020507" pitchFamily="18" charset="2"/>
              </a:rPr>
              <a:t></a:t>
            </a:r>
            <a:r>
              <a:rPr lang="en-US" altLang="en-US" b="1">
                <a:sym typeface="Symbol" panose="05050102010706020507" pitchFamily="18" charset="2"/>
              </a:rPr>
              <a:t>digit	</a:t>
            </a:r>
            <a:r>
              <a:rPr lang="en-US" altLang="en-US" i="1">
                <a:solidFill>
                  <a:srgbClr val="FF0000"/>
                </a:solidFill>
                <a:sym typeface="Symbol" panose="05050102010706020507" pitchFamily="18" charset="2"/>
              </a:rPr>
              <a:t>wrong!</a:t>
            </a:r>
            <a:endParaRPr lang="en-US" altLang="en-US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DF587E70-0D72-70CC-06EB-794E8E16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2EB38-96F8-44D3-B2BB-FF27510A158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D0D3FE6-561B-A2FF-A7C8-44109E85E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Role of the Lexical Analyzer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B59BB6A-DB6E-D45C-A369-98A09620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Reads the input characters, group them into lexemes,&amp; produce as output a sequence of tokens for each lexemes in the source program.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Lexemes constituting an identifier is entered into Symbol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Strips out comments &amp; whitespaces (blank, newline, tab).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It correlates error messages generated by the compiler with the source program.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B7A38F17-D947-B84A-047F-F9AFEF02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CD1D77-9150-4E01-8801-94EA86B2A6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B1381C9-BE22-317C-2276-5BDCB4B36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Specification of Patterns for Tokens: </a:t>
            </a:r>
            <a:r>
              <a:rPr lang="en-US" altLang="en-US" i="1"/>
              <a:t>Notational Shorthand</a:t>
            </a:r>
            <a:endParaRPr lang="en-US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67C2B5B-D24E-0842-3981-804EB7890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following shorthands are often used: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/>
              <a:t>	     </a:t>
            </a:r>
            <a:r>
              <a:rPr lang="en-US" altLang="en-US" sz="2800" i="1"/>
              <a:t>r</a:t>
            </a:r>
            <a:r>
              <a:rPr lang="en-US" altLang="en-US" sz="2800" baseline="30000"/>
              <a:t>+</a:t>
            </a:r>
            <a:r>
              <a:rPr lang="en-US" altLang="en-US" sz="2800"/>
              <a:t> = </a:t>
            </a:r>
            <a:r>
              <a:rPr lang="en-US" altLang="en-US" sz="2800" i="1"/>
              <a:t>rr</a:t>
            </a:r>
            <a:r>
              <a:rPr lang="en-US" altLang="en-US" sz="2800" baseline="30000"/>
              <a:t>*</a:t>
            </a:r>
            <a:br>
              <a:rPr lang="en-US" altLang="en-US" sz="2800"/>
            </a:br>
            <a:r>
              <a:rPr lang="en-US" altLang="en-US" sz="2800"/>
              <a:t>	     </a:t>
            </a:r>
            <a:r>
              <a:rPr lang="en-US" altLang="en-US" sz="2800" i="1"/>
              <a:t>r</a:t>
            </a:r>
            <a:r>
              <a:rPr lang="en-US" altLang="en-US" sz="2800"/>
              <a:t>? = </a:t>
            </a:r>
            <a:r>
              <a:rPr lang="en-US" altLang="en-US" sz="2800" i="1"/>
              <a:t>r</a:t>
            </a:r>
            <a:r>
              <a:rPr lang="en-US" altLang="en-US" sz="2800">
                <a:sym typeface="Symbol" panose="05050102010706020507" pitchFamily="18" charset="2"/>
              </a:rPr>
              <a:t>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[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-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  <a:r>
              <a:rPr lang="en-US" altLang="en-US" sz="2800">
                <a:sym typeface="Symbol" panose="05050102010706020507" pitchFamily="18" charset="2"/>
              </a:rPr>
              <a:t>] = 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sz="2800">
                <a:sym typeface="Symbol" panose="05050102010706020507" pitchFamily="18" charset="2"/>
              </a:rPr>
              <a:t>…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  <a:b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</a:br>
            <a:endParaRPr lang="en-US" altLang="en-US" sz="28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Examples: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 b="1">
                <a:sym typeface="Symbol" panose="05050102010706020507" pitchFamily="18" charset="2"/>
              </a:rPr>
              <a:t>digit</a:t>
            </a:r>
            <a:r>
              <a:rPr lang="en-US" altLang="en-US" sz="2800">
                <a:sym typeface="Symbol" panose="05050102010706020507" pitchFamily="18" charset="2"/>
              </a:rPr>
              <a:t>  [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altLang="en-US" sz="2800">
                <a:sym typeface="Symbol" panose="05050102010706020507" pitchFamily="18" charset="2"/>
              </a:rPr>
              <a:t>-</a:t>
            </a:r>
            <a:r>
              <a:rPr lang="en-US" altLang="en-US" sz="28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r>
              <a:rPr lang="en-US" altLang="en-US" sz="2800">
                <a:sym typeface="Symbol" panose="05050102010706020507" pitchFamily="18" charset="2"/>
              </a:rPr>
              <a:t>]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 b="1">
                <a:sym typeface="Symbol" panose="05050102010706020507" pitchFamily="18" charset="2"/>
              </a:rPr>
              <a:t>num</a:t>
            </a:r>
            <a:r>
              <a:rPr lang="en-US" altLang="en-US" sz="2800">
                <a:sym typeface="Symbol" panose="05050102010706020507" pitchFamily="18" charset="2"/>
              </a:rPr>
              <a:t>  </a:t>
            </a:r>
            <a:r>
              <a:rPr lang="en-US" altLang="en-US" sz="2800" b="1">
                <a:sym typeface="Symbol" panose="05050102010706020507" pitchFamily="18" charset="2"/>
              </a:rPr>
              <a:t>digit</a:t>
            </a:r>
            <a:r>
              <a:rPr lang="en-US" altLang="en-US" sz="2800" baseline="30000">
                <a:sym typeface="Symbol" panose="05050102010706020507" pitchFamily="18" charset="2"/>
              </a:rPr>
              <a:t>+</a:t>
            </a:r>
            <a:r>
              <a:rPr lang="en-US" altLang="en-US" sz="2800">
                <a:sym typeface="Symbol" panose="05050102010706020507" pitchFamily="18" charset="2"/>
              </a:rPr>
              <a:t> (</a:t>
            </a:r>
            <a:r>
              <a:rPr lang="en-US" altLang="en-US" sz="2800" b="1">
                <a:sym typeface="Symbol" panose="05050102010706020507" pitchFamily="18" charset="2"/>
              </a:rPr>
              <a:t>. digit</a:t>
            </a:r>
            <a:r>
              <a:rPr lang="en-US" altLang="en-US" sz="2800" baseline="30000">
                <a:sym typeface="Symbol" panose="05050102010706020507" pitchFamily="18" charset="2"/>
              </a:rPr>
              <a:t>+</a:t>
            </a:r>
            <a:r>
              <a:rPr lang="en-US" altLang="en-US" sz="2800">
                <a:sym typeface="Symbol" panose="05050102010706020507" pitchFamily="18" charset="2"/>
              </a:rPr>
              <a:t>)? ( </a:t>
            </a:r>
            <a:r>
              <a:rPr lang="en-US" altLang="en-US" sz="2800" b="1">
                <a:sym typeface="Symbol" panose="05050102010706020507" pitchFamily="18" charset="2"/>
              </a:rPr>
              <a:t>E</a:t>
            </a:r>
            <a:r>
              <a:rPr lang="en-US" altLang="en-US" sz="2800">
                <a:sym typeface="Symbol" panose="05050102010706020507" pitchFamily="18" charset="2"/>
              </a:rPr>
              <a:t> (</a:t>
            </a:r>
            <a:r>
              <a:rPr lang="en-US" altLang="en-US" sz="2800" b="1">
                <a:sym typeface="Symbol" panose="05050102010706020507" pitchFamily="18" charset="2"/>
              </a:rPr>
              <a:t>+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 b="1">
                <a:sym typeface="Symbol" panose="05050102010706020507" pitchFamily="18" charset="2"/>
              </a:rPr>
              <a:t>-</a:t>
            </a:r>
            <a:r>
              <a:rPr lang="en-US" altLang="en-US" sz="2800">
                <a:sym typeface="Symbol" panose="05050102010706020507" pitchFamily="18" charset="2"/>
              </a:rPr>
              <a:t>)? </a:t>
            </a:r>
            <a:r>
              <a:rPr lang="en-US" altLang="en-US" sz="2800" b="1">
                <a:sym typeface="Symbol" panose="05050102010706020507" pitchFamily="18" charset="2"/>
              </a:rPr>
              <a:t>digit</a:t>
            </a:r>
            <a:r>
              <a:rPr lang="en-US" altLang="en-US" sz="2800" baseline="30000">
                <a:sym typeface="Symbol" panose="05050102010706020507" pitchFamily="18" charset="2"/>
              </a:rPr>
              <a:t>+</a:t>
            </a:r>
            <a:r>
              <a:rPr lang="en-US" altLang="en-US" sz="2800">
                <a:sym typeface="Symbol" panose="05050102010706020507" pitchFamily="18" charset="2"/>
              </a:rPr>
              <a:t> )?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E7A7F3C8-AA7C-1C10-33E6-9E557E30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E1FA2-589D-4441-BD4A-BCC9712687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B909780-19E0-8FC9-703C-147C63042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Definitions and Grammars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04BB1294-288F-E83D-B8DC-13087FCF7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4335463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stmt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if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expr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then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stmt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     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if </a:t>
            </a:r>
            <a:r>
              <a:rPr lang="en-US" altLang="en-US" sz="2400" i="1">
                <a:sym typeface="Symbol" panose="05050102010706020507" pitchFamily="18" charset="2"/>
              </a:rPr>
              <a:t>expr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then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stmt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else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stmt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     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expr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 i="1">
                <a:sym typeface="Symbol" panose="05050102010706020507" pitchFamily="18" charset="2"/>
              </a:rPr>
              <a:t> term </a:t>
            </a:r>
            <a:r>
              <a:rPr lang="en-US" altLang="en-US" sz="2400" b="1">
                <a:sym typeface="Symbol" panose="05050102010706020507" pitchFamily="18" charset="2"/>
              </a:rPr>
              <a:t>relop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term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     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i="1">
                <a:sym typeface="Symbol" panose="05050102010706020507" pitchFamily="18" charset="2"/>
              </a:rPr>
              <a:t>term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term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id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        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num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F9F94D1B-D4EF-8104-ECA3-8D28DE23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43400"/>
            <a:ext cx="5741988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      if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b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/>
              <a:t>  then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b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/>
              <a:t>   else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b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/>
              <a:t>relop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&lt;</a:t>
            </a:r>
            <a:r>
              <a:rPr lang="en-US" altLang="en-US" sz="24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&lt;=</a:t>
            </a:r>
            <a:r>
              <a:rPr lang="en-US" altLang="en-US" sz="24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&lt;&gt;</a:t>
            </a:r>
            <a:r>
              <a:rPr lang="en-US" altLang="en-US" sz="24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&gt;</a:t>
            </a:r>
            <a:r>
              <a:rPr lang="en-US" altLang="en-US" sz="24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&gt;=</a:t>
            </a:r>
            <a:r>
              <a:rPr lang="en-US" altLang="en-US" sz="24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/>
              <a:t>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=</a:t>
            </a:r>
            <a:b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/>
              <a:t>      id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letter ( letter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b="1">
                <a:sym typeface="Symbol" panose="05050102010706020507" pitchFamily="18" charset="2"/>
              </a:rPr>
              <a:t>digit</a:t>
            </a:r>
            <a:r>
              <a:rPr lang="en-US" altLang="en-US" sz="2400">
                <a:sym typeface="Symbol" panose="05050102010706020507" pitchFamily="18" charset="2"/>
              </a:rPr>
              <a:t> )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  <a:b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/>
              <a:t> num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digit</a:t>
            </a:r>
            <a:r>
              <a:rPr lang="en-US" altLang="en-US" sz="2400" baseline="30000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(</a:t>
            </a:r>
            <a:r>
              <a:rPr lang="en-US" altLang="en-US" sz="2400" b="1">
                <a:sym typeface="Symbol" panose="05050102010706020507" pitchFamily="18" charset="2"/>
              </a:rPr>
              <a:t>. digit</a:t>
            </a:r>
            <a:r>
              <a:rPr lang="en-US" altLang="en-US" sz="2400" baseline="30000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)? ( </a:t>
            </a:r>
            <a:r>
              <a:rPr lang="en-US" altLang="en-US" sz="2400" b="1">
                <a:sym typeface="Symbol" panose="05050102010706020507" pitchFamily="18" charset="2"/>
              </a:rPr>
              <a:t>E</a:t>
            </a:r>
            <a:r>
              <a:rPr lang="en-US" altLang="en-US" sz="2400">
                <a:sym typeface="Symbol" panose="05050102010706020507" pitchFamily="18" charset="2"/>
              </a:rPr>
              <a:t> (</a:t>
            </a:r>
            <a:r>
              <a:rPr lang="en-US" altLang="en-US" sz="2400" b="1">
                <a:sym typeface="Symbol" panose="05050102010706020507" pitchFamily="18" charset="2"/>
              </a:rPr>
              <a:t>+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>
                <a:sym typeface="Symbol" panose="05050102010706020507" pitchFamily="18" charset="2"/>
              </a:rPr>
              <a:t>-</a:t>
            </a:r>
            <a:r>
              <a:rPr lang="en-US" altLang="en-US" sz="2400">
                <a:sym typeface="Symbol" panose="05050102010706020507" pitchFamily="18" charset="2"/>
              </a:rPr>
              <a:t>)? </a:t>
            </a:r>
            <a:r>
              <a:rPr lang="en-US" altLang="en-US" sz="2400" b="1">
                <a:sym typeface="Symbol" panose="05050102010706020507" pitchFamily="18" charset="2"/>
              </a:rPr>
              <a:t>digit</a:t>
            </a:r>
            <a:r>
              <a:rPr lang="en-US" altLang="en-US" sz="2400" baseline="30000">
                <a:sym typeface="Symbol" panose="05050102010706020507" pitchFamily="18" charset="2"/>
              </a:rPr>
              <a:t>+</a:t>
            </a:r>
            <a:r>
              <a:rPr lang="en-US" altLang="en-US" sz="2400">
                <a:sym typeface="Symbol" panose="05050102010706020507" pitchFamily="18" charset="2"/>
              </a:rPr>
              <a:t> )?</a:t>
            </a: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D7B2E1FD-C9A5-B129-C096-D77F5B39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Grammar</a:t>
            </a: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67837C3E-11FF-0A34-B3A0-C58089FA6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3" y="3962400"/>
            <a:ext cx="2528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Regular definitions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135AFC99-2F8A-2A5E-ED56-9C5548C3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1A993-B5B5-40B0-9A2F-E61D35D6EB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F9D36CF-B2DE-E91F-A7AF-31D42DB3D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Coding Regular Definitions in </a:t>
            </a:r>
            <a:r>
              <a:rPr lang="en-US" altLang="en-US" i="1"/>
              <a:t>Transition Diagrams</a:t>
            </a:r>
            <a:endParaRPr lang="en-US" altLang="en-US"/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97F29A58-D3D2-ECA6-3157-E0C66128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749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432656B9-ADFB-0C1C-D42C-B4725D0E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749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78125F9F-9B00-A26A-31D4-E26EFA63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749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8C827A37-5778-7071-D2E5-B5986EC1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037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25608" name="Oval 10">
            <a:extLst>
              <a:ext uri="{FF2B5EF4-FFF2-40B4-BE49-F238E27FC236}">
                <a16:creationId xmlns:a16="http://schemas.microsoft.com/office/drawing/2014/main" id="{5F342AED-2BBC-AC36-739F-A46AC3CA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321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25609" name="Oval 11">
            <a:extLst>
              <a:ext uri="{FF2B5EF4-FFF2-40B4-BE49-F238E27FC236}">
                <a16:creationId xmlns:a16="http://schemas.microsoft.com/office/drawing/2014/main" id="{BE91E73C-F492-6199-F06E-EEF4E323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93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25610" name="Oval 12">
            <a:extLst>
              <a:ext uri="{FF2B5EF4-FFF2-40B4-BE49-F238E27FC236}">
                <a16:creationId xmlns:a16="http://schemas.microsoft.com/office/drawing/2014/main" id="{58837FC6-1834-2812-7C00-CCF110EF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465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25611" name="Oval 13">
            <a:extLst>
              <a:ext uri="{FF2B5EF4-FFF2-40B4-BE49-F238E27FC236}">
                <a16:creationId xmlns:a16="http://schemas.microsoft.com/office/drawing/2014/main" id="{518415A8-A1A4-2ED6-AA5C-BF5AACBD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037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25612" name="Oval 14">
            <a:extLst>
              <a:ext uri="{FF2B5EF4-FFF2-40B4-BE49-F238E27FC236}">
                <a16:creationId xmlns:a16="http://schemas.microsoft.com/office/drawing/2014/main" id="{DC86C48A-6828-8D41-3740-50265E6D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609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25613" name="Text Box 15">
            <a:extLst>
              <a:ext uri="{FF2B5EF4-FFF2-40B4-BE49-F238E27FC236}">
                <a16:creationId xmlns:a16="http://schemas.microsoft.com/office/drawing/2014/main" id="{30D76916-D4AE-8725-05DC-75D9833B8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2674938"/>
            <a:ext cx="186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return</a:t>
            </a:r>
            <a:r>
              <a:rPr lang="en-US" altLang="en-US" sz="1800"/>
              <a:t>(</a:t>
            </a:r>
            <a:r>
              <a:rPr lang="en-US" altLang="en-US" sz="1800" b="1"/>
              <a:t>relop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LE</a:t>
            </a:r>
            <a:r>
              <a:rPr lang="en-US" altLang="en-US" sz="1800"/>
              <a:t>)</a:t>
            </a:r>
          </a:p>
        </p:txBody>
      </p:sp>
      <p:sp>
        <p:nvSpPr>
          <p:cNvPr id="25614" name="Text Box 16">
            <a:extLst>
              <a:ext uri="{FF2B5EF4-FFF2-40B4-BE49-F238E27FC236}">
                <a16:creationId xmlns:a16="http://schemas.microsoft.com/office/drawing/2014/main" id="{A258A451-9725-08D3-020E-13431566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132138"/>
            <a:ext cx="186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return</a:t>
            </a:r>
            <a:r>
              <a:rPr lang="en-US" altLang="en-US" sz="1800"/>
              <a:t>(</a:t>
            </a:r>
            <a:r>
              <a:rPr lang="en-US" altLang="en-US" sz="1800" b="1"/>
              <a:t>relop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NE</a:t>
            </a:r>
            <a:r>
              <a:rPr lang="en-US" altLang="en-US" sz="1800"/>
              <a:t>)</a:t>
            </a:r>
          </a:p>
        </p:txBody>
      </p:sp>
      <p:sp>
        <p:nvSpPr>
          <p:cNvPr id="25615" name="Text Box 17">
            <a:extLst>
              <a:ext uri="{FF2B5EF4-FFF2-40B4-BE49-F238E27FC236}">
                <a16:creationId xmlns:a16="http://schemas.microsoft.com/office/drawing/2014/main" id="{D5E9804B-CC04-B36C-554C-579A3941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589338"/>
            <a:ext cx="186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return</a:t>
            </a:r>
            <a:r>
              <a:rPr lang="en-US" altLang="en-US" sz="1800"/>
              <a:t>(</a:t>
            </a:r>
            <a:r>
              <a:rPr lang="en-US" altLang="en-US" sz="1800" b="1"/>
              <a:t>relop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LT</a:t>
            </a:r>
            <a:r>
              <a:rPr lang="en-US" altLang="en-US" sz="1800"/>
              <a:t>)</a:t>
            </a:r>
          </a:p>
        </p:txBody>
      </p:sp>
      <p:sp>
        <p:nvSpPr>
          <p:cNvPr id="25616" name="Text Box 18">
            <a:extLst>
              <a:ext uri="{FF2B5EF4-FFF2-40B4-BE49-F238E27FC236}">
                <a16:creationId xmlns:a16="http://schemas.microsoft.com/office/drawing/2014/main" id="{59326A1D-5D7B-B99C-BDF5-622E82EF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038600"/>
            <a:ext cx="186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return</a:t>
            </a:r>
            <a:r>
              <a:rPr lang="en-US" altLang="en-US" sz="1800"/>
              <a:t>(</a:t>
            </a:r>
            <a:r>
              <a:rPr lang="en-US" altLang="en-US" sz="1800" b="1"/>
              <a:t>relop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EQ</a:t>
            </a:r>
            <a:r>
              <a:rPr lang="en-US" altLang="en-US" sz="1800"/>
              <a:t>)</a:t>
            </a:r>
          </a:p>
        </p:txBody>
      </p:sp>
      <p:sp>
        <p:nvSpPr>
          <p:cNvPr id="25617" name="Text Box 19">
            <a:extLst>
              <a:ext uri="{FF2B5EF4-FFF2-40B4-BE49-F238E27FC236}">
                <a16:creationId xmlns:a16="http://schemas.microsoft.com/office/drawing/2014/main" id="{7C097146-EBB5-C221-D659-0C4D7DE99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503738"/>
            <a:ext cx="186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return</a:t>
            </a:r>
            <a:r>
              <a:rPr lang="en-US" altLang="en-US" sz="1800"/>
              <a:t>(</a:t>
            </a:r>
            <a:r>
              <a:rPr lang="en-US" altLang="en-US" sz="1800" b="1"/>
              <a:t>relop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GE</a:t>
            </a:r>
            <a:r>
              <a:rPr lang="en-US" altLang="en-US" sz="1800"/>
              <a:t>)</a:t>
            </a:r>
          </a:p>
        </p:txBody>
      </p:sp>
      <p:sp>
        <p:nvSpPr>
          <p:cNvPr id="25618" name="Text Box 20">
            <a:extLst>
              <a:ext uri="{FF2B5EF4-FFF2-40B4-BE49-F238E27FC236}">
                <a16:creationId xmlns:a16="http://schemas.microsoft.com/office/drawing/2014/main" id="{86F74F97-61F1-541A-2B6D-A629D546F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960938"/>
            <a:ext cx="186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return</a:t>
            </a:r>
            <a:r>
              <a:rPr lang="en-US" altLang="en-US" sz="1800"/>
              <a:t>(</a:t>
            </a:r>
            <a:r>
              <a:rPr lang="en-US" altLang="en-US" sz="1800" b="1"/>
              <a:t>relop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</a:rPr>
              <a:t>GT</a:t>
            </a:r>
            <a:r>
              <a:rPr lang="en-US" altLang="en-US" sz="1800"/>
              <a:t>)</a:t>
            </a:r>
          </a:p>
        </p:txBody>
      </p:sp>
      <p:sp>
        <p:nvSpPr>
          <p:cNvPr id="25619" name="Line 21">
            <a:extLst>
              <a:ext uri="{FF2B5EF4-FFF2-40B4-BE49-F238E27FC236}">
                <a16:creationId xmlns:a16="http://schemas.microsoft.com/office/drawing/2014/main" id="{41C0A1A3-8A80-3872-7276-DA9EDE907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8273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2">
            <a:extLst>
              <a:ext uri="{FF2B5EF4-FFF2-40B4-BE49-F238E27FC236}">
                <a16:creationId xmlns:a16="http://schemas.microsoft.com/office/drawing/2014/main" id="{B8FD14DA-3E76-40E5-4C03-DB1B661E3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273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3">
            <a:extLst>
              <a:ext uri="{FF2B5EF4-FFF2-40B4-BE49-F238E27FC236}">
                <a16:creationId xmlns:a16="http://schemas.microsoft.com/office/drawing/2014/main" id="{84968599-A36B-0BC9-C6DC-40DE7B0AE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561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Freeform 24">
            <a:extLst>
              <a:ext uri="{FF2B5EF4-FFF2-40B4-BE49-F238E27FC236}">
                <a16:creationId xmlns:a16="http://schemas.microsoft.com/office/drawing/2014/main" id="{F4DE7235-FDFA-96DA-961E-7AD0EACD6ADC}"/>
              </a:ext>
            </a:extLst>
          </p:cNvPr>
          <p:cNvSpPr>
            <a:spLocks/>
          </p:cNvSpPr>
          <p:nvPr/>
        </p:nvSpPr>
        <p:spPr bwMode="auto">
          <a:xfrm>
            <a:off x="4795838" y="2979738"/>
            <a:ext cx="1425575" cy="315912"/>
          </a:xfrm>
          <a:custGeom>
            <a:avLst/>
            <a:gdLst>
              <a:gd name="T0" fmla="*/ 2147483646 w 898"/>
              <a:gd name="T1" fmla="*/ 0 h 199"/>
              <a:gd name="T2" fmla="*/ 2147483646 w 898"/>
              <a:gd name="T3" fmla="*/ 2147483646 h 199"/>
              <a:gd name="T4" fmla="*/ 2147483646 w 898"/>
              <a:gd name="T5" fmla="*/ 2147483646 h 199"/>
              <a:gd name="T6" fmla="*/ 0 60000 65536"/>
              <a:gd name="T7" fmla="*/ 0 60000 65536"/>
              <a:gd name="T8" fmla="*/ 0 60000 65536"/>
              <a:gd name="T9" fmla="*/ 0 w 898"/>
              <a:gd name="T10" fmla="*/ 0 h 199"/>
              <a:gd name="T11" fmla="*/ 898 w 898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8" h="199">
                <a:moveTo>
                  <a:pt x="3" y="0"/>
                </a:moveTo>
                <a:cubicBezTo>
                  <a:pt x="27" y="28"/>
                  <a:pt x="0" y="137"/>
                  <a:pt x="149" y="168"/>
                </a:cubicBezTo>
                <a:cubicBezTo>
                  <a:pt x="298" y="199"/>
                  <a:pt x="742" y="182"/>
                  <a:pt x="898" y="18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Freeform 25">
            <a:extLst>
              <a:ext uri="{FF2B5EF4-FFF2-40B4-BE49-F238E27FC236}">
                <a16:creationId xmlns:a16="http://schemas.microsoft.com/office/drawing/2014/main" id="{FC5D8AE4-86B3-079E-2816-6407472498BA}"/>
              </a:ext>
            </a:extLst>
          </p:cNvPr>
          <p:cNvSpPr>
            <a:spLocks/>
          </p:cNvSpPr>
          <p:nvPr/>
        </p:nvSpPr>
        <p:spPr bwMode="auto">
          <a:xfrm>
            <a:off x="4787900" y="2989263"/>
            <a:ext cx="1460500" cy="812800"/>
          </a:xfrm>
          <a:custGeom>
            <a:avLst/>
            <a:gdLst>
              <a:gd name="T0" fmla="*/ 0 w 920"/>
              <a:gd name="T1" fmla="*/ 0 h 512"/>
              <a:gd name="T2" fmla="*/ 2147483646 w 920"/>
              <a:gd name="T3" fmla="*/ 2147483646 h 512"/>
              <a:gd name="T4" fmla="*/ 2147483646 w 920"/>
              <a:gd name="T5" fmla="*/ 2147483646 h 512"/>
              <a:gd name="T6" fmla="*/ 0 60000 65536"/>
              <a:gd name="T7" fmla="*/ 0 60000 65536"/>
              <a:gd name="T8" fmla="*/ 0 60000 65536"/>
              <a:gd name="T9" fmla="*/ 0 w 920"/>
              <a:gd name="T10" fmla="*/ 0 h 512"/>
              <a:gd name="T11" fmla="*/ 920 w 920"/>
              <a:gd name="T12" fmla="*/ 512 h 5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0" h="512">
                <a:moveTo>
                  <a:pt x="0" y="0"/>
                </a:moveTo>
                <a:cubicBezTo>
                  <a:pt x="27" y="72"/>
                  <a:pt x="9" y="356"/>
                  <a:pt x="162" y="434"/>
                </a:cubicBezTo>
                <a:cubicBezTo>
                  <a:pt x="315" y="512"/>
                  <a:pt x="762" y="461"/>
                  <a:pt x="920" y="4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Freeform 26">
            <a:extLst>
              <a:ext uri="{FF2B5EF4-FFF2-40B4-BE49-F238E27FC236}">
                <a16:creationId xmlns:a16="http://schemas.microsoft.com/office/drawing/2014/main" id="{CC8963F5-52BC-03EF-C430-7753DE5F7578}"/>
              </a:ext>
            </a:extLst>
          </p:cNvPr>
          <p:cNvSpPr>
            <a:spLocks/>
          </p:cNvSpPr>
          <p:nvPr/>
        </p:nvSpPr>
        <p:spPr bwMode="auto">
          <a:xfrm>
            <a:off x="4800600" y="4808538"/>
            <a:ext cx="1425575" cy="315912"/>
          </a:xfrm>
          <a:custGeom>
            <a:avLst/>
            <a:gdLst>
              <a:gd name="T0" fmla="*/ 2147483646 w 898"/>
              <a:gd name="T1" fmla="*/ 0 h 199"/>
              <a:gd name="T2" fmla="*/ 2147483646 w 898"/>
              <a:gd name="T3" fmla="*/ 2147483646 h 199"/>
              <a:gd name="T4" fmla="*/ 2147483646 w 898"/>
              <a:gd name="T5" fmla="*/ 2147483646 h 199"/>
              <a:gd name="T6" fmla="*/ 0 60000 65536"/>
              <a:gd name="T7" fmla="*/ 0 60000 65536"/>
              <a:gd name="T8" fmla="*/ 0 60000 65536"/>
              <a:gd name="T9" fmla="*/ 0 w 898"/>
              <a:gd name="T10" fmla="*/ 0 h 199"/>
              <a:gd name="T11" fmla="*/ 898 w 898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8" h="199">
                <a:moveTo>
                  <a:pt x="3" y="0"/>
                </a:moveTo>
                <a:cubicBezTo>
                  <a:pt x="27" y="28"/>
                  <a:pt x="0" y="137"/>
                  <a:pt x="149" y="168"/>
                </a:cubicBezTo>
                <a:cubicBezTo>
                  <a:pt x="298" y="199"/>
                  <a:pt x="742" y="182"/>
                  <a:pt x="898" y="18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Freeform 27">
            <a:extLst>
              <a:ext uri="{FF2B5EF4-FFF2-40B4-BE49-F238E27FC236}">
                <a16:creationId xmlns:a16="http://schemas.microsoft.com/office/drawing/2014/main" id="{CADC20C0-0DF6-BBC2-A229-BBBD3DBB75E5}"/>
              </a:ext>
            </a:extLst>
          </p:cNvPr>
          <p:cNvSpPr>
            <a:spLocks/>
          </p:cNvSpPr>
          <p:nvPr/>
        </p:nvSpPr>
        <p:spPr bwMode="auto">
          <a:xfrm>
            <a:off x="3200400" y="2976563"/>
            <a:ext cx="1425575" cy="1282700"/>
          </a:xfrm>
          <a:custGeom>
            <a:avLst/>
            <a:gdLst>
              <a:gd name="T0" fmla="*/ 2147483646 w 898"/>
              <a:gd name="T1" fmla="*/ 0 h 808"/>
              <a:gd name="T2" fmla="*/ 2147483646 w 898"/>
              <a:gd name="T3" fmla="*/ 2147483646 h 808"/>
              <a:gd name="T4" fmla="*/ 2147483646 w 898"/>
              <a:gd name="T5" fmla="*/ 2147483646 h 808"/>
              <a:gd name="T6" fmla="*/ 0 60000 65536"/>
              <a:gd name="T7" fmla="*/ 0 60000 65536"/>
              <a:gd name="T8" fmla="*/ 0 60000 65536"/>
              <a:gd name="T9" fmla="*/ 0 w 898"/>
              <a:gd name="T10" fmla="*/ 0 h 808"/>
              <a:gd name="T11" fmla="*/ 898 w 898"/>
              <a:gd name="T12" fmla="*/ 808 h 8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8" h="808">
                <a:moveTo>
                  <a:pt x="5" y="0"/>
                </a:moveTo>
                <a:cubicBezTo>
                  <a:pt x="29" y="113"/>
                  <a:pt x="0" y="554"/>
                  <a:pt x="149" y="681"/>
                </a:cubicBezTo>
                <a:cubicBezTo>
                  <a:pt x="298" y="808"/>
                  <a:pt x="742" y="746"/>
                  <a:pt x="898" y="76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Freeform 28">
            <a:extLst>
              <a:ext uri="{FF2B5EF4-FFF2-40B4-BE49-F238E27FC236}">
                <a16:creationId xmlns:a16="http://schemas.microsoft.com/office/drawing/2014/main" id="{ACCD9316-686A-E16B-8032-DB83348C6DAB}"/>
              </a:ext>
            </a:extLst>
          </p:cNvPr>
          <p:cNvSpPr>
            <a:spLocks/>
          </p:cNvSpPr>
          <p:nvPr/>
        </p:nvSpPr>
        <p:spPr bwMode="auto">
          <a:xfrm>
            <a:off x="3186113" y="2989263"/>
            <a:ext cx="1439862" cy="1776412"/>
          </a:xfrm>
          <a:custGeom>
            <a:avLst/>
            <a:gdLst>
              <a:gd name="T0" fmla="*/ 2147483646 w 907"/>
              <a:gd name="T1" fmla="*/ 0 h 1119"/>
              <a:gd name="T2" fmla="*/ 2147483646 w 907"/>
              <a:gd name="T3" fmla="*/ 2147483646 h 1119"/>
              <a:gd name="T4" fmla="*/ 2147483646 w 907"/>
              <a:gd name="T5" fmla="*/ 2147483646 h 1119"/>
              <a:gd name="T6" fmla="*/ 0 60000 65536"/>
              <a:gd name="T7" fmla="*/ 0 60000 65536"/>
              <a:gd name="T8" fmla="*/ 0 60000 65536"/>
              <a:gd name="T9" fmla="*/ 0 w 907"/>
              <a:gd name="T10" fmla="*/ 0 h 1119"/>
              <a:gd name="T11" fmla="*/ 907 w 907"/>
              <a:gd name="T12" fmla="*/ 1119 h 1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1119">
                <a:moveTo>
                  <a:pt x="5" y="0"/>
                </a:moveTo>
                <a:cubicBezTo>
                  <a:pt x="29" y="157"/>
                  <a:pt x="0" y="771"/>
                  <a:pt x="150" y="945"/>
                </a:cubicBezTo>
                <a:cubicBezTo>
                  <a:pt x="300" y="1119"/>
                  <a:pt x="749" y="1023"/>
                  <a:pt x="907" y="104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9">
            <a:extLst>
              <a:ext uri="{FF2B5EF4-FFF2-40B4-BE49-F238E27FC236}">
                <a16:creationId xmlns:a16="http://schemas.microsoft.com/office/drawing/2014/main" id="{63605DFA-9937-A03F-CD45-01B103310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2514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25628" name="Line 30">
            <a:extLst>
              <a:ext uri="{FF2B5EF4-FFF2-40B4-BE49-F238E27FC236}">
                <a16:creationId xmlns:a16="http://schemas.microsoft.com/office/drawing/2014/main" id="{5624E5DF-7B35-3867-856F-7DCEAA264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8273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31">
            <a:extLst>
              <a:ext uri="{FF2B5EF4-FFF2-40B4-BE49-F238E27FC236}">
                <a16:creationId xmlns:a16="http://schemas.microsoft.com/office/drawing/2014/main" id="{DC04B4B8-4D08-B902-F421-56D14D21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25225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&lt;</a:t>
            </a:r>
          </a:p>
        </p:txBody>
      </p:sp>
      <p:sp>
        <p:nvSpPr>
          <p:cNvPr id="25630" name="Rectangle 32">
            <a:extLst>
              <a:ext uri="{FF2B5EF4-FFF2-40B4-BE49-F238E27FC236}">
                <a16:creationId xmlns:a16="http://schemas.microsoft.com/office/drawing/2014/main" id="{2350038F-F4DE-A14C-E264-4AF2BE70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941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25631" name="Rectangle 33">
            <a:extLst>
              <a:ext uri="{FF2B5EF4-FFF2-40B4-BE49-F238E27FC236}">
                <a16:creationId xmlns:a16="http://schemas.microsoft.com/office/drawing/2014/main" id="{A4FDBAB4-B501-4A28-CDFE-0BD715E0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513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25632" name="Rectangle 35">
            <a:extLst>
              <a:ext uri="{FF2B5EF4-FFF2-40B4-BE49-F238E27FC236}">
                <a16:creationId xmlns:a16="http://schemas.microsoft.com/office/drawing/2014/main" id="{4D75B2BC-5167-8CE4-291C-DF14475A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25225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25633" name="Rectangle 36">
            <a:extLst>
              <a:ext uri="{FF2B5EF4-FFF2-40B4-BE49-F238E27FC236}">
                <a16:creationId xmlns:a16="http://schemas.microsoft.com/office/drawing/2014/main" id="{DA388759-4113-58E5-477C-A3E30519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97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25634" name="Rectangle 37">
            <a:extLst>
              <a:ext uri="{FF2B5EF4-FFF2-40B4-BE49-F238E27FC236}">
                <a16:creationId xmlns:a16="http://schemas.microsoft.com/office/drawing/2014/main" id="{5C4E2C85-045F-2637-87C6-9B95A7E0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5133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25635" name="Text Box 38">
            <a:extLst>
              <a:ext uri="{FF2B5EF4-FFF2-40B4-BE49-F238E27FC236}">
                <a16:creationId xmlns:a16="http://schemas.microsoft.com/office/drawing/2014/main" id="{77ECA27E-CF2D-B9F3-1B5C-F04F072D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8538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other</a:t>
            </a:r>
            <a:endParaRPr lang="en-US" altLang="en-US" sz="1800"/>
          </a:p>
        </p:txBody>
      </p:sp>
      <p:sp>
        <p:nvSpPr>
          <p:cNvPr id="25636" name="Text Box 39">
            <a:extLst>
              <a:ext uri="{FF2B5EF4-FFF2-40B4-BE49-F238E27FC236}">
                <a16:creationId xmlns:a16="http://schemas.microsoft.com/office/drawing/2014/main" id="{90CA8D3C-BB91-2B0A-3AB9-B8222D59A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36938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other</a:t>
            </a:r>
            <a:endParaRPr lang="en-US" altLang="en-US" sz="1800"/>
          </a:p>
        </p:txBody>
      </p:sp>
      <p:sp>
        <p:nvSpPr>
          <p:cNvPr id="25637" name="Text Box 40">
            <a:extLst>
              <a:ext uri="{FF2B5EF4-FFF2-40B4-BE49-F238E27FC236}">
                <a16:creationId xmlns:a16="http://schemas.microsoft.com/office/drawing/2014/main" id="{1DABE20E-AEF9-C74B-ABED-8ECC617EB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808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*</a:t>
            </a:r>
          </a:p>
        </p:txBody>
      </p:sp>
      <p:sp>
        <p:nvSpPr>
          <p:cNvPr id="25638" name="Text Box 41">
            <a:extLst>
              <a:ext uri="{FF2B5EF4-FFF2-40B4-BE49-F238E27FC236}">
                <a16:creationId xmlns:a16="http://schemas.microsoft.com/office/drawing/2014/main" id="{3AC7A118-11B2-908E-E645-CDA7DD66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3436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*</a:t>
            </a:r>
          </a:p>
        </p:txBody>
      </p:sp>
      <p:sp>
        <p:nvSpPr>
          <p:cNvPr id="25639" name="Oval 42">
            <a:extLst>
              <a:ext uri="{FF2B5EF4-FFF2-40B4-BE49-F238E27FC236}">
                <a16:creationId xmlns:a16="http://schemas.microsoft.com/office/drawing/2014/main" id="{EA5A77A6-03B2-804C-ADD2-0661CD065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617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25640" name="Text Box 43">
            <a:extLst>
              <a:ext uri="{FF2B5EF4-FFF2-40B4-BE49-F238E27FC236}">
                <a16:creationId xmlns:a16="http://schemas.microsoft.com/office/drawing/2014/main" id="{4A81F30E-40B7-5203-7936-7705D470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60198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25641" name="Line 44">
            <a:extLst>
              <a:ext uri="{FF2B5EF4-FFF2-40B4-BE49-F238E27FC236}">
                <a16:creationId xmlns:a16="http://schemas.microsoft.com/office/drawing/2014/main" id="{B5DF035E-7E5B-896E-1DD9-4AA817AB8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6324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5">
            <a:extLst>
              <a:ext uri="{FF2B5EF4-FFF2-40B4-BE49-F238E27FC236}">
                <a16:creationId xmlns:a16="http://schemas.microsoft.com/office/drawing/2014/main" id="{426E3C01-6142-4D1F-B7B0-E59CDD58E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6324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7">
            <a:extLst>
              <a:ext uri="{FF2B5EF4-FFF2-40B4-BE49-F238E27FC236}">
                <a16:creationId xmlns:a16="http://schemas.microsoft.com/office/drawing/2014/main" id="{EE19E223-B2BC-D35E-0C38-53E060978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60198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letter</a:t>
            </a:r>
            <a:endParaRPr lang="en-US" altLang="en-US" sz="1800"/>
          </a:p>
        </p:txBody>
      </p:sp>
      <p:sp>
        <p:nvSpPr>
          <p:cNvPr id="25644" name="Oval 48">
            <a:extLst>
              <a:ext uri="{FF2B5EF4-FFF2-40B4-BE49-F238E27FC236}">
                <a16:creationId xmlns:a16="http://schemas.microsoft.com/office/drawing/2014/main" id="{B851F593-0264-52EA-A799-5378F12A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617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25645" name="Oval 49">
            <a:extLst>
              <a:ext uri="{FF2B5EF4-FFF2-40B4-BE49-F238E27FC236}">
                <a16:creationId xmlns:a16="http://schemas.microsoft.com/office/drawing/2014/main" id="{2E6BA35E-89DC-7D47-C688-2C2CAB0FF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6172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11</a:t>
            </a:r>
          </a:p>
        </p:txBody>
      </p:sp>
      <p:sp>
        <p:nvSpPr>
          <p:cNvPr id="25646" name="Text Box 50">
            <a:extLst>
              <a:ext uri="{FF2B5EF4-FFF2-40B4-BE49-F238E27FC236}">
                <a16:creationId xmlns:a16="http://schemas.microsoft.com/office/drawing/2014/main" id="{C5144530-3134-37D0-12D3-87CE0117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601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*</a:t>
            </a:r>
          </a:p>
        </p:txBody>
      </p:sp>
      <p:sp>
        <p:nvSpPr>
          <p:cNvPr id="25647" name="Line 51">
            <a:extLst>
              <a:ext uri="{FF2B5EF4-FFF2-40B4-BE49-F238E27FC236}">
                <a16:creationId xmlns:a16="http://schemas.microsoft.com/office/drawing/2014/main" id="{9E6E6325-11E3-03CC-490F-ACA5FD1FF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6324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Text Box 52">
            <a:extLst>
              <a:ext uri="{FF2B5EF4-FFF2-40B4-BE49-F238E27FC236}">
                <a16:creationId xmlns:a16="http://schemas.microsoft.com/office/drawing/2014/main" id="{F93EAD80-6605-2E53-0855-76F775DF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60198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other</a:t>
            </a:r>
            <a:endParaRPr lang="en-US" altLang="en-US" sz="1800"/>
          </a:p>
        </p:txBody>
      </p:sp>
      <p:sp>
        <p:nvSpPr>
          <p:cNvPr id="25649" name="Text Box 53">
            <a:extLst>
              <a:ext uri="{FF2B5EF4-FFF2-40B4-BE49-F238E27FC236}">
                <a16:creationId xmlns:a16="http://schemas.microsoft.com/office/drawing/2014/main" id="{C9B84F35-5E59-054F-15E9-A8AB96A2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548640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letter </a:t>
            </a:r>
            <a:r>
              <a:rPr lang="en-US" altLang="en-US" sz="1800"/>
              <a:t>or</a:t>
            </a:r>
            <a:r>
              <a:rPr lang="en-US" altLang="en-US" sz="1800" b="1"/>
              <a:t> digit</a:t>
            </a:r>
            <a:endParaRPr lang="en-US" altLang="en-US" sz="1800"/>
          </a:p>
        </p:txBody>
      </p:sp>
      <p:sp>
        <p:nvSpPr>
          <p:cNvPr id="25650" name="Freeform 54">
            <a:extLst>
              <a:ext uri="{FF2B5EF4-FFF2-40B4-BE49-F238E27FC236}">
                <a16:creationId xmlns:a16="http://schemas.microsoft.com/office/drawing/2014/main" id="{CF59AC24-4042-E14C-C0EA-A7EA46471AFB}"/>
              </a:ext>
            </a:extLst>
          </p:cNvPr>
          <p:cNvSpPr>
            <a:spLocks/>
          </p:cNvSpPr>
          <p:nvPr/>
        </p:nvSpPr>
        <p:spPr bwMode="auto">
          <a:xfrm>
            <a:off x="4821238" y="5783263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Text Box 55">
            <a:extLst>
              <a:ext uri="{FF2B5EF4-FFF2-40B4-BE49-F238E27FC236}">
                <a16:creationId xmlns:a16="http://schemas.microsoft.com/office/drawing/2014/main" id="{5AC3F77B-C149-3370-B565-09CB5A5B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61722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return</a:t>
            </a:r>
            <a:r>
              <a:rPr lang="en-US" altLang="en-US" sz="1800"/>
              <a:t>(</a:t>
            </a:r>
            <a:r>
              <a:rPr lang="en-US" altLang="en-US" sz="1800" i="1"/>
              <a:t>gettoken</a:t>
            </a:r>
            <a:r>
              <a:rPr lang="en-US" altLang="en-US" sz="1800"/>
              <a:t>(),</a:t>
            </a:r>
            <a:br>
              <a:rPr lang="en-US" altLang="en-US" sz="1800"/>
            </a:br>
            <a:r>
              <a:rPr lang="en-US" altLang="en-US" sz="1800"/>
              <a:t>             </a:t>
            </a:r>
            <a:r>
              <a:rPr lang="en-US" altLang="en-US" sz="1800" i="1"/>
              <a:t>install_id</a:t>
            </a:r>
            <a:r>
              <a:rPr lang="en-US" altLang="en-US" sz="1800"/>
              <a:t>())</a:t>
            </a:r>
          </a:p>
        </p:txBody>
      </p:sp>
      <p:sp>
        <p:nvSpPr>
          <p:cNvPr id="25652" name="Text Box 56">
            <a:extLst>
              <a:ext uri="{FF2B5EF4-FFF2-40B4-BE49-F238E27FC236}">
                <a16:creationId xmlns:a16="http://schemas.microsoft.com/office/drawing/2014/main" id="{0DC87F27-1895-F90A-475D-3774B136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4063"/>
            <a:ext cx="402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relop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&lt;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&lt;=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&lt;&gt;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&gt;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&gt;=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25653" name="Text Box 57">
            <a:extLst>
              <a:ext uri="{FF2B5EF4-FFF2-40B4-BE49-F238E27FC236}">
                <a16:creationId xmlns:a16="http://schemas.microsoft.com/office/drawing/2014/main" id="{296EB031-344E-C8B2-B37D-E2095461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95900"/>
            <a:ext cx="3617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id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 </a:t>
            </a:r>
            <a:r>
              <a:rPr lang="en-US" altLang="en-US" sz="2400" b="1">
                <a:sym typeface="Symbol" panose="05050102010706020507" pitchFamily="18" charset="2"/>
              </a:rPr>
              <a:t>letter ( letter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b="1">
                <a:sym typeface="Symbol" panose="05050102010706020507" pitchFamily="18" charset="2"/>
              </a:rPr>
              <a:t>digit</a:t>
            </a:r>
            <a:r>
              <a:rPr lang="en-US" altLang="en-US" sz="2400">
                <a:sym typeface="Symbol" panose="05050102010706020507" pitchFamily="18" charset="2"/>
              </a:rPr>
              <a:t> )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EACC3397-BC7C-2A8A-7277-FCB427A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B038C-BAE3-4047-8D46-73E6E9893E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7D1332C-E92F-B3F6-F4E4-F31CD64F9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Coding Regular Definitions in Transition Diagrams: Code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348B318F-5227-4E31-3CEB-78DEC299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50911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token nexttoken()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 </a:t>
            </a:r>
            <a:r>
              <a:rPr lang="en-US" altLang="en-US" sz="1400" b="1" u="sng">
                <a:latin typeface="Courier New" panose="02070309020205020404" pitchFamily="49" charset="0"/>
              </a:rPr>
              <a:t>while</a:t>
            </a:r>
            <a:r>
              <a:rPr lang="en-US" altLang="en-US" sz="1400" b="1">
                <a:latin typeface="Courier New" panose="02070309020205020404" pitchFamily="49" charset="0"/>
              </a:rPr>
              <a:t> (1)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</a:t>
            </a:r>
            <a:r>
              <a:rPr lang="en-US" altLang="en-US" sz="1400" b="1" u="sng">
                <a:latin typeface="Courier New" panose="02070309020205020404" pitchFamily="49" charset="0"/>
              </a:rPr>
              <a:t>switch</a:t>
            </a:r>
            <a:r>
              <a:rPr lang="en-US" altLang="en-US" sz="1400" b="1">
                <a:latin typeface="Courier New" panose="02070309020205020404" pitchFamily="49" charset="0"/>
              </a:rPr>
              <a:t> (state)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</a:t>
            </a:r>
            <a:r>
              <a:rPr lang="en-US" altLang="en-US" sz="1400" b="1" u="sng">
                <a:latin typeface="Courier New" panose="02070309020205020404" pitchFamily="49" charset="0"/>
              </a:rPr>
              <a:t>case</a:t>
            </a:r>
            <a:r>
              <a:rPr lang="en-US" altLang="en-US" sz="1400" b="1">
                <a:latin typeface="Courier New" panose="02070309020205020404" pitchFamily="49" charset="0"/>
              </a:rPr>
              <a:t> 0: c = nextchar();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</a:t>
            </a:r>
            <a:r>
              <a:rPr lang="en-US" altLang="en-US" sz="1400" b="1" u="sng">
                <a:latin typeface="Courier New" panose="02070309020205020404" pitchFamily="49" charset="0"/>
              </a:rPr>
              <a:t>if</a:t>
            </a:r>
            <a:r>
              <a:rPr lang="en-US" altLang="en-US" sz="1400" b="1">
                <a:latin typeface="Courier New" panose="02070309020205020404" pitchFamily="49" charset="0"/>
              </a:rPr>
              <a:t> (c==blank || c==tab || c==newline)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  state = 0;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  lexeme_beginning++;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</a:t>
            </a:r>
            <a:r>
              <a:rPr lang="en-US" altLang="en-US" sz="1400" b="1" u="sng">
                <a:latin typeface="Courier New" panose="02070309020205020404" pitchFamily="49" charset="0"/>
              </a:rPr>
              <a:t>else</a:t>
            </a:r>
            <a:r>
              <a:rPr lang="en-US" altLang="en-US" sz="1400" b="1">
                <a:latin typeface="Courier New" panose="02070309020205020404" pitchFamily="49" charset="0"/>
              </a:rPr>
              <a:t> </a:t>
            </a:r>
            <a:r>
              <a:rPr lang="en-US" altLang="en-US" sz="1400" b="1" u="sng">
                <a:latin typeface="Courier New" panose="02070309020205020404" pitchFamily="49" charset="0"/>
              </a:rPr>
              <a:t>if</a:t>
            </a:r>
            <a:r>
              <a:rPr lang="en-US" altLang="en-US" sz="1400" b="1">
                <a:latin typeface="Courier New" panose="02070309020205020404" pitchFamily="49" charset="0"/>
              </a:rPr>
              <a:t> (c==</a:t>
            </a:r>
            <a:r>
              <a:rPr lang="ja-JP" altLang="en-US" sz="1400" b="1">
                <a:latin typeface="Courier New" panose="02070309020205020404" pitchFamily="49" charset="0"/>
              </a:rPr>
              <a:t>‘</a:t>
            </a:r>
            <a:r>
              <a:rPr lang="en-US" altLang="ja-JP" sz="1400" b="1">
                <a:latin typeface="Courier New" panose="02070309020205020404" pitchFamily="49" charset="0"/>
              </a:rPr>
              <a:t>&lt;</a:t>
            </a:r>
            <a:r>
              <a:rPr lang="ja-JP" altLang="en-US" sz="1400" b="1">
                <a:latin typeface="Courier New" panose="02070309020205020404" pitchFamily="49" charset="0"/>
              </a:rPr>
              <a:t>’</a:t>
            </a:r>
            <a:r>
              <a:rPr lang="en-US" altLang="ja-JP" sz="1400" b="1">
                <a:latin typeface="Courier New" panose="02070309020205020404" pitchFamily="49" charset="0"/>
              </a:rPr>
              <a:t>) state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</a:t>
            </a:r>
            <a:r>
              <a:rPr lang="en-US" altLang="en-US" sz="1400" b="1" u="sng">
                <a:latin typeface="Courier New" panose="02070309020205020404" pitchFamily="49" charset="0"/>
              </a:rPr>
              <a:t>else</a:t>
            </a:r>
            <a:r>
              <a:rPr lang="en-US" altLang="en-US" sz="1400" b="1">
                <a:latin typeface="Courier New" panose="02070309020205020404" pitchFamily="49" charset="0"/>
              </a:rPr>
              <a:t> </a:t>
            </a:r>
            <a:r>
              <a:rPr lang="en-US" altLang="en-US" sz="1400" b="1" u="sng">
                <a:latin typeface="Courier New" panose="02070309020205020404" pitchFamily="49" charset="0"/>
              </a:rPr>
              <a:t>if</a:t>
            </a:r>
            <a:r>
              <a:rPr lang="en-US" altLang="en-US" sz="1400" b="1">
                <a:latin typeface="Courier New" panose="02070309020205020404" pitchFamily="49" charset="0"/>
              </a:rPr>
              <a:t> (c==</a:t>
            </a:r>
            <a:r>
              <a:rPr lang="ja-JP" altLang="en-US" sz="1400" b="1">
                <a:latin typeface="Courier New" panose="02070309020205020404" pitchFamily="49" charset="0"/>
              </a:rPr>
              <a:t>‘</a:t>
            </a:r>
            <a:r>
              <a:rPr lang="en-US" altLang="ja-JP" sz="1400" b="1">
                <a:latin typeface="Courier New" panose="02070309020205020404" pitchFamily="49" charset="0"/>
              </a:rPr>
              <a:t>=</a:t>
            </a:r>
            <a:r>
              <a:rPr lang="ja-JP" altLang="en-US" sz="1400" b="1">
                <a:latin typeface="Courier New" panose="02070309020205020404" pitchFamily="49" charset="0"/>
              </a:rPr>
              <a:t>’</a:t>
            </a:r>
            <a:r>
              <a:rPr lang="en-US" altLang="ja-JP" sz="1400" b="1">
                <a:latin typeface="Courier New" panose="02070309020205020404" pitchFamily="49" charset="0"/>
              </a:rPr>
              <a:t>) state = 5;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else</a:t>
            </a:r>
            <a:r>
              <a:rPr lang="en-US" altLang="ja-JP" sz="1400" b="1">
                <a:latin typeface="Courier New" panose="02070309020205020404" pitchFamily="49" charset="0"/>
              </a:rPr>
              <a:t> </a:t>
            </a:r>
            <a:r>
              <a:rPr lang="en-US" altLang="ja-JP" sz="1400" b="1" u="sng">
                <a:latin typeface="Courier New" panose="02070309020205020404" pitchFamily="49" charset="0"/>
              </a:rPr>
              <a:t>if</a:t>
            </a:r>
            <a:r>
              <a:rPr lang="en-US" altLang="ja-JP" sz="1400" b="1">
                <a:latin typeface="Courier New" panose="02070309020205020404" pitchFamily="49" charset="0"/>
              </a:rPr>
              <a:t> (c==</a:t>
            </a:r>
            <a:r>
              <a:rPr lang="ja-JP" altLang="en-US" sz="1400" b="1">
                <a:latin typeface="Courier New" panose="02070309020205020404" pitchFamily="49" charset="0"/>
              </a:rPr>
              <a:t>‘</a:t>
            </a:r>
            <a:r>
              <a:rPr lang="en-US" altLang="ja-JP" sz="1400" b="1">
                <a:latin typeface="Courier New" panose="02070309020205020404" pitchFamily="49" charset="0"/>
              </a:rPr>
              <a:t>&gt;</a:t>
            </a:r>
            <a:r>
              <a:rPr lang="ja-JP" altLang="en-US" sz="1400" b="1">
                <a:latin typeface="Courier New" panose="02070309020205020404" pitchFamily="49" charset="0"/>
              </a:rPr>
              <a:t>’</a:t>
            </a:r>
            <a:r>
              <a:rPr lang="en-US" altLang="ja-JP" sz="1400" b="1">
                <a:latin typeface="Courier New" panose="02070309020205020404" pitchFamily="49" charset="0"/>
              </a:rPr>
              <a:t>) state = 6;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else</a:t>
            </a:r>
            <a:r>
              <a:rPr lang="en-US" altLang="ja-JP" sz="1400" b="1">
                <a:latin typeface="Courier New" panose="02070309020205020404" pitchFamily="49" charset="0"/>
              </a:rPr>
              <a:t> state = fail();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break</a:t>
            </a:r>
            <a:r>
              <a:rPr lang="en-US" altLang="ja-JP" sz="1400" b="1">
                <a:latin typeface="Courier New" panose="02070309020205020404" pitchFamily="49" charset="0"/>
              </a:rPr>
              <a:t>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</a:t>
            </a:r>
            <a:r>
              <a:rPr lang="en-US" altLang="ja-JP" sz="1400" b="1" u="sng">
                <a:latin typeface="Courier New" panose="02070309020205020404" pitchFamily="49" charset="0"/>
              </a:rPr>
              <a:t>case</a:t>
            </a:r>
            <a:r>
              <a:rPr lang="en-US" altLang="ja-JP" sz="1400" b="1">
                <a:latin typeface="Courier New" panose="02070309020205020404" pitchFamily="49" charset="0"/>
              </a:rPr>
              <a:t> 1: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…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</a:t>
            </a:r>
            <a:r>
              <a:rPr lang="en-US" altLang="ja-JP" sz="1400" b="1" u="sng">
                <a:latin typeface="Courier New" panose="02070309020205020404" pitchFamily="49" charset="0"/>
              </a:rPr>
              <a:t>case</a:t>
            </a:r>
            <a:r>
              <a:rPr lang="en-US" altLang="ja-JP" sz="1400" b="1">
                <a:latin typeface="Courier New" panose="02070309020205020404" pitchFamily="49" charset="0"/>
              </a:rPr>
              <a:t> 9: c = nextchar();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if</a:t>
            </a:r>
            <a:r>
              <a:rPr lang="en-US" altLang="ja-JP" sz="1400" b="1">
                <a:latin typeface="Courier New" panose="02070309020205020404" pitchFamily="49" charset="0"/>
              </a:rPr>
              <a:t> (isletter(c)) state = 10;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else</a:t>
            </a:r>
            <a:r>
              <a:rPr lang="en-US" altLang="ja-JP" sz="1400" b="1">
                <a:latin typeface="Courier New" panose="02070309020205020404" pitchFamily="49" charset="0"/>
              </a:rPr>
              <a:t> state = fail();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break</a:t>
            </a:r>
            <a:r>
              <a:rPr lang="en-US" altLang="ja-JP" sz="1400" b="1">
                <a:latin typeface="Courier New" panose="02070309020205020404" pitchFamily="49" charset="0"/>
              </a:rPr>
              <a:t>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</a:t>
            </a:r>
            <a:r>
              <a:rPr lang="en-US" altLang="ja-JP" sz="1400" b="1" u="sng">
                <a:latin typeface="Courier New" panose="02070309020205020404" pitchFamily="49" charset="0"/>
              </a:rPr>
              <a:t>case</a:t>
            </a:r>
            <a:r>
              <a:rPr lang="en-US" altLang="ja-JP" sz="1400" b="1">
                <a:latin typeface="Courier New" panose="02070309020205020404" pitchFamily="49" charset="0"/>
              </a:rPr>
              <a:t> 10: c = nextchar();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if</a:t>
            </a:r>
            <a:r>
              <a:rPr lang="en-US" altLang="ja-JP" sz="1400" b="1">
                <a:latin typeface="Courier New" panose="02070309020205020404" pitchFamily="49" charset="0"/>
              </a:rPr>
              <a:t> (isletter(c)) state = 10;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else</a:t>
            </a:r>
            <a:r>
              <a:rPr lang="en-US" altLang="ja-JP" sz="1400" b="1">
                <a:latin typeface="Courier New" panose="02070309020205020404" pitchFamily="49" charset="0"/>
              </a:rPr>
              <a:t> </a:t>
            </a:r>
            <a:r>
              <a:rPr lang="en-US" altLang="ja-JP" sz="1400" b="1" u="sng">
                <a:latin typeface="Courier New" panose="02070309020205020404" pitchFamily="49" charset="0"/>
              </a:rPr>
              <a:t>if</a:t>
            </a:r>
            <a:r>
              <a:rPr lang="en-US" altLang="ja-JP" sz="1400" b="1">
                <a:latin typeface="Courier New" panose="02070309020205020404" pitchFamily="49" charset="0"/>
              </a:rPr>
              <a:t> (isdigit(c)) state = 10;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else</a:t>
            </a:r>
            <a:r>
              <a:rPr lang="en-US" altLang="ja-JP" sz="1400" b="1">
                <a:latin typeface="Courier New" panose="02070309020205020404" pitchFamily="49" charset="0"/>
              </a:rPr>
              <a:t> state = 11;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  </a:t>
            </a:r>
            <a:r>
              <a:rPr lang="en-US" altLang="ja-JP" sz="1400" b="1" u="sng">
                <a:latin typeface="Courier New" panose="02070309020205020404" pitchFamily="49" charset="0"/>
              </a:rPr>
              <a:t>break</a:t>
            </a:r>
            <a:r>
              <a:rPr lang="en-US" altLang="ja-JP" sz="1400" b="1">
                <a:latin typeface="Courier New" panose="02070309020205020404" pitchFamily="49" charset="0"/>
              </a:rPr>
              <a:t>;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en-US" altLang="ja-JP" sz="1400" b="1">
                <a:latin typeface="Courier New" panose="02070309020205020404" pitchFamily="49" charset="0"/>
              </a:rPr>
              <a:t>     …</a:t>
            </a: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5D3FFCC0-2B02-44D1-8147-55ED8111A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0"/>
            <a:ext cx="32988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Courier New" panose="02070309020205020404" pitchFamily="49" charset="0"/>
              </a:rPr>
              <a:t>int</a:t>
            </a:r>
            <a:r>
              <a:rPr lang="en-US" altLang="en-US" sz="1400" b="1">
                <a:latin typeface="Courier New" panose="02070309020205020404" pitchFamily="49" charset="0"/>
              </a:rPr>
              <a:t> fail()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 forward = token_beginning;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switch</a:t>
            </a:r>
            <a:r>
              <a:rPr lang="en-US" altLang="en-US" sz="1400" b="1">
                <a:latin typeface="Courier New" panose="02070309020205020404" pitchFamily="49" charset="0"/>
              </a:rPr>
              <a:t> (start)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case</a:t>
            </a:r>
            <a:r>
              <a:rPr lang="en-US" altLang="en-US" sz="1400" b="1">
                <a:latin typeface="Courier New" panose="02070309020205020404" pitchFamily="49" charset="0"/>
              </a:rPr>
              <a:t>  0: start =  9; </a:t>
            </a:r>
            <a:r>
              <a:rPr lang="en-US" altLang="en-US" sz="1400" b="1" u="sng">
                <a:latin typeface="Courier New" panose="02070309020205020404" pitchFamily="49" charset="0"/>
              </a:rPr>
              <a:t>break</a:t>
            </a:r>
            <a:r>
              <a:rPr lang="en-US" altLang="en-US" sz="1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case</a:t>
            </a:r>
            <a:r>
              <a:rPr lang="en-US" altLang="en-US" sz="1400" b="1">
                <a:latin typeface="Courier New" panose="02070309020205020404" pitchFamily="49" charset="0"/>
              </a:rPr>
              <a:t>  9: start = 12; </a:t>
            </a:r>
            <a:r>
              <a:rPr lang="en-US" altLang="en-US" sz="1400" b="1" u="sng">
                <a:latin typeface="Courier New" panose="02070309020205020404" pitchFamily="49" charset="0"/>
              </a:rPr>
              <a:t>break</a:t>
            </a:r>
            <a:r>
              <a:rPr lang="en-US" altLang="en-US" sz="1400" b="1">
                <a:latin typeface="Courier New" panose="02070309020205020404" pitchFamily="49" charset="0"/>
              </a:rPr>
              <a:t>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case</a:t>
            </a:r>
            <a:r>
              <a:rPr lang="en-US" altLang="en-US" sz="1400" b="1">
                <a:latin typeface="Courier New" panose="02070309020205020404" pitchFamily="49" charset="0"/>
              </a:rPr>
              <a:t> 12: start = 20; </a:t>
            </a:r>
            <a:r>
              <a:rPr lang="en-US" altLang="en-US" sz="1400" b="1" u="sng">
                <a:latin typeface="Courier New" panose="02070309020205020404" pitchFamily="49" charset="0"/>
              </a:rPr>
              <a:t>break</a:t>
            </a:r>
            <a:r>
              <a:rPr lang="en-US" altLang="en-US" sz="1400" b="1">
                <a:latin typeface="Courier New" panose="02070309020205020404" pitchFamily="49" charset="0"/>
              </a:rPr>
              <a:t>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case</a:t>
            </a:r>
            <a:r>
              <a:rPr lang="en-US" altLang="en-US" sz="1400" b="1">
                <a:latin typeface="Courier New" panose="02070309020205020404" pitchFamily="49" charset="0"/>
              </a:rPr>
              <a:t> 20: start = 25; </a:t>
            </a:r>
            <a:r>
              <a:rPr lang="en-US" altLang="en-US" sz="1400" b="1" u="sng">
                <a:latin typeface="Courier New" panose="02070309020205020404" pitchFamily="49" charset="0"/>
              </a:rPr>
              <a:t>break</a:t>
            </a:r>
            <a:r>
              <a:rPr lang="en-US" altLang="en-US" sz="1400" b="1">
                <a:latin typeface="Courier New" panose="02070309020205020404" pitchFamily="49" charset="0"/>
              </a:rPr>
              <a:t>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case</a:t>
            </a:r>
            <a:r>
              <a:rPr lang="en-US" altLang="en-US" sz="1400" b="1">
                <a:latin typeface="Courier New" panose="02070309020205020404" pitchFamily="49" charset="0"/>
              </a:rPr>
              <a:t> 25: recover(); </a:t>
            </a:r>
            <a:r>
              <a:rPr lang="en-US" altLang="en-US" sz="1400" b="1" u="sng">
                <a:latin typeface="Courier New" panose="02070309020205020404" pitchFamily="49" charset="0"/>
              </a:rPr>
              <a:t>break</a:t>
            </a:r>
            <a:r>
              <a:rPr lang="en-US" altLang="en-US" sz="1400" b="1">
                <a:latin typeface="Courier New" panose="02070309020205020404" pitchFamily="49" charset="0"/>
              </a:rPr>
              <a:t>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default</a:t>
            </a:r>
            <a:r>
              <a:rPr lang="en-US" altLang="en-US" sz="1400" b="1">
                <a:latin typeface="Courier New" panose="02070309020205020404" pitchFamily="49" charset="0"/>
              </a:rPr>
              <a:t>: /* error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</a:t>
            </a:r>
            <a:r>
              <a:rPr lang="en-US" altLang="en-US" sz="1400" b="1" u="sng">
                <a:latin typeface="Courier New" panose="02070309020205020404" pitchFamily="49" charset="0"/>
              </a:rPr>
              <a:t>return</a:t>
            </a:r>
            <a:r>
              <a:rPr lang="en-US" altLang="en-US" sz="1400" b="1">
                <a:latin typeface="Courier New" panose="02070309020205020404" pitchFamily="49" charset="0"/>
              </a:rPr>
              <a:t> start;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2235DC46-9F8B-AE75-051C-4A5D11A1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133600"/>
            <a:ext cx="19446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Decides the</a:t>
            </a:r>
            <a:br>
              <a:rPr lang="en-US" altLang="en-US" sz="2400"/>
            </a:br>
            <a:r>
              <a:rPr lang="en-US" altLang="en-US" sz="2400"/>
              <a:t>next start state</a:t>
            </a:r>
            <a:br>
              <a:rPr lang="en-US" altLang="en-US" sz="2400"/>
            </a:br>
            <a:r>
              <a:rPr lang="en-US" altLang="en-US" sz="2400"/>
              <a:t>to check</a:t>
            </a:r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0B039711-8E8C-E80F-246D-C092D22D6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2D8FBD21-B523-9A82-DE91-EA3E9D5A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5AED7B-2846-4B98-8F2E-A09D45B29C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B505719-DEBE-50D1-8C36-DE75326C0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Lex and Flex Scanner Generators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D79F097-640A-9681-B2E6-C8D7A617B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Lex</a:t>
            </a:r>
            <a:r>
              <a:rPr lang="en-US" altLang="en-US"/>
              <a:t> and its newer cousin </a:t>
            </a:r>
            <a:r>
              <a:rPr lang="en-US" altLang="en-US" i="1"/>
              <a:t>flex</a:t>
            </a:r>
            <a:r>
              <a:rPr lang="en-US" altLang="en-US"/>
              <a:t> are </a:t>
            </a:r>
            <a:r>
              <a:rPr lang="en-US" altLang="en-US" i="1"/>
              <a:t>scanner generators</a:t>
            </a:r>
          </a:p>
          <a:p>
            <a:pPr eaLnBrk="1" hangingPunct="1"/>
            <a:r>
              <a:rPr lang="en-US" altLang="en-US"/>
              <a:t>Scanner generators systematically translate regular definitions into C source code for efficient scanning</a:t>
            </a:r>
          </a:p>
          <a:p>
            <a:pPr eaLnBrk="1" hangingPunct="1"/>
            <a:r>
              <a:rPr lang="en-US" altLang="en-US"/>
              <a:t>Generated code is easy to integrate in C applications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C399150F-D33A-AE80-296F-73595618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26EA3-D294-4D42-990E-A532CD8846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2723090-490C-CA3D-DAC1-4B9F608B4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Lexical Analyzer with Lex and Flex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514BB47-E244-531C-2D65-AC9C12E2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 (or flex)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1BCE000A-0468-4BB2-6ED8-5713FD0E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10445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lex</a:t>
            </a:r>
            <a:br>
              <a:rPr lang="en-US" altLang="en-US" sz="2000"/>
            </a:br>
            <a:r>
              <a:rPr lang="en-US" altLang="en-US" sz="2000"/>
              <a:t>source</a:t>
            </a:r>
            <a:br>
              <a:rPr lang="en-US" altLang="en-US" sz="2000"/>
            </a:br>
            <a:r>
              <a:rPr lang="en-US" altLang="en-US" sz="2000"/>
              <a:t>program</a:t>
            </a:r>
            <a:br>
              <a:rPr lang="en-US" altLang="en-US" sz="2000"/>
            </a:br>
            <a:r>
              <a:rPr lang="en-US" altLang="en-US" sz="2000" b="1">
                <a:latin typeface="Courier New" panose="02070309020205020404" pitchFamily="49" charset="0"/>
              </a:rPr>
              <a:t>lex.l</a:t>
            </a:r>
            <a:endParaRPr lang="en-US" altLang="en-US" sz="2000"/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2A99DA48-F603-17C7-C01F-2C2973E2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148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lex.yy.c</a:t>
            </a:r>
            <a:endParaRPr lang="en-US" altLang="en-US" sz="2000"/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0EF8D863-7020-99A6-6F3F-4B91FB1A9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0"/>
            <a:ext cx="860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input</a:t>
            </a:r>
            <a:br>
              <a:rPr lang="en-US" altLang="en-US" sz="2000"/>
            </a:br>
            <a:r>
              <a:rPr lang="en-US" altLang="en-US" sz="2000"/>
              <a:t>stream</a:t>
            </a: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F150DD90-8EE9-5FAB-8E4D-821FCED1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  <a:br>
              <a:rPr lang="en-US" altLang="en-US" sz="2400"/>
            </a:br>
            <a:r>
              <a:rPr lang="en-US" altLang="en-US" sz="2400"/>
              <a:t>compiler</a:t>
            </a: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9322E01E-8680-7AE1-682C-DC193AA9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a.out</a:t>
            </a:r>
            <a:endParaRPr lang="en-US" altLang="en-US" sz="2400"/>
          </a:p>
        </p:txBody>
      </p:sp>
      <p:sp>
        <p:nvSpPr>
          <p:cNvPr id="28682" name="Text Box 9">
            <a:extLst>
              <a:ext uri="{FF2B5EF4-FFF2-40B4-BE49-F238E27FC236}">
                <a16:creationId xmlns:a16="http://schemas.microsoft.com/office/drawing/2014/main" id="{21AB14FE-9F9E-D9E0-308E-D67B2BBB5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5334000"/>
            <a:ext cx="1122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sequence</a:t>
            </a:r>
            <a:br>
              <a:rPr lang="en-US" altLang="en-US" sz="2000"/>
            </a:br>
            <a:r>
              <a:rPr lang="en-US" altLang="en-US" sz="2000"/>
              <a:t>of tokens</a:t>
            </a:r>
          </a:p>
        </p:txBody>
      </p:sp>
      <p:sp>
        <p:nvSpPr>
          <p:cNvPr id="28683" name="Text Box 10">
            <a:extLst>
              <a:ext uri="{FF2B5EF4-FFF2-40B4-BE49-F238E27FC236}">
                <a16:creationId xmlns:a16="http://schemas.microsoft.com/office/drawing/2014/main" id="{BB9D7480-1CDB-76FD-39E7-6573FB05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7432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lex.yy.c</a:t>
            </a:r>
            <a:endParaRPr lang="en-US" altLang="en-US" sz="2000"/>
          </a:p>
        </p:txBody>
      </p:sp>
      <p:sp>
        <p:nvSpPr>
          <p:cNvPr id="28684" name="Text Box 11">
            <a:extLst>
              <a:ext uri="{FF2B5EF4-FFF2-40B4-BE49-F238E27FC236}">
                <a16:creationId xmlns:a16="http://schemas.microsoft.com/office/drawing/2014/main" id="{0499CDB9-05F6-9DED-0C6E-D9584920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1148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a.out</a:t>
            </a:r>
            <a:endParaRPr lang="en-US" altLang="en-US" sz="2000"/>
          </a:p>
        </p:txBody>
      </p:sp>
      <p:sp>
        <p:nvSpPr>
          <p:cNvPr id="28685" name="Line 12">
            <a:extLst>
              <a:ext uri="{FF2B5EF4-FFF2-40B4-BE49-F238E27FC236}">
                <a16:creationId xmlns:a16="http://schemas.microsoft.com/office/drawing/2014/main" id="{EC46F6CC-8B58-7C54-DAF5-24F0EDEC9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971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>
            <a:extLst>
              <a:ext uri="{FF2B5EF4-FFF2-40B4-BE49-F238E27FC236}">
                <a16:creationId xmlns:a16="http://schemas.microsoft.com/office/drawing/2014/main" id="{F9423E56-529B-76E9-AC7D-E9D56B507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343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>
            <a:extLst>
              <a:ext uri="{FF2B5EF4-FFF2-40B4-BE49-F238E27FC236}">
                <a16:creationId xmlns:a16="http://schemas.microsoft.com/office/drawing/2014/main" id="{13DE5DF1-F234-B87A-FCE5-8D6F1CB49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15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5">
            <a:extLst>
              <a:ext uri="{FF2B5EF4-FFF2-40B4-BE49-F238E27FC236}">
                <a16:creationId xmlns:a16="http://schemas.microsoft.com/office/drawing/2014/main" id="{766270AC-F802-B15D-C1E3-F90EC55D8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715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6">
            <a:extLst>
              <a:ext uri="{FF2B5EF4-FFF2-40B4-BE49-F238E27FC236}">
                <a16:creationId xmlns:a16="http://schemas.microsoft.com/office/drawing/2014/main" id="{02D61D15-944B-6D84-5775-2C9B0645F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43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>
            <a:extLst>
              <a:ext uri="{FF2B5EF4-FFF2-40B4-BE49-F238E27FC236}">
                <a16:creationId xmlns:a16="http://schemas.microsoft.com/office/drawing/2014/main" id="{F562AE1D-5452-68DF-A7EE-33B521664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71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3252E5FC-A375-53BD-2859-48746E9D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0D8574-7242-4A26-A394-972057F268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2A4E37A-57B3-8167-D33A-A567FA834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Lex Specification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D69A7FB-A2DC-5553-EEEB-D8E5D224D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914400"/>
            <a:ext cx="7772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 </a:t>
            </a:r>
            <a:r>
              <a:rPr lang="en-US" altLang="en-US" sz="2800" i="1" dirty="0" err="1"/>
              <a:t>lex</a:t>
            </a:r>
            <a:r>
              <a:rPr lang="en-US" altLang="en-US" sz="2800" i="1" dirty="0"/>
              <a:t> specification</a:t>
            </a:r>
            <a:r>
              <a:rPr lang="en-US" altLang="en-US" sz="2800" dirty="0"/>
              <a:t> consists of three parts: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i="1" dirty="0"/>
              <a:t>regular definitions,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i="1" dirty="0"/>
              <a:t>	</a:t>
            </a:r>
            <a:r>
              <a:rPr lang="en-US" altLang="en-US" sz="2800" b="1" dirty="0">
                <a:latin typeface="Courier New" panose="02070309020205020404" pitchFamily="49" charset="0"/>
              </a:rPr>
              <a:t>%{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i="1" dirty="0"/>
              <a:t>	C declarations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>
                <a:latin typeface="Courier New" panose="02070309020205020404" pitchFamily="49" charset="0"/>
              </a:rPr>
              <a:t>	%}</a:t>
            </a:r>
            <a:br>
              <a:rPr lang="en-US" altLang="en-US" sz="2800" i="1" dirty="0"/>
            </a:br>
            <a:r>
              <a:rPr lang="en-US" altLang="en-US" sz="2800" i="1" dirty="0"/>
              <a:t>	</a:t>
            </a:r>
            <a:r>
              <a:rPr lang="en-US" altLang="en-US" sz="2800" b="1" dirty="0">
                <a:latin typeface="Courier New" panose="02070309020205020404" pitchFamily="49" charset="0"/>
              </a:rPr>
              <a:t>%%</a:t>
            </a:r>
            <a:r>
              <a:rPr lang="en-US" altLang="en-US" sz="2800" i="1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i="1" dirty="0"/>
              <a:t>translation rules</a:t>
            </a:r>
            <a:br>
              <a:rPr lang="en-US" altLang="en-US" sz="2800" i="1" dirty="0"/>
            </a:br>
            <a:r>
              <a:rPr lang="en-US" altLang="en-US" sz="2800" i="1" dirty="0"/>
              <a:t>	</a:t>
            </a:r>
            <a:r>
              <a:rPr lang="en-US" altLang="en-US" sz="2800" b="1" dirty="0">
                <a:latin typeface="Courier New" panose="02070309020205020404" pitchFamily="49" charset="0"/>
              </a:rPr>
              <a:t>%%</a:t>
            </a:r>
            <a:br>
              <a:rPr lang="en-US" altLang="en-US" sz="2800" i="1" dirty="0"/>
            </a:br>
            <a:r>
              <a:rPr lang="en-US" altLang="en-US" sz="2800" i="1" dirty="0"/>
              <a:t>	user-defined auxiliary procedures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</a:t>
            </a:r>
            <a:r>
              <a:rPr lang="en-US" altLang="en-US" sz="2800" i="1" dirty="0"/>
              <a:t>translation rules</a:t>
            </a:r>
            <a:r>
              <a:rPr lang="en-US" altLang="en-US" sz="2800" dirty="0"/>
              <a:t> are of the form: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	{ </a:t>
            </a:r>
            <a:r>
              <a:rPr lang="en-US" altLang="en-US" sz="2800" i="1" dirty="0"/>
              <a:t>action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}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i="1" dirty="0"/>
              <a:t>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	{ </a:t>
            </a:r>
            <a:r>
              <a:rPr lang="en-US" altLang="en-US" sz="2800" i="1" dirty="0"/>
              <a:t>action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}</a:t>
            </a:r>
            <a:br>
              <a:rPr lang="en-US" altLang="en-US" sz="2800" dirty="0"/>
            </a:br>
            <a:r>
              <a:rPr lang="en-US" altLang="en-US" sz="2800" dirty="0"/>
              <a:t>	…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	{ </a:t>
            </a:r>
            <a:r>
              <a:rPr lang="en-US" altLang="en-US" sz="2800" i="1" dirty="0" err="1"/>
              <a:t>action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}</a:t>
            </a:r>
            <a:endParaRPr lang="en-US" altLang="en-US" sz="2800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CFEECF9E-DEC0-E5C6-7E90-95F0A18C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52826-147E-4C4A-B88B-D970A425851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4F1A706-74F6-BFA6-83BB-65799604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in Lex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305EEAA-1FB6-72F1-3102-396B580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508125"/>
            <a:ext cx="62611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x	</a:t>
            </a:r>
            <a:r>
              <a:rPr lang="en-US" altLang="en-US" sz="2000"/>
              <a:t>match the character </a:t>
            </a:r>
            <a:r>
              <a:rPr lang="en-US" altLang="en-US" sz="2000" b="1">
                <a:latin typeface="Courier New" panose="02070309020205020404" pitchFamily="49" charset="0"/>
              </a:rPr>
              <a:t>x</a:t>
            </a:r>
            <a:r>
              <a:rPr lang="en-US" altLang="en-US" sz="2000"/>
              <a:t>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\.	</a:t>
            </a:r>
            <a:r>
              <a:rPr lang="en-US" altLang="en-US" sz="2000"/>
              <a:t>match the character </a:t>
            </a:r>
            <a:r>
              <a:rPr lang="en-US" altLang="en-US" sz="2000" b="1">
                <a:latin typeface="Courier New" panose="02070309020205020404" pitchFamily="49" charset="0"/>
              </a:rPr>
              <a:t>.</a:t>
            </a:r>
            <a:r>
              <a:rPr lang="en-US" altLang="en-US" sz="2000"/>
              <a:t>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ja-JP" altLang="en-US" sz="2000" b="1">
                <a:latin typeface="Courier New" panose="02070309020205020404" pitchFamily="49" charset="0"/>
              </a:rPr>
              <a:t>“</a:t>
            </a:r>
            <a:r>
              <a:rPr lang="en-US" altLang="ja-JP" sz="2000" i="1"/>
              <a:t>string</a:t>
            </a:r>
            <a:r>
              <a:rPr lang="ja-JP" altLang="en-US" sz="2000" b="1">
                <a:latin typeface="Courier New" panose="02070309020205020404" pitchFamily="49" charset="0"/>
              </a:rPr>
              <a:t>”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contents of string of characters</a:t>
            </a:r>
            <a:r>
              <a:rPr lang="en-US" altLang="ja-JP" sz="2000" b="1">
                <a:latin typeface="Courier New" panose="02070309020205020404" pitchFamily="49" charset="0"/>
              </a:rPr>
              <a:t> 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. 	</a:t>
            </a:r>
            <a:r>
              <a:rPr lang="en-US" altLang="ja-JP" sz="2000"/>
              <a:t>match any character except newline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^	</a:t>
            </a:r>
            <a:r>
              <a:rPr lang="en-US" altLang="ja-JP" sz="2000"/>
              <a:t>match beginning of a line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$	</a:t>
            </a:r>
            <a:r>
              <a:rPr lang="en-US" altLang="ja-JP" sz="2000"/>
              <a:t>match the end of a line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[xyz]	</a:t>
            </a:r>
            <a:r>
              <a:rPr lang="en-US" altLang="ja-JP" sz="2000"/>
              <a:t>match one character </a:t>
            </a:r>
            <a:r>
              <a:rPr lang="en-US" altLang="ja-JP" sz="2000" b="1">
                <a:latin typeface="Courier New" panose="02070309020205020404" pitchFamily="49" charset="0"/>
              </a:rPr>
              <a:t>x</a:t>
            </a:r>
            <a:r>
              <a:rPr lang="en-US" altLang="ja-JP" sz="2000"/>
              <a:t>, </a:t>
            </a:r>
            <a:r>
              <a:rPr lang="en-US" altLang="ja-JP" sz="2000" b="1">
                <a:latin typeface="Courier New" panose="02070309020205020404" pitchFamily="49" charset="0"/>
              </a:rPr>
              <a:t>y</a:t>
            </a:r>
            <a:r>
              <a:rPr lang="en-US" altLang="ja-JP" sz="2000"/>
              <a:t>, or </a:t>
            </a:r>
            <a:r>
              <a:rPr lang="en-US" altLang="ja-JP" sz="2000" b="1">
                <a:latin typeface="Courier New" panose="02070309020205020404" pitchFamily="49" charset="0"/>
              </a:rPr>
              <a:t>z</a:t>
            </a:r>
            <a:r>
              <a:rPr lang="en-US" altLang="ja-JP" sz="2000"/>
              <a:t> (use </a:t>
            </a:r>
            <a:r>
              <a:rPr lang="en-US" altLang="ja-JP" sz="2000" b="1">
                <a:latin typeface="Courier New" panose="02070309020205020404" pitchFamily="49" charset="0"/>
              </a:rPr>
              <a:t>\</a:t>
            </a:r>
            <a:r>
              <a:rPr lang="en-US" altLang="ja-JP" sz="2000"/>
              <a:t> to escape </a:t>
            </a:r>
            <a:r>
              <a:rPr lang="en-US" altLang="ja-JP" sz="2000" b="1">
                <a:latin typeface="Courier New" panose="02070309020205020404" pitchFamily="49" charset="0"/>
              </a:rPr>
              <a:t>-</a:t>
            </a:r>
            <a:r>
              <a:rPr lang="en-US" altLang="ja-JP" sz="2000"/>
              <a:t>) 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[^xyz]</a:t>
            </a:r>
            <a:r>
              <a:rPr lang="en-US" altLang="ja-JP" sz="2000"/>
              <a:t>match any character except </a:t>
            </a:r>
            <a:r>
              <a:rPr lang="en-US" altLang="ja-JP" sz="2000" b="1">
                <a:latin typeface="Courier New" panose="02070309020205020404" pitchFamily="49" charset="0"/>
              </a:rPr>
              <a:t>x</a:t>
            </a:r>
            <a:r>
              <a:rPr lang="en-US" altLang="ja-JP" sz="2000"/>
              <a:t>, </a:t>
            </a:r>
            <a:r>
              <a:rPr lang="en-US" altLang="ja-JP" sz="2000" b="1">
                <a:latin typeface="Courier New" panose="02070309020205020404" pitchFamily="49" charset="0"/>
              </a:rPr>
              <a:t>y</a:t>
            </a:r>
            <a:r>
              <a:rPr lang="en-US" altLang="ja-JP" sz="2000"/>
              <a:t>, and </a:t>
            </a:r>
            <a:r>
              <a:rPr lang="en-US" altLang="ja-JP" sz="2000" b="1">
                <a:latin typeface="Courier New" panose="02070309020205020404" pitchFamily="49" charset="0"/>
              </a:rPr>
              <a:t>z</a:t>
            </a:r>
            <a:r>
              <a:rPr lang="en-US" altLang="ja-JP" sz="2000"/>
              <a:t> 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[a-z]	</a:t>
            </a:r>
            <a:r>
              <a:rPr lang="en-US" altLang="ja-JP" sz="2000"/>
              <a:t>match one of </a:t>
            </a:r>
            <a:r>
              <a:rPr lang="en-US" altLang="ja-JP" sz="2000" b="1">
                <a:latin typeface="Courier New" panose="02070309020205020404" pitchFamily="49" charset="0"/>
              </a:rPr>
              <a:t>a</a:t>
            </a:r>
            <a:r>
              <a:rPr lang="en-US" altLang="ja-JP" sz="2000"/>
              <a:t> to </a:t>
            </a:r>
            <a:r>
              <a:rPr lang="en-US" altLang="ja-JP" sz="2000" b="1">
                <a:latin typeface="Courier New" panose="02070309020205020404" pitchFamily="49" charset="0"/>
              </a:rPr>
              <a:t>z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="1">
                <a:latin typeface="Courier New" panose="02070309020205020404" pitchFamily="49" charset="0"/>
              </a:rPr>
              <a:t>*	</a:t>
            </a:r>
            <a:r>
              <a:rPr lang="en-US" altLang="ja-JP" sz="2000"/>
              <a:t>closure (match zero or more occurrences)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="1">
                <a:latin typeface="Courier New" panose="02070309020205020404" pitchFamily="49" charset="0"/>
              </a:rPr>
              <a:t>+	</a:t>
            </a:r>
            <a:r>
              <a:rPr lang="en-US" altLang="ja-JP" sz="2000"/>
              <a:t>positive closure (match one or more occurrences)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="1">
                <a:latin typeface="Courier New" panose="02070309020205020404" pitchFamily="49" charset="0"/>
              </a:rPr>
              <a:t>? 	</a:t>
            </a:r>
            <a:r>
              <a:rPr lang="en-US" altLang="ja-JP" sz="2000"/>
              <a:t>optional (match zero or one occurrence)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</a:t>
            </a: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/>
              <a:t> then 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/>
              <a:t> (concatenation)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 b="1">
                <a:latin typeface="Courier New" panose="02070309020205020404" pitchFamily="49" charset="0"/>
              </a:rPr>
              <a:t>|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</a:t>
            </a: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/>
              <a:t> or 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/>
              <a:t> (union)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(</a:t>
            </a:r>
            <a:r>
              <a:rPr lang="en-US" altLang="ja-JP" sz="2000" i="1"/>
              <a:t> r </a:t>
            </a:r>
            <a:r>
              <a:rPr lang="en-US" altLang="ja-JP" sz="2000" b="1">
                <a:latin typeface="Courier New" panose="02070309020205020404" pitchFamily="49" charset="0"/>
              </a:rPr>
              <a:t>) 	</a:t>
            </a:r>
            <a:r>
              <a:rPr lang="en-US" altLang="ja-JP" sz="2000"/>
              <a:t>grouping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 b="1">
                <a:latin typeface="Courier New" panose="02070309020205020404" pitchFamily="49" charset="0"/>
              </a:rPr>
              <a:t>/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r>
              <a:rPr lang="en-US" altLang="ja-JP" sz="2000" b="1">
                <a:latin typeface="Courier New" panose="02070309020205020404" pitchFamily="49" charset="0"/>
              </a:rPr>
              <a:t>	</a:t>
            </a:r>
            <a:r>
              <a:rPr lang="en-US" altLang="ja-JP" sz="2000"/>
              <a:t>match </a:t>
            </a:r>
            <a:r>
              <a:rPr lang="en-US" altLang="ja-JP" sz="2000" i="1"/>
              <a:t>r</a:t>
            </a:r>
            <a:r>
              <a:rPr lang="en-US" altLang="ja-JP" sz="2000" baseline="-25000"/>
              <a:t>1</a:t>
            </a:r>
            <a:r>
              <a:rPr lang="en-US" altLang="ja-JP" sz="2000"/>
              <a:t> when followed by </a:t>
            </a:r>
            <a:r>
              <a:rPr lang="en-US" altLang="ja-JP" sz="2000" i="1"/>
              <a:t>r</a:t>
            </a:r>
            <a:r>
              <a:rPr lang="en-US" altLang="ja-JP" sz="2000" baseline="-25000"/>
              <a:t>2</a:t>
            </a:r>
            <a:br>
              <a:rPr lang="en-US" altLang="ja-JP" sz="2000" b="1">
                <a:latin typeface="Courier New" panose="02070309020205020404" pitchFamily="49" charset="0"/>
              </a:rPr>
            </a:br>
            <a:r>
              <a:rPr lang="en-US" altLang="ja-JP" sz="2000" b="1">
                <a:latin typeface="Courier New" panose="02070309020205020404" pitchFamily="49" charset="0"/>
              </a:rPr>
              <a:t>{</a:t>
            </a:r>
            <a:r>
              <a:rPr lang="en-US" altLang="ja-JP" sz="2000" i="1"/>
              <a:t>d</a:t>
            </a:r>
            <a:r>
              <a:rPr lang="en-US" altLang="ja-JP" sz="2000" b="1">
                <a:latin typeface="Courier New" panose="02070309020205020404" pitchFamily="49" charset="0"/>
              </a:rPr>
              <a:t>}	</a:t>
            </a:r>
            <a:r>
              <a:rPr lang="en-US" altLang="ja-JP" sz="2000"/>
              <a:t>match the regular expression defined by </a:t>
            </a:r>
            <a:r>
              <a:rPr lang="en-US" altLang="ja-JP" sz="2000" i="1"/>
              <a:t>d</a:t>
            </a:r>
            <a:endParaRPr lang="en-US" altLang="en-US" sz="2000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1EDA39B8-509C-874C-4779-4F6B7A4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EB6B5-E36F-4FB5-8906-9D51095A1A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39FA62-52A2-CD44-61F8-B31C7AF8F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Lex Specification 1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0B4016ED-6B64-0655-565C-F2B4E265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95550"/>
            <a:ext cx="4983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[0-9]+  { printf(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%s\n</a:t>
            </a:r>
            <a:r>
              <a:rPr lang="ja-JP" altLang="en-US" sz="1800" b="1">
                <a:latin typeface="Courier New" panose="02070309020205020404" pitchFamily="49" charset="0"/>
              </a:rPr>
              <a:t>”</a:t>
            </a:r>
            <a:r>
              <a:rPr lang="en-US" altLang="ja-JP" sz="1800" b="1">
                <a:latin typeface="Courier New" panose="02070309020205020404" pitchFamily="49" charset="0"/>
              </a:rPr>
              <a:t>, yytext);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.|\n    { }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 yylex();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D60B6595-2959-BE38-4099-ED69FB1F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2057400"/>
            <a:ext cx="17668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Contains</a:t>
            </a:r>
            <a:br>
              <a:rPr lang="en-US" altLang="en-US" sz="2400"/>
            </a:br>
            <a:r>
              <a:rPr lang="en-US" altLang="en-US" sz="2400"/>
              <a:t>the matching</a:t>
            </a:r>
            <a:br>
              <a:rPr lang="en-US" altLang="en-US" sz="2400"/>
            </a:br>
            <a:r>
              <a:rPr lang="en-US" altLang="en-US" sz="2400"/>
              <a:t>lexeme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4429F04-CD98-0F48-29CB-42F8F2BF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3962400"/>
            <a:ext cx="1444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Invokes</a:t>
            </a:r>
            <a:br>
              <a:rPr lang="en-US" altLang="en-US" sz="2400"/>
            </a:br>
            <a:r>
              <a:rPr lang="en-US" altLang="en-US" sz="2400"/>
              <a:t>the lexical</a:t>
            </a:r>
            <a:br>
              <a:rPr lang="en-US" altLang="en-US" sz="2400"/>
            </a:br>
            <a:r>
              <a:rPr lang="en-US" altLang="en-US" sz="2400"/>
              <a:t>analyzer</a:t>
            </a: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17FFBD81-0E42-560C-CB16-4BCD98967E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572000"/>
            <a:ext cx="3733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7">
            <a:extLst>
              <a:ext uri="{FF2B5EF4-FFF2-40B4-BE49-F238E27FC236}">
                <a16:creationId xmlns:a16="http://schemas.microsoft.com/office/drawing/2014/main" id="{E9DF4921-8ED3-5A2F-A6B8-221642F26A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819400"/>
            <a:ext cx="1066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3AA34C05-04AB-4162-797E-AA7A8ABB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638800"/>
            <a:ext cx="2389188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lex spec.l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gcc lex.yy.c -ll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./a.out &lt; spec.l</a:t>
            </a: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54EC81D7-E8AD-7E7E-8B69-F8B9642AD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766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3BA2D9A4-6B3C-99B3-9E78-A9BA73A1B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27432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Translation</a:t>
            </a:r>
            <a:br>
              <a:rPr lang="en-US" altLang="en-US" sz="2400"/>
            </a:br>
            <a:r>
              <a:rPr lang="en-US" altLang="en-US" sz="2400"/>
              <a:t>rules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1E96D2CB-AFE0-23B7-BCAF-BA1E75BC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0F808C-C74D-42B3-9B49-9476DAB55F9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A7E997F-FC18-F1B4-25BF-A3479E38A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Lex Specification 2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0EFD875D-3140-A6FE-5328-23EFFF313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51212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ch = 0, wd = 0, nl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%}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delim     [ \t]+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\n        { ch++; wd++; nl++;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^{delim}  { ch+=yyleng;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{delim}   { ch+=yyleng; wd++;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         { ch++;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 yylex();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printf("%8d%8d%8d\n", nl, wd, ch);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FAFE58B8-C105-E3DD-0778-2753998E6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2209800"/>
            <a:ext cx="1370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Regular</a:t>
            </a:r>
            <a:br>
              <a:rPr lang="en-US" altLang="en-US" sz="2400"/>
            </a:br>
            <a:r>
              <a:rPr lang="en-US" altLang="en-US" sz="2400"/>
              <a:t>definition</a:t>
            </a:r>
          </a:p>
        </p:txBody>
      </p:sp>
      <p:sp>
        <p:nvSpPr>
          <p:cNvPr id="33798" name="Line 5">
            <a:extLst>
              <a:ext uri="{FF2B5EF4-FFF2-40B4-BE49-F238E27FC236}">
                <a16:creationId xmlns:a16="http://schemas.microsoft.com/office/drawing/2014/main" id="{728E0C48-80E2-2B9C-ED00-4AB7E367C2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6670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6">
            <a:extLst>
              <a:ext uri="{FF2B5EF4-FFF2-40B4-BE49-F238E27FC236}">
                <a16:creationId xmlns:a16="http://schemas.microsoft.com/office/drawing/2014/main" id="{E1B5E7C6-A482-5613-BC17-13DBDE70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766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7">
            <a:extLst>
              <a:ext uri="{FF2B5EF4-FFF2-40B4-BE49-F238E27FC236}">
                <a16:creationId xmlns:a16="http://schemas.microsoft.com/office/drawing/2014/main" id="{0804869E-B1B0-618C-89F3-54F5DE5E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27432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Translation</a:t>
            </a:r>
            <a:br>
              <a:rPr lang="en-US" altLang="en-US" sz="2400"/>
            </a:br>
            <a:r>
              <a:rPr lang="en-US" altLang="en-US" sz="2400"/>
              <a:t>rules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9D6F6BC9-729E-B4BB-F379-DBC2D3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9E9B1D-DC71-4594-88ED-2662126CBA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5AD1EBB-2E62-8995-6320-FA938E6FB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 of the Lexical Analyzer with the Parser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86BC2F9-E30D-910F-303B-6EE1551F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22098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10001" sy="110001" algn="tl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Lexical</a:t>
            </a:r>
            <a:br>
              <a:rPr lang="en-US" dirty="0"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Analyzer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F61E5112-0602-5EA6-93C8-A2DADA25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146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Parser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CB99E4AA-5BE9-8CD7-DBA5-5C436E46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2590800"/>
            <a:ext cx="1233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Source</a:t>
            </a:r>
            <a:br>
              <a:rPr lang="en-US" altLang="en-US" sz="2400"/>
            </a:br>
            <a:r>
              <a:rPr lang="en-US" altLang="en-US" sz="2400"/>
              <a:t>Program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C4752F83-BCAD-889F-495F-B75823B5E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2133600"/>
            <a:ext cx="1233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Token,</a:t>
            </a:r>
            <a:br>
              <a:rPr lang="en-US" altLang="en-US" sz="2400"/>
            </a:br>
            <a:r>
              <a:rPr lang="en-US" altLang="en-US" sz="2400"/>
              <a:t>tokenval</a:t>
            </a: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8DAE3611-E6B5-7AD5-2949-A60519086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95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52BA0253-9D6D-1D1E-94A3-754E827B6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C77CEEAE-D60A-D82D-AD97-C02A01269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596E192E-E1CE-228D-8B7F-51A216AD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05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Symbol Table</a:t>
            </a:r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CC27C94D-6FD4-4D71-5067-343F2B24E7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581400"/>
            <a:ext cx="6858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5">
            <a:extLst>
              <a:ext uri="{FF2B5EF4-FFF2-40B4-BE49-F238E27FC236}">
                <a16:creationId xmlns:a16="http://schemas.microsoft.com/office/drawing/2014/main" id="{507E80CD-6D23-3AA4-3BD9-243D667D1A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3581400"/>
            <a:ext cx="838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6">
            <a:extLst>
              <a:ext uri="{FF2B5EF4-FFF2-40B4-BE49-F238E27FC236}">
                <a16:creationId xmlns:a16="http://schemas.microsoft.com/office/drawing/2014/main" id="{2737EB21-8C12-D955-F8BA-05D157111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200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Text Box 17">
            <a:extLst>
              <a:ext uri="{FF2B5EF4-FFF2-40B4-BE49-F238E27FC236}">
                <a16:creationId xmlns:a16="http://schemas.microsoft.com/office/drawing/2014/main" id="{D1795632-D631-64FC-EA79-E0757A8D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3216275"/>
            <a:ext cx="1208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Get next</a:t>
            </a:r>
            <a:br>
              <a:rPr lang="en-US" altLang="en-US" sz="2400" i="1"/>
            </a:br>
            <a:r>
              <a:rPr lang="en-US" altLang="en-US" sz="2400" i="1"/>
              <a:t>token</a:t>
            </a:r>
          </a:p>
        </p:txBody>
      </p:sp>
      <p:sp>
        <p:nvSpPr>
          <p:cNvPr id="6160" name="Line 18">
            <a:extLst>
              <a:ext uri="{FF2B5EF4-FFF2-40B4-BE49-F238E27FC236}">
                <a16:creationId xmlns:a16="http://schemas.microsoft.com/office/drawing/2014/main" id="{32886342-05AE-2B24-E9E3-2700EAB4F3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Line 19">
            <a:extLst>
              <a:ext uri="{FF2B5EF4-FFF2-40B4-BE49-F238E27FC236}">
                <a16:creationId xmlns:a16="http://schemas.microsoft.com/office/drawing/2014/main" id="{4B33B882-6B4C-B559-7729-A67F644AA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Text Box 20">
            <a:extLst>
              <a:ext uri="{FF2B5EF4-FFF2-40B4-BE49-F238E27FC236}">
                <a16:creationId xmlns:a16="http://schemas.microsoft.com/office/drawing/2014/main" id="{B1F2BC90-74D9-69AC-D13C-AD9072F6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910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error</a:t>
            </a:r>
          </a:p>
        </p:txBody>
      </p:sp>
      <p:sp>
        <p:nvSpPr>
          <p:cNvPr id="6163" name="Text Box 21">
            <a:extLst>
              <a:ext uri="{FF2B5EF4-FFF2-40B4-BE49-F238E27FC236}">
                <a16:creationId xmlns:a16="http://schemas.microsoft.com/office/drawing/2014/main" id="{BA683649-4F0F-BC1A-C54B-512B5C5D9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910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error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35894471-ABF3-24B3-177E-692824A5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48CE5-961B-451E-8599-512361FF1B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AFF4262-1BF1-B27E-EA0F-CC2DD39E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Lex Specification 3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78D8651A-D609-C2AC-1FF6-126231F1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635476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%}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digit     [0-9]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letter    [A-Za-z]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id        {letter}({letter}|{digit})*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{digit}+  { printf(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number: %s\n</a:t>
            </a:r>
            <a:r>
              <a:rPr lang="ja-JP" altLang="en-US" sz="1800" b="1">
                <a:latin typeface="Courier New" panose="02070309020205020404" pitchFamily="49" charset="0"/>
              </a:rPr>
              <a:t>”</a:t>
            </a:r>
            <a:r>
              <a:rPr lang="en-US" altLang="ja-JP" sz="1800" b="1">
                <a:latin typeface="Courier New" panose="02070309020205020404" pitchFamily="49" charset="0"/>
              </a:rPr>
              <a:t>, yytext);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{id}      { printf(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ident: %s\n</a:t>
            </a:r>
            <a:r>
              <a:rPr lang="ja-JP" altLang="en-US" sz="1800" b="1">
                <a:latin typeface="Courier New" panose="02070309020205020404" pitchFamily="49" charset="0"/>
              </a:rPr>
              <a:t>”</a:t>
            </a:r>
            <a:r>
              <a:rPr lang="en-US" altLang="ja-JP" sz="1800" b="1">
                <a:latin typeface="Courier New" panose="02070309020205020404" pitchFamily="49" charset="0"/>
              </a:rPr>
              <a:t>, yytext);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         { printf(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other: %s\n</a:t>
            </a:r>
            <a:r>
              <a:rPr lang="ja-JP" altLang="en-US" sz="1800" b="1">
                <a:latin typeface="Courier New" panose="02070309020205020404" pitchFamily="49" charset="0"/>
              </a:rPr>
              <a:t>”</a:t>
            </a:r>
            <a:r>
              <a:rPr lang="en-US" altLang="ja-JP" sz="1800" b="1">
                <a:latin typeface="Courier New" panose="02070309020205020404" pitchFamily="49" charset="0"/>
              </a:rPr>
              <a:t>, yytext);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 yylex();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AD926884-2648-E23C-CD1D-FA2908B44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2209800"/>
            <a:ext cx="1487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Regular</a:t>
            </a:r>
            <a:br>
              <a:rPr lang="en-US" altLang="en-US" sz="2400"/>
            </a:br>
            <a:r>
              <a:rPr lang="en-US" altLang="en-US" sz="2400"/>
              <a:t>definitions</a:t>
            </a:r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0FAF5283-1F64-E530-4100-8CE33E3761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6670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2A6529A8-2DEF-3496-076A-94BE6813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766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>
            <a:extLst>
              <a:ext uri="{FF2B5EF4-FFF2-40B4-BE49-F238E27FC236}">
                <a16:creationId xmlns:a16="http://schemas.microsoft.com/office/drawing/2014/main" id="{A0038A0D-8A57-8D62-2F62-3FD5DD55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2743200"/>
            <a:ext cx="1571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Translation</a:t>
            </a:r>
            <a:br>
              <a:rPr lang="en-US" altLang="en-US" sz="2400"/>
            </a:br>
            <a:r>
              <a:rPr lang="en-US" altLang="en-US" sz="2400"/>
              <a:t>rules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3EF15773-897F-6B8D-8E1A-9442A701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95D1A-5FEA-4178-A534-F1928ADA46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350C569-A9A5-80E6-56D5-AB0E69938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Lex Specification 4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37B6FF12-9C47-0612-8B04-BF5A78A8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219200"/>
            <a:ext cx="5518150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%{ /* definitions of manifest constants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#define LT (256)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%}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delim     [ \t\n]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ws        {delim}+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letter    [A-Za-z]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digit     [0-9]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id        {letter}({letter}|{digit})*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number    {digit}+(\.{digit}+)?(E[+\-]?{digit}+)?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%%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{ws}      { 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if        {return IF;}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then      {return THEN;}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else      {return ELSE;}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{id}      {yylval = install_id(); return ID;}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{number}  {yylval = install_num(); return NUMBER;}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&lt;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 {yylval = LT; return RELOP;}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&lt;=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{yylval = LE;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=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 {yylval = EQ;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&lt;&gt;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{yylval = NE; return RELOP;}</a:t>
            </a:r>
            <a:br>
              <a:rPr lang="en-US" altLang="ja-JP" sz="1400" b="1">
                <a:latin typeface="Courier New" panose="02070309020205020404" pitchFamily="49" charset="0"/>
              </a:rPr>
            </a:b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&gt;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 {yylval = GT;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&gt;=</a:t>
            </a:r>
            <a:r>
              <a:rPr lang="ja-JP" altLang="en-US" sz="1400" b="1">
                <a:latin typeface="Courier New" panose="02070309020205020404" pitchFamily="49" charset="0"/>
              </a:rPr>
              <a:t>“</a:t>
            </a:r>
            <a:r>
              <a:rPr lang="en-US" altLang="ja-JP" sz="1400" b="1">
                <a:latin typeface="Courier New" panose="02070309020205020404" pitchFamily="49" charset="0"/>
              </a:rPr>
              <a:t>      {yylval = GE; return RELOP;}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int install_id()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94304BA8-3F0D-33B3-B36B-FFC6DE72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62200"/>
            <a:ext cx="1174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Return</a:t>
            </a:r>
            <a:br>
              <a:rPr lang="en-US" altLang="en-US" sz="2400"/>
            </a:br>
            <a:r>
              <a:rPr lang="en-US" altLang="en-US" sz="2400"/>
              <a:t>token to</a:t>
            </a:r>
            <a:br>
              <a:rPr lang="en-US" altLang="en-US" sz="2400"/>
            </a:br>
            <a:r>
              <a:rPr lang="en-US" altLang="en-US" sz="2400"/>
              <a:t>parser</a:t>
            </a:r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F09AF715-0841-CAF2-B647-62BF936DE5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6248400"/>
            <a:ext cx="2743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AD5E5FDD-B3C8-409F-7DD9-BE6E89FFBB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962400"/>
            <a:ext cx="3200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4E32E590-CAFF-C29A-6426-26038F78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213" y="3581400"/>
            <a:ext cx="1200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Token</a:t>
            </a:r>
            <a:br>
              <a:rPr lang="en-US" altLang="en-US" sz="2400"/>
            </a:br>
            <a:r>
              <a:rPr lang="en-US" altLang="en-US" sz="2400"/>
              <a:t>attribute</a:t>
            </a:r>
          </a:p>
        </p:txBody>
      </p:sp>
      <p:sp>
        <p:nvSpPr>
          <p:cNvPr id="35849" name="Text Box 8">
            <a:extLst>
              <a:ext uri="{FF2B5EF4-FFF2-40B4-BE49-F238E27FC236}">
                <a16:creationId xmlns:a16="http://schemas.microsoft.com/office/drawing/2014/main" id="{AEEDB8F7-2F0D-5673-3D3E-9C9D9A87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867400"/>
            <a:ext cx="325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Install </a:t>
            </a:r>
            <a:r>
              <a:rPr lang="en-US" altLang="en-US" sz="2400" b="1">
                <a:latin typeface="Courier New" panose="02070309020205020404" pitchFamily="49" charset="0"/>
              </a:rPr>
              <a:t>yytext</a:t>
            </a:r>
            <a:r>
              <a:rPr lang="en-US" altLang="en-US" sz="2400"/>
              <a:t> as</a:t>
            </a:r>
            <a:br>
              <a:rPr lang="en-US" altLang="en-US" sz="2400"/>
            </a:br>
            <a:r>
              <a:rPr lang="en-US" altLang="en-US" sz="2400"/>
              <a:t>identifier in symbol table</a:t>
            </a:r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10569131-0EDD-F141-14DF-45954BC40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200400"/>
            <a:ext cx="3733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C4C60F02-354B-31FD-D7A7-077D12DD07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648200"/>
            <a:ext cx="1295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B6ECD1A8-2062-9953-1F17-08EFBCE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8D1D9-DD42-4292-B9CD-701D7A72F5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379B204-EF7C-FE77-71EB-9C7389DF9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Lex Specification 4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60A6BF31-4BCD-FF2C-7EB6-3832080E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219200"/>
            <a:ext cx="51212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int main(void)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yylex();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int yywrap()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return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Procedure to execute program in LEX tool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# Vi filename.l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# lex filename.l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#cc lex.yy.c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#./a.out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695FDDB6-917E-5962-ADF8-D179DB64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507DD6-0A5F-4A6F-8E54-81FBB84D28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6CFE8FF-2C35-4F1D-0A7F-8017C1570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of a Lexical Analyzer Generator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05EC72C-6CAC-959B-F77F-FCCB7DF6A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Translate regular expressions to NFA</a:t>
            </a:r>
          </a:p>
          <a:p>
            <a:pPr eaLnBrk="1" hangingPunct="1"/>
            <a:r>
              <a:rPr lang="en-US" altLang="en-US"/>
              <a:t>Translate NFA to an efficient DFA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758860D4-ACE1-F08F-3098-4A07B55E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 regular</a:t>
            </a:r>
            <a:br>
              <a:rPr lang="en-US" altLang="en-US" sz="2400"/>
            </a:br>
            <a:r>
              <a:rPr lang="en-US" altLang="en-US" sz="2400"/>
              <a:t>expressions</a:t>
            </a: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6EEBD6F6-6566-740F-02DE-E29E18B95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NFA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45845A61-0503-90DD-47A1-90564A36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DFA</a:t>
            </a:r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38D69CFF-D64A-7FF7-1009-1450F66E9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724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F7561AD0-F5B0-3D63-AC95-17EA7DF45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724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9">
            <a:extLst>
              <a:ext uri="{FF2B5EF4-FFF2-40B4-BE49-F238E27FC236}">
                <a16:creationId xmlns:a16="http://schemas.microsoft.com/office/drawing/2014/main" id="{3573C6E9-A36B-856D-1ECD-F306F72E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486400"/>
            <a:ext cx="19542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Simulate NFA</a:t>
            </a:r>
            <a:br>
              <a:rPr lang="en-US" altLang="en-US" sz="2400"/>
            </a:br>
            <a:r>
              <a:rPr lang="en-US" altLang="en-US" sz="2400"/>
              <a:t>to recognize</a:t>
            </a:r>
            <a:br>
              <a:rPr lang="en-US" altLang="en-US" sz="2400"/>
            </a:br>
            <a:r>
              <a:rPr lang="en-US" altLang="en-US" sz="2400"/>
              <a:t>tokens</a:t>
            </a:r>
          </a:p>
        </p:txBody>
      </p:sp>
      <p:sp>
        <p:nvSpPr>
          <p:cNvPr id="37899" name="Text Box 10">
            <a:extLst>
              <a:ext uri="{FF2B5EF4-FFF2-40B4-BE49-F238E27FC236}">
                <a16:creationId xmlns:a16="http://schemas.microsoft.com/office/drawing/2014/main" id="{C8FC9053-FC01-AD9A-F7F9-2C37EF853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02275"/>
            <a:ext cx="19542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Simulate DFA</a:t>
            </a:r>
            <a:br>
              <a:rPr lang="en-US" altLang="en-US" sz="2400"/>
            </a:br>
            <a:r>
              <a:rPr lang="en-US" altLang="en-US" sz="2400"/>
              <a:t>to recognize</a:t>
            </a:r>
            <a:br>
              <a:rPr lang="en-US" altLang="en-US" sz="2400"/>
            </a:br>
            <a:r>
              <a:rPr lang="en-US" altLang="en-US" sz="2400"/>
              <a:t>tokens</a:t>
            </a:r>
          </a:p>
        </p:txBody>
      </p:sp>
      <p:sp>
        <p:nvSpPr>
          <p:cNvPr id="37900" name="AutoShape 11">
            <a:extLst>
              <a:ext uri="{FF2B5EF4-FFF2-40B4-BE49-F238E27FC236}">
                <a16:creationId xmlns:a16="http://schemas.microsoft.com/office/drawing/2014/main" id="{17194542-ABA0-E182-FEBD-A83D41F1DE35}"/>
              </a:ext>
            </a:extLst>
          </p:cNvPr>
          <p:cNvSpPr>
            <a:spLocks/>
          </p:cNvSpPr>
          <p:nvPr/>
        </p:nvSpPr>
        <p:spPr bwMode="auto">
          <a:xfrm>
            <a:off x="5791200" y="3810000"/>
            <a:ext cx="228600" cy="2743200"/>
          </a:xfrm>
          <a:prstGeom prst="leftBracket">
            <a:avLst>
              <a:gd name="adj" fmla="val 10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1" name="AutoShape 12">
            <a:extLst>
              <a:ext uri="{FF2B5EF4-FFF2-40B4-BE49-F238E27FC236}">
                <a16:creationId xmlns:a16="http://schemas.microsoft.com/office/drawing/2014/main" id="{67520902-7D21-1B4A-CEC5-E2E7777C0014}"/>
              </a:ext>
            </a:extLst>
          </p:cNvPr>
          <p:cNvSpPr>
            <a:spLocks/>
          </p:cNvSpPr>
          <p:nvPr/>
        </p:nvSpPr>
        <p:spPr bwMode="auto">
          <a:xfrm>
            <a:off x="8229600" y="3810000"/>
            <a:ext cx="228600" cy="2743200"/>
          </a:xfrm>
          <a:prstGeom prst="rightBracket">
            <a:avLst>
              <a:gd name="adj" fmla="val 10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2" name="Text Box 13">
            <a:extLst>
              <a:ext uri="{FF2B5EF4-FFF2-40B4-BE49-F238E27FC236}">
                <a16:creationId xmlns:a16="http://schemas.microsoft.com/office/drawing/2014/main" id="{EBD4F12A-EE46-94E4-5DCF-98574D44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26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Optional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91402691-10BB-9C76-0181-142360F9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5C909-EDBD-44B6-BFBF-847961AFBA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D34BA4B-AF20-1675-F48F-418890B3D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Nondeterministic Finite Automata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E60BBBE-F8A9-6760-F3AD-CC08B143D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NFA is a 5-tuple (</a:t>
            </a:r>
            <a:r>
              <a:rPr lang="en-US" altLang="en-US" i="1"/>
              <a:t>S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, ,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 i="1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) where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is a finite set of </a:t>
            </a:r>
            <a:r>
              <a:rPr lang="en-US" altLang="en-US" i="1">
                <a:sym typeface="Symbol" panose="05050102010706020507" pitchFamily="18" charset="2"/>
              </a:rPr>
              <a:t>states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 is a finite set of symbols, the </a:t>
            </a:r>
            <a:r>
              <a:rPr lang="en-US" altLang="en-US" i="1">
                <a:sym typeface="Symbol" panose="05050102010706020507" pitchFamily="18" charset="2"/>
              </a:rPr>
              <a:t>alphabet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 is a </a:t>
            </a:r>
            <a:r>
              <a:rPr lang="en-US" altLang="en-US" i="1">
                <a:sym typeface="Symbol" panose="05050102010706020507" pitchFamily="18" charset="2"/>
              </a:rPr>
              <a:t>mapping</a:t>
            </a:r>
            <a:r>
              <a:rPr lang="en-US" altLang="en-US">
                <a:sym typeface="Symbol" panose="05050102010706020507" pitchFamily="18" charset="2"/>
              </a:rPr>
              <a:t> from </a:t>
            </a:r>
            <a:r>
              <a:rPr lang="en-US" altLang="en-US" i="1">
                <a:sym typeface="Symbol" panose="05050102010706020507" pitchFamily="18" charset="2"/>
              </a:rPr>
              <a:t>S </a:t>
            </a:r>
            <a:r>
              <a:rPr lang="en-US" altLang="en-US">
                <a:sym typeface="Symbol" panose="05050102010706020507" pitchFamily="18" charset="2"/>
              </a:rPr>
              <a:t>  to a set of states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 baseline="-25000">
                <a:sym typeface="Symbol" panose="05050102010706020507" pitchFamily="18" charset="2"/>
              </a:rPr>
              <a:t>0 </a:t>
            </a:r>
            <a:r>
              <a:rPr lang="en-US" altLang="en-US">
                <a:sym typeface="Symbol" panose="05050102010706020507" pitchFamily="18" charset="2"/>
              </a:rPr>
              <a:t>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is the </a:t>
            </a:r>
            <a:r>
              <a:rPr lang="en-US" altLang="en-US" i="1">
                <a:sym typeface="Symbol" panose="05050102010706020507" pitchFamily="18" charset="2"/>
              </a:rPr>
              <a:t>start state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F </a:t>
            </a:r>
            <a:r>
              <a:rPr lang="en-US" altLang="en-US">
                <a:sym typeface="Symbol" panose="05050102010706020507" pitchFamily="18" charset="2"/>
              </a:rPr>
              <a:t>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is the set of </a:t>
            </a:r>
            <a:r>
              <a:rPr lang="en-US" altLang="en-US" i="1">
                <a:sym typeface="Symbol" panose="05050102010706020507" pitchFamily="18" charset="2"/>
              </a:rPr>
              <a:t>accepting (</a:t>
            </a:r>
            <a:r>
              <a:rPr lang="en-US" altLang="en-US">
                <a:sym typeface="Symbol" panose="05050102010706020507" pitchFamily="18" charset="2"/>
              </a:rPr>
              <a:t>or</a:t>
            </a:r>
            <a:r>
              <a:rPr lang="en-US" altLang="en-US" i="1">
                <a:sym typeface="Symbol" panose="05050102010706020507" pitchFamily="18" charset="2"/>
              </a:rPr>
              <a:t> final) states</a:t>
            </a: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644F1E71-5FD2-76FA-A15F-774350F0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7CB63-3ED5-49F6-83F6-DFA77BAC28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5578875-A3C5-CCD6-6978-B8C11B58C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Graph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1F61879-ECEF-D453-5B69-671EEAB71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NFA can be diagrammatically represented by a labeled directed graph called a </a:t>
            </a:r>
            <a:r>
              <a:rPr lang="en-US" altLang="en-US" i="1"/>
              <a:t>transition graph</a:t>
            </a:r>
            <a:endParaRPr lang="en-US" altLang="en-US"/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50CD0103-BF46-3D1C-F7F9-FE083812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CC210250-7C2A-57D2-93EB-9697C6DC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39943" name="Line 6">
            <a:extLst>
              <a:ext uri="{FF2B5EF4-FFF2-40B4-BE49-F238E27FC236}">
                <a16:creationId xmlns:a16="http://schemas.microsoft.com/office/drawing/2014/main" id="{A26E674B-2F7D-85A9-52DD-8244E2B6C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>
            <a:extLst>
              <a:ext uri="{FF2B5EF4-FFF2-40B4-BE49-F238E27FC236}">
                <a16:creationId xmlns:a16="http://schemas.microsoft.com/office/drawing/2014/main" id="{EC1183B6-44A4-036B-A1F1-9637D1C96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FF73AB3D-EE8B-6F72-10F2-C6D1DBA4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5776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9946" name="Oval 9">
            <a:extLst>
              <a:ext uri="{FF2B5EF4-FFF2-40B4-BE49-F238E27FC236}">
                <a16:creationId xmlns:a16="http://schemas.microsoft.com/office/drawing/2014/main" id="{304A28D2-230A-C48D-6784-75039B0B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9947" name="Oval 10">
            <a:extLst>
              <a:ext uri="{FF2B5EF4-FFF2-40B4-BE49-F238E27FC236}">
                <a16:creationId xmlns:a16="http://schemas.microsoft.com/office/drawing/2014/main" id="{7068069A-C408-E3C3-3767-4EC62CB1E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05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4C090358-7CBD-32B5-2DF4-8F4410486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Freeform 14">
            <a:extLst>
              <a:ext uri="{FF2B5EF4-FFF2-40B4-BE49-F238E27FC236}">
                <a16:creationId xmlns:a16="http://schemas.microsoft.com/office/drawing/2014/main" id="{25A74257-902B-4A88-803D-0E09A2AEE0A0}"/>
              </a:ext>
            </a:extLst>
          </p:cNvPr>
          <p:cNvSpPr>
            <a:spLocks/>
          </p:cNvSpPr>
          <p:nvPr/>
        </p:nvSpPr>
        <p:spPr bwMode="auto">
          <a:xfrm>
            <a:off x="1905000" y="47244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5">
            <a:extLst>
              <a:ext uri="{FF2B5EF4-FFF2-40B4-BE49-F238E27FC236}">
                <a16:creationId xmlns:a16="http://schemas.microsoft.com/office/drawing/2014/main" id="{E56C6F5A-725E-35B6-C403-9E1089D0D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257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Oval 16">
            <a:extLst>
              <a:ext uri="{FF2B5EF4-FFF2-40B4-BE49-F238E27FC236}">
                <a16:creationId xmlns:a16="http://schemas.microsoft.com/office/drawing/2014/main" id="{F092EB88-63CC-7BC5-056E-2D3F951C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39952" name="Text Box 18">
            <a:extLst>
              <a:ext uri="{FF2B5EF4-FFF2-40B4-BE49-F238E27FC236}">
                <a16:creationId xmlns:a16="http://schemas.microsoft.com/office/drawing/2014/main" id="{A78B5777-5F6A-1120-23D5-14B76305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9953" name="Text Box 19">
            <a:extLst>
              <a:ext uri="{FF2B5EF4-FFF2-40B4-BE49-F238E27FC236}">
                <a16:creationId xmlns:a16="http://schemas.microsoft.com/office/drawing/2014/main" id="{30336CB5-A57D-1495-F547-46721A38F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9954" name="Text Box 20">
            <a:extLst>
              <a:ext uri="{FF2B5EF4-FFF2-40B4-BE49-F238E27FC236}">
                <a16:creationId xmlns:a16="http://schemas.microsoft.com/office/drawing/2014/main" id="{F99EEB10-ADE4-E163-78A7-D66965D0A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196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9955" name="Freeform 23">
            <a:extLst>
              <a:ext uri="{FF2B5EF4-FFF2-40B4-BE49-F238E27FC236}">
                <a16:creationId xmlns:a16="http://schemas.microsoft.com/office/drawing/2014/main" id="{267DF621-8341-F99F-C374-E505DAF56A3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905000" y="5324475"/>
            <a:ext cx="457200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24">
            <a:extLst>
              <a:ext uri="{FF2B5EF4-FFF2-40B4-BE49-F238E27FC236}">
                <a16:creationId xmlns:a16="http://schemas.microsoft.com/office/drawing/2014/main" id="{AFF310AB-885C-47BB-7727-E0F5202A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29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9957" name="Rectangle 25">
            <a:extLst>
              <a:ext uri="{FF2B5EF4-FFF2-40B4-BE49-F238E27FC236}">
                <a16:creationId xmlns:a16="http://schemas.microsoft.com/office/drawing/2014/main" id="{BFFEAD4D-842C-88B9-9125-B5101E52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95800"/>
            <a:ext cx="17922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S </a:t>
            </a:r>
            <a:r>
              <a:rPr lang="en-US" altLang="en-US" sz="2400">
                <a:sym typeface="Symbol" panose="05050102010706020507" pitchFamily="18" charset="2"/>
              </a:rPr>
              <a:t>= {0,1,2,3}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 = {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,</a:t>
            </a:r>
            <a:r>
              <a:rPr lang="en-US" altLang="en-US" sz="2400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}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 baseline="-25000">
                <a:sym typeface="Symbol" panose="05050102010706020507" pitchFamily="18" charset="2"/>
              </a:rPr>
              <a:t>0 </a:t>
            </a:r>
            <a:r>
              <a:rPr lang="en-US" altLang="en-US" sz="2400">
                <a:sym typeface="Symbol" panose="05050102010706020507" pitchFamily="18" charset="2"/>
              </a:rPr>
              <a:t>= 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F </a:t>
            </a:r>
            <a:r>
              <a:rPr lang="en-US" altLang="en-US" sz="2400">
                <a:sym typeface="Symbol" panose="05050102010706020507" pitchFamily="18" charset="2"/>
              </a:rPr>
              <a:t>= {3}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658A0882-0C56-76ED-42AE-81631FE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14569-8682-4757-A315-5607C6655C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BBB1DF9-ADFD-5E9C-6E16-C987A2001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Table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C3935D7-B311-AE88-4BC1-9370EA917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mapping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 of an NFA can be represented in a </a:t>
            </a:r>
            <a:r>
              <a:rPr lang="en-US" altLang="en-US" i="1"/>
              <a:t>transition table</a:t>
            </a:r>
            <a:endParaRPr lang="en-US" altLang="en-US"/>
          </a:p>
        </p:txBody>
      </p:sp>
      <p:graphicFrame>
        <p:nvGraphicFramePr>
          <p:cNvPr id="30777" name="Group 57">
            <a:extLst>
              <a:ext uri="{FF2B5EF4-FFF2-40B4-BE49-F238E27FC236}">
                <a16:creationId xmlns:a16="http://schemas.microsoft.com/office/drawing/2014/main" id="{0D6EBFF6-5E5C-211C-B9E6-0CBEAEA5FFB2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3505200"/>
          <a:ext cx="4343400" cy="264001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1537477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3949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26452734"/>
                    </a:ext>
                  </a:extLst>
                </a:gridCol>
              </a:tblGrid>
              <a:tr h="944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State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Input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Input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019285"/>
                  </a:ext>
                </a:extLst>
              </a:tr>
              <a:tr h="565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{0, 1}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{0}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835182"/>
                  </a:ext>
                </a:extLst>
              </a:tr>
              <a:tr h="565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{2}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554"/>
                  </a:ext>
                </a:extLst>
              </a:tr>
              <a:tr h="565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{3}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431011"/>
                  </a:ext>
                </a:extLst>
              </a:tr>
            </a:tbl>
          </a:graphicData>
        </a:graphic>
      </p:graphicFrame>
      <p:sp>
        <p:nvSpPr>
          <p:cNvPr id="40987" name="Rectangle 58">
            <a:extLst>
              <a:ext uri="{FF2B5EF4-FFF2-40B4-BE49-F238E27FC236}">
                <a16:creationId xmlns:a16="http://schemas.microsoft.com/office/drawing/2014/main" id="{375C440B-25BC-9036-3DA5-6D85763E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3886200"/>
            <a:ext cx="25352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(0,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) = {0,1}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(0,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) = {0}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(1,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) = {2}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(2,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) = {3}</a:t>
            </a:r>
          </a:p>
        </p:txBody>
      </p:sp>
      <p:sp>
        <p:nvSpPr>
          <p:cNvPr id="40988" name="Line 59">
            <a:extLst>
              <a:ext uri="{FF2B5EF4-FFF2-40B4-BE49-F238E27FC236}">
                <a16:creationId xmlns:a16="http://schemas.microsoft.com/office/drawing/2014/main" id="{D03184BC-4775-21F0-A9B0-BF698B81B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30592B29-A653-E4F9-C2B2-CDDF8DEA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28FE8-2521-4A13-9E42-4637E32878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D9B4E73-51F0-9D62-5D8B-AC321EB0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Language Defined by an NFA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580708B-9471-38B6-3B7E-069701D35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 NFA </a:t>
            </a:r>
            <a:r>
              <a:rPr lang="en-US" altLang="en-US" sz="2800" i="1"/>
              <a:t>accepts</a:t>
            </a:r>
            <a:r>
              <a:rPr lang="en-US" altLang="en-US" sz="2800"/>
              <a:t> an input string </a:t>
            </a:r>
            <a:r>
              <a:rPr lang="en-US" altLang="en-US" sz="2800" i="1"/>
              <a:t>x</a:t>
            </a:r>
            <a:r>
              <a:rPr lang="en-US" altLang="en-US" sz="2800"/>
              <a:t> if and only if there is some path with edges labeled with symbols from </a:t>
            </a:r>
            <a:r>
              <a:rPr lang="en-US" altLang="en-US" sz="2800" i="1"/>
              <a:t>x</a:t>
            </a:r>
            <a:r>
              <a:rPr lang="en-US" altLang="en-US" sz="2800"/>
              <a:t> in sequence from the start state to some accepting state in the transition graph</a:t>
            </a:r>
          </a:p>
          <a:p>
            <a:pPr eaLnBrk="1" hangingPunct="1"/>
            <a:r>
              <a:rPr lang="en-US" altLang="en-US" sz="2800"/>
              <a:t>A state transition from one state to another on the path is called a </a:t>
            </a:r>
            <a:r>
              <a:rPr lang="en-US" altLang="en-US" sz="2800" i="1"/>
              <a:t>move</a:t>
            </a:r>
            <a:endParaRPr lang="en-US" altLang="en-US" sz="2800"/>
          </a:p>
          <a:p>
            <a:pPr eaLnBrk="1" hangingPunct="1"/>
            <a:r>
              <a:rPr lang="en-US" altLang="en-US" sz="2800"/>
              <a:t>The </a:t>
            </a:r>
            <a:r>
              <a:rPr lang="en-US" altLang="en-US" sz="2800" i="1"/>
              <a:t>language defined by</a:t>
            </a:r>
            <a:r>
              <a:rPr lang="en-US" altLang="en-US" sz="2800"/>
              <a:t> an NFA is the set of input strings it accepts, such as (</a:t>
            </a:r>
            <a:r>
              <a:rPr lang="en-US" altLang="en-US" sz="2800" b="1">
                <a:latin typeface="Courier New" panose="02070309020205020404" pitchFamily="49" charset="0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 b="1">
                <a:latin typeface="Courier New" panose="02070309020205020404" pitchFamily="49" charset="0"/>
              </a:rPr>
              <a:t>b</a:t>
            </a:r>
            <a:r>
              <a:rPr lang="en-US" altLang="en-US" sz="2800"/>
              <a:t>)*</a:t>
            </a:r>
            <a:r>
              <a:rPr lang="en-US" altLang="en-US" sz="2800" b="1">
                <a:latin typeface="Courier New" panose="02070309020205020404" pitchFamily="49" charset="0"/>
              </a:rPr>
              <a:t>abb</a:t>
            </a:r>
            <a:r>
              <a:rPr lang="en-US" altLang="en-US" sz="2800"/>
              <a:t> for the example NFA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BDAFCCE7-AD25-3CAD-0476-77AF1420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4A5E4-AFAF-468A-80C4-F9BFC5C164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6157727-D938-5885-FCF8-38C7BDE9C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of a Lexical Analyzer Generator: RE to NFA to DFA</a:t>
            </a:r>
          </a:p>
        </p:txBody>
      </p:sp>
      <p:sp>
        <p:nvSpPr>
          <p:cNvPr id="43012" name="Oval 3">
            <a:extLst>
              <a:ext uri="{FF2B5EF4-FFF2-40B4-BE49-F238E27FC236}">
                <a16:creationId xmlns:a16="http://schemas.microsoft.com/office/drawing/2014/main" id="{37C3A101-2705-E6B5-0485-F71ED6BF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s</a:t>
            </a:r>
            <a:r>
              <a:rPr lang="en-US" altLang="en-US" sz="2000" baseline="-25000"/>
              <a:t>0</a:t>
            </a:r>
            <a:endParaRPr lang="en-US" altLang="en-US" sz="2000"/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EF998631-2EEC-9804-920D-8214D322E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4638" y="3962400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5">
            <a:extLst>
              <a:ext uri="{FF2B5EF4-FFF2-40B4-BE49-F238E27FC236}">
                <a16:creationId xmlns:a16="http://schemas.microsoft.com/office/drawing/2014/main" id="{EF139D31-0F94-8367-5655-CD11D1F1C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33528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p</a:t>
            </a:r>
            <a:r>
              <a:rPr lang="en-US" altLang="en-US" sz="2000" baseline="-25000"/>
              <a:t>1</a:t>
            </a:r>
            <a:r>
              <a:rPr lang="en-US" altLang="en-US" sz="2000"/>
              <a:t>)</a:t>
            </a:r>
          </a:p>
        </p:txBody>
      </p:sp>
      <p:sp>
        <p:nvSpPr>
          <p:cNvPr id="43015" name="Oval 6">
            <a:extLst>
              <a:ext uri="{FF2B5EF4-FFF2-40B4-BE49-F238E27FC236}">
                <a16:creationId xmlns:a16="http://schemas.microsoft.com/office/drawing/2014/main" id="{0BF15B10-E271-A357-F01B-22B0B360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38100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p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</p:txBody>
      </p:sp>
      <p:sp>
        <p:nvSpPr>
          <p:cNvPr id="43016" name="Line 7">
            <a:extLst>
              <a:ext uri="{FF2B5EF4-FFF2-40B4-BE49-F238E27FC236}">
                <a16:creationId xmlns:a16="http://schemas.microsoft.com/office/drawing/2014/main" id="{D0C0D0EE-1EDD-628B-62DE-E221AC455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4638" y="35052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8">
            <a:extLst>
              <a:ext uri="{FF2B5EF4-FFF2-40B4-BE49-F238E27FC236}">
                <a16:creationId xmlns:a16="http://schemas.microsoft.com/office/drawing/2014/main" id="{43542649-4C43-4E6C-FFE3-022D2AF05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36718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96EA389A-0F05-AAD3-9541-1FB2FA087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0">
            <a:extLst>
              <a:ext uri="{FF2B5EF4-FFF2-40B4-BE49-F238E27FC236}">
                <a16:creationId xmlns:a16="http://schemas.microsoft.com/office/drawing/2014/main" id="{3ADEC0F7-9B5A-7B92-5148-0EFCAC7D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352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3020" name="Rectangle 11">
            <a:extLst>
              <a:ext uri="{FF2B5EF4-FFF2-40B4-BE49-F238E27FC236}">
                <a16:creationId xmlns:a16="http://schemas.microsoft.com/office/drawing/2014/main" id="{E15455AC-8C96-4E3B-8FC7-A3DEA03D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2052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3021" name="Oval 12">
            <a:extLst>
              <a:ext uri="{FF2B5EF4-FFF2-40B4-BE49-F238E27FC236}">
                <a16:creationId xmlns:a16="http://schemas.microsoft.com/office/drawing/2014/main" id="{2090B65E-6398-F828-320E-94F349676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38100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3022" name="Oval 13">
            <a:extLst>
              <a:ext uri="{FF2B5EF4-FFF2-40B4-BE49-F238E27FC236}">
                <a16:creationId xmlns:a16="http://schemas.microsoft.com/office/drawing/2014/main" id="{253F19C3-4BDC-8D10-4A5C-F76F47D8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3352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3023" name="Line 14">
            <a:extLst>
              <a:ext uri="{FF2B5EF4-FFF2-40B4-BE49-F238E27FC236}">
                <a16:creationId xmlns:a16="http://schemas.microsoft.com/office/drawing/2014/main" id="{5AC3C7DF-112D-9D8C-BD25-245074599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638" y="4114800"/>
            <a:ext cx="685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5">
            <a:extLst>
              <a:ext uri="{FF2B5EF4-FFF2-40B4-BE49-F238E27FC236}">
                <a16:creationId xmlns:a16="http://schemas.microsoft.com/office/drawing/2014/main" id="{E6F5713A-6F17-C9F9-6A97-3CC0D9DA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720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n</a:t>
            </a:r>
            <a:r>
              <a:rPr lang="en-US" altLang="en-US" sz="2000"/>
              <a:t>)</a:t>
            </a:r>
          </a:p>
        </p:txBody>
      </p:sp>
      <p:sp>
        <p:nvSpPr>
          <p:cNvPr id="43025" name="Oval 16">
            <a:extLst>
              <a:ext uri="{FF2B5EF4-FFF2-40B4-BE49-F238E27FC236}">
                <a16:creationId xmlns:a16="http://schemas.microsoft.com/office/drawing/2014/main" id="{3BD1571F-D4DF-35AB-D5FC-7C089BC2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45720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3026" name="Rectangle 17">
            <a:extLst>
              <a:ext uri="{FF2B5EF4-FFF2-40B4-BE49-F238E27FC236}">
                <a16:creationId xmlns:a16="http://schemas.microsoft.com/office/drawing/2014/main" id="{8A867ABF-6719-0301-4082-05A75002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5814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3027" name="Text Box 18">
            <a:extLst>
              <a:ext uri="{FF2B5EF4-FFF2-40B4-BE49-F238E27FC236}">
                <a16:creationId xmlns:a16="http://schemas.microsoft.com/office/drawing/2014/main" id="{2D007682-49AB-E888-7458-77079651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4098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…</a:t>
            </a:r>
          </a:p>
        </p:txBody>
      </p:sp>
      <p:sp>
        <p:nvSpPr>
          <p:cNvPr id="43028" name="Text Box 19">
            <a:extLst>
              <a:ext uri="{FF2B5EF4-FFF2-40B4-BE49-F238E27FC236}">
                <a16:creationId xmlns:a16="http://schemas.microsoft.com/office/drawing/2014/main" id="{B30B53F0-02D6-E461-A4C3-6DCC1871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24066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p</a:t>
            </a:r>
            <a:r>
              <a:rPr lang="en-US" altLang="en-US" sz="2400" baseline="-25000"/>
              <a:t>1</a:t>
            </a:r>
            <a:r>
              <a:rPr lang="en-US" altLang="en-US" sz="2400"/>
              <a:t>	{ </a:t>
            </a:r>
            <a:r>
              <a:rPr lang="en-US" altLang="en-US" sz="2400" i="1"/>
              <a:t>action</a:t>
            </a:r>
            <a:r>
              <a:rPr lang="en-US" altLang="en-US" sz="2400" baseline="-25000"/>
              <a:t>1</a:t>
            </a:r>
            <a:r>
              <a:rPr lang="en-US" altLang="en-US" sz="2400"/>
              <a:t> }</a:t>
            </a:r>
            <a:br>
              <a:rPr lang="en-US" altLang="en-US" sz="2400"/>
            </a:br>
            <a:r>
              <a:rPr lang="en-US" altLang="en-US" sz="2400" i="1"/>
              <a:t>p</a:t>
            </a:r>
            <a:r>
              <a:rPr lang="en-US" altLang="en-US" sz="2400" baseline="-25000"/>
              <a:t>2</a:t>
            </a:r>
            <a:r>
              <a:rPr lang="en-US" altLang="en-US" sz="2400"/>
              <a:t>	{ </a:t>
            </a:r>
            <a:r>
              <a:rPr lang="en-US" altLang="en-US" sz="2400" i="1"/>
              <a:t>action</a:t>
            </a:r>
            <a:r>
              <a:rPr lang="en-US" altLang="en-US" sz="2400" baseline="-25000"/>
              <a:t>2</a:t>
            </a:r>
            <a:r>
              <a:rPr lang="en-US" altLang="en-US" sz="2400"/>
              <a:t> }</a:t>
            </a:r>
            <a:br>
              <a:rPr lang="en-US" altLang="en-US" sz="2400"/>
            </a:br>
            <a:r>
              <a:rPr lang="en-US" altLang="en-US" sz="2400"/>
              <a:t>…</a:t>
            </a:r>
            <a:br>
              <a:rPr lang="en-US" altLang="en-US" sz="2400"/>
            </a:br>
            <a:r>
              <a:rPr lang="en-US" altLang="en-US" sz="2400" i="1"/>
              <a:t>p</a:t>
            </a:r>
            <a:r>
              <a:rPr lang="en-US" altLang="en-US" sz="2400" i="1" baseline="-25000"/>
              <a:t>n</a:t>
            </a:r>
            <a:r>
              <a:rPr lang="en-US" altLang="en-US" sz="2400"/>
              <a:t>	{ </a:t>
            </a:r>
            <a:r>
              <a:rPr lang="en-US" altLang="en-US" sz="2400" i="1"/>
              <a:t>action</a:t>
            </a:r>
            <a:r>
              <a:rPr lang="en-US" altLang="en-US" sz="2400" i="1" baseline="-25000"/>
              <a:t>n</a:t>
            </a:r>
            <a:r>
              <a:rPr lang="en-US" altLang="en-US" sz="2400"/>
              <a:t> }</a:t>
            </a:r>
          </a:p>
        </p:txBody>
      </p:sp>
      <p:sp>
        <p:nvSpPr>
          <p:cNvPr id="43029" name="Text Box 20">
            <a:extLst>
              <a:ext uri="{FF2B5EF4-FFF2-40B4-BE49-F238E27FC236}">
                <a16:creationId xmlns:a16="http://schemas.microsoft.com/office/drawing/2014/main" id="{F23B8443-B44D-5435-F5A7-85A3F521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32766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1</a:t>
            </a:r>
            <a:endParaRPr lang="en-US" altLang="en-US" sz="2400" i="1"/>
          </a:p>
        </p:txBody>
      </p:sp>
      <p:sp>
        <p:nvSpPr>
          <p:cNvPr id="43030" name="Text Box 21">
            <a:extLst>
              <a:ext uri="{FF2B5EF4-FFF2-40B4-BE49-F238E27FC236}">
                <a16:creationId xmlns:a16="http://schemas.microsoft.com/office/drawing/2014/main" id="{F398BC69-5AD9-75A5-2387-A309F555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37338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2</a:t>
            </a:r>
            <a:endParaRPr lang="en-US" altLang="en-US" sz="2400" i="1"/>
          </a:p>
        </p:txBody>
      </p:sp>
      <p:sp>
        <p:nvSpPr>
          <p:cNvPr id="43031" name="Text Box 22">
            <a:extLst>
              <a:ext uri="{FF2B5EF4-FFF2-40B4-BE49-F238E27FC236}">
                <a16:creationId xmlns:a16="http://schemas.microsoft.com/office/drawing/2014/main" id="{1B59BFC8-CC3B-260E-F25F-BF143A229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44958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i="1" baseline="-25000"/>
              <a:t>n</a:t>
            </a:r>
            <a:endParaRPr lang="en-US" altLang="en-US" sz="2400" i="1"/>
          </a:p>
        </p:txBody>
      </p:sp>
      <p:sp>
        <p:nvSpPr>
          <p:cNvPr id="43032" name="Text Box 23">
            <a:extLst>
              <a:ext uri="{FF2B5EF4-FFF2-40B4-BE49-F238E27FC236}">
                <a16:creationId xmlns:a16="http://schemas.microsoft.com/office/drawing/2014/main" id="{984BE591-02D1-69BF-13C9-0371FB52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86000"/>
            <a:ext cx="2909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 specification with</a:t>
            </a:r>
            <a:br>
              <a:rPr lang="en-US" altLang="en-US" sz="2400"/>
            </a:br>
            <a:r>
              <a:rPr lang="en-US" altLang="en-US" sz="2400"/>
              <a:t>regular expressions</a:t>
            </a:r>
          </a:p>
        </p:txBody>
      </p:sp>
      <p:sp>
        <p:nvSpPr>
          <p:cNvPr id="43033" name="Text Box 24">
            <a:extLst>
              <a:ext uri="{FF2B5EF4-FFF2-40B4-BE49-F238E27FC236}">
                <a16:creationId xmlns:a16="http://schemas.microsoft.com/office/drawing/2014/main" id="{DCC06279-F50A-A2E6-C0F3-2680C6D89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86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NFA</a:t>
            </a:r>
          </a:p>
        </p:txBody>
      </p:sp>
      <p:sp>
        <p:nvSpPr>
          <p:cNvPr id="43034" name="Text Box 25">
            <a:extLst>
              <a:ext uri="{FF2B5EF4-FFF2-40B4-BE49-F238E27FC236}">
                <a16:creationId xmlns:a16="http://schemas.microsoft.com/office/drawing/2014/main" id="{74385465-1D0B-4E1D-1B65-ECFEBB36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6172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DFA</a:t>
            </a:r>
          </a:p>
        </p:txBody>
      </p:sp>
      <p:sp>
        <p:nvSpPr>
          <p:cNvPr id="43035" name="AutoShape 26">
            <a:extLst>
              <a:ext uri="{FF2B5EF4-FFF2-40B4-BE49-F238E27FC236}">
                <a16:creationId xmlns:a16="http://schemas.microsoft.com/office/drawing/2014/main" id="{FA389CAC-367D-62AA-3B3D-E183342D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33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36" name="AutoShape 27">
            <a:extLst>
              <a:ext uri="{FF2B5EF4-FFF2-40B4-BE49-F238E27FC236}">
                <a16:creationId xmlns:a16="http://schemas.microsoft.com/office/drawing/2014/main" id="{AF9BCBCB-F8ED-9508-9C32-546745C6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6858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37" name="Text Box 28">
            <a:extLst>
              <a:ext uri="{FF2B5EF4-FFF2-40B4-BE49-F238E27FC236}">
                <a16:creationId xmlns:a16="http://schemas.microsoft.com/office/drawing/2014/main" id="{BCE3E916-9CAD-DD1D-69F6-830095D76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3" y="53340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Subset construction</a:t>
            </a:r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C1717945-58EF-8201-8B48-337B2654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E0EEE-D5B1-4AE1-BE3E-7AEF3B59EE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4035" name="Oval 2">
            <a:extLst>
              <a:ext uri="{FF2B5EF4-FFF2-40B4-BE49-F238E27FC236}">
                <a16:creationId xmlns:a16="http://schemas.microsoft.com/office/drawing/2014/main" id="{6C251ABB-48F7-6397-7A72-243BE24A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</p:txBody>
      </p:sp>
      <p:sp>
        <p:nvSpPr>
          <p:cNvPr id="44036" name="Oval 3">
            <a:extLst>
              <a:ext uri="{FF2B5EF4-FFF2-40B4-BE49-F238E27FC236}">
                <a16:creationId xmlns:a16="http://schemas.microsoft.com/office/drawing/2014/main" id="{2645613F-A5E8-A3C7-3544-8C2F6009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768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)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1D9ED22C-0B61-E8E1-ADD4-B7FCDCC7A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NFA (Thompson</a:t>
            </a:r>
            <a:r>
              <a:rPr lang="ja-JP" altLang="en-US"/>
              <a:t>’</a:t>
            </a:r>
            <a:r>
              <a:rPr lang="en-US" altLang="ja-JP"/>
              <a:t>s Construction)</a:t>
            </a:r>
            <a:endParaRPr lang="en-US" altLang="en-US"/>
          </a:p>
        </p:txBody>
      </p:sp>
      <p:sp>
        <p:nvSpPr>
          <p:cNvPr id="44038" name="Oval 5">
            <a:extLst>
              <a:ext uri="{FF2B5EF4-FFF2-40B4-BE49-F238E27FC236}">
                <a16:creationId xmlns:a16="http://schemas.microsoft.com/office/drawing/2014/main" id="{4D6FAB93-E835-7B29-DE5F-759D5AD1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2057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44039" name="Oval 6">
            <a:extLst>
              <a:ext uri="{FF2B5EF4-FFF2-40B4-BE49-F238E27FC236}">
                <a16:creationId xmlns:a16="http://schemas.microsoft.com/office/drawing/2014/main" id="{B9ACCFBD-BD0B-6586-17D5-687069BD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44040" name="Line 7">
            <a:extLst>
              <a:ext uri="{FF2B5EF4-FFF2-40B4-BE49-F238E27FC236}">
                <a16:creationId xmlns:a16="http://schemas.microsoft.com/office/drawing/2014/main" id="{E1E78823-CDC5-5AB3-0C1F-319BF9AA8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65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E9C74FDC-35DC-C97A-6F83-821AD9CE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1828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42" name="Oval 9">
            <a:extLst>
              <a:ext uri="{FF2B5EF4-FFF2-40B4-BE49-F238E27FC236}">
                <a16:creationId xmlns:a16="http://schemas.microsoft.com/office/drawing/2014/main" id="{61F8E30A-5508-3278-39BB-93CEC1F6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57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44043" name="Text Box 10">
            <a:extLst>
              <a:ext uri="{FF2B5EF4-FFF2-40B4-BE49-F238E27FC236}">
                <a16:creationId xmlns:a16="http://schemas.microsoft.com/office/drawing/2014/main" id="{A84B5E66-FFA3-D5AA-CAD7-122EB53FF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051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4044" name="Oval 11">
            <a:extLst>
              <a:ext uri="{FF2B5EF4-FFF2-40B4-BE49-F238E27FC236}">
                <a16:creationId xmlns:a16="http://schemas.microsoft.com/office/drawing/2014/main" id="{A2B6A4D7-C2F4-D892-7B4C-C1D75277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575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6DFD2933-F650-654B-81B5-DF66F2462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3">
            <a:extLst>
              <a:ext uri="{FF2B5EF4-FFF2-40B4-BE49-F238E27FC236}">
                <a16:creationId xmlns:a16="http://schemas.microsoft.com/office/drawing/2014/main" id="{42AFC9D7-71F0-9FF1-B712-8C78871F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44047" name="Oval 14">
            <a:extLst>
              <a:ext uri="{FF2B5EF4-FFF2-40B4-BE49-F238E27FC236}">
                <a16:creationId xmlns:a16="http://schemas.microsoft.com/office/drawing/2014/main" id="{043118DE-9D0B-9127-1498-CCCC1C53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44048" name="Line 15">
            <a:extLst>
              <a:ext uri="{FF2B5EF4-FFF2-40B4-BE49-F238E27FC236}">
                <a16:creationId xmlns:a16="http://schemas.microsoft.com/office/drawing/2014/main" id="{BD1C4424-DB4A-75C1-AA48-13877F268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1148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Oval 16">
            <a:extLst>
              <a:ext uri="{FF2B5EF4-FFF2-40B4-BE49-F238E27FC236}">
                <a16:creationId xmlns:a16="http://schemas.microsoft.com/office/drawing/2014/main" id="{00DF9C7B-4A7D-8AA4-F597-7B3DC14A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814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1</a:t>
            </a:r>
            <a:r>
              <a:rPr lang="en-US" altLang="en-US" sz="2000"/>
              <a:t>)</a:t>
            </a:r>
          </a:p>
        </p:txBody>
      </p:sp>
      <p:sp>
        <p:nvSpPr>
          <p:cNvPr id="44050" name="Oval 17">
            <a:extLst>
              <a:ext uri="{FF2B5EF4-FFF2-40B4-BE49-F238E27FC236}">
                <a16:creationId xmlns:a16="http://schemas.microsoft.com/office/drawing/2014/main" id="{595F9290-4F6D-04ED-2093-3E26FE4F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910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</p:txBody>
      </p:sp>
      <p:sp>
        <p:nvSpPr>
          <p:cNvPr id="44051" name="Line 18">
            <a:extLst>
              <a:ext uri="{FF2B5EF4-FFF2-40B4-BE49-F238E27FC236}">
                <a16:creationId xmlns:a16="http://schemas.microsoft.com/office/drawing/2014/main" id="{A3A9A687-B161-8488-F18D-1BD721419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3380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19">
            <a:extLst>
              <a:ext uri="{FF2B5EF4-FFF2-40B4-BE49-F238E27FC236}">
                <a16:creationId xmlns:a16="http://schemas.microsoft.com/office/drawing/2014/main" id="{1A251AA5-3FE2-3F34-013A-2AEA1E055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7338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0">
            <a:extLst>
              <a:ext uri="{FF2B5EF4-FFF2-40B4-BE49-F238E27FC236}">
                <a16:creationId xmlns:a16="http://schemas.microsoft.com/office/drawing/2014/main" id="{AA19AB95-79FA-0FF9-068F-DAFA155721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11480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1">
            <a:extLst>
              <a:ext uri="{FF2B5EF4-FFF2-40B4-BE49-F238E27FC236}">
                <a16:creationId xmlns:a16="http://schemas.microsoft.com/office/drawing/2014/main" id="{7D689410-03DB-B037-C4F2-DB10F6BA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43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4055" name="Line 22">
            <a:extLst>
              <a:ext uri="{FF2B5EF4-FFF2-40B4-BE49-F238E27FC236}">
                <a16:creationId xmlns:a16="http://schemas.microsoft.com/office/drawing/2014/main" id="{D562293C-1385-91A0-A6C2-0B9689991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925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Line 23">
            <a:extLst>
              <a:ext uri="{FF2B5EF4-FFF2-40B4-BE49-F238E27FC236}">
                <a16:creationId xmlns:a16="http://schemas.microsoft.com/office/drawing/2014/main" id="{EFC72851-1CBF-5B26-08C5-79D148067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Text Box 24">
            <a:extLst>
              <a:ext uri="{FF2B5EF4-FFF2-40B4-BE49-F238E27FC236}">
                <a16:creationId xmlns:a16="http://schemas.microsoft.com/office/drawing/2014/main" id="{A0EA3955-5D0D-9B92-2441-581B2191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4058" name="Text Box 25">
            <a:extLst>
              <a:ext uri="{FF2B5EF4-FFF2-40B4-BE49-F238E27FC236}">
                <a16:creationId xmlns:a16="http://schemas.microsoft.com/office/drawing/2014/main" id="{9C828816-F251-5C2D-69BB-A18C2DE4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6718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4059" name="Line 26">
            <a:extLst>
              <a:ext uri="{FF2B5EF4-FFF2-40B4-BE49-F238E27FC236}">
                <a16:creationId xmlns:a16="http://schemas.microsoft.com/office/drawing/2014/main" id="{A43738BC-D66F-C6AC-DD0F-480C3862C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Rectangle 27">
            <a:extLst>
              <a:ext uri="{FF2B5EF4-FFF2-40B4-BE49-F238E27FC236}">
                <a16:creationId xmlns:a16="http://schemas.microsoft.com/office/drawing/2014/main" id="{6C61374D-AF8A-7742-1AF6-74CA1048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432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61" name="Rectangle 28">
            <a:extLst>
              <a:ext uri="{FF2B5EF4-FFF2-40B4-BE49-F238E27FC236}">
                <a16:creationId xmlns:a16="http://schemas.microsoft.com/office/drawing/2014/main" id="{18EEDAC8-6BB3-EBFA-2628-542840D0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290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62" name="Rectangle 29">
            <a:extLst>
              <a:ext uri="{FF2B5EF4-FFF2-40B4-BE49-F238E27FC236}">
                <a16:creationId xmlns:a16="http://schemas.microsoft.com/office/drawing/2014/main" id="{41287177-0765-B445-A7B5-6DBD5E43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63" name="Rectangle 30">
            <a:extLst>
              <a:ext uri="{FF2B5EF4-FFF2-40B4-BE49-F238E27FC236}">
                <a16:creationId xmlns:a16="http://schemas.microsoft.com/office/drawing/2014/main" id="{73923122-EAB0-69A8-236B-40B42082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4432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64" name="Oval 31">
            <a:extLst>
              <a:ext uri="{FF2B5EF4-FFF2-40B4-BE49-F238E27FC236}">
                <a16:creationId xmlns:a16="http://schemas.microsoft.com/office/drawing/2014/main" id="{02F59E9F-802E-FEFE-C10C-2E7D998B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76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44065" name="Oval 32">
            <a:extLst>
              <a:ext uri="{FF2B5EF4-FFF2-40B4-BE49-F238E27FC236}">
                <a16:creationId xmlns:a16="http://schemas.microsoft.com/office/drawing/2014/main" id="{BD7855EE-CFEA-1C86-FC71-8164CB91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44066" name="Text Box 33">
            <a:extLst>
              <a:ext uri="{FF2B5EF4-FFF2-40B4-BE49-F238E27FC236}">
                <a16:creationId xmlns:a16="http://schemas.microsoft.com/office/drawing/2014/main" id="{FE065003-8EBF-CC9A-1ADC-D88000BA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624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4067" name="Line 34">
            <a:extLst>
              <a:ext uri="{FF2B5EF4-FFF2-40B4-BE49-F238E27FC236}">
                <a16:creationId xmlns:a16="http://schemas.microsoft.com/office/drawing/2014/main" id="{D3E8A1C2-C8B6-C67D-0332-40D7E673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Oval 35">
            <a:extLst>
              <a:ext uri="{FF2B5EF4-FFF2-40B4-BE49-F238E27FC236}">
                <a16:creationId xmlns:a16="http://schemas.microsoft.com/office/drawing/2014/main" id="{429A977B-C620-5D89-4427-FE61B3417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4069" name="Oval 36">
            <a:extLst>
              <a:ext uri="{FF2B5EF4-FFF2-40B4-BE49-F238E27FC236}">
                <a16:creationId xmlns:a16="http://schemas.microsoft.com/office/drawing/2014/main" id="{29183854-17D8-F893-6A88-82443769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913438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N</a:t>
            </a:r>
            <a:r>
              <a:rPr lang="en-US" altLang="en-US" sz="2000"/>
              <a:t>(</a:t>
            </a:r>
            <a:r>
              <a:rPr lang="en-US" altLang="en-US" sz="2000" i="1"/>
              <a:t>r</a:t>
            </a:r>
            <a:r>
              <a:rPr lang="en-US" altLang="en-US" sz="2000"/>
              <a:t>)</a:t>
            </a:r>
          </a:p>
        </p:txBody>
      </p:sp>
      <p:sp>
        <p:nvSpPr>
          <p:cNvPr id="44070" name="Oval 37">
            <a:extLst>
              <a:ext uri="{FF2B5EF4-FFF2-40B4-BE49-F238E27FC236}">
                <a16:creationId xmlns:a16="http://schemas.microsoft.com/office/drawing/2014/main" id="{72C62FB9-00F2-00B8-3E95-818DECA21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9134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f</a:t>
            </a:r>
            <a:endParaRPr lang="en-US" altLang="en-US" sz="2000"/>
          </a:p>
        </p:txBody>
      </p:sp>
      <p:sp>
        <p:nvSpPr>
          <p:cNvPr id="44071" name="Oval 38">
            <a:extLst>
              <a:ext uri="{FF2B5EF4-FFF2-40B4-BE49-F238E27FC236}">
                <a16:creationId xmlns:a16="http://schemas.microsoft.com/office/drawing/2014/main" id="{834AA195-3213-466F-6883-A5131478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913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i</a:t>
            </a:r>
            <a:endParaRPr lang="en-US" altLang="en-US" sz="2000"/>
          </a:p>
        </p:txBody>
      </p:sp>
      <p:sp>
        <p:nvSpPr>
          <p:cNvPr id="44072" name="Text Box 39">
            <a:extLst>
              <a:ext uri="{FF2B5EF4-FFF2-40B4-BE49-F238E27FC236}">
                <a16:creationId xmlns:a16="http://schemas.microsoft.com/office/drawing/2014/main" id="{5CF4CF83-269E-169F-0171-D932D0AA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699125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4073" name="Line 40">
            <a:extLst>
              <a:ext uri="{FF2B5EF4-FFF2-40B4-BE49-F238E27FC236}">
                <a16:creationId xmlns:a16="http://schemas.microsoft.com/office/drawing/2014/main" id="{BAEC28A0-31A2-5B49-3D0E-2C5730274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065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Oval 41">
            <a:extLst>
              <a:ext uri="{FF2B5EF4-FFF2-40B4-BE49-F238E27FC236}">
                <a16:creationId xmlns:a16="http://schemas.microsoft.com/office/drawing/2014/main" id="{D5B3EF4C-24C3-00B7-0821-D481EC6A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913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4075" name="Oval 42">
            <a:extLst>
              <a:ext uri="{FF2B5EF4-FFF2-40B4-BE49-F238E27FC236}">
                <a16:creationId xmlns:a16="http://schemas.microsoft.com/office/drawing/2014/main" id="{711990B9-6C34-247F-8181-58DF3E54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9134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44076" name="Line 43">
            <a:extLst>
              <a:ext uri="{FF2B5EF4-FFF2-40B4-BE49-F238E27FC236}">
                <a16:creationId xmlns:a16="http://schemas.microsoft.com/office/drawing/2014/main" id="{D61D63A6-E558-C08F-86EA-5D5558238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6065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7" name="Line 44">
            <a:extLst>
              <a:ext uri="{FF2B5EF4-FFF2-40B4-BE49-F238E27FC236}">
                <a16:creationId xmlns:a16="http://schemas.microsoft.com/office/drawing/2014/main" id="{F4B42390-F7EF-28A3-A2E4-59CC643FC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065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78" name="AutoShape 45">
            <a:extLst>
              <a:ext uri="{FF2B5EF4-FFF2-40B4-BE49-F238E27FC236}">
                <a16:creationId xmlns:a16="http://schemas.microsoft.com/office/drawing/2014/main" id="{1CB58A5B-2341-77CC-CEB2-827BB3B26D5C}"/>
              </a:ext>
            </a:extLst>
          </p:cNvPr>
          <p:cNvCxnSpPr>
            <a:cxnSpLocks noChangeShapeType="1"/>
            <a:stCxn id="44075" idx="0"/>
            <a:endCxn id="44074" idx="0"/>
          </p:cNvCxnSpPr>
          <p:nvPr/>
        </p:nvCxnSpPr>
        <p:spPr bwMode="auto">
          <a:xfrm rot="-5400000" flipH="1" flipV="1">
            <a:off x="6361906" y="5418932"/>
            <a:ext cx="1587" cy="990600"/>
          </a:xfrm>
          <a:prstGeom prst="curvedConnector3">
            <a:avLst>
              <a:gd name="adj1" fmla="val -15300005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9" name="Rectangle 46">
            <a:extLst>
              <a:ext uri="{FF2B5EF4-FFF2-40B4-BE49-F238E27FC236}">
                <a16:creationId xmlns:a16="http://schemas.microsoft.com/office/drawing/2014/main" id="{7200188E-8104-8D72-5525-14F8ED30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241925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44080" name="AutoShape 47">
            <a:extLst>
              <a:ext uri="{FF2B5EF4-FFF2-40B4-BE49-F238E27FC236}">
                <a16:creationId xmlns:a16="http://schemas.microsoft.com/office/drawing/2014/main" id="{118BDF34-2F5A-1B5F-DEE6-1A53FFB9D2C1}"/>
              </a:ext>
            </a:extLst>
          </p:cNvPr>
          <p:cNvCxnSpPr>
            <a:cxnSpLocks noChangeShapeType="1"/>
            <a:stCxn id="44071" idx="5"/>
            <a:endCxn id="44070" idx="3"/>
          </p:cNvCxnSpPr>
          <p:nvPr/>
        </p:nvCxnSpPr>
        <p:spPr bwMode="auto">
          <a:xfrm rot="16200000" flipH="1">
            <a:off x="6353175" y="4881563"/>
            <a:ext cx="19050" cy="2603500"/>
          </a:xfrm>
          <a:prstGeom prst="curvedConnector3">
            <a:avLst>
              <a:gd name="adj1" fmla="val 1433333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81" name="Rectangle 48">
            <a:extLst>
              <a:ext uri="{FF2B5EF4-FFF2-40B4-BE49-F238E27FC236}">
                <a16:creationId xmlns:a16="http://schemas.microsoft.com/office/drawing/2014/main" id="{08075737-DE1C-D697-CC42-BA253603E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3388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82" name="Rectangle 49">
            <a:extLst>
              <a:ext uri="{FF2B5EF4-FFF2-40B4-BE49-F238E27FC236}">
                <a16:creationId xmlns:a16="http://schemas.microsoft.com/office/drawing/2014/main" id="{5B997E3A-3236-8764-F741-6011B172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83" name="Text Box 50">
            <a:extLst>
              <a:ext uri="{FF2B5EF4-FFF2-40B4-BE49-F238E27FC236}">
                <a16:creationId xmlns:a16="http://schemas.microsoft.com/office/drawing/2014/main" id="{91A6E026-D073-2F5B-F584-81712A80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4084" name="Text Box 51">
            <a:extLst>
              <a:ext uri="{FF2B5EF4-FFF2-40B4-BE49-F238E27FC236}">
                <a16:creationId xmlns:a16="http://schemas.microsoft.com/office/drawing/2014/main" id="{6BFF70BF-A99A-B896-06CC-828A134BE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08400"/>
            <a:ext cx="83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</a:p>
        </p:txBody>
      </p:sp>
      <p:sp>
        <p:nvSpPr>
          <p:cNvPr id="44085" name="Text Box 52">
            <a:extLst>
              <a:ext uri="{FF2B5EF4-FFF2-40B4-BE49-F238E27FC236}">
                <a16:creationId xmlns:a16="http://schemas.microsoft.com/office/drawing/2014/main" id="{882AE3F2-F6A5-F71A-F8AA-03FAEA557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r</a:t>
            </a:r>
            <a:r>
              <a:rPr lang="en-US" altLang="en-US" sz="2400" baseline="-25000"/>
              <a:t>1</a:t>
            </a:r>
            <a:r>
              <a:rPr lang="en-US" altLang="en-US" sz="2400" i="1"/>
              <a:t>r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sp>
        <p:nvSpPr>
          <p:cNvPr id="44086" name="Text Box 53">
            <a:extLst>
              <a:ext uri="{FF2B5EF4-FFF2-40B4-BE49-F238E27FC236}">
                <a16:creationId xmlns:a16="http://schemas.microsoft.com/office/drawing/2014/main" id="{A842ED7A-0F8C-1543-34F7-F741A80E2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15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r</a:t>
            </a:r>
            <a:r>
              <a:rPr lang="en-US" altLang="en-US" sz="2400"/>
              <a:t>*</a:t>
            </a:r>
          </a:p>
        </p:txBody>
      </p:sp>
      <p:sp>
        <p:nvSpPr>
          <p:cNvPr id="44087" name="Rectangle 54">
            <a:extLst>
              <a:ext uri="{FF2B5EF4-FFF2-40B4-BE49-F238E27FC236}">
                <a16:creationId xmlns:a16="http://schemas.microsoft.com/office/drawing/2014/main" id="{46F8B502-55BD-3C13-3124-CFAC805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530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4088" name="Rectangle 55">
            <a:extLst>
              <a:ext uri="{FF2B5EF4-FFF2-40B4-BE49-F238E27FC236}">
                <a16:creationId xmlns:a16="http://schemas.microsoft.com/office/drawing/2014/main" id="{C41B06AC-4104-F9A3-F35A-F0D440A5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6530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D3435B70-96EE-5DF9-E580-393035F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CF72C-A16E-41E1-8608-C7B705B271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EF17574-7207-C043-D4D0-AC60E2F4F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Reason Why Lexical Analysis is a Separate Phase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0F836FB-2C49-A14A-218D-323BEAF21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Simplifies the design of the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Parser receives from lexical analyzer input that is free of comments and whitespaces.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Provides efficient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Specialized techniques used to perform only the lexical tasks.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Specialized buffering techniques for reading input characters speeds up the compiler significantly.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Improves portability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Input-device specific peculiarities can be restricted to the lexical analyzer.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137C4DAB-BCB9-C790-4777-AC32991F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1EB8B4-03F4-4800-84D6-4F320C0B41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6946533-3731-4305-884C-BEB041F0D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the NFAs of a Set of Regular Expressions</a:t>
            </a:r>
          </a:p>
        </p:txBody>
      </p:sp>
      <p:sp>
        <p:nvSpPr>
          <p:cNvPr id="45060" name="Oval 3">
            <a:extLst>
              <a:ext uri="{FF2B5EF4-FFF2-40B4-BE49-F238E27FC236}">
                <a16:creationId xmlns:a16="http://schemas.microsoft.com/office/drawing/2014/main" id="{8670E7D1-E89B-B4AC-F057-F2DBD31E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057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FA7A0A45-113F-A04F-DFF3-225AC9DD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62" name="Oval 5">
            <a:extLst>
              <a:ext uri="{FF2B5EF4-FFF2-40B4-BE49-F238E27FC236}">
                <a16:creationId xmlns:a16="http://schemas.microsoft.com/office/drawing/2014/main" id="{15BD6CD6-E5D5-7075-B4D6-E0A10C13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859AE1F9-91F0-46D5-9BC3-6C6851B97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7">
            <a:extLst>
              <a:ext uri="{FF2B5EF4-FFF2-40B4-BE49-F238E27FC236}">
                <a16:creationId xmlns:a16="http://schemas.microsoft.com/office/drawing/2014/main" id="{20A0FC18-B5A4-8C5C-E252-A8DCC3EF8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57E8509A-4462-82A8-4417-4DB63BC56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843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5066" name="Oval 9">
            <a:extLst>
              <a:ext uri="{FF2B5EF4-FFF2-40B4-BE49-F238E27FC236}">
                <a16:creationId xmlns:a16="http://schemas.microsoft.com/office/drawing/2014/main" id="{7442FD75-82C8-3F5C-E69C-EC9B73DD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45067" name="Text Box 10">
            <a:extLst>
              <a:ext uri="{FF2B5EF4-FFF2-40B4-BE49-F238E27FC236}">
                <a16:creationId xmlns:a16="http://schemas.microsoft.com/office/drawing/2014/main" id="{45871BB3-9749-1271-D53F-97E6C337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051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68" name="Oval 11">
            <a:extLst>
              <a:ext uri="{FF2B5EF4-FFF2-40B4-BE49-F238E27FC236}">
                <a16:creationId xmlns:a16="http://schemas.microsoft.com/office/drawing/2014/main" id="{0DDB8349-E7CF-2FC9-AFBA-28DE7585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575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5069" name="Line 12">
            <a:extLst>
              <a:ext uri="{FF2B5EF4-FFF2-40B4-BE49-F238E27FC236}">
                <a16:creationId xmlns:a16="http://schemas.microsoft.com/office/drawing/2014/main" id="{AD1D8AC8-86EF-FBEB-056A-58E7A337B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3">
            <a:extLst>
              <a:ext uri="{FF2B5EF4-FFF2-40B4-BE49-F238E27FC236}">
                <a16:creationId xmlns:a16="http://schemas.microsoft.com/office/drawing/2014/main" id="{BF6D2FFE-944D-4203-8D68-0C652B00C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Text Box 14">
            <a:extLst>
              <a:ext uri="{FF2B5EF4-FFF2-40B4-BE49-F238E27FC236}">
                <a16:creationId xmlns:a16="http://schemas.microsoft.com/office/drawing/2014/main" id="{360255A7-3D20-0B31-BCAF-14A87641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43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5072" name="Oval 15">
            <a:extLst>
              <a:ext uri="{FF2B5EF4-FFF2-40B4-BE49-F238E27FC236}">
                <a16:creationId xmlns:a16="http://schemas.microsoft.com/office/drawing/2014/main" id="{8153AC1D-8CAD-6793-777A-23CE044B9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5073" name="Oval 16">
            <a:extLst>
              <a:ext uri="{FF2B5EF4-FFF2-40B4-BE49-F238E27FC236}">
                <a16:creationId xmlns:a16="http://schemas.microsoft.com/office/drawing/2014/main" id="{9351BAF1-1136-080F-1E3B-54F7FA4E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45074" name="Text Box 17">
            <a:extLst>
              <a:ext uri="{FF2B5EF4-FFF2-40B4-BE49-F238E27FC236}">
                <a16:creationId xmlns:a16="http://schemas.microsoft.com/office/drawing/2014/main" id="{591D3670-EACB-4831-D529-59CBBAE1E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19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5" name="Line 18">
            <a:extLst>
              <a:ext uri="{FF2B5EF4-FFF2-40B4-BE49-F238E27FC236}">
                <a16:creationId xmlns:a16="http://schemas.microsoft.com/office/drawing/2014/main" id="{317AA048-3AF7-9529-F1D7-5CA3BBDF3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9">
            <a:extLst>
              <a:ext uri="{FF2B5EF4-FFF2-40B4-BE49-F238E27FC236}">
                <a16:creationId xmlns:a16="http://schemas.microsoft.com/office/drawing/2014/main" id="{8F774BA4-493B-F7C6-9B42-3372B35F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19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7" name="Line 20">
            <a:extLst>
              <a:ext uri="{FF2B5EF4-FFF2-40B4-BE49-F238E27FC236}">
                <a16:creationId xmlns:a16="http://schemas.microsoft.com/office/drawing/2014/main" id="{D381F6BB-2B69-77A7-BB9A-99F61CAEB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Oval 21">
            <a:extLst>
              <a:ext uri="{FF2B5EF4-FFF2-40B4-BE49-F238E27FC236}">
                <a16:creationId xmlns:a16="http://schemas.microsoft.com/office/drawing/2014/main" id="{B2878F75-94EF-DA40-AC95-E0A01DF7A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45079" name="Text Box 22">
            <a:extLst>
              <a:ext uri="{FF2B5EF4-FFF2-40B4-BE49-F238E27FC236}">
                <a16:creationId xmlns:a16="http://schemas.microsoft.com/office/drawing/2014/main" id="{3A28F288-4797-4913-426C-8796F5A0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766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80" name="Oval 23">
            <a:extLst>
              <a:ext uri="{FF2B5EF4-FFF2-40B4-BE49-F238E27FC236}">
                <a16:creationId xmlns:a16="http://schemas.microsoft.com/office/drawing/2014/main" id="{8EB160A8-64B6-6E73-0822-8CBA4C10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45081" name="Line 24">
            <a:extLst>
              <a:ext uri="{FF2B5EF4-FFF2-40B4-BE49-F238E27FC236}">
                <a16:creationId xmlns:a16="http://schemas.microsoft.com/office/drawing/2014/main" id="{63989D5B-B2FC-FA78-E20A-C5E2BDFD0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25">
            <a:extLst>
              <a:ext uri="{FF2B5EF4-FFF2-40B4-BE49-F238E27FC236}">
                <a16:creationId xmlns:a16="http://schemas.microsoft.com/office/drawing/2014/main" id="{24939833-7A8E-725B-F112-99B128BC0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Text Box 26">
            <a:extLst>
              <a:ext uri="{FF2B5EF4-FFF2-40B4-BE49-F238E27FC236}">
                <a16:creationId xmlns:a16="http://schemas.microsoft.com/office/drawing/2014/main" id="{3135ED1B-27BE-5F72-6649-09EE5202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718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5084" name="Freeform 27">
            <a:extLst>
              <a:ext uri="{FF2B5EF4-FFF2-40B4-BE49-F238E27FC236}">
                <a16:creationId xmlns:a16="http://schemas.microsoft.com/office/drawing/2014/main" id="{D62912FA-6843-9A54-AFE3-F26F457C9526}"/>
              </a:ext>
            </a:extLst>
          </p:cNvPr>
          <p:cNvSpPr>
            <a:spLocks/>
          </p:cNvSpPr>
          <p:nvPr/>
        </p:nvSpPr>
        <p:spPr bwMode="auto">
          <a:xfrm>
            <a:off x="4397375" y="34956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Freeform 28">
            <a:extLst>
              <a:ext uri="{FF2B5EF4-FFF2-40B4-BE49-F238E27FC236}">
                <a16:creationId xmlns:a16="http://schemas.microsoft.com/office/drawing/2014/main" id="{6788D941-99F7-6B0E-BF12-1A7C325BFDEB}"/>
              </a:ext>
            </a:extLst>
          </p:cNvPr>
          <p:cNvSpPr>
            <a:spLocks/>
          </p:cNvSpPr>
          <p:nvPr/>
        </p:nvSpPr>
        <p:spPr bwMode="auto">
          <a:xfrm>
            <a:off x="5334000" y="35052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Text Box 29">
            <a:extLst>
              <a:ext uri="{FF2B5EF4-FFF2-40B4-BE49-F238E27FC236}">
                <a16:creationId xmlns:a16="http://schemas.microsoft.com/office/drawing/2014/main" id="{BD50693B-7FE4-168C-D0D4-0A0D7CC0B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00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87" name="Text Box 30">
            <a:extLst>
              <a:ext uri="{FF2B5EF4-FFF2-40B4-BE49-F238E27FC236}">
                <a16:creationId xmlns:a16="http://schemas.microsoft.com/office/drawing/2014/main" id="{15622791-C0F7-1A19-0572-338B3D4F2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146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88" name="Text Box 31">
            <a:extLst>
              <a:ext uri="{FF2B5EF4-FFF2-40B4-BE49-F238E27FC236}">
                <a16:creationId xmlns:a16="http://schemas.microsoft.com/office/drawing/2014/main" id="{F7400FAE-61DA-BE6E-A4C4-929284A92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14600"/>
            <a:ext cx="25892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	</a:t>
            </a:r>
            <a:r>
              <a:rPr lang="en-US" altLang="en-US" sz="2400"/>
              <a:t>{ </a:t>
            </a:r>
            <a:r>
              <a:rPr lang="en-US" altLang="en-US" sz="2400" i="1"/>
              <a:t>action</a:t>
            </a:r>
            <a:r>
              <a:rPr lang="en-US" altLang="en-US" sz="2400" baseline="-25000"/>
              <a:t>1</a:t>
            </a:r>
            <a:r>
              <a:rPr lang="en-US" altLang="en-US" sz="2400"/>
              <a:t> }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abb	</a:t>
            </a:r>
            <a:r>
              <a:rPr lang="en-US" altLang="en-US" sz="2400"/>
              <a:t>{ </a:t>
            </a:r>
            <a:r>
              <a:rPr lang="en-US" altLang="en-US" sz="2400" i="1"/>
              <a:t>action</a:t>
            </a:r>
            <a:r>
              <a:rPr lang="en-US" altLang="en-US" sz="2400" baseline="-25000"/>
              <a:t>2</a:t>
            </a:r>
            <a:r>
              <a:rPr lang="en-US" altLang="en-US" sz="2400"/>
              <a:t> }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*</a:t>
            </a:r>
            <a:r>
              <a:rPr lang="en-US" altLang="en-US" sz="2400" b="1">
                <a:latin typeface="Courier New" panose="02070309020205020404" pitchFamily="49" charset="0"/>
              </a:rPr>
              <a:t>b</a:t>
            </a:r>
            <a:r>
              <a:rPr lang="en-US" altLang="en-US" sz="2400"/>
              <a:t>+	{ </a:t>
            </a:r>
            <a:r>
              <a:rPr lang="en-US" altLang="en-US" sz="2400" i="1"/>
              <a:t>action</a:t>
            </a:r>
            <a:r>
              <a:rPr lang="en-US" altLang="en-US" sz="2400" baseline="-25000"/>
              <a:t>3</a:t>
            </a:r>
            <a:r>
              <a:rPr lang="en-US" altLang="en-US" sz="2400"/>
              <a:t> }</a:t>
            </a:r>
          </a:p>
        </p:txBody>
      </p:sp>
      <p:sp>
        <p:nvSpPr>
          <p:cNvPr id="45089" name="Oval 32">
            <a:extLst>
              <a:ext uri="{FF2B5EF4-FFF2-40B4-BE49-F238E27FC236}">
                <a16:creationId xmlns:a16="http://schemas.microsoft.com/office/drawing/2014/main" id="{9C1CE066-C646-ECEA-F3B8-13FCB75D0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5090" name="Text Box 33">
            <a:extLst>
              <a:ext uri="{FF2B5EF4-FFF2-40B4-BE49-F238E27FC236}">
                <a16:creationId xmlns:a16="http://schemas.microsoft.com/office/drawing/2014/main" id="{3003E6CD-8B86-1E47-518C-0AA8AB1F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43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91" name="Oval 34">
            <a:extLst>
              <a:ext uri="{FF2B5EF4-FFF2-40B4-BE49-F238E27FC236}">
                <a16:creationId xmlns:a16="http://schemas.microsoft.com/office/drawing/2014/main" id="{6D3483C0-54A8-90F6-05D1-7D445447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092" name="Line 35">
            <a:extLst>
              <a:ext uri="{FF2B5EF4-FFF2-40B4-BE49-F238E27FC236}">
                <a16:creationId xmlns:a16="http://schemas.microsoft.com/office/drawing/2014/main" id="{18C8A12A-CBE1-F282-D1B4-654B4E302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648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Oval 38">
            <a:extLst>
              <a:ext uri="{FF2B5EF4-FFF2-40B4-BE49-F238E27FC236}">
                <a16:creationId xmlns:a16="http://schemas.microsoft.com/office/drawing/2014/main" id="{A9A69E01-7338-3B35-0BFD-500D33F87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0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45094" name="Text Box 39">
            <a:extLst>
              <a:ext uri="{FF2B5EF4-FFF2-40B4-BE49-F238E27FC236}">
                <a16:creationId xmlns:a16="http://schemas.microsoft.com/office/drawing/2014/main" id="{E0EEF520-54B4-3BD1-9749-1FC29E9B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435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95" name="Oval 40">
            <a:extLst>
              <a:ext uri="{FF2B5EF4-FFF2-40B4-BE49-F238E27FC236}">
                <a16:creationId xmlns:a16="http://schemas.microsoft.com/office/drawing/2014/main" id="{577AC6B2-F57C-BB24-1543-386C4D53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95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5096" name="Line 41">
            <a:extLst>
              <a:ext uri="{FF2B5EF4-FFF2-40B4-BE49-F238E27FC236}">
                <a16:creationId xmlns:a16="http://schemas.microsoft.com/office/drawing/2014/main" id="{B74BFB98-20F4-2BC4-E898-0A1CF20ED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548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42">
            <a:extLst>
              <a:ext uri="{FF2B5EF4-FFF2-40B4-BE49-F238E27FC236}">
                <a16:creationId xmlns:a16="http://schemas.microsoft.com/office/drawing/2014/main" id="{74185F0A-6E33-A4FE-5CF7-CAECBBC77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548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Oval 44">
            <a:extLst>
              <a:ext uri="{FF2B5EF4-FFF2-40B4-BE49-F238E27FC236}">
                <a16:creationId xmlns:a16="http://schemas.microsoft.com/office/drawing/2014/main" id="{76C1C0DB-C973-8211-9633-64014B3F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5099" name="Oval 45">
            <a:extLst>
              <a:ext uri="{FF2B5EF4-FFF2-40B4-BE49-F238E27FC236}">
                <a16:creationId xmlns:a16="http://schemas.microsoft.com/office/drawing/2014/main" id="{603DE5A6-E08D-84ED-5746-9056842B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45100" name="Text Box 46">
            <a:extLst>
              <a:ext uri="{FF2B5EF4-FFF2-40B4-BE49-F238E27FC236}">
                <a16:creationId xmlns:a16="http://schemas.microsoft.com/office/drawing/2014/main" id="{261A5376-1A02-1B3F-3B95-B2907B24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257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101" name="Line 47">
            <a:extLst>
              <a:ext uri="{FF2B5EF4-FFF2-40B4-BE49-F238E27FC236}">
                <a16:creationId xmlns:a16="http://schemas.microsoft.com/office/drawing/2014/main" id="{9E5D730A-4C3D-A8EF-7557-26409CB47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562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Text Box 48">
            <a:extLst>
              <a:ext uri="{FF2B5EF4-FFF2-40B4-BE49-F238E27FC236}">
                <a16:creationId xmlns:a16="http://schemas.microsoft.com/office/drawing/2014/main" id="{96C7D2AF-F569-D266-2264-3D23D8D3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257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103" name="Line 49">
            <a:extLst>
              <a:ext uri="{FF2B5EF4-FFF2-40B4-BE49-F238E27FC236}">
                <a16:creationId xmlns:a16="http://schemas.microsoft.com/office/drawing/2014/main" id="{A428B641-CAC3-87B2-B07E-FC3B98B23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562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Oval 50">
            <a:extLst>
              <a:ext uri="{FF2B5EF4-FFF2-40B4-BE49-F238E27FC236}">
                <a16:creationId xmlns:a16="http://schemas.microsoft.com/office/drawing/2014/main" id="{9D0A268E-A39D-53F1-8443-A4D4FE9C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324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45105" name="Text Box 51">
            <a:extLst>
              <a:ext uri="{FF2B5EF4-FFF2-40B4-BE49-F238E27FC236}">
                <a16:creationId xmlns:a16="http://schemas.microsoft.com/office/drawing/2014/main" id="{390A019A-DD0B-8710-3DDF-84C1039C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4150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106" name="Oval 52">
            <a:extLst>
              <a:ext uri="{FF2B5EF4-FFF2-40B4-BE49-F238E27FC236}">
                <a16:creationId xmlns:a16="http://schemas.microsoft.com/office/drawing/2014/main" id="{0B9B058F-8338-17A5-6AA7-154528A4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32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45107" name="Line 53">
            <a:extLst>
              <a:ext uri="{FF2B5EF4-FFF2-40B4-BE49-F238E27FC236}">
                <a16:creationId xmlns:a16="http://schemas.microsoft.com/office/drawing/2014/main" id="{B167CCEF-51B4-6EE7-9DE8-2E7C539F7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47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8" name="Line 54">
            <a:extLst>
              <a:ext uri="{FF2B5EF4-FFF2-40B4-BE49-F238E27FC236}">
                <a16:creationId xmlns:a16="http://schemas.microsoft.com/office/drawing/2014/main" id="{99BEE97A-2B7F-F551-D793-3A65F19BA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724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Freeform 56">
            <a:extLst>
              <a:ext uri="{FF2B5EF4-FFF2-40B4-BE49-F238E27FC236}">
                <a16:creationId xmlns:a16="http://schemas.microsoft.com/office/drawing/2014/main" id="{D408664D-E40E-0E2A-D2EE-37C67103302D}"/>
              </a:ext>
            </a:extLst>
          </p:cNvPr>
          <p:cNvSpPr>
            <a:spLocks/>
          </p:cNvSpPr>
          <p:nvPr/>
        </p:nvSpPr>
        <p:spPr bwMode="auto">
          <a:xfrm>
            <a:off x="5921375" y="59340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Freeform 57">
            <a:extLst>
              <a:ext uri="{FF2B5EF4-FFF2-40B4-BE49-F238E27FC236}">
                <a16:creationId xmlns:a16="http://schemas.microsoft.com/office/drawing/2014/main" id="{727872AA-F80D-6EB1-A269-0D192430CEA5}"/>
              </a:ext>
            </a:extLst>
          </p:cNvPr>
          <p:cNvSpPr>
            <a:spLocks/>
          </p:cNvSpPr>
          <p:nvPr/>
        </p:nvSpPr>
        <p:spPr bwMode="auto">
          <a:xfrm>
            <a:off x="6858000" y="59436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1" name="Text Box 58">
            <a:extLst>
              <a:ext uri="{FF2B5EF4-FFF2-40B4-BE49-F238E27FC236}">
                <a16:creationId xmlns:a16="http://schemas.microsoft.com/office/drawing/2014/main" id="{16F8968E-CE61-09C0-7F3B-1D33D10C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38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112" name="Text Box 59">
            <a:extLst>
              <a:ext uri="{FF2B5EF4-FFF2-40B4-BE49-F238E27FC236}">
                <a16:creationId xmlns:a16="http://schemas.microsoft.com/office/drawing/2014/main" id="{F3D2484F-1A8C-6BB5-37CA-CC143C15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6530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113" name="Oval 60">
            <a:extLst>
              <a:ext uri="{FF2B5EF4-FFF2-40B4-BE49-F238E27FC236}">
                <a16:creationId xmlns:a16="http://schemas.microsoft.com/office/drawing/2014/main" id="{4E1991D4-C131-1640-D6B4-ADB517473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5114" name="Line 61">
            <a:extLst>
              <a:ext uri="{FF2B5EF4-FFF2-40B4-BE49-F238E27FC236}">
                <a16:creationId xmlns:a16="http://schemas.microsoft.com/office/drawing/2014/main" id="{53A59040-D959-56C2-3882-748D056BE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715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5" name="Line 63">
            <a:extLst>
              <a:ext uri="{FF2B5EF4-FFF2-40B4-BE49-F238E27FC236}">
                <a16:creationId xmlns:a16="http://schemas.microsoft.com/office/drawing/2014/main" id="{30C4D6FD-90A3-9F42-8EF3-C4C04FA0D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548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6" name="Text Box 64">
            <a:extLst>
              <a:ext uri="{FF2B5EF4-FFF2-40B4-BE49-F238E27FC236}">
                <a16:creationId xmlns:a16="http://schemas.microsoft.com/office/drawing/2014/main" id="{847794A6-850F-166A-8CB1-AD59FA31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81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5117" name="AutoShape 65">
            <a:extLst>
              <a:ext uri="{FF2B5EF4-FFF2-40B4-BE49-F238E27FC236}">
                <a16:creationId xmlns:a16="http://schemas.microsoft.com/office/drawing/2014/main" id="{D04B111A-DDD8-A1FA-9F4B-1984E9379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118" name="AutoShape 66">
            <a:extLst>
              <a:ext uri="{FF2B5EF4-FFF2-40B4-BE49-F238E27FC236}">
                <a16:creationId xmlns:a16="http://schemas.microsoft.com/office/drawing/2014/main" id="{6E764A06-85C5-1959-2B88-0465DB11C41C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848100" y="45339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119" name="Rectangle 67">
            <a:extLst>
              <a:ext uri="{FF2B5EF4-FFF2-40B4-BE49-F238E27FC236}">
                <a16:creationId xmlns:a16="http://schemas.microsoft.com/office/drawing/2014/main" id="{07292AF1-C399-2DF1-3E8C-7994DCBA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674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120" name="Rectangle 68">
            <a:extLst>
              <a:ext uri="{FF2B5EF4-FFF2-40B4-BE49-F238E27FC236}">
                <a16:creationId xmlns:a16="http://schemas.microsoft.com/office/drawing/2014/main" id="{63E83A5B-4056-5BEF-779B-525BCEB3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81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121" name="Rectangle 69">
            <a:extLst>
              <a:ext uri="{FF2B5EF4-FFF2-40B4-BE49-F238E27FC236}">
                <a16:creationId xmlns:a16="http://schemas.microsoft.com/office/drawing/2014/main" id="{CFBECF05-325D-0107-DA63-498F2247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47386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380F18AD-7986-5E29-B639-7F87B1C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D561C1-BF3F-448D-9F7A-7F2CEC8FFF4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033A32D-F9E5-72CF-8D22-650748F09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Simulating the Combined NFA Example 1</a:t>
            </a:r>
          </a:p>
        </p:txBody>
      </p:sp>
      <p:sp>
        <p:nvSpPr>
          <p:cNvPr id="46084" name="Oval 34">
            <a:extLst>
              <a:ext uri="{FF2B5EF4-FFF2-40B4-BE49-F238E27FC236}">
                <a16:creationId xmlns:a16="http://schemas.microsoft.com/office/drawing/2014/main" id="{C33D7EDC-C997-DD6A-0F27-BA950A9D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6085" name="Text Box 35">
            <a:extLst>
              <a:ext uri="{FF2B5EF4-FFF2-40B4-BE49-F238E27FC236}">
                <a16:creationId xmlns:a16="http://schemas.microsoft.com/office/drawing/2014/main" id="{A0793982-ABBA-FFF3-EDC1-A59E3E15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6086" name="Oval 36">
            <a:extLst>
              <a:ext uri="{FF2B5EF4-FFF2-40B4-BE49-F238E27FC236}">
                <a16:creationId xmlns:a16="http://schemas.microsoft.com/office/drawing/2014/main" id="{EF8BDB02-83A3-46FC-3B14-00DA0A43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6087" name="Line 37">
            <a:extLst>
              <a:ext uri="{FF2B5EF4-FFF2-40B4-BE49-F238E27FC236}">
                <a16:creationId xmlns:a16="http://schemas.microsoft.com/office/drawing/2014/main" id="{EC33B02D-AF42-A1E2-FBD7-BF2783B4C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33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38">
            <a:extLst>
              <a:ext uri="{FF2B5EF4-FFF2-40B4-BE49-F238E27FC236}">
                <a16:creationId xmlns:a16="http://schemas.microsoft.com/office/drawing/2014/main" id="{AC1D84EC-F4FD-B95E-B8F1-E04FF5EE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46089" name="Text Box 39">
            <a:extLst>
              <a:ext uri="{FF2B5EF4-FFF2-40B4-BE49-F238E27FC236}">
                <a16:creationId xmlns:a16="http://schemas.microsoft.com/office/drawing/2014/main" id="{D187FCBB-C0F1-9F82-5241-9BD084038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289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6090" name="Oval 40">
            <a:extLst>
              <a:ext uri="{FF2B5EF4-FFF2-40B4-BE49-F238E27FC236}">
                <a16:creationId xmlns:a16="http://schemas.microsoft.com/office/drawing/2014/main" id="{E8E382E6-526A-3F4F-7D65-BA5B1EA1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81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6091" name="Line 41">
            <a:extLst>
              <a:ext uri="{FF2B5EF4-FFF2-40B4-BE49-F238E27FC236}">
                <a16:creationId xmlns:a16="http://schemas.microsoft.com/office/drawing/2014/main" id="{5B96273F-A0CC-9629-118C-79041421A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33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42">
            <a:extLst>
              <a:ext uri="{FF2B5EF4-FFF2-40B4-BE49-F238E27FC236}">
                <a16:creationId xmlns:a16="http://schemas.microsoft.com/office/drawing/2014/main" id="{CCA3F975-A3EE-C140-54F0-EB3E11CDD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033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Oval 43">
            <a:extLst>
              <a:ext uri="{FF2B5EF4-FFF2-40B4-BE49-F238E27FC236}">
                <a16:creationId xmlns:a16="http://schemas.microsoft.com/office/drawing/2014/main" id="{F2F33058-E253-0EC9-F0E9-591B73E3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6094" name="Oval 44">
            <a:extLst>
              <a:ext uri="{FF2B5EF4-FFF2-40B4-BE49-F238E27FC236}">
                <a16:creationId xmlns:a16="http://schemas.microsoft.com/office/drawing/2014/main" id="{81A3B41D-70D7-E96A-F9EE-B349A2B9C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46095" name="Text Box 45">
            <a:extLst>
              <a:ext uri="{FF2B5EF4-FFF2-40B4-BE49-F238E27FC236}">
                <a16:creationId xmlns:a16="http://schemas.microsoft.com/office/drawing/2014/main" id="{8D8F7518-F052-8A7B-236E-431323574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43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096" name="Line 46">
            <a:extLst>
              <a:ext uri="{FF2B5EF4-FFF2-40B4-BE49-F238E27FC236}">
                <a16:creationId xmlns:a16="http://schemas.microsoft.com/office/drawing/2014/main" id="{436B57DF-190F-41E4-D3F4-495B8327A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47">
            <a:extLst>
              <a:ext uri="{FF2B5EF4-FFF2-40B4-BE49-F238E27FC236}">
                <a16:creationId xmlns:a16="http://schemas.microsoft.com/office/drawing/2014/main" id="{16DA8B6C-9A9F-0508-7B8B-B2E2E686D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098" name="Line 48">
            <a:extLst>
              <a:ext uri="{FF2B5EF4-FFF2-40B4-BE49-F238E27FC236}">
                <a16:creationId xmlns:a16="http://schemas.microsoft.com/office/drawing/2014/main" id="{D21A8285-92B2-13BD-0CA6-5783DF097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048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Oval 49">
            <a:extLst>
              <a:ext uri="{FF2B5EF4-FFF2-40B4-BE49-F238E27FC236}">
                <a16:creationId xmlns:a16="http://schemas.microsoft.com/office/drawing/2014/main" id="{EAB60159-3594-8564-B03F-9E081B88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46100" name="Text Box 50">
            <a:extLst>
              <a:ext uri="{FF2B5EF4-FFF2-40B4-BE49-F238E27FC236}">
                <a16:creationId xmlns:a16="http://schemas.microsoft.com/office/drawing/2014/main" id="{C3693ABA-1562-6AC5-761E-70390BC6B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00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101" name="Oval 51">
            <a:extLst>
              <a:ext uri="{FF2B5EF4-FFF2-40B4-BE49-F238E27FC236}">
                <a16:creationId xmlns:a16="http://schemas.microsoft.com/office/drawing/2014/main" id="{B8B8E270-B726-A5CF-CF8B-9FDF38642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46102" name="Line 52">
            <a:extLst>
              <a:ext uri="{FF2B5EF4-FFF2-40B4-BE49-F238E27FC236}">
                <a16:creationId xmlns:a16="http://schemas.microsoft.com/office/drawing/2014/main" id="{0BE878A7-3960-4A82-F19C-319949629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62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53">
            <a:extLst>
              <a:ext uri="{FF2B5EF4-FFF2-40B4-BE49-F238E27FC236}">
                <a16:creationId xmlns:a16="http://schemas.microsoft.com/office/drawing/2014/main" id="{605F13EB-61E9-0347-EC69-011C4109F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209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Freeform 54">
            <a:extLst>
              <a:ext uri="{FF2B5EF4-FFF2-40B4-BE49-F238E27FC236}">
                <a16:creationId xmlns:a16="http://schemas.microsoft.com/office/drawing/2014/main" id="{ADBB93DB-216D-22CE-8BAE-794D9E0CD63C}"/>
              </a:ext>
            </a:extLst>
          </p:cNvPr>
          <p:cNvSpPr>
            <a:spLocks/>
          </p:cNvSpPr>
          <p:nvPr/>
        </p:nvSpPr>
        <p:spPr bwMode="auto">
          <a:xfrm>
            <a:off x="3940175" y="34194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Freeform 55">
            <a:extLst>
              <a:ext uri="{FF2B5EF4-FFF2-40B4-BE49-F238E27FC236}">
                <a16:creationId xmlns:a16="http://schemas.microsoft.com/office/drawing/2014/main" id="{48A7FE91-64BC-7BD9-3237-A50A3549C993}"/>
              </a:ext>
            </a:extLst>
          </p:cNvPr>
          <p:cNvSpPr>
            <a:spLocks/>
          </p:cNvSpPr>
          <p:nvPr/>
        </p:nvSpPr>
        <p:spPr bwMode="auto">
          <a:xfrm>
            <a:off x="4876800" y="34290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56">
            <a:extLst>
              <a:ext uri="{FF2B5EF4-FFF2-40B4-BE49-F238E27FC236}">
                <a16:creationId xmlns:a16="http://schemas.microsoft.com/office/drawing/2014/main" id="{CBDC052D-0112-A2B9-78A7-E007D129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6107" name="Text Box 57">
            <a:extLst>
              <a:ext uri="{FF2B5EF4-FFF2-40B4-BE49-F238E27FC236}">
                <a16:creationId xmlns:a16="http://schemas.microsoft.com/office/drawing/2014/main" id="{7156F163-4A7F-CE6A-4315-09CE873D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138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108" name="Oval 58">
            <a:extLst>
              <a:ext uri="{FF2B5EF4-FFF2-40B4-BE49-F238E27FC236}">
                <a16:creationId xmlns:a16="http://schemas.microsoft.com/office/drawing/2014/main" id="{7EB5B33F-DBFA-6AB5-3B75-771A3ACC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6109" name="Line 59">
            <a:extLst>
              <a:ext uri="{FF2B5EF4-FFF2-40B4-BE49-F238E27FC236}">
                <a16:creationId xmlns:a16="http://schemas.microsoft.com/office/drawing/2014/main" id="{28D54E71-18B2-F3D0-DABE-8E16330F5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Line 60">
            <a:extLst>
              <a:ext uri="{FF2B5EF4-FFF2-40B4-BE49-F238E27FC236}">
                <a16:creationId xmlns:a16="http://schemas.microsoft.com/office/drawing/2014/main" id="{8C808D21-B203-B1EA-1A57-5BF96D5C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033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Text Box 61">
            <a:extLst>
              <a:ext uri="{FF2B5EF4-FFF2-40B4-BE49-F238E27FC236}">
                <a16:creationId xmlns:a16="http://schemas.microsoft.com/office/drawing/2014/main" id="{F492545C-9E2D-2C61-3ACD-E45F9BD6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6112" name="Rectangle 62">
            <a:extLst>
              <a:ext uri="{FF2B5EF4-FFF2-40B4-BE49-F238E27FC236}">
                <a16:creationId xmlns:a16="http://schemas.microsoft.com/office/drawing/2014/main" id="{E739EFA6-12F2-07B1-A024-15361B6F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52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6113" name="Rectangle 63">
            <a:extLst>
              <a:ext uri="{FF2B5EF4-FFF2-40B4-BE49-F238E27FC236}">
                <a16:creationId xmlns:a16="http://schemas.microsoft.com/office/drawing/2014/main" id="{F36C2D45-7C00-8F90-7D9C-CDE0C367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6114" name="Rectangle 64">
            <a:extLst>
              <a:ext uri="{FF2B5EF4-FFF2-40B4-BE49-F238E27FC236}">
                <a16:creationId xmlns:a16="http://schemas.microsoft.com/office/drawing/2014/main" id="{12B2CA8E-8385-88AE-1864-D1FF9EAC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22240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graphicFrame>
        <p:nvGraphicFramePr>
          <p:cNvPr id="60496" name="Group 80">
            <a:extLst>
              <a:ext uri="{FF2B5EF4-FFF2-40B4-BE49-F238E27FC236}">
                <a16:creationId xmlns:a16="http://schemas.microsoft.com/office/drawing/2014/main" id="{CA01BC6B-CCE7-1B45-0BCD-769677628396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800600"/>
          <a:ext cx="304800" cy="158432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509" name="Group 93">
            <a:extLst>
              <a:ext uri="{FF2B5EF4-FFF2-40B4-BE49-F238E27FC236}">
                <a16:creationId xmlns:a16="http://schemas.microsoft.com/office/drawing/2014/main" id="{434A18CD-44CD-078E-DEB1-AF87971A9FF0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800600"/>
          <a:ext cx="304800" cy="11890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521" name="Group 105">
            <a:extLst>
              <a:ext uri="{FF2B5EF4-FFF2-40B4-BE49-F238E27FC236}">
                <a16:creationId xmlns:a16="http://schemas.microsoft.com/office/drawing/2014/main" id="{9E22F64F-6A80-D3EC-2E88-70EADE79DC7B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48006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522" name="Group 106">
            <a:extLst>
              <a:ext uri="{FF2B5EF4-FFF2-40B4-BE49-F238E27FC236}">
                <a16:creationId xmlns:a16="http://schemas.microsoft.com/office/drawing/2014/main" id="{7885A6AA-2986-181C-1E5E-4BA7F4C97758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48006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49" name="Text Box 112">
            <a:extLst>
              <a:ext uri="{FF2B5EF4-FFF2-40B4-BE49-F238E27FC236}">
                <a16:creationId xmlns:a16="http://schemas.microsoft.com/office/drawing/2014/main" id="{B5DB0CDD-9E22-EFDA-C2E3-E57BEAA4D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86400"/>
            <a:ext cx="56181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Must find the </a:t>
            </a:r>
            <a:r>
              <a:rPr lang="en-US" altLang="en-US" sz="2400" i="1"/>
              <a:t>longest match</a:t>
            </a:r>
            <a:r>
              <a:rPr lang="en-US" altLang="en-US" sz="2400"/>
              <a:t>:</a:t>
            </a:r>
            <a:br>
              <a:rPr lang="en-US" altLang="en-US" sz="2400"/>
            </a:br>
            <a:r>
              <a:rPr lang="en-US" altLang="en-US" sz="2400"/>
              <a:t>Continue until no further moves are possible</a:t>
            </a:r>
            <a:br>
              <a:rPr lang="en-US" altLang="en-US" sz="2400"/>
            </a:br>
            <a:r>
              <a:rPr lang="en-US" altLang="en-US" sz="2400"/>
              <a:t>When last state is accepting: execute action</a:t>
            </a:r>
          </a:p>
        </p:txBody>
      </p:sp>
      <p:sp>
        <p:nvSpPr>
          <p:cNvPr id="46150" name="Text Box 114">
            <a:extLst>
              <a:ext uri="{FF2B5EF4-FFF2-40B4-BE49-F238E27FC236}">
                <a16:creationId xmlns:a16="http://schemas.microsoft.com/office/drawing/2014/main" id="{C09BE627-F46C-4372-1EA0-2504118FC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050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1</a:t>
            </a:r>
            <a:endParaRPr lang="en-US" altLang="en-US" sz="2400" i="1"/>
          </a:p>
        </p:txBody>
      </p:sp>
      <p:sp>
        <p:nvSpPr>
          <p:cNvPr id="46151" name="Text Box 115">
            <a:extLst>
              <a:ext uri="{FF2B5EF4-FFF2-40B4-BE49-F238E27FC236}">
                <a16:creationId xmlns:a16="http://schemas.microsoft.com/office/drawing/2014/main" id="{CF4CA986-1F5C-4D20-1A4A-514C53EA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2</a:t>
            </a:r>
            <a:endParaRPr lang="en-US" altLang="en-US" sz="2400" i="1"/>
          </a:p>
        </p:txBody>
      </p:sp>
      <p:sp>
        <p:nvSpPr>
          <p:cNvPr id="46152" name="Text Box 116">
            <a:extLst>
              <a:ext uri="{FF2B5EF4-FFF2-40B4-BE49-F238E27FC236}">
                <a16:creationId xmlns:a16="http://schemas.microsoft.com/office/drawing/2014/main" id="{25A5F372-E213-D2C4-A527-4B3C9CE9F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338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3</a:t>
            </a:r>
            <a:endParaRPr lang="en-US" altLang="en-US" sz="2400" i="1"/>
          </a:p>
        </p:txBody>
      </p:sp>
      <p:sp>
        <p:nvSpPr>
          <p:cNvPr id="46153" name="Text Box 117">
            <a:extLst>
              <a:ext uri="{FF2B5EF4-FFF2-40B4-BE49-F238E27FC236}">
                <a16:creationId xmlns:a16="http://schemas.microsoft.com/office/drawing/2014/main" id="{6B9AED9C-C96B-ECD3-1D50-4FD6702D7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6154" name="Line 118">
            <a:extLst>
              <a:ext uri="{FF2B5EF4-FFF2-40B4-BE49-F238E27FC236}">
                <a16:creationId xmlns:a16="http://schemas.microsoft.com/office/drawing/2014/main" id="{664EC968-E30B-7C32-77AE-D14303477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5" name="Text Box 119">
            <a:extLst>
              <a:ext uri="{FF2B5EF4-FFF2-40B4-BE49-F238E27FC236}">
                <a16:creationId xmlns:a16="http://schemas.microsoft.com/office/drawing/2014/main" id="{ABD84A45-952D-5F23-E0F3-B41E497C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156" name="Line 120">
            <a:extLst>
              <a:ext uri="{FF2B5EF4-FFF2-40B4-BE49-F238E27FC236}">
                <a16:creationId xmlns:a16="http://schemas.microsoft.com/office/drawing/2014/main" id="{75CFE07B-2B78-6FCF-9B4F-403C9F14F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7" name="Text Box 121">
            <a:extLst>
              <a:ext uri="{FF2B5EF4-FFF2-40B4-BE49-F238E27FC236}">
                <a16:creationId xmlns:a16="http://schemas.microsoft.com/office/drawing/2014/main" id="{1961537C-F6B0-617E-8545-BC000CA24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6158" name="Line 122">
            <a:extLst>
              <a:ext uri="{FF2B5EF4-FFF2-40B4-BE49-F238E27FC236}">
                <a16:creationId xmlns:a16="http://schemas.microsoft.com/office/drawing/2014/main" id="{6DB4441E-D2B7-EC02-625F-6A6F05E6A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59" name="Text Box 123">
            <a:extLst>
              <a:ext uri="{FF2B5EF4-FFF2-40B4-BE49-F238E27FC236}">
                <a16:creationId xmlns:a16="http://schemas.microsoft.com/office/drawing/2014/main" id="{0BFF1767-6BD4-90F5-9852-429B72BB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6160" name="Line 124">
            <a:extLst>
              <a:ext uri="{FF2B5EF4-FFF2-40B4-BE49-F238E27FC236}">
                <a16:creationId xmlns:a16="http://schemas.microsoft.com/office/drawing/2014/main" id="{2F9A8BB9-4200-719F-B29E-39B6C02D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61" name="Text Box 125">
            <a:extLst>
              <a:ext uri="{FF2B5EF4-FFF2-40B4-BE49-F238E27FC236}">
                <a16:creationId xmlns:a16="http://schemas.microsoft.com/office/drawing/2014/main" id="{05DCABFC-86A2-5933-F6D5-ACEE81EE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none</a:t>
            </a:r>
          </a:p>
        </p:txBody>
      </p:sp>
      <p:sp>
        <p:nvSpPr>
          <p:cNvPr id="46162" name="Text Box 126">
            <a:extLst>
              <a:ext uri="{FF2B5EF4-FFF2-40B4-BE49-F238E27FC236}">
                <a16:creationId xmlns:a16="http://schemas.microsoft.com/office/drawing/2014/main" id="{0A0F2984-FB6A-F765-2994-B1E14FB32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768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3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F9FA31E2-8E79-28DB-1676-8ED54E90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C1718D-32EE-447B-9EDD-26DA94463C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ABA8A39-8C72-FA24-1903-2C727C13E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Simulating the Combined NFA Example 2</a:t>
            </a:r>
          </a:p>
        </p:txBody>
      </p:sp>
      <p:sp>
        <p:nvSpPr>
          <p:cNvPr id="47108" name="Oval 3">
            <a:extLst>
              <a:ext uri="{FF2B5EF4-FFF2-40B4-BE49-F238E27FC236}">
                <a16:creationId xmlns:a16="http://schemas.microsoft.com/office/drawing/2014/main" id="{2985C978-164F-CDCF-958B-E4CF61EA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644EAAA8-6A54-7E3E-84EE-C6FD3AF5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7110" name="Oval 5">
            <a:extLst>
              <a:ext uri="{FF2B5EF4-FFF2-40B4-BE49-F238E27FC236}">
                <a16:creationId xmlns:a16="http://schemas.microsoft.com/office/drawing/2014/main" id="{6B6311ED-4731-8226-E385-4772D0EA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4D04808A-97E2-28B5-1344-960E5C0AD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33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7">
            <a:extLst>
              <a:ext uri="{FF2B5EF4-FFF2-40B4-BE49-F238E27FC236}">
                <a16:creationId xmlns:a16="http://schemas.microsoft.com/office/drawing/2014/main" id="{90A3928D-6D41-4465-0449-7B82540A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47113" name="Text Box 8">
            <a:extLst>
              <a:ext uri="{FF2B5EF4-FFF2-40B4-BE49-F238E27FC236}">
                <a16:creationId xmlns:a16="http://schemas.microsoft.com/office/drawing/2014/main" id="{36F88FC9-F6CB-06CE-14AA-8B6C86736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289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7114" name="Oval 9">
            <a:extLst>
              <a:ext uri="{FF2B5EF4-FFF2-40B4-BE49-F238E27FC236}">
                <a16:creationId xmlns:a16="http://schemas.microsoft.com/office/drawing/2014/main" id="{A81B7DAC-B79A-9DBE-52A5-D9C37F48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81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76C11AA9-8F0C-8674-57DA-71306E715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33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1">
            <a:extLst>
              <a:ext uri="{FF2B5EF4-FFF2-40B4-BE49-F238E27FC236}">
                <a16:creationId xmlns:a16="http://schemas.microsoft.com/office/drawing/2014/main" id="{7890DB69-1C97-6AF1-474A-DDF2FBE6D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033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Oval 12">
            <a:extLst>
              <a:ext uri="{FF2B5EF4-FFF2-40B4-BE49-F238E27FC236}">
                <a16:creationId xmlns:a16="http://schemas.microsoft.com/office/drawing/2014/main" id="{4C57F34C-681C-C410-3F27-07ED4B9E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7118" name="Oval 13">
            <a:extLst>
              <a:ext uri="{FF2B5EF4-FFF2-40B4-BE49-F238E27FC236}">
                <a16:creationId xmlns:a16="http://schemas.microsoft.com/office/drawing/2014/main" id="{85CD69DC-B7AF-03A3-A71F-2A53A947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47119" name="Text Box 14">
            <a:extLst>
              <a:ext uri="{FF2B5EF4-FFF2-40B4-BE49-F238E27FC236}">
                <a16:creationId xmlns:a16="http://schemas.microsoft.com/office/drawing/2014/main" id="{AF3B5ED3-6588-AC8F-D42C-6D094A68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43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7120" name="Line 15">
            <a:extLst>
              <a:ext uri="{FF2B5EF4-FFF2-40B4-BE49-F238E27FC236}">
                <a16:creationId xmlns:a16="http://schemas.microsoft.com/office/drawing/2014/main" id="{F5A9FEF2-95F5-4CE5-4DAA-43BB1F636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Text Box 16">
            <a:extLst>
              <a:ext uri="{FF2B5EF4-FFF2-40B4-BE49-F238E27FC236}">
                <a16:creationId xmlns:a16="http://schemas.microsoft.com/office/drawing/2014/main" id="{AF7C3753-5334-17DF-4EEA-56A44867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43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7122" name="Line 17">
            <a:extLst>
              <a:ext uri="{FF2B5EF4-FFF2-40B4-BE49-F238E27FC236}">
                <a16:creationId xmlns:a16="http://schemas.microsoft.com/office/drawing/2014/main" id="{C1FEE8EC-28C1-61EE-9C7E-092DFEA4A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048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Oval 18">
            <a:extLst>
              <a:ext uri="{FF2B5EF4-FFF2-40B4-BE49-F238E27FC236}">
                <a16:creationId xmlns:a16="http://schemas.microsoft.com/office/drawing/2014/main" id="{8FA18CD3-B0C4-3EC7-8DB2-7AC7AD19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47124" name="Text Box 19">
            <a:extLst>
              <a:ext uri="{FF2B5EF4-FFF2-40B4-BE49-F238E27FC236}">
                <a16:creationId xmlns:a16="http://schemas.microsoft.com/office/drawing/2014/main" id="{9B34886F-FA3A-0DCF-F8E2-F7656704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00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7125" name="Oval 20">
            <a:extLst>
              <a:ext uri="{FF2B5EF4-FFF2-40B4-BE49-F238E27FC236}">
                <a16:creationId xmlns:a16="http://schemas.microsoft.com/office/drawing/2014/main" id="{7F086E7E-C77E-2C78-8B36-9D6A989F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47126" name="Line 21">
            <a:extLst>
              <a:ext uri="{FF2B5EF4-FFF2-40B4-BE49-F238E27FC236}">
                <a16:creationId xmlns:a16="http://schemas.microsoft.com/office/drawing/2014/main" id="{DBAF0159-B102-A667-7AD8-F4096B01E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62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2">
            <a:extLst>
              <a:ext uri="{FF2B5EF4-FFF2-40B4-BE49-F238E27FC236}">
                <a16:creationId xmlns:a16="http://schemas.microsoft.com/office/drawing/2014/main" id="{9048AF7B-6A79-0814-C6CF-7C4DE8DD3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209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Freeform 23">
            <a:extLst>
              <a:ext uri="{FF2B5EF4-FFF2-40B4-BE49-F238E27FC236}">
                <a16:creationId xmlns:a16="http://schemas.microsoft.com/office/drawing/2014/main" id="{791233B2-6BA8-6663-B430-13CEA6D9E1E1}"/>
              </a:ext>
            </a:extLst>
          </p:cNvPr>
          <p:cNvSpPr>
            <a:spLocks/>
          </p:cNvSpPr>
          <p:nvPr/>
        </p:nvSpPr>
        <p:spPr bwMode="auto">
          <a:xfrm>
            <a:off x="3940175" y="34194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Freeform 24">
            <a:extLst>
              <a:ext uri="{FF2B5EF4-FFF2-40B4-BE49-F238E27FC236}">
                <a16:creationId xmlns:a16="http://schemas.microsoft.com/office/drawing/2014/main" id="{447EE857-6751-D307-999A-DEFBD8F45592}"/>
              </a:ext>
            </a:extLst>
          </p:cNvPr>
          <p:cNvSpPr>
            <a:spLocks/>
          </p:cNvSpPr>
          <p:nvPr/>
        </p:nvSpPr>
        <p:spPr bwMode="auto">
          <a:xfrm>
            <a:off x="4876800" y="34290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5">
            <a:extLst>
              <a:ext uri="{FF2B5EF4-FFF2-40B4-BE49-F238E27FC236}">
                <a16:creationId xmlns:a16="http://schemas.microsoft.com/office/drawing/2014/main" id="{EC0AE7FB-D8BA-E793-6396-4A338055C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7131" name="Text Box 26">
            <a:extLst>
              <a:ext uri="{FF2B5EF4-FFF2-40B4-BE49-F238E27FC236}">
                <a16:creationId xmlns:a16="http://schemas.microsoft.com/office/drawing/2014/main" id="{F2B0DA2E-0427-50CC-14CA-E15DBC9A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138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7132" name="Oval 27">
            <a:extLst>
              <a:ext uri="{FF2B5EF4-FFF2-40B4-BE49-F238E27FC236}">
                <a16:creationId xmlns:a16="http://schemas.microsoft.com/office/drawing/2014/main" id="{96077F2A-AFA7-4FBE-BD52-7ED258A8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7133" name="Line 28">
            <a:extLst>
              <a:ext uri="{FF2B5EF4-FFF2-40B4-BE49-F238E27FC236}">
                <a16:creationId xmlns:a16="http://schemas.microsoft.com/office/drawing/2014/main" id="{6C29F278-1AE0-B616-66BE-98EECE4D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00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29">
            <a:extLst>
              <a:ext uri="{FF2B5EF4-FFF2-40B4-BE49-F238E27FC236}">
                <a16:creationId xmlns:a16="http://schemas.microsoft.com/office/drawing/2014/main" id="{77B86308-2D9F-EEF2-17AC-9EC3CEFAE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033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Text Box 30">
            <a:extLst>
              <a:ext uri="{FF2B5EF4-FFF2-40B4-BE49-F238E27FC236}">
                <a16:creationId xmlns:a16="http://schemas.microsoft.com/office/drawing/2014/main" id="{8C44F038-CFF6-613D-1817-35B99326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7136" name="Rectangle 31">
            <a:extLst>
              <a:ext uri="{FF2B5EF4-FFF2-40B4-BE49-F238E27FC236}">
                <a16:creationId xmlns:a16="http://schemas.microsoft.com/office/drawing/2014/main" id="{78E6475E-830A-FBF5-9C4C-B6C53045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52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7137" name="Rectangle 32">
            <a:extLst>
              <a:ext uri="{FF2B5EF4-FFF2-40B4-BE49-F238E27FC236}">
                <a16:creationId xmlns:a16="http://schemas.microsoft.com/office/drawing/2014/main" id="{A4758081-86EA-9C07-E473-E1F40347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7138" name="Rectangle 33">
            <a:extLst>
              <a:ext uri="{FF2B5EF4-FFF2-40B4-BE49-F238E27FC236}">
                <a16:creationId xmlns:a16="http://schemas.microsoft.com/office/drawing/2014/main" id="{E2BF825B-F6CC-2008-29ED-EBFDB136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22240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graphicFrame>
        <p:nvGraphicFramePr>
          <p:cNvPr id="67618" name="Group 34">
            <a:extLst>
              <a:ext uri="{FF2B5EF4-FFF2-40B4-BE49-F238E27FC236}">
                <a16:creationId xmlns:a16="http://schemas.microsoft.com/office/drawing/2014/main" id="{5B5842CB-ED85-237B-7583-E01856DE29FA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800600"/>
          <a:ext cx="304800" cy="158432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630" name="Group 46">
            <a:extLst>
              <a:ext uri="{FF2B5EF4-FFF2-40B4-BE49-F238E27FC236}">
                <a16:creationId xmlns:a16="http://schemas.microsoft.com/office/drawing/2014/main" id="{A75D46A6-5A60-AAA3-A3F4-9F4CCF09BB1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800600"/>
          <a:ext cx="304800" cy="11890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668" name="Group 84">
            <a:extLst>
              <a:ext uri="{FF2B5EF4-FFF2-40B4-BE49-F238E27FC236}">
                <a16:creationId xmlns:a16="http://schemas.microsoft.com/office/drawing/2014/main" id="{61DF04A5-2AF5-C553-CEA4-5161DF19C0BD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4800600"/>
          <a:ext cx="304800" cy="79216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671" name="Group 87">
            <a:extLst>
              <a:ext uri="{FF2B5EF4-FFF2-40B4-BE49-F238E27FC236}">
                <a16:creationId xmlns:a16="http://schemas.microsoft.com/office/drawing/2014/main" id="{D64F175A-3344-F681-1ACE-4A8DD8689919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4800600"/>
          <a:ext cx="304800" cy="792163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77" name="Text Box 68">
            <a:extLst>
              <a:ext uri="{FF2B5EF4-FFF2-40B4-BE49-F238E27FC236}">
                <a16:creationId xmlns:a16="http://schemas.microsoft.com/office/drawing/2014/main" id="{727A8B91-2C77-5728-82AE-1337DC9A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5867400"/>
            <a:ext cx="6634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When two or more accepting states are reached, the</a:t>
            </a:r>
            <a:br>
              <a:rPr lang="en-US" altLang="en-US" sz="2400"/>
            </a:br>
            <a:r>
              <a:rPr lang="en-US" altLang="en-US" sz="2400"/>
              <a:t>first action given in the Lex specification is executed</a:t>
            </a:r>
          </a:p>
        </p:txBody>
      </p:sp>
      <p:sp>
        <p:nvSpPr>
          <p:cNvPr id="47178" name="Text Box 69">
            <a:extLst>
              <a:ext uri="{FF2B5EF4-FFF2-40B4-BE49-F238E27FC236}">
                <a16:creationId xmlns:a16="http://schemas.microsoft.com/office/drawing/2014/main" id="{9A316266-D01E-7A16-D819-80ED13C9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050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1</a:t>
            </a:r>
            <a:endParaRPr lang="en-US" altLang="en-US" sz="2400" i="1"/>
          </a:p>
        </p:txBody>
      </p:sp>
      <p:sp>
        <p:nvSpPr>
          <p:cNvPr id="47179" name="Text Box 70">
            <a:extLst>
              <a:ext uri="{FF2B5EF4-FFF2-40B4-BE49-F238E27FC236}">
                <a16:creationId xmlns:a16="http://schemas.microsoft.com/office/drawing/2014/main" id="{1503EC9C-1194-B624-ACFF-15043B62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2</a:t>
            </a:r>
            <a:endParaRPr lang="en-US" altLang="en-US" sz="2400" i="1"/>
          </a:p>
        </p:txBody>
      </p:sp>
      <p:sp>
        <p:nvSpPr>
          <p:cNvPr id="47180" name="Text Box 71">
            <a:extLst>
              <a:ext uri="{FF2B5EF4-FFF2-40B4-BE49-F238E27FC236}">
                <a16:creationId xmlns:a16="http://schemas.microsoft.com/office/drawing/2014/main" id="{DC735DCA-2682-D8CB-D7B5-D2DAE91F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338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3</a:t>
            </a:r>
            <a:endParaRPr lang="en-US" altLang="en-US" sz="2400" i="1"/>
          </a:p>
        </p:txBody>
      </p:sp>
      <p:sp>
        <p:nvSpPr>
          <p:cNvPr id="47181" name="Text Box 72">
            <a:extLst>
              <a:ext uri="{FF2B5EF4-FFF2-40B4-BE49-F238E27FC236}">
                <a16:creationId xmlns:a16="http://schemas.microsoft.com/office/drawing/2014/main" id="{8A75B610-2355-785E-C198-14366F33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7182" name="Line 73">
            <a:extLst>
              <a:ext uri="{FF2B5EF4-FFF2-40B4-BE49-F238E27FC236}">
                <a16:creationId xmlns:a16="http://schemas.microsoft.com/office/drawing/2014/main" id="{CDD7AB02-CFC5-C97F-A7CF-189AF0637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83" name="Text Box 74">
            <a:extLst>
              <a:ext uri="{FF2B5EF4-FFF2-40B4-BE49-F238E27FC236}">
                <a16:creationId xmlns:a16="http://schemas.microsoft.com/office/drawing/2014/main" id="{D9C7E40E-E43D-D00F-73FF-5A953A58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7184" name="Line 75">
            <a:extLst>
              <a:ext uri="{FF2B5EF4-FFF2-40B4-BE49-F238E27FC236}">
                <a16:creationId xmlns:a16="http://schemas.microsoft.com/office/drawing/2014/main" id="{3D381C4B-A9BE-7ED6-83B8-BD41B9FF9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85" name="Text Box 76">
            <a:extLst>
              <a:ext uri="{FF2B5EF4-FFF2-40B4-BE49-F238E27FC236}">
                <a16:creationId xmlns:a16="http://schemas.microsoft.com/office/drawing/2014/main" id="{57A1A20A-11C4-244C-F7DA-59C51DBE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7186" name="Line 77">
            <a:extLst>
              <a:ext uri="{FF2B5EF4-FFF2-40B4-BE49-F238E27FC236}">
                <a16:creationId xmlns:a16="http://schemas.microsoft.com/office/drawing/2014/main" id="{D0DA82D7-67CA-75FB-BDBB-C9E37F020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87" name="Text Box 78">
            <a:extLst>
              <a:ext uri="{FF2B5EF4-FFF2-40B4-BE49-F238E27FC236}">
                <a16:creationId xmlns:a16="http://schemas.microsoft.com/office/drawing/2014/main" id="{F9EB9C25-E953-F9E0-F6EA-FBE1ACA8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95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7188" name="Line 79">
            <a:extLst>
              <a:ext uri="{FF2B5EF4-FFF2-40B4-BE49-F238E27FC236}">
                <a16:creationId xmlns:a16="http://schemas.microsoft.com/office/drawing/2014/main" id="{013C4120-E27B-C150-6314-F944BE4D4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00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89" name="Text Box 80">
            <a:extLst>
              <a:ext uri="{FF2B5EF4-FFF2-40B4-BE49-F238E27FC236}">
                <a16:creationId xmlns:a16="http://schemas.microsoft.com/office/drawing/2014/main" id="{110778A8-4AA8-5EED-2CFB-45FF9038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none</a:t>
            </a:r>
          </a:p>
        </p:txBody>
      </p:sp>
      <p:sp>
        <p:nvSpPr>
          <p:cNvPr id="47190" name="Text Box 81">
            <a:extLst>
              <a:ext uri="{FF2B5EF4-FFF2-40B4-BE49-F238E27FC236}">
                <a16:creationId xmlns:a16="http://schemas.microsoft.com/office/drawing/2014/main" id="{640483C5-3C88-BB51-B71C-6398B875F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76800"/>
            <a:ext cx="104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action</a:t>
            </a:r>
            <a:r>
              <a:rPr lang="en-US" altLang="en-US" sz="2400" baseline="-25000"/>
              <a:t>2</a:t>
            </a:r>
            <a:br>
              <a:rPr lang="en-US" altLang="en-US" sz="2400" baseline="-25000"/>
            </a:br>
            <a:r>
              <a:rPr lang="en-US" altLang="en-US" sz="2400" i="1"/>
              <a:t>action</a:t>
            </a:r>
            <a:r>
              <a:rPr lang="en-US" altLang="en-US" sz="2400" baseline="-25000"/>
              <a:t>3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DF87E195-5E67-CC52-8FD7-5D5190D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6E418-8D75-4A53-ACEF-FD6345B950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B0C652B-21B1-39E9-9965-16CA87CF3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Deterministic Finite Automata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9F1FEC-2D39-6454-34E6-897262950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</a:t>
            </a:r>
            <a:r>
              <a:rPr lang="en-US" altLang="en-US" sz="2800" i="1"/>
              <a:t>deterministic finite automaton</a:t>
            </a:r>
            <a:r>
              <a:rPr lang="en-US" altLang="en-US" sz="2800"/>
              <a:t> is a special case of an NFA</a:t>
            </a:r>
          </a:p>
          <a:p>
            <a:pPr lvl="1" eaLnBrk="1" hangingPunct="1"/>
            <a:r>
              <a:rPr lang="en-US" altLang="en-US" sz="2400"/>
              <a:t>No state has an </a:t>
            </a:r>
            <a:r>
              <a:rPr lang="en-US" altLang="en-US" sz="2400">
                <a:sym typeface="Symbol" panose="05050102010706020507" pitchFamily="18" charset="2"/>
              </a:rPr>
              <a:t>-transition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For each state 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 and input symbol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there is at most one edge labeled 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leaving 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Each entry in the transition table is a single state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At most one path exists to accept a string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Simulation algorithm is simple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8498430F-1866-9F5A-F187-D4AAE398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45F01-449F-4FFB-B3D4-B594DF8D2B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F3342B7-A399-AEA7-16FB-DE799105B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DFA</a:t>
            </a:r>
          </a:p>
        </p:txBody>
      </p:sp>
      <p:sp>
        <p:nvSpPr>
          <p:cNvPr id="49156" name="Oval 3">
            <a:extLst>
              <a:ext uri="{FF2B5EF4-FFF2-40B4-BE49-F238E27FC236}">
                <a16:creationId xmlns:a16="http://schemas.microsoft.com/office/drawing/2014/main" id="{68E789B3-354B-1BA1-FB47-659704A5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D7548C9E-8E1E-6799-98CE-6E6281D1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768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B566C3C0-4A43-6F12-3BB9-0C23717F0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181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6">
            <a:extLst>
              <a:ext uri="{FF2B5EF4-FFF2-40B4-BE49-F238E27FC236}">
                <a16:creationId xmlns:a16="http://schemas.microsoft.com/office/drawing/2014/main" id="{3700F69F-9279-3956-E12D-445DFC242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>
            <a:extLst>
              <a:ext uri="{FF2B5EF4-FFF2-40B4-BE49-F238E27FC236}">
                <a16:creationId xmlns:a16="http://schemas.microsoft.com/office/drawing/2014/main" id="{0C944DD1-761B-83C8-DD99-8EC20F6D0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8156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9161" name="Oval 8">
            <a:extLst>
              <a:ext uri="{FF2B5EF4-FFF2-40B4-BE49-F238E27FC236}">
                <a16:creationId xmlns:a16="http://schemas.microsoft.com/office/drawing/2014/main" id="{7B9316DF-9660-826F-7672-F73819C2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9162" name="Oval 9">
            <a:extLst>
              <a:ext uri="{FF2B5EF4-FFF2-40B4-BE49-F238E27FC236}">
                <a16:creationId xmlns:a16="http://schemas.microsoft.com/office/drawing/2014/main" id="{3DF6DACB-F7AA-E790-9740-6764443B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029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9163" name="Line 10">
            <a:extLst>
              <a:ext uri="{FF2B5EF4-FFF2-40B4-BE49-F238E27FC236}">
                <a16:creationId xmlns:a16="http://schemas.microsoft.com/office/drawing/2014/main" id="{15EABA23-4F03-EF06-7420-FBC69886A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81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Freeform 11">
            <a:extLst>
              <a:ext uri="{FF2B5EF4-FFF2-40B4-BE49-F238E27FC236}">
                <a16:creationId xmlns:a16="http://schemas.microsoft.com/office/drawing/2014/main" id="{C6B4A391-6CCE-5F41-2DCA-DCD7D96C6838}"/>
              </a:ext>
            </a:extLst>
          </p:cNvPr>
          <p:cNvSpPr>
            <a:spLocks/>
          </p:cNvSpPr>
          <p:nvPr/>
        </p:nvSpPr>
        <p:spPr bwMode="auto">
          <a:xfrm>
            <a:off x="2743200" y="46482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2">
            <a:extLst>
              <a:ext uri="{FF2B5EF4-FFF2-40B4-BE49-F238E27FC236}">
                <a16:creationId xmlns:a16="http://schemas.microsoft.com/office/drawing/2014/main" id="{5D559EE8-77E4-5418-FCFA-75BFB8821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3">
            <a:extLst>
              <a:ext uri="{FF2B5EF4-FFF2-40B4-BE49-F238E27FC236}">
                <a16:creationId xmlns:a16="http://schemas.microsoft.com/office/drawing/2014/main" id="{20ED1404-C6D7-35C6-5AE2-466DB2EE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9167" name="Text Box 14">
            <a:extLst>
              <a:ext uri="{FF2B5EF4-FFF2-40B4-BE49-F238E27FC236}">
                <a16:creationId xmlns:a16="http://schemas.microsoft.com/office/drawing/2014/main" id="{95F3EA4C-6FC8-A761-3582-0802567A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76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9168" name="Text Box 15">
            <a:extLst>
              <a:ext uri="{FF2B5EF4-FFF2-40B4-BE49-F238E27FC236}">
                <a16:creationId xmlns:a16="http://schemas.microsoft.com/office/drawing/2014/main" id="{8370475A-5F81-8569-CE7C-12A4C66D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76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9169" name="Text Box 16">
            <a:extLst>
              <a:ext uri="{FF2B5EF4-FFF2-40B4-BE49-F238E27FC236}">
                <a16:creationId xmlns:a16="http://schemas.microsoft.com/office/drawing/2014/main" id="{A06051C2-0B1C-2BBE-4504-E95E1DA54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9170" name="Freeform 17">
            <a:extLst>
              <a:ext uri="{FF2B5EF4-FFF2-40B4-BE49-F238E27FC236}">
                <a16:creationId xmlns:a16="http://schemas.microsoft.com/office/drawing/2014/main" id="{DDD4E7A6-0879-F7F0-0CAE-6B107CCDFF3F}"/>
              </a:ext>
            </a:extLst>
          </p:cNvPr>
          <p:cNvSpPr>
            <a:spLocks/>
          </p:cNvSpPr>
          <p:nvPr/>
        </p:nvSpPr>
        <p:spPr bwMode="auto">
          <a:xfrm>
            <a:off x="2878138" y="4486275"/>
            <a:ext cx="4552950" cy="692150"/>
          </a:xfrm>
          <a:custGeom>
            <a:avLst/>
            <a:gdLst>
              <a:gd name="T0" fmla="*/ 2147483646 w 2868"/>
              <a:gd name="T1" fmla="*/ 2147483646 h 436"/>
              <a:gd name="T2" fmla="*/ 2147483646 w 2868"/>
              <a:gd name="T3" fmla="*/ 2147483646 h 436"/>
              <a:gd name="T4" fmla="*/ 2147483646 w 2868"/>
              <a:gd name="T5" fmla="*/ 2147483646 h 436"/>
              <a:gd name="T6" fmla="*/ 2147483646 w 2868"/>
              <a:gd name="T7" fmla="*/ 2147483646 h 436"/>
              <a:gd name="T8" fmla="*/ 0 w 2868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8"/>
              <a:gd name="T16" fmla="*/ 0 h 436"/>
              <a:gd name="T17" fmla="*/ 2868 w 2868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8" h="436">
                <a:moveTo>
                  <a:pt x="2868" y="351"/>
                </a:moveTo>
                <a:cubicBezTo>
                  <a:pt x="2780" y="317"/>
                  <a:pt x="2583" y="197"/>
                  <a:pt x="2341" y="139"/>
                </a:cubicBezTo>
                <a:cubicBezTo>
                  <a:pt x="2099" y="81"/>
                  <a:pt x="1697" y="4"/>
                  <a:pt x="1413" y="2"/>
                </a:cubicBezTo>
                <a:cubicBezTo>
                  <a:pt x="1129" y="0"/>
                  <a:pt x="874" y="58"/>
                  <a:pt x="639" y="130"/>
                </a:cubicBezTo>
                <a:cubicBezTo>
                  <a:pt x="404" y="202"/>
                  <a:pt x="133" y="372"/>
                  <a:pt x="0" y="4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>
            <a:extLst>
              <a:ext uri="{FF2B5EF4-FFF2-40B4-BE49-F238E27FC236}">
                <a16:creationId xmlns:a16="http://schemas.microsoft.com/office/drawing/2014/main" id="{F8F66E59-9908-442F-8D4C-894482B3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9172" name="Freeform 19">
            <a:extLst>
              <a:ext uri="{FF2B5EF4-FFF2-40B4-BE49-F238E27FC236}">
                <a16:creationId xmlns:a16="http://schemas.microsoft.com/office/drawing/2014/main" id="{FDB50F98-CDD0-73BB-D23D-26D3B122F9D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343400" y="5257800"/>
            <a:ext cx="457200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Text Box 20">
            <a:extLst>
              <a:ext uri="{FF2B5EF4-FFF2-40B4-BE49-F238E27FC236}">
                <a16:creationId xmlns:a16="http://schemas.microsoft.com/office/drawing/2014/main" id="{06444A7B-B19A-4F08-CEE0-35B78321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9174" name="Text Box 21">
            <a:extLst>
              <a:ext uri="{FF2B5EF4-FFF2-40B4-BE49-F238E27FC236}">
                <a16:creationId xmlns:a16="http://schemas.microsoft.com/office/drawing/2014/main" id="{1A48078C-24BF-BCBD-D019-469E15C7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9175" name="Freeform 22">
            <a:extLst>
              <a:ext uri="{FF2B5EF4-FFF2-40B4-BE49-F238E27FC236}">
                <a16:creationId xmlns:a16="http://schemas.microsoft.com/office/drawing/2014/main" id="{A1E4C24F-1289-6415-B431-16F6AE1B8DBF}"/>
              </a:ext>
            </a:extLst>
          </p:cNvPr>
          <p:cNvSpPr>
            <a:spLocks/>
          </p:cNvSpPr>
          <p:nvPr/>
        </p:nvSpPr>
        <p:spPr bwMode="auto">
          <a:xfrm>
            <a:off x="4459288" y="4892675"/>
            <a:ext cx="1365250" cy="177800"/>
          </a:xfrm>
          <a:custGeom>
            <a:avLst/>
            <a:gdLst>
              <a:gd name="T0" fmla="*/ 2147483646 w 860"/>
              <a:gd name="T1" fmla="*/ 2147483646 h 112"/>
              <a:gd name="T2" fmla="*/ 2147483646 w 860"/>
              <a:gd name="T3" fmla="*/ 2147483646 h 112"/>
              <a:gd name="T4" fmla="*/ 2147483646 w 860"/>
              <a:gd name="T5" fmla="*/ 2147483646 h 112"/>
              <a:gd name="T6" fmla="*/ 2147483646 w 860"/>
              <a:gd name="T7" fmla="*/ 2147483646 h 112"/>
              <a:gd name="T8" fmla="*/ 0 w 860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0"/>
              <a:gd name="T16" fmla="*/ 0 h 112"/>
              <a:gd name="T17" fmla="*/ 860 w 86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0" h="112">
                <a:moveTo>
                  <a:pt x="860" y="95"/>
                </a:moveTo>
                <a:cubicBezTo>
                  <a:pt x="827" y="85"/>
                  <a:pt x="741" y="42"/>
                  <a:pt x="664" y="27"/>
                </a:cubicBezTo>
                <a:cubicBezTo>
                  <a:pt x="587" y="12"/>
                  <a:pt x="482" y="0"/>
                  <a:pt x="400" y="2"/>
                </a:cubicBezTo>
                <a:cubicBezTo>
                  <a:pt x="318" y="4"/>
                  <a:pt x="237" y="18"/>
                  <a:pt x="170" y="36"/>
                </a:cubicBezTo>
                <a:cubicBezTo>
                  <a:pt x="103" y="54"/>
                  <a:pt x="35" y="96"/>
                  <a:pt x="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Freeform 23">
            <a:extLst>
              <a:ext uri="{FF2B5EF4-FFF2-40B4-BE49-F238E27FC236}">
                <a16:creationId xmlns:a16="http://schemas.microsoft.com/office/drawing/2014/main" id="{E9D37824-38A2-AEF2-0165-06FF6F4CB111}"/>
              </a:ext>
            </a:extLst>
          </p:cNvPr>
          <p:cNvSpPr>
            <a:spLocks/>
          </p:cNvSpPr>
          <p:nvPr/>
        </p:nvSpPr>
        <p:spPr bwMode="auto">
          <a:xfrm>
            <a:off x="4500563" y="5192713"/>
            <a:ext cx="2967037" cy="460375"/>
          </a:xfrm>
          <a:custGeom>
            <a:avLst/>
            <a:gdLst>
              <a:gd name="T0" fmla="*/ 2147483646 w 1869"/>
              <a:gd name="T1" fmla="*/ 2147483646 h 290"/>
              <a:gd name="T2" fmla="*/ 2147483646 w 1869"/>
              <a:gd name="T3" fmla="*/ 2147483646 h 290"/>
              <a:gd name="T4" fmla="*/ 2147483646 w 1869"/>
              <a:gd name="T5" fmla="*/ 2147483646 h 290"/>
              <a:gd name="T6" fmla="*/ 2147483646 w 1869"/>
              <a:gd name="T7" fmla="*/ 2147483646 h 290"/>
              <a:gd name="T8" fmla="*/ 0 w 1869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9"/>
              <a:gd name="T16" fmla="*/ 0 h 290"/>
              <a:gd name="T17" fmla="*/ 1869 w 1869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9" h="290">
                <a:moveTo>
                  <a:pt x="1869" y="77"/>
                </a:moveTo>
                <a:cubicBezTo>
                  <a:pt x="1797" y="99"/>
                  <a:pt x="1612" y="189"/>
                  <a:pt x="1442" y="223"/>
                </a:cubicBezTo>
                <a:cubicBezTo>
                  <a:pt x="1272" y="257"/>
                  <a:pt x="1030" y="290"/>
                  <a:pt x="851" y="281"/>
                </a:cubicBezTo>
                <a:cubicBezTo>
                  <a:pt x="672" y="272"/>
                  <a:pt x="508" y="217"/>
                  <a:pt x="366" y="170"/>
                </a:cubicBezTo>
                <a:cubicBezTo>
                  <a:pt x="224" y="123"/>
                  <a:pt x="76" y="35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Text Box 24">
            <a:extLst>
              <a:ext uri="{FF2B5EF4-FFF2-40B4-BE49-F238E27FC236}">
                <a16:creationId xmlns:a16="http://schemas.microsoft.com/office/drawing/2014/main" id="{FD03C470-8C59-9211-56E6-82BA01130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9178" name="Rectangle 25">
            <a:extLst>
              <a:ext uri="{FF2B5EF4-FFF2-40B4-BE49-F238E27FC236}">
                <a16:creationId xmlns:a16="http://schemas.microsoft.com/office/drawing/2014/main" id="{1DB8E448-887E-741A-D7BE-75D5DE3F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478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A DFA that accepts (</a:t>
            </a:r>
            <a:r>
              <a:rPr lang="en-US" altLang="en-US" sz="2800" b="1">
                <a:latin typeface="Courier New" panose="02070309020205020404" pitchFamily="49" charset="0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 b="1">
                <a:latin typeface="Courier New" panose="02070309020205020404" pitchFamily="49" charset="0"/>
              </a:rPr>
              <a:t>b</a:t>
            </a:r>
            <a:r>
              <a:rPr lang="en-US" altLang="en-US" sz="2800"/>
              <a:t>)*</a:t>
            </a:r>
            <a:r>
              <a:rPr lang="en-US" altLang="en-US" sz="2800" b="1">
                <a:latin typeface="Courier New" panose="02070309020205020404" pitchFamily="49" charset="0"/>
              </a:rPr>
              <a:t>abb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2FC4DF0D-80A4-8CDA-5B70-08EE19B8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2359ED-92B2-41B7-A624-08C9A49F0CA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3306A53-DA53-163B-2D93-2AECF8790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of an NFA into a DFA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2867511-94CF-385C-6474-D6341AF70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 i="1"/>
              <a:t>subset construction algorithm</a:t>
            </a:r>
            <a:r>
              <a:rPr lang="en-US" altLang="en-US" sz="2800"/>
              <a:t> converts an NFA into a DFA using:</a:t>
            </a:r>
            <a:br>
              <a:rPr lang="en-US" altLang="en-US" sz="2800" i="1"/>
            </a:br>
            <a:r>
              <a:rPr lang="en-US" altLang="en-US" sz="2800" i="1"/>
              <a:t>	</a:t>
            </a:r>
            <a:r>
              <a:rPr lang="en-US" altLang="en-US" sz="2800">
                <a:sym typeface="Symbol" panose="05050102010706020507" pitchFamily="18" charset="2"/>
              </a:rPr>
              <a:t></a:t>
            </a:r>
            <a:r>
              <a:rPr lang="en-US" altLang="en-US" sz="2800" i="1"/>
              <a:t>-closure</a:t>
            </a:r>
            <a:r>
              <a:rPr lang="en-US" altLang="en-US" sz="2800"/>
              <a:t>(</a:t>
            </a:r>
            <a:r>
              <a:rPr lang="en-US" altLang="en-US" sz="2800" i="1"/>
              <a:t>s</a:t>
            </a:r>
            <a:r>
              <a:rPr lang="en-US" altLang="en-US" sz="2800"/>
              <a:t>) = {</a:t>
            </a:r>
            <a:r>
              <a:rPr lang="en-US" altLang="en-US" sz="2800" i="1"/>
              <a:t>s</a:t>
            </a:r>
            <a:r>
              <a:rPr lang="en-US" altLang="en-US" sz="2800"/>
              <a:t>} 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/>
              <a:t> {</a:t>
            </a:r>
            <a:r>
              <a:rPr lang="en-US" altLang="en-US" sz="2800" i="1"/>
              <a:t>t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/>
              <a:t> </a:t>
            </a:r>
            <a:r>
              <a:rPr lang="en-US" altLang="en-US" sz="2800" i="1"/>
              <a:t>s </a:t>
            </a:r>
            <a:r>
              <a:rPr lang="en-US" altLang="en-US" sz="2800">
                <a:sym typeface="Symbol" panose="05050102010706020507" pitchFamily="18" charset="2"/>
              </a:rPr>
              <a:t></a:t>
            </a:r>
            <a:r>
              <a:rPr lang="en-US" altLang="en-US" sz="2800" baseline="-25000">
                <a:sym typeface="Symbol" panose="05050102010706020507" pitchFamily="18" charset="2"/>
              </a:rPr>
              <a:t> </a:t>
            </a:r>
            <a:r>
              <a:rPr lang="en-US" altLang="en-US" sz="2800">
                <a:sym typeface="Symbol" panose="05050102010706020507" pitchFamily="18" charset="2"/>
              </a:rPr>
              <a:t>… </a:t>
            </a:r>
            <a:r>
              <a:rPr lang="en-US" altLang="en-US" sz="2800" baseline="-25000">
                <a:sym typeface="Symbol" panose="05050102010706020507" pitchFamily="18" charset="2"/>
              </a:rPr>
              <a:t>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}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</a:t>
            </a:r>
            <a:r>
              <a:rPr lang="en-US" altLang="en-US" sz="2800" i="1"/>
              <a:t>-closure</a:t>
            </a:r>
            <a:r>
              <a:rPr lang="en-US" altLang="en-US" sz="2800"/>
              <a:t>(</a:t>
            </a:r>
            <a:r>
              <a:rPr lang="en-US" altLang="en-US" sz="2800" i="1"/>
              <a:t>T</a:t>
            </a:r>
            <a:r>
              <a:rPr lang="en-US" altLang="en-US" sz="2800"/>
              <a:t>) = 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 i="1" baseline="-25000">
                <a:sym typeface="Symbol" panose="05050102010706020507" pitchFamily="18" charset="2"/>
              </a:rPr>
              <a:t>s</a:t>
            </a:r>
            <a:r>
              <a:rPr lang="en-US" altLang="en-US" sz="2800" baseline="-25000">
                <a:sym typeface="Symbol" panose="05050102010706020507" pitchFamily="18" charset="2"/>
              </a:rPr>
              <a:t></a:t>
            </a:r>
            <a:r>
              <a:rPr lang="en-US" altLang="en-US" sz="2800" i="1" baseline="-25000">
                <a:sym typeface="Symbol" panose="05050102010706020507" pitchFamily="18" charset="2"/>
              </a:rPr>
              <a:t>T </a:t>
            </a:r>
            <a:r>
              <a:rPr lang="en-US" altLang="en-US" sz="2800">
                <a:sym typeface="Symbol" panose="05050102010706020507" pitchFamily="18" charset="2"/>
              </a:rPr>
              <a:t></a:t>
            </a:r>
            <a:r>
              <a:rPr lang="en-US" altLang="en-US" sz="2800" i="1"/>
              <a:t>-closure</a:t>
            </a:r>
            <a:r>
              <a:rPr lang="en-US" altLang="en-US" sz="2800"/>
              <a:t>(</a:t>
            </a:r>
            <a:r>
              <a:rPr lang="en-US" altLang="en-US" sz="2800" i="1"/>
              <a:t>s</a:t>
            </a:r>
            <a:r>
              <a:rPr lang="en-US" altLang="en-US" sz="2800"/>
              <a:t>)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move</a:t>
            </a:r>
            <a:r>
              <a:rPr lang="en-US" altLang="en-US" sz="2800"/>
              <a:t>(</a:t>
            </a:r>
            <a:r>
              <a:rPr lang="en-US" altLang="en-US" sz="2800" i="1"/>
              <a:t>T</a:t>
            </a:r>
            <a:r>
              <a:rPr lang="en-US" altLang="en-US" sz="2800"/>
              <a:t>,</a:t>
            </a:r>
            <a:r>
              <a:rPr lang="en-US" altLang="en-US" sz="2800" i="1"/>
              <a:t>a</a:t>
            </a:r>
            <a:r>
              <a:rPr lang="en-US" altLang="en-US" sz="2800"/>
              <a:t>) = {</a:t>
            </a:r>
            <a:r>
              <a:rPr lang="en-US" altLang="en-US" sz="2800" i="1"/>
              <a:t>t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</a:t>
            </a:r>
            <a:r>
              <a:rPr lang="en-US" altLang="en-US" sz="2800"/>
              <a:t> </a:t>
            </a:r>
            <a:r>
              <a:rPr lang="en-US" altLang="en-US" sz="2800" i="1"/>
              <a:t>s </a:t>
            </a:r>
            <a:r>
              <a:rPr lang="en-US" altLang="en-US" sz="2800">
                <a:sym typeface="Symbol" panose="05050102010706020507" pitchFamily="18" charset="2"/>
              </a:rPr>
              <a:t></a:t>
            </a:r>
            <a:r>
              <a:rPr lang="en-US" altLang="en-US" sz="2800" i="1" baseline="-25000">
                <a:sym typeface="Symbol" panose="05050102010706020507" pitchFamily="18" charset="2"/>
              </a:rPr>
              <a:t>a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 and </a:t>
            </a:r>
            <a:r>
              <a:rPr lang="en-US" altLang="en-US" sz="2800" i="1">
                <a:sym typeface="Symbol" panose="05050102010706020507" pitchFamily="18" charset="2"/>
              </a:rPr>
              <a:t>s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The algorithm produces: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 i="1">
                <a:sym typeface="Symbol" panose="05050102010706020507" pitchFamily="18" charset="2"/>
              </a:rPr>
              <a:t>Dstates</a:t>
            </a:r>
            <a:r>
              <a:rPr lang="en-US" altLang="en-US" sz="2800">
                <a:sym typeface="Symbol" panose="05050102010706020507" pitchFamily="18" charset="2"/>
              </a:rPr>
              <a:t> is the set of states of the new DFA consisting of sets of states of the NFA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 i="1">
                <a:sym typeface="Symbol" panose="05050102010706020507" pitchFamily="18" charset="2"/>
              </a:rPr>
              <a:t>Dtran</a:t>
            </a:r>
            <a:r>
              <a:rPr lang="en-US" altLang="en-US" sz="2800">
                <a:sym typeface="Symbol" panose="05050102010706020507" pitchFamily="18" charset="2"/>
              </a:rPr>
              <a:t> is the transition table of the new DFA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0AE542EE-90B6-F73A-C79F-BB9DEC18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3C086-816C-43B8-A748-11A8A9C7B0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D597B18-D62C-64FA-EA55-81866E71F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 i="1"/>
              <a:t>-closure</a:t>
            </a:r>
            <a:r>
              <a:rPr lang="en-US" altLang="en-US"/>
              <a:t> and </a:t>
            </a:r>
            <a:r>
              <a:rPr lang="en-US" altLang="en-US" i="1"/>
              <a:t>move</a:t>
            </a:r>
            <a:r>
              <a:rPr lang="en-US" altLang="en-US"/>
              <a:t> Examples</a:t>
            </a:r>
            <a:endParaRPr lang="en-US" altLang="en-US" i="1"/>
          </a:p>
        </p:txBody>
      </p:sp>
      <p:sp>
        <p:nvSpPr>
          <p:cNvPr id="51204" name="Oval 3">
            <a:extLst>
              <a:ext uri="{FF2B5EF4-FFF2-40B4-BE49-F238E27FC236}">
                <a16:creationId xmlns:a16="http://schemas.microsoft.com/office/drawing/2014/main" id="{C4613E95-5AD0-A8EB-2475-BBDD2AE8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C602D424-2E41-BBBA-8940-15A624EB5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1206" name="Oval 5">
            <a:extLst>
              <a:ext uri="{FF2B5EF4-FFF2-40B4-BE49-F238E27FC236}">
                <a16:creationId xmlns:a16="http://schemas.microsoft.com/office/drawing/2014/main" id="{C3905BEB-60E4-0A4F-2AA8-4BDFFF62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1207" name="Line 6">
            <a:extLst>
              <a:ext uri="{FF2B5EF4-FFF2-40B4-BE49-F238E27FC236}">
                <a16:creationId xmlns:a16="http://schemas.microsoft.com/office/drawing/2014/main" id="{D3A9A655-7ABC-393F-126A-0ADE5BB73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7">
            <a:extLst>
              <a:ext uri="{FF2B5EF4-FFF2-40B4-BE49-F238E27FC236}">
                <a16:creationId xmlns:a16="http://schemas.microsoft.com/office/drawing/2014/main" id="{328EDC88-2797-3BF2-AB74-8F60D54C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71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1209" name="Text Box 8">
            <a:extLst>
              <a:ext uri="{FF2B5EF4-FFF2-40B4-BE49-F238E27FC236}">
                <a16:creationId xmlns:a16="http://schemas.microsoft.com/office/drawing/2014/main" id="{760CD73E-1D7F-E98A-FA0D-3109D9690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051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1210" name="Oval 9">
            <a:extLst>
              <a:ext uri="{FF2B5EF4-FFF2-40B4-BE49-F238E27FC236}">
                <a16:creationId xmlns:a16="http://schemas.microsoft.com/office/drawing/2014/main" id="{A8C36A35-73D5-8461-F051-82245C62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575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1211" name="Line 10">
            <a:extLst>
              <a:ext uri="{FF2B5EF4-FFF2-40B4-BE49-F238E27FC236}">
                <a16:creationId xmlns:a16="http://schemas.microsoft.com/office/drawing/2014/main" id="{B1AB31BD-7ABC-0960-970E-481A8479C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1">
            <a:extLst>
              <a:ext uri="{FF2B5EF4-FFF2-40B4-BE49-F238E27FC236}">
                <a16:creationId xmlns:a16="http://schemas.microsoft.com/office/drawing/2014/main" id="{2FAB84D4-DB1D-711F-129A-FEF09489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2">
            <a:extLst>
              <a:ext uri="{FF2B5EF4-FFF2-40B4-BE49-F238E27FC236}">
                <a16:creationId xmlns:a16="http://schemas.microsoft.com/office/drawing/2014/main" id="{113952E1-F0DE-E369-FCE4-0E1DD0B4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1214" name="Oval 13">
            <a:extLst>
              <a:ext uri="{FF2B5EF4-FFF2-40B4-BE49-F238E27FC236}">
                <a16:creationId xmlns:a16="http://schemas.microsoft.com/office/drawing/2014/main" id="{0361F93D-347A-6345-E686-FCDCCDD5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1215" name="Text Box 14">
            <a:extLst>
              <a:ext uri="{FF2B5EF4-FFF2-40B4-BE49-F238E27FC236}">
                <a16:creationId xmlns:a16="http://schemas.microsoft.com/office/drawing/2014/main" id="{3A5606B8-73DA-3E1F-D0AA-B4C5505B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19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1216" name="Line 15">
            <a:extLst>
              <a:ext uri="{FF2B5EF4-FFF2-40B4-BE49-F238E27FC236}">
                <a16:creationId xmlns:a16="http://schemas.microsoft.com/office/drawing/2014/main" id="{A4841E42-582D-8E0D-E260-5E71C6E77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Text Box 16">
            <a:extLst>
              <a:ext uri="{FF2B5EF4-FFF2-40B4-BE49-F238E27FC236}">
                <a16:creationId xmlns:a16="http://schemas.microsoft.com/office/drawing/2014/main" id="{5E3696C9-BB05-3058-1DC7-CBBE8B373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1218" name="Line 17">
            <a:extLst>
              <a:ext uri="{FF2B5EF4-FFF2-40B4-BE49-F238E27FC236}">
                <a16:creationId xmlns:a16="http://schemas.microsoft.com/office/drawing/2014/main" id="{F5656874-E85A-BFA4-F19F-E0BD44673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Oval 18">
            <a:extLst>
              <a:ext uri="{FF2B5EF4-FFF2-40B4-BE49-F238E27FC236}">
                <a16:creationId xmlns:a16="http://schemas.microsoft.com/office/drawing/2014/main" id="{BE2F1647-7FDE-1D8F-2DC9-31DDFEF98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51220" name="Text Box 19">
            <a:extLst>
              <a:ext uri="{FF2B5EF4-FFF2-40B4-BE49-F238E27FC236}">
                <a16:creationId xmlns:a16="http://schemas.microsoft.com/office/drawing/2014/main" id="{02C8F148-F7CE-192D-F735-5A4DAB777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766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1221" name="Oval 20">
            <a:extLst>
              <a:ext uri="{FF2B5EF4-FFF2-40B4-BE49-F238E27FC236}">
                <a16:creationId xmlns:a16="http://schemas.microsoft.com/office/drawing/2014/main" id="{ADB75AF2-C98D-FD19-D20E-327A4ACD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51222" name="Line 21">
            <a:extLst>
              <a:ext uri="{FF2B5EF4-FFF2-40B4-BE49-F238E27FC236}">
                <a16:creationId xmlns:a16="http://schemas.microsoft.com/office/drawing/2014/main" id="{F1A96548-EF6E-C0C5-FDB1-864CE58B7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2">
            <a:extLst>
              <a:ext uri="{FF2B5EF4-FFF2-40B4-BE49-F238E27FC236}">
                <a16:creationId xmlns:a16="http://schemas.microsoft.com/office/drawing/2014/main" id="{386FD489-0C95-E86C-6C2D-1F43B0703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286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Freeform 23">
            <a:extLst>
              <a:ext uri="{FF2B5EF4-FFF2-40B4-BE49-F238E27FC236}">
                <a16:creationId xmlns:a16="http://schemas.microsoft.com/office/drawing/2014/main" id="{C1281E19-AD75-C2F5-4D03-1BF937DDD420}"/>
              </a:ext>
            </a:extLst>
          </p:cNvPr>
          <p:cNvSpPr>
            <a:spLocks/>
          </p:cNvSpPr>
          <p:nvPr/>
        </p:nvSpPr>
        <p:spPr bwMode="auto">
          <a:xfrm>
            <a:off x="1958975" y="34956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Freeform 24">
            <a:extLst>
              <a:ext uri="{FF2B5EF4-FFF2-40B4-BE49-F238E27FC236}">
                <a16:creationId xmlns:a16="http://schemas.microsoft.com/office/drawing/2014/main" id="{5087CA07-BAC9-A7C6-538F-539001132DEC}"/>
              </a:ext>
            </a:extLst>
          </p:cNvPr>
          <p:cNvSpPr>
            <a:spLocks/>
          </p:cNvSpPr>
          <p:nvPr/>
        </p:nvSpPr>
        <p:spPr bwMode="auto">
          <a:xfrm>
            <a:off x="2895600" y="35052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5">
            <a:extLst>
              <a:ext uri="{FF2B5EF4-FFF2-40B4-BE49-F238E27FC236}">
                <a16:creationId xmlns:a16="http://schemas.microsoft.com/office/drawing/2014/main" id="{2242A1BF-42DA-DCB2-A43D-F9EE620CE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1227" name="Text Box 26">
            <a:extLst>
              <a:ext uri="{FF2B5EF4-FFF2-40B4-BE49-F238E27FC236}">
                <a16:creationId xmlns:a16="http://schemas.microsoft.com/office/drawing/2014/main" id="{F5FEA5AF-096A-7476-3727-2BA169A7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146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1228" name="Oval 27">
            <a:extLst>
              <a:ext uri="{FF2B5EF4-FFF2-40B4-BE49-F238E27FC236}">
                <a16:creationId xmlns:a16="http://schemas.microsoft.com/office/drawing/2014/main" id="{B8475B8D-C0CA-4E12-3A9A-6D5BCB60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51229" name="Line 28">
            <a:extLst>
              <a:ext uri="{FF2B5EF4-FFF2-40B4-BE49-F238E27FC236}">
                <a16:creationId xmlns:a16="http://schemas.microsoft.com/office/drawing/2014/main" id="{B9E0938B-9BAC-0B55-9D4E-F321B72FC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276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29">
            <a:extLst>
              <a:ext uri="{FF2B5EF4-FFF2-40B4-BE49-F238E27FC236}">
                <a16:creationId xmlns:a16="http://schemas.microsoft.com/office/drawing/2014/main" id="{7CBC77AB-B423-4E90-C990-CB09EF2EE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Text Box 30">
            <a:extLst>
              <a:ext uri="{FF2B5EF4-FFF2-40B4-BE49-F238E27FC236}">
                <a16:creationId xmlns:a16="http://schemas.microsoft.com/office/drawing/2014/main" id="{E85A31F9-0DA0-6EF7-3B5E-C89E46233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1232" name="Rectangle 31">
            <a:extLst>
              <a:ext uri="{FF2B5EF4-FFF2-40B4-BE49-F238E27FC236}">
                <a16:creationId xmlns:a16="http://schemas.microsoft.com/office/drawing/2014/main" id="{576A3485-C4A8-19E1-8B84-3475C495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1233" name="Rectangle 32">
            <a:extLst>
              <a:ext uri="{FF2B5EF4-FFF2-40B4-BE49-F238E27FC236}">
                <a16:creationId xmlns:a16="http://schemas.microsoft.com/office/drawing/2014/main" id="{6F95CD72-AE55-392C-13DC-AB8E2AFE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1234" name="Rectangle 33">
            <a:extLst>
              <a:ext uri="{FF2B5EF4-FFF2-40B4-BE49-F238E27FC236}">
                <a16:creationId xmlns:a16="http://schemas.microsoft.com/office/drawing/2014/main" id="{6582023C-9785-0277-FC9B-7081E997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23002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1235" name="Rectangle 37">
            <a:extLst>
              <a:ext uri="{FF2B5EF4-FFF2-40B4-BE49-F238E27FC236}">
                <a16:creationId xmlns:a16="http://schemas.microsoft.com/office/drawing/2014/main" id="{39CB502B-A08E-65C7-A30A-69A832B12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00200"/>
            <a:ext cx="36480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({0}) = {0,1,3,7}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({0,1,3,7},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{2,4,7}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({2,4,7}) = {2,4,7}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({2,4,7},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{7}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({7}) = {7}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({7},</a:t>
            </a:r>
            <a:r>
              <a:rPr lang="en-US" altLang="en-US" sz="2400" b="1">
                <a:latin typeface="Courier New" panose="02070309020205020404" pitchFamily="49" charset="0"/>
              </a:rPr>
              <a:t>b</a:t>
            </a:r>
            <a:r>
              <a:rPr lang="en-US" altLang="en-US" sz="2400"/>
              <a:t>) = {8}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({8}) = {8}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({8},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</a:t>
            </a:r>
            <a:r>
              <a:rPr lang="en-US" altLang="en-US" sz="2400">
                <a:sym typeface="Symbol" panose="05050102010706020507" pitchFamily="18" charset="2"/>
              </a:rPr>
              <a:t></a:t>
            </a:r>
            <a:endParaRPr lang="en-US" altLang="en-US" sz="2400"/>
          </a:p>
        </p:txBody>
      </p:sp>
      <p:graphicFrame>
        <p:nvGraphicFramePr>
          <p:cNvPr id="63526" name="Group 38">
            <a:extLst>
              <a:ext uri="{FF2B5EF4-FFF2-40B4-BE49-F238E27FC236}">
                <a16:creationId xmlns:a16="http://schemas.microsoft.com/office/drawing/2014/main" id="{9229F7A4-A2A0-E949-F677-C4FF98CFCF7F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5029200"/>
          <a:ext cx="304800" cy="158432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538" name="Group 50">
            <a:extLst>
              <a:ext uri="{FF2B5EF4-FFF2-40B4-BE49-F238E27FC236}">
                <a16:creationId xmlns:a16="http://schemas.microsoft.com/office/drawing/2014/main" id="{50BBB316-9217-C238-27D3-D8683F2C5981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5029200"/>
          <a:ext cx="304800" cy="11890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548" name="Group 60">
            <a:extLst>
              <a:ext uri="{FF2B5EF4-FFF2-40B4-BE49-F238E27FC236}">
                <a16:creationId xmlns:a16="http://schemas.microsoft.com/office/drawing/2014/main" id="{DFDBDCB8-8BB0-67FC-7875-1ACB29177D56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50292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54" name="Group 66">
            <a:extLst>
              <a:ext uri="{FF2B5EF4-FFF2-40B4-BE49-F238E27FC236}">
                <a16:creationId xmlns:a16="http://schemas.microsoft.com/office/drawing/2014/main" id="{5D101CE4-6242-B8C0-F531-D0465D08F794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292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70" name="Text Box 72">
            <a:extLst>
              <a:ext uri="{FF2B5EF4-FFF2-40B4-BE49-F238E27FC236}">
                <a16:creationId xmlns:a16="http://schemas.microsoft.com/office/drawing/2014/main" id="{2FDF56AA-3D5F-FF56-9EB2-0EE9885E9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1271" name="Line 73">
            <a:extLst>
              <a:ext uri="{FF2B5EF4-FFF2-40B4-BE49-F238E27FC236}">
                <a16:creationId xmlns:a16="http://schemas.microsoft.com/office/drawing/2014/main" id="{C849FD52-B6DC-AB45-0DB1-69DEF2CEB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2" name="Text Box 74">
            <a:extLst>
              <a:ext uri="{FF2B5EF4-FFF2-40B4-BE49-F238E27FC236}">
                <a16:creationId xmlns:a16="http://schemas.microsoft.com/office/drawing/2014/main" id="{5EAD69A1-2455-E8AF-A88B-4014D60B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1273" name="Line 75">
            <a:extLst>
              <a:ext uri="{FF2B5EF4-FFF2-40B4-BE49-F238E27FC236}">
                <a16:creationId xmlns:a16="http://schemas.microsoft.com/office/drawing/2014/main" id="{79C1471F-9A63-CFD9-4E96-CBDBC0974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4" name="Text Box 76">
            <a:extLst>
              <a:ext uri="{FF2B5EF4-FFF2-40B4-BE49-F238E27FC236}">
                <a16:creationId xmlns:a16="http://schemas.microsoft.com/office/drawing/2014/main" id="{922353C5-FA9F-80A1-3B55-367801DFC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1275" name="Line 77">
            <a:extLst>
              <a:ext uri="{FF2B5EF4-FFF2-40B4-BE49-F238E27FC236}">
                <a16:creationId xmlns:a16="http://schemas.microsoft.com/office/drawing/2014/main" id="{A820F139-D6A9-7656-920A-0C7CA436C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6" name="Text Box 78">
            <a:extLst>
              <a:ext uri="{FF2B5EF4-FFF2-40B4-BE49-F238E27FC236}">
                <a16:creationId xmlns:a16="http://schemas.microsoft.com/office/drawing/2014/main" id="{9FFB0DB1-990A-0A6F-E080-92460FFD0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24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1277" name="Line 79">
            <a:extLst>
              <a:ext uri="{FF2B5EF4-FFF2-40B4-BE49-F238E27FC236}">
                <a16:creationId xmlns:a16="http://schemas.microsoft.com/office/drawing/2014/main" id="{9CD1DBA7-F93C-1C99-6151-0D6F3AB8F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8" name="Text Box 80">
            <a:extLst>
              <a:ext uri="{FF2B5EF4-FFF2-40B4-BE49-F238E27FC236}">
                <a16:creationId xmlns:a16="http://schemas.microsoft.com/office/drawing/2014/main" id="{A1EB7434-2617-F9FF-DAC3-78C68D9B2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006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none</a:t>
            </a:r>
          </a:p>
        </p:txBody>
      </p:sp>
      <p:sp>
        <p:nvSpPr>
          <p:cNvPr id="51279" name="Text Box 82">
            <a:extLst>
              <a:ext uri="{FF2B5EF4-FFF2-40B4-BE49-F238E27FC236}">
                <a16:creationId xmlns:a16="http://schemas.microsoft.com/office/drawing/2014/main" id="{E8D31E35-532E-31AF-71B4-1A1061C5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248400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Also used to simulate NFAs (!)</a:t>
            </a:r>
          </a:p>
        </p:txBody>
      </p:sp>
      <p:sp>
        <p:nvSpPr>
          <p:cNvPr id="51280" name="Rectangle 83">
            <a:extLst>
              <a:ext uri="{FF2B5EF4-FFF2-40B4-BE49-F238E27FC236}">
                <a16:creationId xmlns:a16="http://schemas.microsoft.com/office/drawing/2014/main" id="{DB8AD4A2-149A-DB52-9CE4-2F096921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5181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46EB9E4-3E81-BCE3-339E-707A412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54512-E75C-4806-9E63-662E8C03C0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377B88E-CDDC-7D6F-D742-65715AEC3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Simulating an NFA using</a:t>
            </a:r>
            <a:br>
              <a:rPr lang="en-US" altLang="en-US"/>
            </a:b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 i="1"/>
              <a:t>-closure</a:t>
            </a:r>
            <a:r>
              <a:rPr lang="en-US" altLang="en-US"/>
              <a:t> and </a:t>
            </a:r>
            <a:r>
              <a:rPr lang="en-US" altLang="en-US" i="1"/>
              <a:t>move</a:t>
            </a:r>
            <a:endParaRPr lang="en-US" altLang="en-US"/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2CE90A3F-F1A6-9B48-7F46-F53A9B057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057400"/>
            <a:ext cx="42227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S</a:t>
            </a:r>
            <a:r>
              <a:rPr lang="en-US" altLang="en-US" sz="2400"/>
              <a:t> :=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</a:t>
            </a:r>
            <a:r>
              <a:rPr lang="en-US" altLang="en-US" sz="2400" i="1"/>
              <a:t>s</a:t>
            </a:r>
            <a:r>
              <a:rPr lang="en-US" altLang="en-US" sz="2400" baseline="-25000"/>
              <a:t>0</a:t>
            </a:r>
            <a:r>
              <a:rPr lang="en-US" altLang="en-US" sz="2400"/>
              <a:t>})</a:t>
            </a:r>
            <a:br>
              <a:rPr lang="en-US" altLang="en-US" sz="2400"/>
            </a:b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 i="1" baseline="-25000">
                <a:sym typeface="Symbol" panose="05050102010706020507" pitchFamily="18" charset="2"/>
              </a:rPr>
              <a:t>prev</a:t>
            </a:r>
            <a:r>
              <a:rPr lang="en-US" altLang="en-US" sz="2400">
                <a:sym typeface="Symbol" panose="05050102010706020507" pitchFamily="18" charset="2"/>
              </a:rPr>
              <a:t> := 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 i="1"/>
              <a:t>a</a:t>
            </a:r>
            <a:r>
              <a:rPr lang="en-US" altLang="en-US" sz="2400"/>
              <a:t> := </a:t>
            </a:r>
            <a:r>
              <a:rPr lang="en-US" altLang="en-US" sz="2400" i="1"/>
              <a:t>nextchar</a:t>
            </a:r>
            <a:r>
              <a:rPr lang="en-US" altLang="en-US" sz="2400"/>
              <a:t>()</a:t>
            </a:r>
            <a:br>
              <a:rPr lang="en-US" altLang="en-US" sz="2400"/>
            </a:br>
            <a:r>
              <a:rPr lang="en-US" altLang="en-US" sz="2400" b="1"/>
              <a:t>while</a:t>
            </a:r>
            <a:r>
              <a:rPr lang="en-US" altLang="en-US" sz="2400"/>
              <a:t> </a:t>
            </a:r>
            <a:r>
              <a:rPr lang="en-US" altLang="en-US" sz="2400" i="1"/>
              <a:t>S </a:t>
            </a:r>
            <a:r>
              <a:rPr lang="en-US" altLang="en-US" sz="2400">
                <a:sym typeface="Symbol" panose="05050102010706020507" pitchFamily="18" charset="2"/>
              </a:rPr>
              <a:t>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 </a:t>
            </a:r>
            <a:r>
              <a:rPr lang="en-US" altLang="en-US" sz="2400" b="1">
                <a:sym typeface="Symbol" panose="05050102010706020507" pitchFamily="18" charset="2"/>
              </a:rPr>
              <a:t>do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 i="1" baseline="-25000">
                <a:sym typeface="Symbol" panose="05050102010706020507" pitchFamily="18" charset="2"/>
              </a:rPr>
              <a:t>prev</a:t>
            </a:r>
            <a:r>
              <a:rPr lang="en-US" altLang="en-US" sz="2400">
                <a:sym typeface="Symbol" panose="05050102010706020507" pitchFamily="18" charset="2"/>
              </a:rPr>
              <a:t> := 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	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 := </a:t>
            </a:r>
            <a:r>
              <a:rPr lang="en-US" altLang="en-US" sz="2400" i="1"/>
              <a:t>-closure</a:t>
            </a:r>
            <a:r>
              <a:rPr lang="en-US" altLang="en-US" sz="2400"/>
              <a:t>(</a:t>
            </a:r>
            <a:r>
              <a:rPr lang="en-US" altLang="en-US" sz="2400" i="1"/>
              <a:t>move</a:t>
            </a:r>
            <a:r>
              <a:rPr lang="en-US" altLang="en-US" sz="2400"/>
              <a:t>(</a:t>
            </a:r>
            <a:r>
              <a:rPr lang="en-US" altLang="en-US" sz="2400" i="1"/>
              <a:t>S,a</a:t>
            </a:r>
            <a:r>
              <a:rPr lang="en-US" altLang="en-US" sz="2400"/>
              <a:t>))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i="1"/>
              <a:t>a</a:t>
            </a:r>
            <a:r>
              <a:rPr lang="en-US" altLang="en-US" sz="2400"/>
              <a:t> := </a:t>
            </a:r>
            <a:r>
              <a:rPr lang="en-US" altLang="en-US" sz="2400" i="1"/>
              <a:t>nextchar</a:t>
            </a:r>
            <a:r>
              <a:rPr lang="en-US" altLang="en-US" sz="2400"/>
              <a:t>()</a:t>
            </a:r>
            <a:br>
              <a:rPr lang="en-US" altLang="en-US" sz="2400"/>
            </a:br>
            <a:r>
              <a:rPr lang="en-US" altLang="en-US" sz="2400" b="1"/>
              <a:t>end do</a:t>
            </a:r>
            <a:br>
              <a:rPr lang="en-US" altLang="en-US" sz="2400" b="1"/>
            </a:br>
            <a:r>
              <a:rPr lang="en-US" altLang="en-US" sz="2400" b="1"/>
              <a:t>if </a:t>
            </a:r>
            <a:r>
              <a:rPr lang="en-US" altLang="en-US" sz="2400" i="1"/>
              <a:t>S</a:t>
            </a:r>
            <a:r>
              <a:rPr lang="en-US" altLang="en-US" sz="2400" i="1" baseline="-25000"/>
              <a:t>prev</a:t>
            </a:r>
            <a:r>
              <a:rPr lang="en-US" altLang="en-US" sz="2400" i="1"/>
              <a:t> </a:t>
            </a:r>
            <a:r>
              <a:rPr lang="en-US" altLang="en-US" sz="2400">
                <a:sym typeface="Symbol" panose="05050102010706020507" pitchFamily="18" charset="2"/>
              </a:rPr>
              <a:t> </a:t>
            </a:r>
            <a:r>
              <a:rPr lang="en-US" altLang="en-US" sz="2400" i="1"/>
              <a:t>F </a:t>
            </a:r>
            <a:r>
              <a:rPr lang="en-US" altLang="en-US" sz="2400">
                <a:sym typeface="Symbol" panose="05050102010706020507" pitchFamily="18" charset="2"/>
              </a:rPr>
              <a:t>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 </a:t>
            </a:r>
            <a:r>
              <a:rPr lang="en-US" altLang="en-US" sz="2400" b="1">
                <a:sym typeface="Symbol" panose="05050102010706020507" pitchFamily="18" charset="2"/>
              </a:rPr>
              <a:t>then</a:t>
            </a:r>
            <a:br>
              <a:rPr lang="en-US" altLang="en-US" sz="2400" b="1">
                <a:sym typeface="Symbol" panose="05050102010706020507" pitchFamily="18" charset="2"/>
              </a:rPr>
            </a:br>
            <a:r>
              <a:rPr lang="en-US" altLang="en-US" sz="2400" b="1">
                <a:sym typeface="Symbol" panose="05050102010706020507" pitchFamily="18" charset="2"/>
              </a:rPr>
              <a:t>	execute </a:t>
            </a:r>
            <a:r>
              <a:rPr lang="en-US" altLang="en-US" sz="2400" i="1">
                <a:sym typeface="Symbol" panose="05050102010706020507" pitchFamily="18" charset="2"/>
              </a:rPr>
              <a:t>action in S</a:t>
            </a:r>
            <a:r>
              <a:rPr lang="en-US" altLang="en-US" sz="2400" i="1" baseline="-25000">
                <a:sym typeface="Symbol" panose="05050102010706020507" pitchFamily="18" charset="2"/>
              </a:rPr>
              <a:t>prev</a:t>
            </a:r>
            <a:br>
              <a:rPr lang="en-US" altLang="en-US" sz="2400" i="1">
                <a:sym typeface="Symbol" panose="05050102010706020507" pitchFamily="18" charset="2"/>
              </a:rPr>
            </a:br>
            <a:r>
              <a:rPr lang="en-US" altLang="en-US" sz="2400" i="1">
                <a:sym typeface="Symbol" panose="05050102010706020507" pitchFamily="18" charset="2"/>
              </a:rPr>
              <a:t>	</a:t>
            </a:r>
            <a:r>
              <a:rPr lang="en-US" altLang="en-US" sz="2400" b="1">
                <a:sym typeface="Symbol" panose="05050102010706020507" pitchFamily="18" charset="2"/>
              </a:rPr>
              <a:t>return </a:t>
            </a:r>
            <a:r>
              <a:rPr lang="ja-JP" altLang="en-US" sz="2400">
                <a:sym typeface="Symbol" panose="05050102010706020507" pitchFamily="18" charset="2"/>
              </a:rPr>
              <a:t>“</a:t>
            </a:r>
            <a:r>
              <a:rPr lang="en-US" altLang="ja-JP" sz="2400">
                <a:sym typeface="Symbol" panose="05050102010706020507" pitchFamily="18" charset="2"/>
              </a:rPr>
              <a:t>yes</a:t>
            </a:r>
            <a:r>
              <a:rPr lang="ja-JP" altLang="en-US" sz="2400">
                <a:sym typeface="Symbol" panose="05050102010706020507" pitchFamily="18" charset="2"/>
              </a:rPr>
              <a:t>”</a:t>
            </a:r>
            <a:br>
              <a:rPr lang="en-US" altLang="ja-JP" sz="2400">
                <a:sym typeface="Symbol" panose="05050102010706020507" pitchFamily="18" charset="2"/>
              </a:rPr>
            </a:br>
            <a:r>
              <a:rPr lang="en-US" altLang="ja-JP" sz="2400" b="1">
                <a:sym typeface="Symbol" panose="05050102010706020507" pitchFamily="18" charset="2"/>
              </a:rPr>
              <a:t>else	return</a:t>
            </a:r>
            <a:r>
              <a:rPr lang="en-US" altLang="ja-JP" sz="2400">
                <a:sym typeface="Symbol" panose="05050102010706020507" pitchFamily="18" charset="2"/>
              </a:rPr>
              <a:t> </a:t>
            </a:r>
            <a:r>
              <a:rPr lang="ja-JP" altLang="en-US" sz="2400">
                <a:sym typeface="Symbol" panose="05050102010706020507" pitchFamily="18" charset="2"/>
              </a:rPr>
              <a:t>“</a:t>
            </a:r>
            <a:r>
              <a:rPr lang="en-US" altLang="ja-JP" sz="2400">
                <a:sym typeface="Symbol" panose="05050102010706020507" pitchFamily="18" charset="2"/>
              </a:rPr>
              <a:t>no</a:t>
            </a:r>
            <a:r>
              <a:rPr lang="ja-JP" altLang="en-US" sz="2400">
                <a:sym typeface="Symbol" panose="05050102010706020507" pitchFamily="18" charset="2"/>
              </a:rPr>
              <a:t>”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D9A057B3-0595-02F1-E7A4-8AE3F923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B2D66C-E364-494B-B819-2485A2A5C3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FF4A54A-D5BE-26D0-C592-6F2E3FECA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Subset Construction Algorithm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488CAC73-5B4E-5CA3-E3E2-9DCAB422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92350"/>
            <a:ext cx="8478838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Initially,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 baseline="-25000"/>
              <a:t>0</a:t>
            </a:r>
            <a:r>
              <a:rPr lang="en-US" altLang="en-US" sz="2400"/>
              <a:t>) is the only state in </a:t>
            </a:r>
            <a:r>
              <a:rPr lang="en-US" altLang="en-US" sz="2400" i="1"/>
              <a:t>Dstates</a:t>
            </a:r>
            <a:r>
              <a:rPr lang="en-US" altLang="en-US" sz="2400"/>
              <a:t> and it is unmarked</a:t>
            </a:r>
            <a:br>
              <a:rPr lang="en-US" altLang="en-US" sz="2400"/>
            </a:br>
            <a:r>
              <a:rPr lang="en-US" altLang="en-US" sz="2400" b="1"/>
              <a:t>while</a:t>
            </a:r>
            <a:r>
              <a:rPr lang="en-US" altLang="en-US" sz="2400"/>
              <a:t> there is an unmarked state </a:t>
            </a:r>
            <a:r>
              <a:rPr lang="en-US" altLang="en-US" sz="2400" i="1"/>
              <a:t>T</a:t>
            </a:r>
            <a:r>
              <a:rPr lang="en-US" altLang="en-US" sz="2400"/>
              <a:t> 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/>
              <a:t>	mark </a:t>
            </a:r>
            <a:r>
              <a:rPr lang="en-US" altLang="en-US" sz="2400" i="1"/>
              <a:t>T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for</a:t>
            </a:r>
            <a:r>
              <a:rPr lang="en-US" altLang="en-US" sz="2400"/>
              <a:t> each input symbol </a:t>
            </a:r>
            <a:r>
              <a:rPr lang="en-US" altLang="en-US" sz="2400" i="1"/>
              <a:t>a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i="1"/>
              <a:t>U</a:t>
            </a:r>
            <a:r>
              <a:rPr lang="en-US" altLang="en-US" sz="2400"/>
              <a:t> :=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</a:t>
            </a:r>
            <a:r>
              <a:rPr lang="en-US" altLang="en-US" sz="2400" i="1"/>
              <a:t>move</a:t>
            </a:r>
            <a:r>
              <a:rPr lang="en-US" altLang="en-US" sz="2400"/>
              <a:t>(</a:t>
            </a:r>
            <a:r>
              <a:rPr lang="en-US" altLang="en-US" sz="2400" i="1"/>
              <a:t>T,a</a:t>
            </a:r>
            <a:r>
              <a:rPr lang="en-US" altLang="en-US" sz="2400"/>
              <a:t>))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 i="1"/>
              <a:t>U</a:t>
            </a:r>
            <a:r>
              <a:rPr lang="en-US" altLang="en-US" sz="2400"/>
              <a:t> is not 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then</a:t>
            </a:r>
            <a:br>
              <a:rPr lang="en-US" altLang="en-US" sz="2400"/>
            </a:br>
            <a:r>
              <a:rPr lang="en-US" altLang="en-US" sz="2400"/>
              <a:t>			add </a:t>
            </a:r>
            <a:r>
              <a:rPr lang="en-US" altLang="en-US" sz="2400" i="1"/>
              <a:t>U</a:t>
            </a:r>
            <a:r>
              <a:rPr lang="en-US" altLang="en-US" sz="2400"/>
              <a:t> as an unmarked state to </a:t>
            </a:r>
            <a:r>
              <a:rPr lang="en-US" altLang="en-US" sz="2400" i="1"/>
              <a:t>Dstates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end if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i="1"/>
              <a:t>Dtran</a:t>
            </a:r>
            <a:r>
              <a:rPr lang="en-US" altLang="en-US" sz="2400"/>
              <a:t>[</a:t>
            </a:r>
            <a:r>
              <a:rPr lang="en-US" altLang="en-US" sz="2400" i="1"/>
              <a:t>T</a:t>
            </a:r>
            <a:r>
              <a:rPr lang="en-US" altLang="en-US" sz="2400"/>
              <a:t>,</a:t>
            </a:r>
            <a:r>
              <a:rPr lang="en-US" altLang="en-US" sz="2400" i="1"/>
              <a:t>a</a:t>
            </a:r>
            <a:r>
              <a:rPr lang="en-US" altLang="en-US" sz="2400"/>
              <a:t>] := </a:t>
            </a:r>
            <a:r>
              <a:rPr lang="en-US" altLang="en-US" sz="2400" i="1"/>
              <a:t>U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/>
              <a:t>end do</a:t>
            </a:r>
            <a:br>
              <a:rPr lang="en-US" altLang="en-US" sz="2400"/>
            </a:br>
            <a:r>
              <a:rPr lang="en-US" altLang="en-US" sz="2400" b="1"/>
              <a:t>end do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35298945-AB61-6654-D74F-E21C15E3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FBAB0E-D090-43FA-8F8E-71EDCC846D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2666AB1-CC62-0E41-9CCC-83AD8053C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Subset Construction Example 1</a:t>
            </a:r>
          </a:p>
        </p:txBody>
      </p:sp>
      <p:sp>
        <p:nvSpPr>
          <p:cNvPr id="54276" name="Oval 3">
            <a:extLst>
              <a:ext uri="{FF2B5EF4-FFF2-40B4-BE49-F238E27FC236}">
                <a16:creationId xmlns:a16="http://schemas.microsoft.com/office/drawing/2014/main" id="{87F90F8F-2EB0-9AB4-238A-66199E1D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54277" name="Text Box 4">
            <a:extLst>
              <a:ext uri="{FF2B5EF4-FFF2-40B4-BE49-F238E27FC236}">
                <a16:creationId xmlns:a16="http://schemas.microsoft.com/office/drawing/2014/main" id="{5B818F22-226F-2911-400E-5379C37AC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7A64A056-EBC6-C3BE-2544-AFEE74E6A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6AD49FA9-4854-C04E-369C-C25BF0B8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362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1447B3E7-94CB-070B-C014-6C59138C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6BEB4ABE-6524-7AFC-D874-BF0B2F55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514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54282" name="Freeform 11">
            <a:extLst>
              <a:ext uri="{FF2B5EF4-FFF2-40B4-BE49-F238E27FC236}">
                <a16:creationId xmlns:a16="http://schemas.microsoft.com/office/drawing/2014/main" id="{0760778C-2154-5B03-895C-B070BFEE60CA}"/>
              </a:ext>
            </a:extLst>
          </p:cNvPr>
          <p:cNvSpPr>
            <a:spLocks/>
          </p:cNvSpPr>
          <p:nvPr/>
        </p:nvSpPr>
        <p:spPr bwMode="auto">
          <a:xfrm>
            <a:off x="2339975" y="1371600"/>
            <a:ext cx="2619375" cy="1166813"/>
          </a:xfrm>
          <a:custGeom>
            <a:avLst/>
            <a:gdLst>
              <a:gd name="T0" fmla="*/ 2147483646 w 1650"/>
              <a:gd name="T1" fmla="*/ 2147483646 h 869"/>
              <a:gd name="T2" fmla="*/ 2147483646 w 1650"/>
              <a:gd name="T3" fmla="*/ 2147483646 h 869"/>
              <a:gd name="T4" fmla="*/ 2147483646 w 1650"/>
              <a:gd name="T5" fmla="*/ 2147483646 h 869"/>
              <a:gd name="T6" fmla="*/ 2147483646 w 1650"/>
              <a:gd name="T7" fmla="*/ 2147483646 h 869"/>
              <a:gd name="T8" fmla="*/ 2147483646 w 1650"/>
              <a:gd name="T9" fmla="*/ 2147483646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3">
            <a:extLst>
              <a:ext uri="{FF2B5EF4-FFF2-40B4-BE49-F238E27FC236}">
                <a16:creationId xmlns:a16="http://schemas.microsoft.com/office/drawing/2014/main" id="{299E64AE-787B-D4A1-452F-B5041C4C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4284" name="Text Box 14">
            <a:extLst>
              <a:ext uri="{FF2B5EF4-FFF2-40B4-BE49-F238E27FC236}">
                <a16:creationId xmlns:a16="http://schemas.microsoft.com/office/drawing/2014/main" id="{85F644C7-B241-EA68-D37A-EFBE087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2362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5" name="Text Box 15">
            <a:extLst>
              <a:ext uri="{FF2B5EF4-FFF2-40B4-BE49-F238E27FC236}">
                <a16:creationId xmlns:a16="http://schemas.microsoft.com/office/drawing/2014/main" id="{800AD50D-2309-127C-EF3A-B01661CC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24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6" name="Text Box 16">
            <a:extLst>
              <a:ext uri="{FF2B5EF4-FFF2-40B4-BE49-F238E27FC236}">
                <a16:creationId xmlns:a16="http://schemas.microsoft.com/office/drawing/2014/main" id="{2E75C41E-9AF1-69BB-5383-466BF55C1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524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287" name="Freeform 17">
            <a:extLst>
              <a:ext uri="{FF2B5EF4-FFF2-40B4-BE49-F238E27FC236}">
                <a16:creationId xmlns:a16="http://schemas.microsoft.com/office/drawing/2014/main" id="{F6CAA320-1630-130A-FFBD-6AE1786BA353}"/>
              </a:ext>
            </a:extLst>
          </p:cNvPr>
          <p:cNvSpPr>
            <a:spLocks/>
          </p:cNvSpPr>
          <p:nvPr/>
        </p:nvSpPr>
        <p:spPr bwMode="auto">
          <a:xfrm>
            <a:off x="1905000" y="2795588"/>
            <a:ext cx="3500438" cy="1166812"/>
          </a:xfrm>
          <a:custGeom>
            <a:avLst/>
            <a:gdLst>
              <a:gd name="T0" fmla="*/ 0 w 2205"/>
              <a:gd name="T1" fmla="*/ 0 h 828"/>
              <a:gd name="T2" fmla="*/ 2147483646 w 2205"/>
              <a:gd name="T3" fmla="*/ 2147483646 h 828"/>
              <a:gd name="T4" fmla="*/ 2147483646 w 2205"/>
              <a:gd name="T5" fmla="*/ 2147483646 h 828"/>
              <a:gd name="T6" fmla="*/ 2147483646 w 2205"/>
              <a:gd name="T7" fmla="*/ 2147483646 h 828"/>
              <a:gd name="T8" fmla="*/ 2147483646 w 2205"/>
              <a:gd name="T9" fmla="*/ 2147483646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8">
            <a:extLst>
              <a:ext uri="{FF2B5EF4-FFF2-40B4-BE49-F238E27FC236}">
                <a16:creationId xmlns:a16="http://schemas.microsoft.com/office/drawing/2014/main" id="{78135153-CDBC-7DAF-A0AF-C5B01429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362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289" name="Oval 19">
            <a:extLst>
              <a:ext uri="{FF2B5EF4-FFF2-40B4-BE49-F238E27FC236}">
                <a16:creationId xmlns:a16="http://schemas.microsoft.com/office/drawing/2014/main" id="{90C1A2D2-A34A-A5F1-818F-87E46506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4290" name="Oval 20">
            <a:extLst>
              <a:ext uri="{FF2B5EF4-FFF2-40B4-BE49-F238E27FC236}">
                <a16:creationId xmlns:a16="http://schemas.microsoft.com/office/drawing/2014/main" id="{3C25637A-94EC-2243-A544-F2891B38C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4291" name="Oval 21">
            <a:extLst>
              <a:ext uri="{FF2B5EF4-FFF2-40B4-BE49-F238E27FC236}">
                <a16:creationId xmlns:a16="http://schemas.microsoft.com/office/drawing/2014/main" id="{47026DEC-0D69-10C4-C48A-E2E83330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4292" name="Oval 22">
            <a:extLst>
              <a:ext uri="{FF2B5EF4-FFF2-40B4-BE49-F238E27FC236}">
                <a16:creationId xmlns:a16="http://schemas.microsoft.com/office/drawing/2014/main" id="{95BB92B4-CE3B-2EFC-C709-0CE07E63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4293" name="Oval 23">
            <a:extLst>
              <a:ext uri="{FF2B5EF4-FFF2-40B4-BE49-F238E27FC236}">
                <a16:creationId xmlns:a16="http://schemas.microsoft.com/office/drawing/2014/main" id="{E14B8F4B-6FDC-F6CC-E864-6E3D9D2C2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54294" name="Oval 24">
            <a:extLst>
              <a:ext uri="{FF2B5EF4-FFF2-40B4-BE49-F238E27FC236}">
                <a16:creationId xmlns:a16="http://schemas.microsoft.com/office/drawing/2014/main" id="{284C06DB-0673-DE01-C01B-D7CCF641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54295" name="Oval 25">
            <a:extLst>
              <a:ext uri="{FF2B5EF4-FFF2-40B4-BE49-F238E27FC236}">
                <a16:creationId xmlns:a16="http://schemas.microsoft.com/office/drawing/2014/main" id="{142E095C-1EC3-9B0E-F206-825A846EA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54296" name="Line 26">
            <a:extLst>
              <a:ext uri="{FF2B5EF4-FFF2-40B4-BE49-F238E27FC236}">
                <a16:creationId xmlns:a16="http://schemas.microsoft.com/office/drawing/2014/main" id="{7FAF3301-8434-8B20-8BDF-F21082AE4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7">
            <a:extLst>
              <a:ext uri="{FF2B5EF4-FFF2-40B4-BE49-F238E27FC236}">
                <a16:creationId xmlns:a16="http://schemas.microsoft.com/office/drawing/2014/main" id="{27D0D33C-1BE4-3AB0-3D7F-956094E08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1981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Line 28">
            <a:extLst>
              <a:ext uri="{FF2B5EF4-FFF2-40B4-BE49-F238E27FC236}">
                <a16:creationId xmlns:a16="http://schemas.microsoft.com/office/drawing/2014/main" id="{49CD81E3-AA50-06D3-72C4-7DFB5469E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828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Line 29">
            <a:extLst>
              <a:ext uri="{FF2B5EF4-FFF2-40B4-BE49-F238E27FC236}">
                <a16:creationId xmlns:a16="http://schemas.microsoft.com/office/drawing/2014/main" id="{74063AB8-BC75-60D2-53C1-3F62FF686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8194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31">
            <a:extLst>
              <a:ext uri="{FF2B5EF4-FFF2-40B4-BE49-F238E27FC236}">
                <a16:creationId xmlns:a16="http://schemas.microsoft.com/office/drawing/2014/main" id="{F1B7A97E-790C-3B3D-129D-BC4CE29F3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81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Line 32">
            <a:extLst>
              <a:ext uri="{FF2B5EF4-FFF2-40B4-BE49-F238E27FC236}">
                <a16:creationId xmlns:a16="http://schemas.microsoft.com/office/drawing/2014/main" id="{E71650DE-2273-3492-2787-DD2BAAF1F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7432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Line 33">
            <a:extLst>
              <a:ext uri="{FF2B5EF4-FFF2-40B4-BE49-F238E27FC236}">
                <a16:creationId xmlns:a16="http://schemas.microsoft.com/office/drawing/2014/main" id="{BAC9F566-AD12-44BD-6155-4D791031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Line 34">
            <a:extLst>
              <a:ext uri="{FF2B5EF4-FFF2-40B4-BE49-F238E27FC236}">
                <a16:creationId xmlns:a16="http://schemas.microsoft.com/office/drawing/2014/main" id="{2CF3E3EA-69FC-3207-EE36-9AF4C57DF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Line 35">
            <a:extLst>
              <a:ext uri="{FF2B5EF4-FFF2-40B4-BE49-F238E27FC236}">
                <a16:creationId xmlns:a16="http://schemas.microsoft.com/office/drawing/2014/main" id="{ADF1A649-C0CD-1F4E-8177-E56A0BB54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36">
            <a:extLst>
              <a:ext uri="{FF2B5EF4-FFF2-40B4-BE49-F238E27FC236}">
                <a16:creationId xmlns:a16="http://schemas.microsoft.com/office/drawing/2014/main" id="{5DA999ED-56A3-3C11-53F3-49B7A4BB5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Line 37">
            <a:extLst>
              <a:ext uri="{FF2B5EF4-FFF2-40B4-BE49-F238E27FC236}">
                <a16:creationId xmlns:a16="http://schemas.microsoft.com/office/drawing/2014/main" id="{12F638D5-B206-2B59-12B4-A397324B9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Rectangle 38">
            <a:extLst>
              <a:ext uri="{FF2B5EF4-FFF2-40B4-BE49-F238E27FC236}">
                <a16:creationId xmlns:a16="http://schemas.microsoft.com/office/drawing/2014/main" id="{63218E57-DBEF-B4CF-CF23-766DAC3C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2209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08" name="Rectangle 39">
            <a:extLst>
              <a:ext uri="{FF2B5EF4-FFF2-40B4-BE49-F238E27FC236}">
                <a16:creationId xmlns:a16="http://schemas.microsoft.com/office/drawing/2014/main" id="{76680FC3-B2C8-6413-01D0-6759F7B1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21336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09" name="Rectangle 40">
            <a:extLst>
              <a:ext uri="{FF2B5EF4-FFF2-40B4-BE49-F238E27FC236}">
                <a16:creationId xmlns:a16="http://schemas.microsoft.com/office/drawing/2014/main" id="{B13671E4-9528-1B90-7387-0171474E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0" name="Rectangle 41">
            <a:extLst>
              <a:ext uri="{FF2B5EF4-FFF2-40B4-BE49-F238E27FC236}">
                <a16:creationId xmlns:a16="http://schemas.microsoft.com/office/drawing/2014/main" id="{415EBFEF-1E3F-95DF-66AE-A28BC98D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2971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1" name="Rectangle 42">
            <a:extLst>
              <a:ext uri="{FF2B5EF4-FFF2-40B4-BE49-F238E27FC236}">
                <a16:creationId xmlns:a16="http://schemas.microsoft.com/office/drawing/2014/main" id="{E513DC95-545B-0AA4-18E0-253B82A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1828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2" name="Rectangle 43">
            <a:extLst>
              <a:ext uri="{FF2B5EF4-FFF2-40B4-BE49-F238E27FC236}">
                <a16:creationId xmlns:a16="http://schemas.microsoft.com/office/drawing/2014/main" id="{849E1A2A-CF93-3BE3-765E-B3B7D517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09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3" name="Rectangle 44">
            <a:extLst>
              <a:ext uri="{FF2B5EF4-FFF2-40B4-BE49-F238E27FC236}">
                <a16:creationId xmlns:a16="http://schemas.microsoft.com/office/drawing/2014/main" id="{9ECB0216-5C4A-2C10-03AE-08947093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9144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4" name="Rectangle 45">
            <a:extLst>
              <a:ext uri="{FF2B5EF4-FFF2-40B4-BE49-F238E27FC236}">
                <a16:creationId xmlns:a16="http://schemas.microsoft.com/office/drawing/2014/main" id="{CA614009-5DB1-D0E0-24EA-07A3CC47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4315" name="Oval 46">
            <a:extLst>
              <a:ext uri="{FF2B5EF4-FFF2-40B4-BE49-F238E27FC236}">
                <a16:creationId xmlns:a16="http://schemas.microsoft.com/office/drawing/2014/main" id="{AE718D7E-E092-700D-ECA7-A442FE51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29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54316" name="Text Box 47">
            <a:extLst>
              <a:ext uri="{FF2B5EF4-FFF2-40B4-BE49-F238E27FC236}">
                <a16:creationId xmlns:a16="http://schemas.microsoft.com/office/drawing/2014/main" id="{F6A5413D-00B0-306A-97A1-694688D49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006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4317" name="Line 48">
            <a:extLst>
              <a:ext uri="{FF2B5EF4-FFF2-40B4-BE49-F238E27FC236}">
                <a16:creationId xmlns:a16="http://schemas.microsoft.com/office/drawing/2014/main" id="{7D4A13A1-01ED-D114-955E-E6A2264F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8816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8" name="Oval 49">
            <a:extLst>
              <a:ext uri="{FF2B5EF4-FFF2-40B4-BE49-F238E27FC236}">
                <a16:creationId xmlns:a16="http://schemas.microsoft.com/office/drawing/2014/main" id="{1D888539-4226-37CF-7764-CC97A315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29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54319" name="Oval 50">
            <a:extLst>
              <a:ext uri="{FF2B5EF4-FFF2-40B4-BE49-F238E27FC236}">
                <a16:creationId xmlns:a16="http://schemas.microsoft.com/office/drawing/2014/main" id="{07C86270-86F5-7105-EF88-E3D5C16D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148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54320" name="Oval 51">
            <a:extLst>
              <a:ext uri="{FF2B5EF4-FFF2-40B4-BE49-F238E27FC236}">
                <a16:creationId xmlns:a16="http://schemas.microsoft.com/office/drawing/2014/main" id="{BA3441FA-856A-4E37-6E9D-F49C3638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29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54321" name="Oval 53">
            <a:extLst>
              <a:ext uri="{FF2B5EF4-FFF2-40B4-BE49-F238E27FC236}">
                <a16:creationId xmlns:a16="http://schemas.microsoft.com/office/drawing/2014/main" id="{0C3BD71F-8666-A145-05F4-41A21FA3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2928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54322" name="Line 54">
            <a:extLst>
              <a:ext uri="{FF2B5EF4-FFF2-40B4-BE49-F238E27FC236}">
                <a16:creationId xmlns:a16="http://schemas.microsoft.com/office/drawing/2014/main" id="{E6A1F613-1ABA-140A-F02E-37AFF847D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8816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3" name="Line 55">
            <a:extLst>
              <a:ext uri="{FF2B5EF4-FFF2-40B4-BE49-F238E27FC236}">
                <a16:creationId xmlns:a16="http://schemas.microsoft.com/office/drawing/2014/main" id="{F333CE47-EE08-8DF0-7421-0EDFA019D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8816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4" name="Line 56">
            <a:extLst>
              <a:ext uri="{FF2B5EF4-FFF2-40B4-BE49-F238E27FC236}">
                <a16:creationId xmlns:a16="http://schemas.microsoft.com/office/drawing/2014/main" id="{A9EAA322-0F65-1831-5C9A-AE3E5C595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8816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5" name="Line 57">
            <a:extLst>
              <a:ext uri="{FF2B5EF4-FFF2-40B4-BE49-F238E27FC236}">
                <a16:creationId xmlns:a16="http://schemas.microsoft.com/office/drawing/2014/main" id="{F194EC96-7EA9-016A-13DF-494D56D32E0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438400" y="54244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6" name="Freeform 58">
            <a:extLst>
              <a:ext uri="{FF2B5EF4-FFF2-40B4-BE49-F238E27FC236}">
                <a16:creationId xmlns:a16="http://schemas.microsoft.com/office/drawing/2014/main" id="{A6B01DF9-83FC-0CBD-16F8-C5888C30F48F}"/>
              </a:ext>
            </a:extLst>
          </p:cNvPr>
          <p:cNvSpPr>
            <a:spLocks/>
          </p:cNvSpPr>
          <p:nvPr/>
        </p:nvSpPr>
        <p:spPr bwMode="auto">
          <a:xfrm>
            <a:off x="2743200" y="4433888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7" name="Freeform 59">
            <a:extLst>
              <a:ext uri="{FF2B5EF4-FFF2-40B4-BE49-F238E27FC236}">
                <a16:creationId xmlns:a16="http://schemas.microsoft.com/office/drawing/2014/main" id="{897D8E32-40F9-069A-19D4-F165617418C7}"/>
              </a:ext>
            </a:extLst>
          </p:cNvPr>
          <p:cNvSpPr>
            <a:spLocks/>
          </p:cNvSpPr>
          <p:nvPr/>
        </p:nvSpPr>
        <p:spPr bwMode="auto">
          <a:xfrm flipH="1" flipV="1">
            <a:off x="2286000" y="5957888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328" name="AutoShape 62">
            <a:extLst>
              <a:ext uri="{FF2B5EF4-FFF2-40B4-BE49-F238E27FC236}">
                <a16:creationId xmlns:a16="http://schemas.microsoft.com/office/drawing/2014/main" id="{125EFD8B-5DE7-EEDC-0A99-781F55347991}"/>
              </a:ext>
            </a:extLst>
          </p:cNvPr>
          <p:cNvCxnSpPr>
            <a:cxnSpLocks noChangeShapeType="1"/>
            <a:stCxn id="54315" idx="7"/>
            <a:endCxn id="54319" idx="3"/>
          </p:cNvCxnSpPr>
          <p:nvPr/>
        </p:nvCxnSpPr>
        <p:spPr bwMode="auto">
          <a:xfrm flipV="1">
            <a:off x="1936750" y="5075238"/>
            <a:ext cx="698500" cy="698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9" name="AutoShape 63">
            <a:extLst>
              <a:ext uri="{FF2B5EF4-FFF2-40B4-BE49-F238E27FC236}">
                <a16:creationId xmlns:a16="http://schemas.microsoft.com/office/drawing/2014/main" id="{3E057B22-9996-6AD3-B624-3C0E6671D274}"/>
              </a:ext>
            </a:extLst>
          </p:cNvPr>
          <p:cNvCxnSpPr>
            <a:cxnSpLocks noChangeShapeType="1"/>
            <a:stCxn id="54321" idx="1"/>
            <a:endCxn id="54319" idx="5"/>
          </p:cNvCxnSpPr>
          <p:nvPr/>
        </p:nvCxnSpPr>
        <p:spPr bwMode="auto">
          <a:xfrm flipH="1" flipV="1">
            <a:off x="2851150" y="5075238"/>
            <a:ext cx="1612900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30" name="AutoShape 64">
            <a:extLst>
              <a:ext uri="{FF2B5EF4-FFF2-40B4-BE49-F238E27FC236}">
                <a16:creationId xmlns:a16="http://schemas.microsoft.com/office/drawing/2014/main" id="{43ACDCB0-147A-118D-8119-E699EDB5A9CA}"/>
              </a:ext>
            </a:extLst>
          </p:cNvPr>
          <p:cNvCxnSpPr>
            <a:cxnSpLocks noChangeShapeType="1"/>
            <a:stCxn id="54321" idx="4"/>
            <a:endCxn id="54318" idx="5"/>
          </p:cNvCxnSpPr>
          <p:nvPr/>
        </p:nvCxnSpPr>
        <p:spPr bwMode="auto">
          <a:xfrm rot="16200000" flipV="1">
            <a:off x="3679825" y="51609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31" name="AutoShape 65">
            <a:extLst>
              <a:ext uri="{FF2B5EF4-FFF2-40B4-BE49-F238E27FC236}">
                <a16:creationId xmlns:a16="http://schemas.microsoft.com/office/drawing/2014/main" id="{8E8DE737-5663-EBDC-C565-C0E893D31C00}"/>
              </a:ext>
            </a:extLst>
          </p:cNvPr>
          <p:cNvCxnSpPr>
            <a:cxnSpLocks noChangeShapeType="1"/>
            <a:stCxn id="54320" idx="3"/>
            <a:endCxn id="54318" idx="5"/>
          </p:cNvCxnSpPr>
          <p:nvPr/>
        </p:nvCxnSpPr>
        <p:spPr bwMode="auto">
          <a:xfrm rot="5400000">
            <a:off x="3199606" y="56411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32" name="Text Box 66">
            <a:extLst>
              <a:ext uri="{FF2B5EF4-FFF2-40B4-BE49-F238E27FC236}">
                <a16:creationId xmlns:a16="http://schemas.microsoft.com/office/drawing/2014/main" id="{124CF5A2-E3BA-1805-6793-0689ADE0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196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333" name="Text Box 67">
            <a:extLst>
              <a:ext uri="{FF2B5EF4-FFF2-40B4-BE49-F238E27FC236}">
                <a16:creationId xmlns:a16="http://schemas.microsoft.com/office/drawing/2014/main" id="{BA829BB2-8192-3C95-0706-E2472302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768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334" name="Text Box 68">
            <a:extLst>
              <a:ext uri="{FF2B5EF4-FFF2-40B4-BE49-F238E27FC236}">
                <a16:creationId xmlns:a16="http://schemas.microsoft.com/office/drawing/2014/main" id="{BC877EF2-AAC8-E4CA-A364-5A5C5BD3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958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335" name="Text Box 69">
            <a:extLst>
              <a:ext uri="{FF2B5EF4-FFF2-40B4-BE49-F238E27FC236}">
                <a16:creationId xmlns:a16="http://schemas.microsoft.com/office/drawing/2014/main" id="{02B015B4-8EAD-843F-4504-AE23D15ED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290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336" name="Text Box 70">
            <a:extLst>
              <a:ext uri="{FF2B5EF4-FFF2-40B4-BE49-F238E27FC236}">
                <a16:creationId xmlns:a16="http://schemas.microsoft.com/office/drawing/2014/main" id="{EBE2B206-D8E8-7804-08B4-1496D9790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5768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4337" name="Text Box 71">
            <a:extLst>
              <a:ext uri="{FF2B5EF4-FFF2-40B4-BE49-F238E27FC236}">
                <a16:creationId xmlns:a16="http://schemas.microsoft.com/office/drawing/2014/main" id="{E3DF519F-DF28-00E4-A281-ECD92229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186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338" name="Text Box 72">
            <a:extLst>
              <a:ext uri="{FF2B5EF4-FFF2-40B4-BE49-F238E27FC236}">
                <a16:creationId xmlns:a16="http://schemas.microsoft.com/office/drawing/2014/main" id="{2475DEB1-212E-E586-AB64-4587FC7DF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578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339" name="Text Box 73">
            <a:extLst>
              <a:ext uri="{FF2B5EF4-FFF2-40B4-BE49-F238E27FC236}">
                <a16:creationId xmlns:a16="http://schemas.microsoft.com/office/drawing/2014/main" id="{32F6AC3C-58FF-7C0C-D76B-E7B2BAD1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63388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340" name="Text Box 74">
            <a:extLst>
              <a:ext uri="{FF2B5EF4-FFF2-40B4-BE49-F238E27FC236}">
                <a16:creationId xmlns:a16="http://schemas.microsoft.com/office/drawing/2014/main" id="{465165F8-8EFF-29A8-3724-A21F36C5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768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4341" name="Text Box 75">
            <a:extLst>
              <a:ext uri="{FF2B5EF4-FFF2-40B4-BE49-F238E27FC236}">
                <a16:creationId xmlns:a16="http://schemas.microsoft.com/office/drawing/2014/main" id="{A2EC45E6-46FC-65F5-AA48-43A1E5E9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0"/>
            <a:ext cx="26638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Dstates</a:t>
            </a:r>
            <a:br>
              <a:rPr lang="en-US" altLang="en-US" sz="2400"/>
            </a:br>
            <a:r>
              <a:rPr lang="en-US" altLang="en-US" sz="2400"/>
              <a:t>A = {0,1,2,4,7}</a:t>
            </a:r>
            <a:br>
              <a:rPr lang="en-US" altLang="en-US" sz="2400"/>
            </a:br>
            <a:r>
              <a:rPr lang="en-US" altLang="en-US" sz="2400"/>
              <a:t>B = {1,2,3,4,6,7,8}</a:t>
            </a:r>
            <a:br>
              <a:rPr lang="en-US" altLang="en-US" sz="2400"/>
            </a:br>
            <a:r>
              <a:rPr lang="en-US" altLang="en-US" sz="2400"/>
              <a:t>C = {1,2,4,5,6,7}</a:t>
            </a:r>
            <a:br>
              <a:rPr lang="en-US" altLang="en-US" sz="2400"/>
            </a:br>
            <a:r>
              <a:rPr lang="en-US" altLang="en-US" sz="2400"/>
              <a:t>D = {1,2,4,5,6,7,9}</a:t>
            </a:r>
            <a:br>
              <a:rPr lang="en-US" altLang="en-US" sz="2400"/>
            </a:br>
            <a:r>
              <a:rPr lang="en-US" altLang="en-US" sz="2400"/>
              <a:t>E = {1,2,4,5,6,7,10}</a:t>
            </a:r>
          </a:p>
        </p:txBody>
      </p:sp>
      <p:sp>
        <p:nvSpPr>
          <p:cNvPr id="54342" name="Text Box 76">
            <a:extLst>
              <a:ext uri="{FF2B5EF4-FFF2-40B4-BE49-F238E27FC236}">
                <a16:creationId xmlns:a16="http://schemas.microsoft.com/office/drawing/2014/main" id="{8E392EB7-B16C-97B0-43DD-04287110C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1816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DA24BF6C-4AF5-783C-717E-E48D1219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9C0DB-417A-454B-98B8-65407CC135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099623F-41D2-879B-4C47-B9E6D677E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 of Tokens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5A7FCB1-A6A9-E830-2552-8BDB3B08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2590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Lexical analyzer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6911D4AD-0881-BEC2-2345-DE1DF512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y := 31 + 28*x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EA9C077-04B9-0551-86A1-6427CD4D5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2590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Parser</a:t>
            </a:r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0011CA1F-950C-FB5B-3A1E-E23255A21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Freeform 8">
            <a:extLst>
              <a:ext uri="{FF2B5EF4-FFF2-40B4-BE49-F238E27FC236}">
                <a16:creationId xmlns:a16="http://schemas.microsoft.com/office/drawing/2014/main" id="{6F53865A-9E85-74D6-85C3-F9E58133A3C2}"/>
              </a:ext>
            </a:extLst>
          </p:cNvPr>
          <p:cNvSpPr>
            <a:spLocks/>
          </p:cNvSpPr>
          <p:nvPr/>
        </p:nvSpPr>
        <p:spPr bwMode="auto">
          <a:xfrm>
            <a:off x="100013" y="2432050"/>
            <a:ext cx="7561262" cy="1878013"/>
          </a:xfrm>
          <a:custGeom>
            <a:avLst/>
            <a:gdLst>
              <a:gd name="T0" fmla="*/ 2147483646 w 4763"/>
              <a:gd name="T1" fmla="*/ 0 h 1183"/>
              <a:gd name="T2" fmla="*/ 2147483646 w 4763"/>
              <a:gd name="T3" fmla="*/ 2147483646 h 1183"/>
              <a:gd name="T4" fmla="*/ 2147483646 w 4763"/>
              <a:gd name="T5" fmla="*/ 2147483646 h 1183"/>
              <a:gd name="T6" fmla="*/ 2147483646 w 4763"/>
              <a:gd name="T7" fmla="*/ 2147483646 h 1183"/>
              <a:gd name="T8" fmla="*/ 2147483646 w 4763"/>
              <a:gd name="T9" fmla="*/ 2147483646 h 1183"/>
              <a:gd name="T10" fmla="*/ 2147483646 w 4763"/>
              <a:gd name="T11" fmla="*/ 2147483646 h 1183"/>
              <a:gd name="T12" fmla="*/ 2147483646 w 4763"/>
              <a:gd name="T13" fmla="*/ 2147483646 h 1183"/>
              <a:gd name="T14" fmla="*/ 2147483646 w 4763"/>
              <a:gd name="T15" fmla="*/ 2147483646 h 11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63"/>
              <a:gd name="T25" fmla="*/ 0 h 1183"/>
              <a:gd name="T26" fmla="*/ 4763 w 4763"/>
              <a:gd name="T27" fmla="*/ 1183 h 11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63" h="1183">
                <a:moveTo>
                  <a:pt x="4465" y="0"/>
                </a:moveTo>
                <a:cubicBezTo>
                  <a:pt x="4506" y="11"/>
                  <a:pt x="4693" y="3"/>
                  <a:pt x="4712" y="68"/>
                </a:cubicBezTo>
                <a:cubicBezTo>
                  <a:pt x="4731" y="133"/>
                  <a:pt x="4763" y="296"/>
                  <a:pt x="4576" y="391"/>
                </a:cubicBezTo>
                <a:cubicBezTo>
                  <a:pt x="4389" y="486"/>
                  <a:pt x="4053" y="581"/>
                  <a:pt x="3588" y="638"/>
                </a:cubicBezTo>
                <a:cubicBezTo>
                  <a:pt x="3123" y="695"/>
                  <a:pt x="2333" y="698"/>
                  <a:pt x="1784" y="732"/>
                </a:cubicBezTo>
                <a:cubicBezTo>
                  <a:pt x="1235" y="766"/>
                  <a:pt x="588" y="787"/>
                  <a:pt x="294" y="842"/>
                </a:cubicBezTo>
                <a:cubicBezTo>
                  <a:pt x="0" y="897"/>
                  <a:pt x="37" y="1007"/>
                  <a:pt x="22" y="1064"/>
                </a:cubicBezTo>
                <a:cubicBezTo>
                  <a:pt x="7" y="1121"/>
                  <a:pt x="164" y="1158"/>
                  <a:pt x="201" y="118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Freeform 9">
            <a:extLst>
              <a:ext uri="{FF2B5EF4-FFF2-40B4-BE49-F238E27FC236}">
                <a16:creationId xmlns:a16="http://schemas.microsoft.com/office/drawing/2014/main" id="{C8D409BA-D54C-0CCD-E6D4-24C60FC0C20F}"/>
              </a:ext>
            </a:extLst>
          </p:cNvPr>
          <p:cNvSpPr>
            <a:spLocks/>
          </p:cNvSpPr>
          <p:nvPr/>
        </p:nvSpPr>
        <p:spPr bwMode="auto">
          <a:xfrm>
            <a:off x="2314575" y="4430713"/>
            <a:ext cx="6718300" cy="1595437"/>
          </a:xfrm>
          <a:custGeom>
            <a:avLst/>
            <a:gdLst>
              <a:gd name="T0" fmla="*/ 2147483646 w 4232"/>
              <a:gd name="T1" fmla="*/ 0 h 1005"/>
              <a:gd name="T2" fmla="*/ 2147483646 w 4232"/>
              <a:gd name="T3" fmla="*/ 2147483646 h 1005"/>
              <a:gd name="T4" fmla="*/ 2147483646 w 4232"/>
              <a:gd name="T5" fmla="*/ 2147483646 h 1005"/>
              <a:gd name="T6" fmla="*/ 2147483646 w 4232"/>
              <a:gd name="T7" fmla="*/ 2147483646 h 1005"/>
              <a:gd name="T8" fmla="*/ 2147483646 w 4232"/>
              <a:gd name="T9" fmla="*/ 2147483646 h 1005"/>
              <a:gd name="T10" fmla="*/ 2147483646 w 4232"/>
              <a:gd name="T11" fmla="*/ 2147483646 h 10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32"/>
              <a:gd name="T19" fmla="*/ 0 h 1005"/>
              <a:gd name="T20" fmla="*/ 4232 w 4232"/>
              <a:gd name="T21" fmla="*/ 1005 h 10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32" h="1005">
                <a:moveTo>
                  <a:pt x="4066" y="0"/>
                </a:moveTo>
                <a:cubicBezTo>
                  <a:pt x="4076" y="30"/>
                  <a:pt x="4232" y="131"/>
                  <a:pt x="4125" y="179"/>
                </a:cubicBezTo>
                <a:cubicBezTo>
                  <a:pt x="4018" y="227"/>
                  <a:pt x="4021" y="236"/>
                  <a:pt x="3427" y="290"/>
                </a:cubicBezTo>
                <a:cubicBezTo>
                  <a:pt x="2833" y="344"/>
                  <a:pt x="1118" y="417"/>
                  <a:pt x="559" y="502"/>
                </a:cubicBezTo>
                <a:cubicBezTo>
                  <a:pt x="0" y="587"/>
                  <a:pt x="71" y="716"/>
                  <a:pt x="74" y="800"/>
                </a:cubicBezTo>
                <a:cubicBezTo>
                  <a:pt x="77" y="884"/>
                  <a:pt x="472" y="962"/>
                  <a:pt x="576" y="100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5">
            <a:extLst>
              <a:ext uri="{FF2B5EF4-FFF2-40B4-BE49-F238E27FC236}">
                <a16:creationId xmlns:a16="http://schemas.microsoft.com/office/drawing/2014/main" id="{7FC8E4CB-53E9-E594-4536-416B1D25E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900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&lt;</a:t>
            </a:r>
            <a:r>
              <a:rPr lang="en-US" altLang="en-US" sz="2400" b="1">
                <a:solidFill>
                  <a:srgbClr val="008000"/>
                </a:solidFill>
              </a:rPr>
              <a:t>id</a:t>
            </a:r>
            <a:r>
              <a:rPr lang="en-US" altLang="en-US" sz="2400"/>
              <a:t>, </a:t>
            </a:r>
            <a:r>
              <a:rPr lang="ja-JP" altLang="en-US" sz="2400"/>
              <a:t>“</a:t>
            </a:r>
            <a:r>
              <a:rPr lang="en-US" altLang="ja-JP" sz="2400" b="1">
                <a:latin typeface="Courier New" panose="02070309020205020404" pitchFamily="49" charset="0"/>
              </a:rPr>
              <a:t>y</a:t>
            </a:r>
            <a:r>
              <a:rPr lang="ja-JP" altLang="en-US" sz="2400"/>
              <a:t>”</a:t>
            </a:r>
            <a:r>
              <a:rPr lang="en-US" altLang="ja-JP" sz="2400"/>
              <a:t>&gt; &lt;</a:t>
            </a:r>
            <a:r>
              <a:rPr lang="en-US" altLang="ja-JP" sz="2400" b="1">
                <a:solidFill>
                  <a:srgbClr val="008000"/>
                </a:solidFill>
              </a:rPr>
              <a:t>assign</a:t>
            </a:r>
            <a:r>
              <a:rPr lang="en-US" altLang="ja-JP" sz="2400"/>
              <a:t>, &gt; &lt;</a:t>
            </a:r>
            <a:r>
              <a:rPr lang="en-US" altLang="ja-JP" sz="2400" b="1">
                <a:solidFill>
                  <a:srgbClr val="008000"/>
                </a:solidFill>
              </a:rPr>
              <a:t>num</a:t>
            </a:r>
            <a:r>
              <a:rPr lang="en-US" altLang="ja-JP" sz="2400"/>
              <a:t>, 31&gt; &lt;‘</a:t>
            </a:r>
            <a:r>
              <a:rPr lang="en-US" altLang="ja-JP" sz="2400" b="1">
                <a:solidFill>
                  <a:srgbClr val="008000"/>
                </a:solidFill>
              </a:rPr>
              <a:t>+</a:t>
            </a:r>
            <a:r>
              <a:rPr lang="en-US" altLang="ja-JP" sz="2400"/>
              <a:t>’, &gt; &lt;</a:t>
            </a:r>
            <a:r>
              <a:rPr lang="en-US" altLang="ja-JP" sz="2400" b="1">
                <a:solidFill>
                  <a:srgbClr val="008000"/>
                </a:solidFill>
              </a:rPr>
              <a:t>num</a:t>
            </a:r>
            <a:r>
              <a:rPr lang="en-US" altLang="ja-JP" sz="2400"/>
              <a:t>, 28&gt; &lt;‘</a:t>
            </a:r>
            <a:r>
              <a:rPr lang="en-US" altLang="ja-JP" sz="2400" b="1">
                <a:solidFill>
                  <a:srgbClr val="008000"/>
                </a:solidFill>
              </a:rPr>
              <a:t>*</a:t>
            </a:r>
            <a:r>
              <a:rPr lang="en-US" altLang="ja-JP" sz="2400"/>
              <a:t>’, &gt; &lt;</a:t>
            </a:r>
            <a:r>
              <a:rPr lang="en-US" altLang="ja-JP" sz="2400" b="1">
                <a:solidFill>
                  <a:srgbClr val="008000"/>
                </a:solidFill>
              </a:rPr>
              <a:t>id</a:t>
            </a:r>
            <a:r>
              <a:rPr lang="en-US" altLang="ja-JP" sz="2400"/>
              <a:t>, </a:t>
            </a:r>
            <a:r>
              <a:rPr lang="ja-JP" altLang="en-US" sz="2400"/>
              <a:t>“</a:t>
            </a:r>
            <a:r>
              <a:rPr lang="en-US" altLang="ja-JP" sz="2400" b="1">
                <a:latin typeface="Courier New" panose="02070309020205020404" pitchFamily="49" charset="0"/>
              </a:rPr>
              <a:t>x</a:t>
            </a:r>
            <a:r>
              <a:rPr lang="ja-JP" altLang="en-US" sz="2400"/>
              <a:t>”</a:t>
            </a:r>
            <a:r>
              <a:rPr lang="en-US" altLang="ja-JP" sz="2400"/>
              <a:t>&gt;</a:t>
            </a:r>
            <a:endParaRPr lang="en-US" altLang="en-US" sz="2400"/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0CFED3FC-EE22-B909-4600-D655ACB8D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1654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token</a:t>
            </a:r>
            <a:br>
              <a:rPr lang="en-US" altLang="en-US" sz="2400">
                <a:solidFill>
                  <a:srgbClr val="0000FF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(lookahead)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714A97DC-75B9-F809-70C9-2E80C0040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722938"/>
            <a:ext cx="21764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tokenval</a:t>
            </a:r>
            <a:br>
              <a:rPr lang="en-US" altLang="en-US" sz="2400"/>
            </a:br>
            <a:r>
              <a:rPr lang="en-US" altLang="en-US" sz="2400"/>
              <a:t>(token attribute)</a:t>
            </a:r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CB04BCEF-372D-582B-DDC5-F195F9F67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44958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8F28A99F-082C-735E-56E7-148328545A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572000"/>
            <a:ext cx="838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03F2DFAD-10DA-FF17-8CBE-0541E38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15F14-93B1-4CCC-8381-7F0566E6DE7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29770AE-11E7-33D1-2A9B-C85F6EC88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Subset Construction Example 2</a:t>
            </a:r>
          </a:p>
        </p:txBody>
      </p:sp>
      <p:sp>
        <p:nvSpPr>
          <p:cNvPr id="55300" name="Oval 3">
            <a:extLst>
              <a:ext uri="{FF2B5EF4-FFF2-40B4-BE49-F238E27FC236}">
                <a16:creationId xmlns:a16="http://schemas.microsoft.com/office/drawing/2014/main" id="{2E9F7CC6-41CB-DF10-3473-6DDD057B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600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6778EDA5-B9F2-A4A9-F19C-C78B3B35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1447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02" name="Oval 5">
            <a:extLst>
              <a:ext uri="{FF2B5EF4-FFF2-40B4-BE49-F238E27FC236}">
                <a16:creationId xmlns:a16="http://schemas.microsoft.com/office/drawing/2014/main" id="{4CFA2414-5132-5952-A998-7DBE99F5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5303" name="Line 6">
            <a:extLst>
              <a:ext uri="{FF2B5EF4-FFF2-40B4-BE49-F238E27FC236}">
                <a16:creationId xmlns:a16="http://schemas.microsoft.com/office/drawing/2014/main" id="{3CD1FBCF-1852-F4EE-DEB8-27C50330B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1752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7">
            <a:extLst>
              <a:ext uri="{FF2B5EF4-FFF2-40B4-BE49-F238E27FC236}">
                <a16:creationId xmlns:a16="http://schemas.microsoft.com/office/drawing/2014/main" id="{99331140-F4A4-8B9D-493C-C744C934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2514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5305" name="Text Box 8">
            <a:extLst>
              <a:ext uri="{FF2B5EF4-FFF2-40B4-BE49-F238E27FC236}">
                <a16:creationId xmlns:a16="http://schemas.microsoft.com/office/drawing/2014/main" id="{CF55B655-075B-6B47-06D7-5325BD70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23479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06" name="Oval 9">
            <a:extLst>
              <a:ext uri="{FF2B5EF4-FFF2-40B4-BE49-F238E27FC236}">
                <a16:creationId xmlns:a16="http://schemas.microsoft.com/office/drawing/2014/main" id="{A2E4B923-1289-EA8F-062A-18A91F8E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2500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5307" name="Line 10">
            <a:extLst>
              <a:ext uri="{FF2B5EF4-FFF2-40B4-BE49-F238E27FC236}">
                <a16:creationId xmlns:a16="http://schemas.microsoft.com/office/drawing/2014/main" id="{7796D5CC-757B-CF21-DD91-C83A7EAA1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652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1">
            <a:extLst>
              <a:ext uri="{FF2B5EF4-FFF2-40B4-BE49-F238E27FC236}">
                <a16:creationId xmlns:a16="http://schemas.microsoft.com/office/drawing/2014/main" id="{B8667C75-99F1-587E-F426-22B0CD942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652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2">
            <a:extLst>
              <a:ext uri="{FF2B5EF4-FFF2-40B4-BE49-F238E27FC236}">
                <a16:creationId xmlns:a16="http://schemas.microsoft.com/office/drawing/2014/main" id="{218E653E-AA68-772F-F4B5-34DDC82F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5310" name="Oval 13">
            <a:extLst>
              <a:ext uri="{FF2B5EF4-FFF2-40B4-BE49-F238E27FC236}">
                <a16:creationId xmlns:a16="http://schemas.microsoft.com/office/drawing/2014/main" id="{BF6B197B-012A-A03F-675F-73088D8C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5311" name="Text Box 14">
            <a:extLst>
              <a:ext uri="{FF2B5EF4-FFF2-40B4-BE49-F238E27FC236}">
                <a16:creationId xmlns:a16="http://schemas.microsoft.com/office/drawing/2014/main" id="{492AB7CB-398E-1E08-368B-AB18BFE0B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2362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12" name="Line 15">
            <a:extLst>
              <a:ext uri="{FF2B5EF4-FFF2-40B4-BE49-F238E27FC236}">
                <a16:creationId xmlns:a16="http://schemas.microsoft.com/office/drawing/2014/main" id="{400D22EC-E37E-2FA2-3CDB-98B0C58C9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Text Box 16">
            <a:extLst>
              <a:ext uri="{FF2B5EF4-FFF2-40B4-BE49-F238E27FC236}">
                <a16:creationId xmlns:a16="http://schemas.microsoft.com/office/drawing/2014/main" id="{461B1709-23BD-9C0A-D686-7D5D2042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2362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14" name="Line 17">
            <a:extLst>
              <a:ext uri="{FF2B5EF4-FFF2-40B4-BE49-F238E27FC236}">
                <a16:creationId xmlns:a16="http://schemas.microsoft.com/office/drawing/2014/main" id="{95DE1533-EF1B-DD52-D2B9-43225BC1C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2667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Oval 18">
            <a:extLst>
              <a:ext uri="{FF2B5EF4-FFF2-40B4-BE49-F238E27FC236}">
                <a16:creationId xmlns:a16="http://schemas.microsoft.com/office/drawing/2014/main" id="{D20181C3-E358-118E-238F-531A195D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4290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55316" name="Text Box 19">
            <a:extLst>
              <a:ext uri="{FF2B5EF4-FFF2-40B4-BE49-F238E27FC236}">
                <a16:creationId xmlns:a16="http://schemas.microsoft.com/office/drawing/2014/main" id="{F07DFB81-C2A1-E413-7DD0-437DD50D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3519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17" name="Oval 20">
            <a:extLst>
              <a:ext uri="{FF2B5EF4-FFF2-40B4-BE49-F238E27FC236}">
                <a16:creationId xmlns:a16="http://schemas.microsoft.com/office/drawing/2014/main" id="{989432E4-49A1-46C5-C428-C67AABF8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55318" name="Line 21">
            <a:extLst>
              <a:ext uri="{FF2B5EF4-FFF2-40B4-BE49-F238E27FC236}">
                <a16:creationId xmlns:a16="http://schemas.microsoft.com/office/drawing/2014/main" id="{EC78C4F8-22F6-6612-026E-335D571EF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3581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>
            <a:extLst>
              <a:ext uri="{FF2B5EF4-FFF2-40B4-BE49-F238E27FC236}">
                <a16:creationId xmlns:a16="http://schemas.microsoft.com/office/drawing/2014/main" id="{D1C13AA2-3BFA-E87D-FA8B-52884EF4D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050" y="182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3">
            <a:extLst>
              <a:ext uri="{FF2B5EF4-FFF2-40B4-BE49-F238E27FC236}">
                <a16:creationId xmlns:a16="http://schemas.microsoft.com/office/drawing/2014/main" id="{7A00947D-062F-979C-CB72-A20B253D4327}"/>
              </a:ext>
            </a:extLst>
          </p:cNvPr>
          <p:cNvSpPr>
            <a:spLocks/>
          </p:cNvSpPr>
          <p:nvPr/>
        </p:nvSpPr>
        <p:spPr bwMode="auto">
          <a:xfrm>
            <a:off x="2359025" y="30384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4">
            <a:extLst>
              <a:ext uri="{FF2B5EF4-FFF2-40B4-BE49-F238E27FC236}">
                <a16:creationId xmlns:a16="http://schemas.microsoft.com/office/drawing/2014/main" id="{0FBE0CD0-7FA6-B508-F1A2-F8DE23010450}"/>
              </a:ext>
            </a:extLst>
          </p:cNvPr>
          <p:cNvSpPr>
            <a:spLocks/>
          </p:cNvSpPr>
          <p:nvPr/>
        </p:nvSpPr>
        <p:spPr bwMode="auto">
          <a:xfrm>
            <a:off x="3295650" y="30480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5">
            <a:extLst>
              <a:ext uri="{FF2B5EF4-FFF2-40B4-BE49-F238E27FC236}">
                <a16:creationId xmlns:a16="http://schemas.microsoft.com/office/drawing/2014/main" id="{C2C50422-0805-3E8F-2454-63BFABB1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2743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23" name="Text Box 26">
            <a:extLst>
              <a:ext uri="{FF2B5EF4-FFF2-40B4-BE49-F238E27FC236}">
                <a16:creationId xmlns:a16="http://schemas.microsoft.com/office/drawing/2014/main" id="{2B98F756-0D22-993C-8A83-9B4E1F7F3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2757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24" name="Oval 27">
            <a:extLst>
              <a:ext uri="{FF2B5EF4-FFF2-40B4-BE49-F238E27FC236}">
                <a16:creationId xmlns:a16="http://schemas.microsoft.com/office/drawing/2014/main" id="{6137457E-CB98-2F21-1288-E342F840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55325" name="Line 28">
            <a:extLst>
              <a:ext uri="{FF2B5EF4-FFF2-40B4-BE49-F238E27FC236}">
                <a16:creationId xmlns:a16="http://schemas.microsoft.com/office/drawing/2014/main" id="{60549AA2-902A-9344-B27A-060AB0496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050" y="2819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Line 29">
            <a:extLst>
              <a:ext uri="{FF2B5EF4-FFF2-40B4-BE49-F238E27FC236}">
                <a16:creationId xmlns:a16="http://schemas.microsoft.com/office/drawing/2014/main" id="{CA856432-9ABE-16D4-3B73-973E9C5A1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" y="26527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Text Box 30">
            <a:extLst>
              <a:ext uri="{FF2B5EF4-FFF2-40B4-BE49-F238E27FC236}">
                <a16:creationId xmlns:a16="http://schemas.microsoft.com/office/drawing/2014/main" id="{D33A8132-26CA-BB20-A73A-1D33D6C67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2860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5328" name="Rectangle 31">
            <a:extLst>
              <a:ext uri="{FF2B5EF4-FFF2-40B4-BE49-F238E27FC236}">
                <a16:creationId xmlns:a16="http://schemas.microsoft.com/office/drawing/2014/main" id="{953BCD7C-297F-6991-DA69-4EC697800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9718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5329" name="Rectangle 32">
            <a:extLst>
              <a:ext uri="{FF2B5EF4-FFF2-40B4-BE49-F238E27FC236}">
                <a16:creationId xmlns:a16="http://schemas.microsoft.com/office/drawing/2014/main" id="{E246AD9F-EDC0-661E-E5A9-A7D66C88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2286000"/>
            <a:ext cx="33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5330" name="Rectangle 33">
            <a:extLst>
              <a:ext uri="{FF2B5EF4-FFF2-40B4-BE49-F238E27FC236}">
                <a16:creationId xmlns:a16="http://schemas.microsoft.com/office/drawing/2014/main" id="{4E38B214-514B-B22B-5B40-2A0EFF5E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843088"/>
            <a:ext cx="33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5331" name="Text Box 34">
            <a:extLst>
              <a:ext uri="{FF2B5EF4-FFF2-40B4-BE49-F238E27FC236}">
                <a16:creationId xmlns:a16="http://schemas.microsoft.com/office/drawing/2014/main" id="{1FBCA328-4EF8-5E6B-8413-A3622BD3A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524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 baseline="-25000"/>
              <a:t>1</a:t>
            </a:r>
            <a:endParaRPr lang="en-US" altLang="en-US" sz="2400" i="1"/>
          </a:p>
        </p:txBody>
      </p:sp>
      <p:sp>
        <p:nvSpPr>
          <p:cNvPr id="55332" name="Text Box 35">
            <a:extLst>
              <a:ext uri="{FF2B5EF4-FFF2-40B4-BE49-F238E27FC236}">
                <a16:creationId xmlns:a16="http://schemas.microsoft.com/office/drawing/2014/main" id="{B0B40606-49F8-FB41-6E42-30AD6C5C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 baseline="-25000"/>
              <a:t>2</a:t>
            </a:r>
            <a:endParaRPr lang="en-US" altLang="en-US" sz="2400" i="1"/>
          </a:p>
        </p:txBody>
      </p:sp>
      <p:sp>
        <p:nvSpPr>
          <p:cNvPr id="55333" name="Text Box 36">
            <a:extLst>
              <a:ext uri="{FF2B5EF4-FFF2-40B4-BE49-F238E27FC236}">
                <a16:creationId xmlns:a16="http://schemas.microsoft.com/office/drawing/2014/main" id="{AF3A9422-5476-28FC-2096-6F03F0AE9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352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 baseline="-25000"/>
              <a:t>3</a:t>
            </a:r>
            <a:endParaRPr lang="en-US" altLang="en-US" sz="2400" i="1"/>
          </a:p>
        </p:txBody>
      </p:sp>
      <p:sp>
        <p:nvSpPr>
          <p:cNvPr id="55334" name="Text Box 37">
            <a:extLst>
              <a:ext uri="{FF2B5EF4-FFF2-40B4-BE49-F238E27FC236}">
                <a16:creationId xmlns:a16="http://schemas.microsoft.com/office/drawing/2014/main" id="{8D8DB943-C0CA-76AE-03F3-5B1C0BDA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4038600"/>
            <a:ext cx="18589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Dstates</a:t>
            </a:r>
            <a:br>
              <a:rPr lang="en-US" altLang="en-US" sz="2400"/>
            </a:br>
            <a:r>
              <a:rPr lang="en-US" altLang="en-US" sz="2400"/>
              <a:t>A = {0,1,3,7}</a:t>
            </a:r>
            <a:br>
              <a:rPr lang="en-US" altLang="en-US" sz="2400"/>
            </a:br>
            <a:r>
              <a:rPr lang="en-US" altLang="en-US" sz="2400"/>
              <a:t>B = {2,4,7}</a:t>
            </a:r>
            <a:br>
              <a:rPr lang="en-US" altLang="en-US" sz="2400"/>
            </a:br>
            <a:r>
              <a:rPr lang="en-US" altLang="en-US" sz="2400"/>
              <a:t>C = {8}</a:t>
            </a:r>
            <a:br>
              <a:rPr lang="en-US" altLang="en-US" sz="2400"/>
            </a:br>
            <a:r>
              <a:rPr lang="en-US" altLang="en-US" sz="2400"/>
              <a:t>D = {7}</a:t>
            </a:r>
            <a:br>
              <a:rPr lang="en-US" altLang="en-US" sz="2400"/>
            </a:br>
            <a:r>
              <a:rPr lang="en-US" altLang="en-US" sz="2400"/>
              <a:t>E = {5,8}</a:t>
            </a:r>
            <a:br>
              <a:rPr lang="en-US" altLang="en-US" sz="2400"/>
            </a:br>
            <a:r>
              <a:rPr lang="en-US" altLang="en-US" sz="2400"/>
              <a:t>F = {6,8}</a:t>
            </a:r>
          </a:p>
        </p:txBody>
      </p:sp>
      <p:sp>
        <p:nvSpPr>
          <p:cNvPr id="55335" name="Oval 38">
            <a:extLst>
              <a:ext uri="{FF2B5EF4-FFF2-40B4-BE49-F238E27FC236}">
                <a16:creationId xmlns:a16="http://schemas.microsoft.com/office/drawing/2014/main" id="{C13EDF10-BBCA-D0C9-36D2-D292ABF91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55336" name="Line 39">
            <a:extLst>
              <a:ext uri="{FF2B5EF4-FFF2-40B4-BE49-F238E27FC236}">
                <a16:creationId xmlns:a16="http://schemas.microsoft.com/office/drawing/2014/main" id="{CA560062-C8BB-9197-FA97-9E329EF45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721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7" name="Text Box 40">
            <a:extLst>
              <a:ext uri="{FF2B5EF4-FFF2-40B4-BE49-F238E27FC236}">
                <a16:creationId xmlns:a16="http://schemas.microsoft.com/office/drawing/2014/main" id="{6287F3FE-51E1-EE95-95B0-CEFE5D18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054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5338" name="Line 41">
            <a:extLst>
              <a:ext uri="{FF2B5EF4-FFF2-40B4-BE49-F238E27FC236}">
                <a16:creationId xmlns:a16="http://schemas.microsoft.com/office/drawing/2014/main" id="{CF8BF134-86C0-A2AF-1395-A1A0F4F0A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Text Box 42">
            <a:extLst>
              <a:ext uri="{FF2B5EF4-FFF2-40B4-BE49-F238E27FC236}">
                <a16:creationId xmlns:a16="http://schemas.microsoft.com/office/drawing/2014/main" id="{CDE3C08F-B25D-DE13-AE58-C0D22506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67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40" name="Oval 43">
            <a:extLst>
              <a:ext uri="{FF2B5EF4-FFF2-40B4-BE49-F238E27FC236}">
                <a16:creationId xmlns:a16="http://schemas.microsoft.com/office/drawing/2014/main" id="{38CC3B75-AD2F-181B-A8D1-27FF511B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55341" name="Text Box 44">
            <a:extLst>
              <a:ext uri="{FF2B5EF4-FFF2-40B4-BE49-F238E27FC236}">
                <a16:creationId xmlns:a16="http://schemas.microsoft.com/office/drawing/2014/main" id="{0BC78BB8-F5B2-55B4-A893-8AF8B787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19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42" name="Line 45">
            <a:extLst>
              <a:ext uri="{FF2B5EF4-FFF2-40B4-BE49-F238E27FC236}">
                <a16:creationId xmlns:a16="http://schemas.microsoft.com/office/drawing/2014/main" id="{B0B330AD-AA68-EA16-0DAB-4308C9BF8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648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Text Box 46">
            <a:extLst>
              <a:ext uri="{FF2B5EF4-FFF2-40B4-BE49-F238E27FC236}">
                <a16:creationId xmlns:a16="http://schemas.microsoft.com/office/drawing/2014/main" id="{08406F0D-1F05-41E7-2461-550270EB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724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44" name="Freeform 47">
            <a:extLst>
              <a:ext uri="{FF2B5EF4-FFF2-40B4-BE49-F238E27FC236}">
                <a16:creationId xmlns:a16="http://schemas.microsoft.com/office/drawing/2014/main" id="{912D638B-96A0-FB90-9297-BC8D57D4CF41}"/>
              </a:ext>
            </a:extLst>
          </p:cNvPr>
          <p:cNvSpPr>
            <a:spLocks/>
          </p:cNvSpPr>
          <p:nvPr/>
        </p:nvSpPr>
        <p:spPr bwMode="auto">
          <a:xfrm>
            <a:off x="4800600" y="4024313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Text Box 48">
            <a:extLst>
              <a:ext uri="{FF2B5EF4-FFF2-40B4-BE49-F238E27FC236}">
                <a16:creationId xmlns:a16="http://schemas.microsoft.com/office/drawing/2014/main" id="{23EDF3A5-8E50-DF7B-0430-6A52463F6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33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46" name="Freeform 49">
            <a:extLst>
              <a:ext uri="{FF2B5EF4-FFF2-40B4-BE49-F238E27FC236}">
                <a16:creationId xmlns:a16="http://schemas.microsoft.com/office/drawing/2014/main" id="{46794881-57B1-7517-E4C6-CF4D21AA54EE}"/>
              </a:ext>
            </a:extLst>
          </p:cNvPr>
          <p:cNvSpPr>
            <a:spLocks/>
          </p:cNvSpPr>
          <p:nvPr/>
        </p:nvSpPr>
        <p:spPr bwMode="auto">
          <a:xfrm>
            <a:off x="4778375" y="49434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7" name="Text Box 50">
            <a:extLst>
              <a:ext uri="{FF2B5EF4-FFF2-40B4-BE49-F238E27FC236}">
                <a16:creationId xmlns:a16="http://schemas.microsoft.com/office/drawing/2014/main" id="{DDB5A6BE-EF18-8A49-F4A0-7190B5CD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648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5348" name="Line 51">
            <a:extLst>
              <a:ext uri="{FF2B5EF4-FFF2-40B4-BE49-F238E27FC236}">
                <a16:creationId xmlns:a16="http://schemas.microsoft.com/office/drawing/2014/main" id="{C95CAF83-ED30-5C63-B4EF-20EE5A32B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638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9" name="Text Box 52">
            <a:extLst>
              <a:ext uri="{FF2B5EF4-FFF2-40B4-BE49-F238E27FC236}">
                <a16:creationId xmlns:a16="http://schemas.microsoft.com/office/drawing/2014/main" id="{290E03F7-81D3-EEC7-316A-8496F18D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76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0" name="Line 53">
            <a:extLst>
              <a:ext uri="{FF2B5EF4-FFF2-40B4-BE49-F238E27FC236}">
                <a16:creationId xmlns:a16="http://schemas.microsoft.com/office/drawing/2014/main" id="{6D0784CC-83D2-9DFF-CD34-7069FB13F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6324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Line 54">
            <a:extLst>
              <a:ext uri="{FF2B5EF4-FFF2-40B4-BE49-F238E27FC236}">
                <a16:creationId xmlns:a16="http://schemas.microsoft.com/office/drawing/2014/main" id="{96E27E50-135C-CF7C-19B8-5CA270AAA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324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2" name="Text Box 55">
            <a:extLst>
              <a:ext uri="{FF2B5EF4-FFF2-40B4-BE49-F238E27FC236}">
                <a16:creationId xmlns:a16="http://schemas.microsoft.com/office/drawing/2014/main" id="{29FEE6D8-C5F5-7A46-C675-BBBEE2C2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19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53" name="Oval 56">
            <a:extLst>
              <a:ext uri="{FF2B5EF4-FFF2-40B4-BE49-F238E27FC236}">
                <a16:creationId xmlns:a16="http://schemas.microsoft.com/office/drawing/2014/main" id="{12445E05-5CED-150C-13BA-785FFF69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172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55354" name="Oval 57">
            <a:extLst>
              <a:ext uri="{FF2B5EF4-FFF2-40B4-BE49-F238E27FC236}">
                <a16:creationId xmlns:a16="http://schemas.microsoft.com/office/drawing/2014/main" id="{9B0E7CF8-04CD-8C8A-63F7-1BFEDFD0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196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55355" name="Oval 58">
            <a:extLst>
              <a:ext uri="{FF2B5EF4-FFF2-40B4-BE49-F238E27FC236}">
                <a16:creationId xmlns:a16="http://schemas.microsoft.com/office/drawing/2014/main" id="{259084A2-B19B-B3D2-8ECF-4EEBAB915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172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55356" name="Oval 59">
            <a:extLst>
              <a:ext uri="{FF2B5EF4-FFF2-40B4-BE49-F238E27FC236}">
                <a16:creationId xmlns:a16="http://schemas.microsoft.com/office/drawing/2014/main" id="{C9A654E4-ABFF-9BBD-8B15-0CBEA76F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55357" name="Line 60">
            <a:extLst>
              <a:ext uri="{FF2B5EF4-FFF2-40B4-BE49-F238E27FC236}">
                <a16:creationId xmlns:a16="http://schemas.microsoft.com/office/drawing/2014/main" id="{BA6017E1-E6FD-8A8C-6DE1-1AD135713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638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8" name="Text Box 61">
            <a:extLst>
              <a:ext uri="{FF2B5EF4-FFF2-40B4-BE49-F238E27FC236}">
                <a16:creationId xmlns:a16="http://schemas.microsoft.com/office/drawing/2014/main" id="{DF6D50D4-062E-2BF6-1B22-3EECAAC7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8054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55359" name="AutoShape 62">
            <a:extLst>
              <a:ext uri="{FF2B5EF4-FFF2-40B4-BE49-F238E27FC236}">
                <a16:creationId xmlns:a16="http://schemas.microsoft.com/office/drawing/2014/main" id="{FBFBCBEF-58E3-7BEE-ABB9-10326585EE51}"/>
              </a:ext>
            </a:extLst>
          </p:cNvPr>
          <p:cNvCxnSpPr>
            <a:cxnSpLocks noChangeShapeType="1"/>
            <a:stCxn id="55356" idx="0"/>
            <a:endCxn id="55354" idx="6"/>
          </p:cNvCxnSpPr>
          <p:nvPr/>
        </p:nvCxnSpPr>
        <p:spPr bwMode="auto">
          <a:xfrm rot="5400000" flipH="1">
            <a:off x="5010150" y="4533900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60" name="Text Box 63">
            <a:extLst>
              <a:ext uri="{FF2B5EF4-FFF2-40B4-BE49-F238E27FC236}">
                <a16:creationId xmlns:a16="http://schemas.microsoft.com/office/drawing/2014/main" id="{597F81AF-BA92-8860-1619-D838929D8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76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5361" name="Text Box 64">
            <a:extLst>
              <a:ext uri="{FF2B5EF4-FFF2-40B4-BE49-F238E27FC236}">
                <a16:creationId xmlns:a16="http://schemas.microsoft.com/office/drawing/2014/main" id="{D22342E1-890D-AD5B-FF85-5D173ABE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 baseline="-25000"/>
              <a:t>1</a:t>
            </a:r>
            <a:endParaRPr lang="en-US" altLang="en-US" sz="2400" i="1"/>
          </a:p>
        </p:txBody>
      </p:sp>
      <p:sp>
        <p:nvSpPr>
          <p:cNvPr id="55362" name="Text Box 65">
            <a:extLst>
              <a:ext uri="{FF2B5EF4-FFF2-40B4-BE49-F238E27FC236}">
                <a16:creationId xmlns:a16="http://schemas.microsoft.com/office/drawing/2014/main" id="{867EDF0E-74AF-67FD-6132-CC5C1A4A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4191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 baseline="-25000"/>
              <a:t>3</a:t>
            </a:r>
            <a:endParaRPr lang="en-US" altLang="en-US" sz="2400" i="1"/>
          </a:p>
        </p:txBody>
      </p:sp>
      <p:sp>
        <p:nvSpPr>
          <p:cNvPr id="55363" name="Text Box 66">
            <a:extLst>
              <a:ext uri="{FF2B5EF4-FFF2-40B4-BE49-F238E27FC236}">
                <a16:creationId xmlns:a16="http://schemas.microsoft.com/office/drawing/2014/main" id="{6BF5672C-10F2-548B-2EAA-3097B12D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400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 baseline="-25000"/>
              <a:t>3</a:t>
            </a:r>
            <a:endParaRPr lang="en-US" altLang="en-US" sz="2400" i="1"/>
          </a:p>
        </p:txBody>
      </p:sp>
      <p:sp>
        <p:nvSpPr>
          <p:cNvPr id="55364" name="Text Box 67">
            <a:extLst>
              <a:ext uri="{FF2B5EF4-FFF2-40B4-BE49-F238E27FC236}">
                <a16:creationId xmlns:a16="http://schemas.microsoft.com/office/drawing/2014/main" id="{C848FFA6-B208-90FF-7B57-BE412078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4008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</a:t>
            </a:r>
            <a:r>
              <a:rPr lang="en-US" altLang="en-US" sz="2400" baseline="-25000"/>
              <a:t>2</a:t>
            </a:r>
            <a:r>
              <a:rPr lang="en-US" altLang="en-US" sz="2400" i="1"/>
              <a:t> a</a:t>
            </a:r>
            <a:r>
              <a:rPr lang="en-US" altLang="en-US" sz="2400" baseline="-25000"/>
              <a:t>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C519C78B-6518-5CC8-872E-F11D71B5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C346C-325A-4D29-8C16-B1044E1854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53F5EB0-6D20-0471-7B3C-8CD45C30B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Minimizing the Number of States of a DFA</a:t>
            </a:r>
          </a:p>
        </p:txBody>
      </p:sp>
      <p:sp>
        <p:nvSpPr>
          <p:cNvPr id="56324" name="Oval 4">
            <a:extLst>
              <a:ext uri="{FF2B5EF4-FFF2-40B4-BE49-F238E27FC236}">
                <a16:creationId xmlns:a16="http://schemas.microsoft.com/office/drawing/2014/main" id="{F3F13620-82E9-64BD-8408-8B6F8BF5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4319A761-9333-2F16-2559-66AEFC36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0FAFFF9A-32B4-5FD5-5F4D-A7F52980D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>
            <a:extLst>
              <a:ext uri="{FF2B5EF4-FFF2-40B4-BE49-F238E27FC236}">
                <a16:creationId xmlns:a16="http://schemas.microsoft.com/office/drawing/2014/main" id="{5709AAA9-EFF8-8946-96D2-50306A2C8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56328" name="Oval 8">
            <a:extLst>
              <a:ext uri="{FF2B5EF4-FFF2-40B4-BE49-F238E27FC236}">
                <a16:creationId xmlns:a16="http://schemas.microsoft.com/office/drawing/2014/main" id="{6C69B7A3-EA84-BFF0-9574-C4B0B3F0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56329" name="Oval 9">
            <a:extLst>
              <a:ext uri="{FF2B5EF4-FFF2-40B4-BE49-F238E27FC236}">
                <a16:creationId xmlns:a16="http://schemas.microsoft.com/office/drawing/2014/main" id="{7ACE404C-987F-21EB-99EB-D010159B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56330" name="Oval 10">
            <a:extLst>
              <a:ext uri="{FF2B5EF4-FFF2-40B4-BE49-F238E27FC236}">
                <a16:creationId xmlns:a16="http://schemas.microsoft.com/office/drawing/2014/main" id="{9634E922-5E48-6A26-9443-F7EBDAD7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56331" name="Line 11">
            <a:extLst>
              <a:ext uri="{FF2B5EF4-FFF2-40B4-BE49-F238E27FC236}">
                <a16:creationId xmlns:a16="http://schemas.microsoft.com/office/drawing/2014/main" id="{46804ACE-0051-6676-BCF0-BF3303786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>
            <a:extLst>
              <a:ext uri="{FF2B5EF4-FFF2-40B4-BE49-F238E27FC236}">
                <a16:creationId xmlns:a16="http://schemas.microsoft.com/office/drawing/2014/main" id="{A87F8B58-E0C7-49A6-2E4C-5906054DB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>
            <a:extLst>
              <a:ext uri="{FF2B5EF4-FFF2-40B4-BE49-F238E27FC236}">
                <a16:creationId xmlns:a16="http://schemas.microsoft.com/office/drawing/2014/main" id="{9C8705EB-085B-138C-8ED5-5D65E8655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4">
            <a:extLst>
              <a:ext uri="{FF2B5EF4-FFF2-40B4-BE49-F238E27FC236}">
                <a16:creationId xmlns:a16="http://schemas.microsoft.com/office/drawing/2014/main" id="{E260B07A-8EA5-0011-A8F3-DA82F22258F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6764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Freeform 15">
            <a:extLst>
              <a:ext uri="{FF2B5EF4-FFF2-40B4-BE49-F238E27FC236}">
                <a16:creationId xmlns:a16="http://schemas.microsoft.com/office/drawing/2014/main" id="{D490B17A-6357-ADF7-45D4-F6D3B37A950A}"/>
              </a:ext>
            </a:extLst>
          </p:cNvPr>
          <p:cNvSpPr>
            <a:spLocks/>
          </p:cNvSpPr>
          <p:nvPr/>
        </p:nvSpPr>
        <p:spPr bwMode="auto">
          <a:xfrm>
            <a:off x="1981200" y="30480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Freeform 16">
            <a:extLst>
              <a:ext uri="{FF2B5EF4-FFF2-40B4-BE49-F238E27FC236}">
                <a16:creationId xmlns:a16="http://schemas.microsoft.com/office/drawing/2014/main" id="{60836107-1321-F741-DC02-4FFDDA20C7DE}"/>
              </a:ext>
            </a:extLst>
          </p:cNvPr>
          <p:cNvSpPr>
            <a:spLocks/>
          </p:cNvSpPr>
          <p:nvPr/>
        </p:nvSpPr>
        <p:spPr bwMode="auto">
          <a:xfrm flipH="1" flipV="1">
            <a:off x="1524000" y="4572000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37" name="AutoShape 17">
            <a:extLst>
              <a:ext uri="{FF2B5EF4-FFF2-40B4-BE49-F238E27FC236}">
                <a16:creationId xmlns:a16="http://schemas.microsoft.com/office/drawing/2014/main" id="{C709038C-B3DB-01BD-76F2-82A563C3F72E}"/>
              </a:ext>
            </a:extLst>
          </p:cNvPr>
          <p:cNvCxnSpPr>
            <a:cxnSpLocks noChangeShapeType="1"/>
            <a:stCxn id="56324" idx="7"/>
            <a:endCxn id="56328" idx="3"/>
          </p:cNvCxnSpPr>
          <p:nvPr/>
        </p:nvCxnSpPr>
        <p:spPr bwMode="auto">
          <a:xfrm flipV="1">
            <a:off x="1174750" y="3689350"/>
            <a:ext cx="698500" cy="698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>
            <a:extLst>
              <a:ext uri="{FF2B5EF4-FFF2-40B4-BE49-F238E27FC236}">
                <a16:creationId xmlns:a16="http://schemas.microsoft.com/office/drawing/2014/main" id="{1535E23B-C273-18E4-A896-6D80B46B6E87}"/>
              </a:ext>
            </a:extLst>
          </p:cNvPr>
          <p:cNvCxnSpPr>
            <a:cxnSpLocks noChangeShapeType="1"/>
            <a:stCxn id="56330" idx="1"/>
            <a:endCxn id="56328" idx="5"/>
          </p:cNvCxnSpPr>
          <p:nvPr/>
        </p:nvCxnSpPr>
        <p:spPr bwMode="auto">
          <a:xfrm flipH="1" flipV="1">
            <a:off x="2089150" y="3689350"/>
            <a:ext cx="1612900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>
            <a:extLst>
              <a:ext uri="{FF2B5EF4-FFF2-40B4-BE49-F238E27FC236}">
                <a16:creationId xmlns:a16="http://schemas.microsoft.com/office/drawing/2014/main" id="{D31505A3-E30A-C7FE-6443-25F0C04524C5}"/>
              </a:ext>
            </a:extLst>
          </p:cNvPr>
          <p:cNvCxnSpPr>
            <a:cxnSpLocks noChangeShapeType="1"/>
            <a:stCxn id="56330" idx="4"/>
            <a:endCxn id="56327" idx="5"/>
          </p:cNvCxnSpPr>
          <p:nvPr/>
        </p:nvCxnSpPr>
        <p:spPr bwMode="auto">
          <a:xfrm rot="16200000" flipV="1">
            <a:off x="2917825" y="3775075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>
            <a:extLst>
              <a:ext uri="{FF2B5EF4-FFF2-40B4-BE49-F238E27FC236}">
                <a16:creationId xmlns:a16="http://schemas.microsoft.com/office/drawing/2014/main" id="{F5B8CA4F-0980-537C-E662-F8BB26A8985B}"/>
              </a:ext>
            </a:extLst>
          </p:cNvPr>
          <p:cNvCxnSpPr>
            <a:cxnSpLocks noChangeShapeType="1"/>
            <a:stCxn id="56329" idx="3"/>
            <a:endCxn id="56327" idx="5"/>
          </p:cNvCxnSpPr>
          <p:nvPr/>
        </p:nvCxnSpPr>
        <p:spPr bwMode="auto">
          <a:xfrm rot="5400000">
            <a:off x="2437606" y="4255294"/>
            <a:ext cx="1588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1" name="Text Box 21">
            <a:extLst>
              <a:ext uri="{FF2B5EF4-FFF2-40B4-BE49-F238E27FC236}">
                <a16:creationId xmlns:a16="http://schemas.microsoft.com/office/drawing/2014/main" id="{A56BFC41-3810-A24A-D62F-DA96AC75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33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42" name="Text Box 22">
            <a:extLst>
              <a:ext uri="{FF2B5EF4-FFF2-40B4-BE49-F238E27FC236}">
                <a16:creationId xmlns:a16="http://schemas.microsoft.com/office/drawing/2014/main" id="{5FB42A3F-30B7-69F1-F441-DE0A56793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91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43" name="Text Box 23">
            <a:extLst>
              <a:ext uri="{FF2B5EF4-FFF2-40B4-BE49-F238E27FC236}">
                <a16:creationId xmlns:a16="http://schemas.microsoft.com/office/drawing/2014/main" id="{3F256508-0D5D-38B1-ED7D-93B7B1FE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B329B442-4B0B-894C-B97F-EBE45BA0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11812791-E642-ED0D-045B-C6826AB5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50AA6A69-9F2B-6B65-BEDA-53FCF7F2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006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5848AC6F-365C-CE12-0D8B-150077848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4CCE40AD-B14F-6827-0249-1B9F09701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508B983A-7818-20B3-AB26-3BC8945E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3E2EE7A1-324A-AA79-3399-6C018C12F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79571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51" name="Oval 31">
            <a:extLst>
              <a:ext uri="{FF2B5EF4-FFF2-40B4-BE49-F238E27FC236}">
                <a16:creationId xmlns:a16="http://schemas.microsoft.com/office/drawing/2014/main" id="{586F1BB4-27A4-EA85-5C0C-F435D46CE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AC</a:t>
            </a:r>
          </a:p>
        </p:txBody>
      </p:sp>
      <p:sp>
        <p:nvSpPr>
          <p:cNvPr id="56352" name="Text Box 32">
            <a:extLst>
              <a:ext uri="{FF2B5EF4-FFF2-40B4-BE49-F238E27FC236}">
                <a16:creationId xmlns:a16="http://schemas.microsoft.com/office/drawing/2014/main" id="{CFF6DF2D-DFB5-AC35-732F-8D37130D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56353" name="Line 33">
            <a:extLst>
              <a:ext uri="{FF2B5EF4-FFF2-40B4-BE49-F238E27FC236}">
                <a16:creationId xmlns:a16="http://schemas.microsoft.com/office/drawing/2014/main" id="{71F5105D-002F-D83F-91BB-117AA7B2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Oval 34">
            <a:extLst>
              <a:ext uri="{FF2B5EF4-FFF2-40B4-BE49-F238E27FC236}">
                <a16:creationId xmlns:a16="http://schemas.microsoft.com/office/drawing/2014/main" id="{649AFAF4-7CB3-DBF9-A260-17E2CF91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56355" name="Oval 36">
            <a:extLst>
              <a:ext uri="{FF2B5EF4-FFF2-40B4-BE49-F238E27FC236}">
                <a16:creationId xmlns:a16="http://schemas.microsoft.com/office/drawing/2014/main" id="{66100C50-E787-B063-C9AD-B6BCA8E0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56356" name="Oval 37">
            <a:extLst>
              <a:ext uri="{FF2B5EF4-FFF2-40B4-BE49-F238E27FC236}">
                <a16:creationId xmlns:a16="http://schemas.microsoft.com/office/drawing/2014/main" id="{EFF959A4-522A-9597-EEED-D13A2A4E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343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56357" name="Line 38">
            <a:extLst>
              <a:ext uri="{FF2B5EF4-FFF2-40B4-BE49-F238E27FC236}">
                <a16:creationId xmlns:a16="http://schemas.microsoft.com/office/drawing/2014/main" id="{4D28AD5D-455D-6CEB-DD61-8C5BE60A3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9">
            <a:extLst>
              <a:ext uri="{FF2B5EF4-FFF2-40B4-BE49-F238E27FC236}">
                <a16:creationId xmlns:a16="http://schemas.microsoft.com/office/drawing/2014/main" id="{AFACD2F7-FB3B-D704-B9F6-D1ED913A9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Line 40">
            <a:extLst>
              <a:ext uri="{FF2B5EF4-FFF2-40B4-BE49-F238E27FC236}">
                <a16:creationId xmlns:a16="http://schemas.microsoft.com/office/drawing/2014/main" id="{984C5B69-4982-B847-925C-2CECB1222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0" name="Freeform 43">
            <a:extLst>
              <a:ext uri="{FF2B5EF4-FFF2-40B4-BE49-F238E27FC236}">
                <a16:creationId xmlns:a16="http://schemas.microsoft.com/office/drawing/2014/main" id="{74CB8348-B527-F8C9-C644-A4AB2E870C0F}"/>
              </a:ext>
            </a:extLst>
          </p:cNvPr>
          <p:cNvSpPr>
            <a:spLocks/>
          </p:cNvSpPr>
          <p:nvPr/>
        </p:nvSpPr>
        <p:spPr bwMode="auto">
          <a:xfrm flipH="1" flipV="1">
            <a:off x="5334000" y="4572000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61" name="AutoShape 46">
            <a:extLst>
              <a:ext uri="{FF2B5EF4-FFF2-40B4-BE49-F238E27FC236}">
                <a16:creationId xmlns:a16="http://schemas.microsoft.com/office/drawing/2014/main" id="{1C986B65-B413-B5F7-D696-B84CC9968223}"/>
              </a:ext>
            </a:extLst>
          </p:cNvPr>
          <p:cNvCxnSpPr>
            <a:cxnSpLocks noChangeShapeType="1"/>
            <a:stCxn id="56356" idx="1"/>
            <a:endCxn id="56351" idx="7"/>
          </p:cNvCxnSpPr>
          <p:nvPr/>
        </p:nvCxnSpPr>
        <p:spPr bwMode="auto">
          <a:xfrm rot="-5400000" flipH="1" flipV="1">
            <a:off x="7153275" y="3114675"/>
            <a:ext cx="19050" cy="2527300"/>
          </a:xfrm>
          <a:prstGeom prst="curvedConnector3">
            <a:avLst>
              <a:gd name="adj1" fmla="val -2183338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2" name="AutoShape 47">
            <a:extLst>
              <a:ext uri="{FF2B5EF4-FFF2-40B4-BE49-F238E27FC236}">
                <a16:creationId xmlns:a16="http://schemas.microsoft.com/office/drawing/2014/main" id="{942628F2-A224-384C-F61A-B886F2B912CD}"/>
              </a:ext>
            </a:extLst>
          </p:cNvPr>
          <p:cNvCxnSpPr>
            <a:cxnSpLocks noChangeShapeType="1"/>
            <a:stCxn id="56355" idx="3"/>
            <a:endCxn id="56354" idx="5"/>
          </p:cNvCxnSpPr>
          <p:nvPr/>
        </p:nvCxnSpPr>
        <p:spPr bwMode="auto">
          <a:xfrm rot="5400000">
            <a:off x="7162006" y="4255294"/>
            <a:ext cx="1588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3" name="Text Box 49">
            <a:extLst>
              <a:ext uri="{FF2B5EF4-FFF2-40B4-BE49-F238E27FC236}">
                <a16:creationId xmlns:a16="http://schemas.microsoft.com/office/drawing/2014/main" id="{A427DDCD-6B75-7D2E-BE88-54F17A9B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91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64" name="Text Box 52">
            <a:extLst>
              <a:ext uri="{FF2B5EF4-FFF2-40B4-BE49-F238E27FC236}">
                <a16:creationId xmlns:a16="http://schemas.microsoft.com/office/drawing/2014/main" id="{726CCB2B-3A8D-FF3B-4120-72BFE204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91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65" name="Text Box 53">
            <a:extLst>
              <a:ext uri="{FF2B5EF4-FFF2-40B4-BE49-F238E27FC236}">
                <a16:creationId xmlns:a16="http://schemas.microsoft.com/office/drawing/2014/main" id="{10EBAA18-D6F5-8618-D5DA-2D9D97CBE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66" name="Text Box 54">
            <a:extLst>
              <a:ext uri="{FF2B5EF4-FFF2-40B4-BE49-F238E27FC236}">
                <a16:creationId xmlns:a16="http://schemas.microsoft.com/office/drawing/2014/main" id="{23575AA9-EAC4-65F8-BC68-31172770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72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67" name="Text Box 55">
            <a:extLst>
              <a:ext uri="{FF2B5EF4-FFF2-40B4-BE49-F238E27FC236}">
                <a16:creationId xmlns:a16="http://schemas.microsoft.com/office/drawing/2014/main" id="{4D41BCE8-7677-F635-29C5-1614468C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6368" name="Text Box 56">
            <a:extLst>
              <a:ext uri="{FF2B5EF4-FFF2-40B4-BE49-F238E27FC236}">
                <a16:creationId xmlns:a16="http://schemas.microsoft.com/office/drawing/2014/main" id="{CA569FDF-1874-E7B6-C526-27B6B8B1A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69" name="Freeform 58">
            <a:extLst>
              <a:ext uri="{FF2B5EF4-FFF2-40B4-BE49-F238E27FC236}">
                <a16:creationId xmlns:a16="http://schemas.microsoft.com/office/drawing/2014/main" id="{4E05020C-3AD6-F12A-5C22-2235AA9B5EEF}"/>
              </a:ext>
            </a:extLst>
          </p:cNvPr>
          <p:cNvSpPr>
            <a:spLocks/>
          </p:cNvSpPr>
          <p:nvPr/>
        </p:nvSpPr>
        <p:spPr bwMode="auto">
          <a:xfrm flipH="1" flipV="1">
            <a:off x="6248400" y="4572000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0" name="Text Box 59">
            <a:extLst>
              <a:ext uri="{FF2B5EF4-FFF2-40B4-BE49-F238E27FC236}">
                <a16:creationId xmlns:a16="http://schemas.microsoft.com/office/drawing/2014/main" id="{FE74AC1D-3B97-9307-0C99-C457BC154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6371" name="AutoShape 60">
            <a:extLst>
              <a:ext uri="{FF2B5EF4-FFF2-40B4-BE49-F238E27FC236}">
                <a16:creationId xmlns:a16="http://schemas.microsoft.com/office/drawing/2014/main" id="{F7B0DE82-DA0B-B4A4-0448-46AFA8C1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56372" name="AutoShape 46">
            <a:extLst>
              <a:ext uri="{FF2B5EF4-FFF2-40B4-BE49-F238E27FC236}">
                <a16:creationId xmlns:a16="http://schemas.microsoft.com/office/drawing/2014/main" id="{90EDE7A2-8085-CEFC-5DFE-9AF760A866DC}"/>
              </a:ext>
            </a:extLst>
          </p:cNvPr>
          <p:cNvCxnSpPr>
            <a:cxnSpLocks noChangeShapeType="1"/>
            <a:stCxn id="56356" idx="3"/>
            <a:endCxn id="56354" idx="5"/>
          </p:cNvCxnSpPr>
          <p:nvPr/>
        </p:nvCxnSpPr>
        <p:spPr bwMode="auto">
          <a:xfrm rot="5400000">
            <a:off x="7620000" y="3797300"/>
            <a:ext cx="12700" cy="1612900"/>
          </a:xfrm>
          <a:prstGeom prst="curvedConnector3">
            <a:avLst>
              <a:gd name="adj1" fmla="val 3669458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3" name="Text Box 54">
            <a:extLst>
              <a:ext uri="{FF2B5EF4-FFF2-40B4-BE49-F238E27FC236}">
                <a16:creationId xmlns:a16="http://schemas.microsoft.com/office/drawing/2014/main" id="{B6CA1545-03D4-332D-578E-03C8E474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5F26CC8F-E0A6-2C5F-11AC-B0F0DDE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A14DF-F750-42ED-8742-74D192F7152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ACFC962-B01D-A9A9-4489-83FCAC9B4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0B8740F-6BDC-4845-0875-3DF88CF13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ja-JP" altLang="en-US"/>
              <a:t>“</a:t>
            </a:r>
            <a:r>
              <a:rPr lang="en-US" altLang="ja-JP" i="1"/>
              <a:t>important states</a:t>
            </a:r>
            <a:r>
              <a:rPr lang="ja-JP" altLang="en-US" i="1"/>
              <a:t>”</a:t>
            </a:r>
            <a:r>
              <a:rPr lang="en-US" altLang="ja-JP"/>
              <a:t> of an NFA are those without an </a:t>
            </a:r>
            <a:r>
              <a:rPr lang="en-US" altLang="ja-JP">
                <a:sym typeface="Symbol" panose="05050102010706020507" pitchFamily="18" charset="2"/>
              </a:rPr>
              <a:t>-</a:t>
            </a:r>
            <a:r>
              <a:rPr lang="en-US" altLang="ja-JP"/>
              <a:t>transition, that is if</a:t>
            </a:r>
            <a:br>
              <a:rPr lang="en-US" altLang="ja-JP"/>
            </a:br>
            <a:r>
              <a:rPr lang="en-US" altLang="ja-JP" i="1"/>
              <a:t>move</a:t>
            </a:r>
            <a:r>
              <a:rPr lang="en-US" altLang="ja-JP"/>
              <a:t>({</a:t>
            </a:r>
            <a:r>
              <a:rPr lang="en-US" altLang="ja-JP" i="1"/>
              <a:t>s</a:t>
            </a:r>
            <a:r>
              <a:rPr lang="en-US" altLang="ja-JP"/>
              <a:t>},</a:t>
            </a:r>
            <a:r>
              <a:rPr lang="en-US" altLang="ja-JP" i="1"/>
              <a:t>a</a:t>
            </a:r>
            <a:r>
              <a:rPr lang="en-US" altLang="ja-JP"/>
              <a:t>) </a:t>
            </a:r>
            <a:r>
              <a:rPr lang="en-US" altLang="ja-JP">
                <a:sym typeface="Symbol" panose="05050102010706020507" pitchFamily="18" charset="2"/>
              </a:rPr>
              <a:t></a:t>
            </a:r>
            <a:r>
              <a:rPr lang="en-US" altLang="ja-JP" i="1">
                <a:sym typeface="Symbol" panose="05050102010706020507" pitchFamily="18" charset="2"/>
              </a:rPr>
              <a:t> </a:t>
            </a:r>
            <a:r>
              <a:rPr lang="en-US" altLang="ja-JP">
                <a:sym typeface="Symbol" panose="05050102010706020507" pitchFamily="18" charset="2"/>
              </a:rPr>
              <a:t> for some </a:t>
            </a:r>
            <a:r>
              <a:rPr lang="en-US" altLang="ja-JP" i="1">
                <a:sym typeface="Symbol" panose="05050102010706020507" pitchFamily="18" charset="2"/>
              </a:rPr>
              <a:t>a</a:t>
            </a:r>
            <a:r>
              <a:rPr lang="en-US" altLang="ja-JP">
                <a:sym typeface="Symbol" panose="05050102010706020507" pitchFamily="18" charset="2"/>
              </a:rPr>
              <a:t> </a:t>
            </a:r>
            <a:r>
              <a:rPr lang="en-US" altLang="ja-JP"/>
              <a:t>then </a:t>
            </a:r>
            <a:r>
              <a:rPr lang="en-US" altLang="ja-JP" i="1"/>
              <a:t>s</a:t>
            </a:r>
            <a:r>
              <a:rPr lang="en-US" altLang="ja-JP"/>
              <a:t> is an important state</a:t>
            </a:r>
          </a:p>
          <a:p>
            <a:pPr eaLnBrk="1" hangingPunct="1"/>
            <a:r>
              <a:rPr lang="en-US" altLang="en-US"/>
              <a:t>The subset construction algorithm uses only the important states when it determines</a:t>
            </a:r>
            <a:br>
              <a:rPr lang="en-US" altLang="en-US"/>
            </a:b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 i="1"/>
              <a:t>-closure</a:t>
            </a:r>
            <a:r>
              <a:rPr lang="en-US" altLang="en-US"/>
              <a:t>(</a:t>
            </a:r>
            <a:r>
              <a:rPr lang="en-US" altLang="en-US" i="1"/>
              <a:t>move</a:t>
            </a:r>
            <a:r>
              <a:rPr lang="en-US" altLang="en-US"/>
              <a:t>(</a:t>
            </a:r>
            <a:r>
              <a:rPr lang="en-US" altLang="en-US" i="1"/>
              <a:t>T,a</a:t>
            </a:r>
            <a:r>
              <a:rPr lang="en-US" altLang="en-US"/>
              <a:t>))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5A80232E-FEB7-0582-232F-FDD849EA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B2F3BC-8921-478F-8E26-8E5E823715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8D0DB01-4A62-A604-2D76-17D8C1350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 (Algorithm)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394A4C1-52F7-E882-13D1-08DB77DFB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Augment the regular expression </a:t>
            </a:r>
            <a:r>
              <a:rPr lang="en-US" altLang="en-US" i="1"/>
              <a:t>r</a:t>
            </a:r>
            <a:r>
              <a:rPr lang="en-US" altLang="en-US"/>
              <a:t> with a special end symbol # to make accepting states important: the new expression is </a:t>
            </a:r>
            <a:r>
              <a:rPr lang="en-US" altLang="en-US" i="1"/>
              <a:t>r</a:t>
            </a:r>
            <a:r>
              <a:rPr lang="en-US" altLang="en-US"/>
              <a:t>#</a:t>
            </a:r>
          </a:p>
          <a:p>
            <a:pPr eaLnBrk="1" hangingPunct="1"/>
            <a:r>
              <a:rPr lang="en-US" altLang="en-US"/>
              <a:t>Construct a syntax tree for </a:t>
            </a:r>
            <a:r>
              <a:rPr lang="en-US" altLang="en-US" i="1"/>
              <a:t>r</a:t>
            </a:r>
            <a:r>
              <a:rPr lang="en-US" altLang="en-US"/>
              <a:t>#</a:t>
            </a:r>
          </a:p>
          <a:p>
            <a:pPr eaLnBrk="1" hangingPunct="1"/>
            <a:r>
              <a:rPr lang="en-US" altLang="en-US"/>
              <a:t>Traverse the tree to construct functions </a:t>
            </a:r>
            <a:r>
              <a:rPr lang="en-US" altLang="en-US" i="1"/>
              <a:t>nullable</a:t>
            </a:r>
            <a:r>
              <a:rPr lang="en-US" altLang="en-US"/>
              <a:t>, </a:t>
            </a:r>
            <a:r>
              <a:rPr lang="en-US" altLang="en-US" i="1"/>
              <a:t>firstpos</a:t>
            </a:r>
            <a:r>
              <a:rPr lang="en-US" altLang="en-US"/>
              <a:t>, </a:t>
            </a:r>
            <a:r>
              <a:rPr lang="en-US" altLang="en-US" i="1"/>
              <a:t>lastpos</a:t>
            </a:r>
            <a:r>
              <a:rPr lang="en-US" altLang="en-US"/>
              <a:t>, and </a:t>
            </a:r>
            <a:r>
              <a:rPr lang="en-US" altLang="en-US" i="1"/>
              <a:t>followpos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D032791A-D55F-C0B6-AB05-50D8BBEF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2CFDD-591D-4A21-8A8F-0AE23BBD9BE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39B9E9B-D545-FE13-7075-722CF8703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Directly: Syntax Tree of </a:t>
            </a:r>
            <a:r>
              <a:rPr lang="en-US" altLang="en-US" sz="2800">
                <a:solidFill>
                  <a:schemeClr val="tx1"/>
                </a:solidFill>
              </a:rPr>
              <a:t>(</a:t>
            </a: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800">
                <a:solidFill>
                  <a:schemeClr val="tx1"/>
                </a:solidFill>
              </a:rPr>
              <a:t>|</a:t>
            </a: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800">
                <a:solidFill>
                  <a:schemeClr val="tx1"/>
                </a:solidFill>
              </a:rPr>
              <a:t>)*</a:t>
            </a: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abb#</a:t>
            </a:r>
            <a:endParaRPr lang="en-US" alt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9396" name="Oval 3">
            <a:extLst>
              <a:ext uri="{FF2B5EF4-FFF2-40B4-BE49-F238E27FC236}">
                <a16:creationId xmlns:a16="http://schemas.microsoft.com/office/drawing/2014/main" id="{41B18A0A-45E6-A148-773D-9D7A8947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19313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7" name="Oval 6">
            <a:extLst>
              <a:ext uri="{FF2B5EF4-FFF2-40B4-BE49-F238E27FC236}">
                <a16:creationId xmlns:a16="http://schemas.microsoft.com/office/drawing/2014/main" id="{048A808E-AA2F-DBC4-96D1-FF635880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8" name="Oval 9">
            <a:extLst>
              <a:ext uri="{FF2B5EF4-FFF2-40B4-BE49-F238E27FC236}">
                <a16:creationId xmlns:a16="http://schemas.microsoft.com/office/drawing/2014/main" id="{A7772402-D88C-28B8-F66F-590D33083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90913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9" name="Oval 12">
            <a:extLst>
              <a:ext uri="{FF2B5EF4-FFF2-40B4-BE49-F238E27FC236}">
                <a16:creationId xmlns:a16="http://schemas.microsoft.com/office/drawing/2014/main" id="{12259C4F-A3EF-EB29-CC9A-6DC9AE99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76713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0" name="Text Box 18">
            <a:extLst>
              <a:ext uri="{FF2B5EF4-FFF2-40B4-BE49-F238E27FC236}">
                <a16:creationId xmlns:a16="http://schemas.microsoft.com/office/drawing/2014/main" id="{431C2A36-B78D-F8E7-0BB1-0DDC0CB3C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386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*</a:t>
            </a:r>
            <a:endParaRPr lang="en-US" altLang="en-US" sz="2400"/>
          </a:p>
        </p:txBody>
      </p:sp>
      <p:sp>
        <p:nvSpPr>
          <p:cNvPr id="59401" name="Text Box 21">
            <a:extLst>
              <a:ext uri="{FF2B5EF4-FFF2-40B4-BE49-F238E27FC236}">
                <a16:creationId xmlns:a16="http://schemas.microsoft.com/office/drawing/2014/main" id="{5A527D01-B9FC-2065-EBE3-6F0FE147E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4864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|</a:t>
            </a:r>
            <a:endParaRPr lang="en-US" altLang="en-US" sz="2400"/>
          </a:p>
        </p:txBody>
      </p:sp>
      <p:sp>
        <p:nvSpPr>
          <p:cNvPr id="59402" name="Text Box 22">
            <a:extLst>
              <a:ext uri="{FF2B5EF4-FFF2-40B4-BE49-F238E27FC236}">
                <a16:creationId xmlns:a16="http://schemas.microsoft.com/office/drawing/2014/main" id="{552FAA60-F388-C216-2C0A-D99FE4681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491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9403" name="Text Box 24">
            <a:extLst>
              <a:ext uri="{FF2B5EF4-FFF2-40B4-BE49-F238E27FC236}">
                <a16:creationId xmlns:a16="http://schemas.microsoft.com/office/drawing/2014/main" id="{5AA0D639-C60C-1829-9374-776A9F3BB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6172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9404" name="Text Box 25">
            <a:extLst>
              <a:ext uri="{FF2B5EF4-FFF2-40B4-BE49-F238E27FC236}">
                <a16:creationId xmlns:a16="http://schemas.microsoft.com/office/drawing/2014/main" id="{4501C5B2-27EE-2FC1-3296-0C0686F8B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6491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59405" name="Text Box 27">
            <a:extLst>
              <a:ext uri="{FF2B5EF4-FFF2-40B4-BE49-F238E27FC236}">
                <a16:creationId xmlns:a16="http://schemas.microsoft.com/office/drawing/2014/main" id="{E64FEB46-1EFB-241A-556D-1486EEB15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6172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9406" name="Text Box 28">
            <a:extLst>
              <a:ext uri="{FF2B5EF4-FFF2-40B4-BE49-F238E27FC236}">
                <a16:creationId xmlns:a16="http://schemas.microsoft.com/office/drawing/2014/main" id="{24FBBC01-D91A-EB8E-DCC5-C98D8E6C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59407" name="Text Box 30">
            <a:extLst>
              <a:ext uri="{FF2B5EF4-FFF2-40B4-BE49-F238E27FC236}">
                <a16:creationId xmlns:a16="http://schemas.microsoft.com/office/drawing/2014/main" id="{DDE2C78B-8FF9-C3BA-91D1-F253D6E8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4648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9408" name="Text Box 31">
            <a:extLst>
              <a:ext uri="{FF2B5EF4-FFF2-40B4-BE49-F238E27FC236}">
                <a16:creationId xmlns:a16="http://schemas.microsoft.com/office/drawing/2014/main" id="{3C86807D-DB95-202F-9665-B25E770E9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267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59409" name="Text Box 33">
            <a:extLst>
              <a:ext uri="{FF2B5EF4-FFF2-40B4-BE49-F238E27FC236}">
                <a16:creationId xmlns:a16="http://schemas.microsoft.com/office/drawing/2014/main" id="{CC64FA61-3501-DA8F-B4A1-6ED3C408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3962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9410" name="Text Box 34">
            <a:extLst>
              <a:ext uri="{FF2B5EF4-FFF2-40B4-BE49-F238E27FC236}">
                <a16:creationId xmlns:a16="http://schemas.microsoft.com/office/drawing/2014/main" id="{6F35192C-ADB9-E1DC-9FA9-9614D3B3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3595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9411" name="Text Box 36">
            <a:extLst>
              <a:ext uri="{FF2B5EF4-FFF2-40B4-BE49-F238E27FC236}">
                <a16:creationId xmlns:a16="http://schemas.microsoft.com/office/drawing/2014/main" id="{35C0C2A8-C9F2-2308-A191-E616056F2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59412" name="Text Box 39">
            <a:extLst>
              <a:ext uri="{FF2B5EF4-FFF2-40B4-BE49-F238E27FC236}">
                <a16:creationId xmlns:a16="http://schemas.microsoft.com/office/drawing/2014/main" id="{84CA7285-3EBA-6320-ADAF-A6A0914D6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2590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#</a:t>
            </a:r>
          </a:p>
        </p:txBody>
      </p:sp>
      <p:sp>
        <p:nvSpPr>
          <p:cNvPr id="59413" name="Line 40">
            <a:extLst>
              <a:ext uri="{FF2B5EF4-FFF2-40B4-BE49-F238E27FC236}">
                <a16:creationId xmlns:a16="http://schemas.microsoft.com/office/drawing/2014/main" id="{3D7E1CAE-1FF8-A58E-59DB-43517D767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3622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Line 41">
            <a:extLst>
              <a:ext uri="{FF2B5EF4-FFF2-40B4-BE49-F238E27FC236}">
                <a16:creationId xmlns:a16="http://schemas.microsoft.com/office/drawing/2014/main" id="{6338D70E-46FC-64AD-D364-DA3DDADCE95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48500" y="22479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42">
            <a:extLst>
              <a:ext uri="{FF2B5EF4-FFF2-40B4-BE49-F238E27FC236}">
                <a16:creationId xmlns:a16="http://schemas.microsoft.com/office/drawing/2014/main" id="{29DE036E-F373-0B7D-D887-0BF244EBB3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0480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43">
            <a:extLst>
              <a:ext uri="{FF2B5EF4-FFF2-40B4-BE49-F238E27FC236}">
                <a16:creationId xmlns:a16="http://schemas.microsoft.com/office/drawing/2014/main" id="{E2564FEC-CE18-6C1F-B5CC-69508F81CB5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134100" y="29337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44">
            <a:extLst>
              <a:ext uri="{FF2B5EF4-FFF2-40B4-BE49-F238E27FC236}">
                <a16:creationId xmlns:a16="http://schemas.microsoft.com/office/drawing/2014/main" id="{C3322E20-5BFE-8198-7119-348C09DCB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7338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45">
            <a:extLst>
              <a:ext uri="{FF2B5EF4-FFF2-40B4-BE49-F238E27FC236}">
                <a16:creationId xmlns:a16="http://schemas.microsoft.com/office/drawing/2014/main" id="{BFADE2D0-3FD5-365F-7823-92C927D8A730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219700" y="36195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Line 46">
            <a:extLst>
              <a:ext uri="{FF2B5EF4-FFF2-40B4-BE49-F238E27FC236}">
                <a16:creationId xmlns:a16="http://schemas.microsoft.com/office/drawing/2014/main" id="{CE4B81F6-1CB6-42D9-3A66-F927437F9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Line 47">
            <a:extLst>
              <a:ext uri="{FF2B5EF4-FFF2-40B4-BE49-F238E27FC236}">
                <a16:creationId xmlns:a16="http://schemas.microsoft.com/office/drawing/2014/main" id="{545E95B9-9A8D-CB9D-98DF-656D9872D95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305300" y="43053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Line 48">
            <a:extLst>
              <a:ext uri="{FF2B5EF4-FFF2-40B4-BE49-F238E27FC236}">
                <a16:creationId xmlns:a16="http://schemas.microsoft.com/office/drawing/2014/main" id="{54756C5A-D295-E864-8F2D-43F095B75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105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Line 49">
            <a:extLst>
              <a:ext uri="{FF2B5EF4-FFF2-40B4-BE49-F238E27FC236}">
                <a16:creationId xmlns:a16="http://schemas.microsoft.com/office/drawing/2014/main" id="{95C73231-8514-AC6F-62CC-9ACB812FA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9436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Line 50">
            <a:extLst>
              <a:ext uri="{FF2B5EF4-FFF2-40B4-BE49-F238E27FC236}">
                <a16:creationId xmlns:a16="http://schemas.microsoft.com/office/drawing/2014/main" id="{C3A22CAF-5E01-D30B-C971-27B66DD557F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390900" y="58293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Text Box 51">
            <a:extLst>
              <a:ext uri="{FF2B5EF4-FFF2-40B4-BE49-F238E27FC236}">
                <a16:creationId xmlns:a16="http://schemas.microsoft.com/office/drawing/2014/main" id="{29141971-4C43-AF4B-DE73-3C999AAC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150" y="2909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9425" name="Text Box 53">
            <a:extLst>
              <a:ext uri="{FF2B5EF4-FFF2-40B4-BE49-F238E27FC236}">
                <a16:creationId xmlns:a16="http://schemas.microsoft.com/office/drawing/2014/main" id="{A0B45996-10F8-12F9-E295-CE7CA3EF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191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concatenation</a:t>
            </a:r>
            <a:endParaRPr lang="en-US" altLang="en-US" sz="2400"/>
          </a:p>
        </p:txBody>
      </p:sp>
      <p:sp>
        <p:nvSpPr>
          <p:cNvPr id="59426" name="Text Box 54">
            <a:extLst>
              <a:ext uri="{FF2B5EF4-FFF2-40B4-BE49-F238E27FC236}">
                <a16:creationId xmlns:a16="http://schemas.microsoft.com/office/drawing/2014/main" id="{975778EB-393D-99F2-A26A-E088AFE95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closure</a:t>
            </a:r>
            <a:endParaRPr lang="en-US" altLang="en-US" sz="2400"/>
          </a:p>
        </p:txBody>
      </p:sp>
      <p:sp>
        <p:nvSpPr>
          <p:cNvPr id="59427" name="Text Box 55">
            <a:extLst>
              <a:ext uri="{FF2B5EF4-FFF2-40B4-BE49-F238E27FC236}">
                <a16:creationId xmlns:a16="http://schemas.microsoft.com/office/drawing/2014/main" id="{446625F8-F63D-339C-DAFB-7277D79C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013325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alternation</a:t>
            </a:r>
            <a:endParaRPr lang="en-US" altLang="en-US" sz="2400"/>
          </a:p>
        </p:txBody>
      </p:sp>
      <p:sp>
        <p:nvSpPr>
          <p:cNvPr id="59428" name="Line 56">
            <a:extLst>
              <a:ext uri="{FF2B5EF4-FFF2-40B4-BE49-F238E27FC236}">
                <a16:creationId xmlns:a16="http://schemas.microsoft.com/office/drawing/2014/main" id="{744522EE-21E0-32E9-3F5F-D96D2E242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209800"/>
            <a:ext cx="2057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Line 57">
            <a:extLst>
              <a:ext uri="{FF2B5EF4-FFF2-40B4-BE49-F238E27FC236}">
                <a16:creationId xmlns:a16="http://schemas.microsoft.com/office/drawing/2014/main" id="{F3A50BC4-6FDB-C579-76E8-AA691A2A0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362200"/>
            <a:ext cx="1219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Line 58">
            <a:extLst>
              <a:ext uri="{FF2B5EF4-FFF2-40B4-BE49-F238E27FC236}">
                <a16:creationId xmlns:a16="http://schemas.microsoft.com/office/drawing/2014/main" id="{E255612C-5948-954E-1D5B-CB7215181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Line 59">
            <a:extLst>
              <a:ext uri="{FF2B5EF4-FFF2-40B4-BE49-F238E27FC236}">
                <a16:creationId xmlns:a16="http://schemas.microsoft.com/office/drawing/2014/main" id="{63876A39-CDE1-E50A-95C8-35FD7E51C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514600"/>
            <a:ext cx="228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2" name="Line 60">
            <a:extLst>
              <a:ext uri="{FF2B5EF4-FFF2-40B4-BE49-F238E27FC236}">
                <a16:creationId xmlns:a16="http://schemas.microsoft.com/office/drawing/2014/main" id="{0000F60E-5B85-434E-5A89-ED9DF2E82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Line 61">
            <a:extLst>
              <a:ext uri="{FF2B5EF4-FFF2-40B4-BE49-F238E27FC236}">
                <a16:creationId xmlns:a16="http://schemas.microsoft.com/office/drawing/2014/main" id="{329BAF5E-B546-F412-6525-30236EE67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1143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Text Box 62">
            <a:extLst>
              <a:ext uri="{FF2B5EF4-FFF2-40B4-BE49-F238E27FC236}">
                <a16:creationId xmlns:a16="http://schemas.microsoft.com/office/drawing/2014/main" id="{19632B1A-97AC-2EEC-51F2-58E9E440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5486400"/>
            <a:ext cx="17732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position</a:t>
            </a:r>
            <a:br>
              <a:rPr lang="en-US" altLang="en-US" sz="2400" i="1"/>
            </a:br>
            <a:r>
              <a:rPr lang="en-US" altLang="en-US" sz="2400" i="1"/>
              <a:t>number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/>
              <a:t>(for leafs </a:t>
            </a:r>
            <a:r>
              <a:rPr lang="en-US" altLang="en-US" sz="2400">
                <a:sym typeface="Symbol" panose="05050102010706020507" pitchFamily="18" charset="2"/>
              </a:rPr>
              <a:t></a:t>
            </a:r>
            <a:r>
              <a:rPr lang="en-US" altLang="en-US" sz="2400" i="1">
                <a:sym typeface="Symbol" panose="05050102010706020507" pitchFamily="18" charset="2"/>
              </a:rPr>
              <a:t>)</a:t>
            </a:r>
            <a:endParaRPr lang="en-US" altLang="en-US" sz="2400"/>
          </a:p>
        </p:txBody>
      </p:sp>
      <p:sp>
        <p:nvSpPr>
          <p:cNvPr id="59435" name="Line 63">
            <a:extLst>
              <a:ext uri="{FF2B5EF4-FFF2-40B4-BE49-F238E27FC236}">
                <a16:creationId xmlns:a16="http://schemas.microsoft.com/office/drawing/2014/main" id="{EC5E88FC-F300-EB65-C58A-B2D0619B68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3276600"/>
            <a:ext cx="15240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6" name="Line 64">
            <a:extLst>
              <a:ext uri="{FF2B5EF4-FFF2-40B4-BE49-F238E27FC236}">
                <a16:creationId xmlns:a16="http://schemas.microsoft.com/office/drawing/2014/main" id="{CBDA5239-3AB5-3C56-916F-23267CB780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3962400"/>
            <a:ext cx="76200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7" name="Line 65">
            <a:extLst>
              <a:ext uri="{FF2B5EF4-FFF2-40B4-BE49-F238E27FC236}">
                <a16:creationId xmlns:a16="http://schemas.microsoft.com/office/drawing/2014/main" id="{D7F1FD27-CD95-7A2A-C0BA-7718586819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4648200"/>
            <a:ext cx="1524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8" name="Line 66">
            <a:extLst>
              <a:ext uri="{FF2B5EF4-FFF2-40B4-BE49-F238E27FC236}">
                <a16:creationId xmlns:a16="http://schemas.microsoft.com/office/drawing/2014/main" id="{FDC10B2E-AC7C-B6E5-C4CB-E18EF1CBDD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181600"/>
            <a:ext cx="2209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9" name="Line 67">
            <a:extLst>
              <a:ext uri="{FF2B5EF4-FFF2-40B4-BE49-F238E27FC236}">
                <a16:creationId xmlns:a16="http://schemas.microsoft.com/office/drawing/2014/main" id="{8AE6B8AB-DACD-BAF5-E82D-B7FDE00D8B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791200"/>
            <a:ext cx="3124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C34E0C71-A55D-4B8E-AE45-F9ADD08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B5561-1BC4-49AC-AAA6-8DFAD8D921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B462246-8006-FEF9-1FE5-690FF565B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Directly: Annotating the Tree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1412068-EA41-DDD1-A94B-671594104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nullable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): the subtree at node </a:t>
            </a:r>
            <a:r>
              <a:rPr lang="en-US" altLang="en-US" sz="2800" i="1"/>
              <a:t>n</a:t>
            </a:r>
            <a:r>
              <a:rPr lang="en-US" altLang="en-US" sz="2800"/>
              <a:t> generates languages including the empty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firstpos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): set of positions that can match the first symbol of a string generated by the subtree at node </a:t>
            </a:r>
            <a:r>
              <a:rPr lang="en-US" altLang="en-US" sz="2800" i="1"/>
              <a:t>n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lastpos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): the set of positions that can match the last symbol of a string generated be the subtree at node </a:t>
            </a:r>
            <a:r>
              <a:rPr lang="en-US" altLang="en-US" sz="2800" i="1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/>
              <a:t>followpos</a:t>
            </a:r>
            <a:r>
              <a:rPr lang="en-US" altLang="en-US" sz="2800"/>
              <a:t>(</a:t>
            </a:r>
            <a:r>
              <a:rPr lang="en-US" altLang="en-US" sz="2800" i="1"/>
              <a:t>i</a:t>
            </a:r>
            <a:r>
              <a:rPr lang="en-US" altLang="en-US" sz="2800"/>
              <a:t>): the set of positions that can follow position </a:t>
            </a:r>
            <a:r>
              <a:rPr lang="en-US" altLang="en-US" sz="2800" i="1"/>
              <a:t>i</a:t>
            </a:r>
            <a:r>
              <a:rPr lang="en-US" altLang="en-US" sz="2800"/>
              <a:t> in the tree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A807B2B9-6A85-C4F8-3324-A93CEABA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083570-7172-4D2D-A333-81898B2D7B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4AB972D-DA3D-C5E3-81F5-C4CD9C646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From Regular Expression to DFA Directly: Annotating the Tree</a:t>
            </a:r>
          </a:p>
        </p:txBody>
      </p:sp>
      <p:graphicFrame>
        <p:nvGraphicFramePr>
          <p:cNvPr id="48184" name="Group 56">
            <a:extLst>
              <a:ext uri="{FF2B5EF4-FFF2-40B4-BE49-F238E27FC236}">
                <a16:creationId xmlns:a16="http://schemas.microsoft.com/office/drawing/2014/main" id="{666E847E-94F0-A870-D5AD-6583E0F0E44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52600"/>
          <a:ext cx="8077200" cy="49276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1744020624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58074248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49751867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4007603629"/>
                    </a:ext>
                  </a:extLst>
                </a:gridCol>
              </a:tblGrid>
              <a:tr h="6365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Node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nullable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lastpos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598265"/>
                  </a:ext>
                </a:extLst>
              </a:tr>
              <a:tr h="6365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Leaf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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true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50464"/>
                  </a:ext>
                </a:extLst>
              </a:tr>
              <a:tr h="6365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Leaf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false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}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}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968959"/>
                  </a:ext>
                </a:extLst>
              </a:tr>
              <a:tr h="914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|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\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nullable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or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nullable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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lastpos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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lastpos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052509"/>
                  </a:ext>
                </a:extLst>
              </a:tr>
              <a:tr h="11890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•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\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  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nullable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and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nullable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if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nullable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then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else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if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nullable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then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lastpos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lastpos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else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lastpos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58355"/>
                  </a:ext>
                </a:extLst>
              </a:tr>
              <a:tr h="914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*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  <a:t>|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true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firstpos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lastpos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0784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0978F9FF-A995-044D-75DD-587D085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9D5CF8-98DF-4CD3-AC96-9B92757DC3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D11F70F-8A5C-0632-C65D-023300B70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Directly: Syntax Tree of </a:t>
            </a:r>
            <a:r>
              <a:rPr lang="en-US" altLang="en-US" sz="2800">
                <a:solidFill>
                  <a:schemeClr val="tx1"/>
                </a:solidFill>
              </a:rPr>
              <a:t>(</a:t>
            </a: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800">
                <a:solidFill>
                  <a:schemeClr val="tx1"/>
                </a:solidFill>
              </a:rPr>
              <a:t>|</a:t>
            </a: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800">
                <a:solidFill>
                  <a:schemeClr val="tx1"/>
                </a:solidFill>
              </a:rPr>
              <a:t>)*</a:t>
            </a: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abb#</a:t>
            </a:r>
          </a:p>
        </p:txBody>
      </p:sp>
      <p:sp>
        <p:nvSpPr>
          <p:cNvPr id="62468" name="Oval 3">
            <a:extLst>
              <a:ext uri="{FF2B5EF4-FFF2-40B4-BE49-F238E27FC236}">
                <a16:creationId xmlns:a16="http://schemas.microsoft.com/office/drawing/2014/main" id="{424D174D-6294-3E1A-7489-513EE9A4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19313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96D91436-4D66-B1E6-84F0-4D0716FDF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19812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{6}</a:t>
            </a:r>
          </a:p>
        </p:txBody>
      </p:sp>
      <p:sp>
        <p:nvSpPr>
          <p:cNvPr id="62470" name="Text Box 5">
            <a:extLst>
              <a:ext uri="{FF2B5EF4-FFF2-40B4-BE49-F238E27FC236}">
                <a16:creationId xmlns:a16="http://schemas.microsoft.com/office/drawing/2014/main" id="{0904C6EC-D8DF-2D06-B71E-B229275C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81200"/>
            <a:ext cx="974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2, 3}</a:t>
            </a:r>
          </a:p>
        </p:txBody>
      </p:sp>
      <p:sp>
        <p:nvSpPr>
          <p:cNvPr id="62471" name="Oval 6">
            <a:extLst>
              <a:ext uri="{FF2B5EF4-FFF2-40B4-BE49-F238E27FC236}">
                <a16:creationId xmlns:a16="http://schemas.microsoft.com/office/drawing/2014/main" id="{3E64CE30-92F4-B136-F19A-044BC2E1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72" name="Text Box 7">
            <a:extLst>
              <a:ext uri="{FF2B5EF4-FFF2-40B4-BE49-F238E27FC236}">
                <a16:creationId xmlns:a16="http://schemas.microsoft.com/office/drawing/2014/main" id="{28D6CE7E-A63B-CA70-3B58-AB044205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2681288"/>
            <a:ext cx="517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{5}</a:t>
            </a:r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1A32C5E0-3226-C801-8049-BF0AD403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681288"/>
            <a:ext cx="974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2, 3}</a:t>
            </a:r>
          </a:p>
        </p:txBody>
      </p:sp>
      <p:sp>
        <p:nvSpPr>
          <p:cNvPr id="62474" name="Oval 9">
            <a:extLst>
              <a:ext uri="{FF2B5EF4-FFF2-40B4-BE49-F238E27FC236}">
                <a16:creationId xmlns:a16="http://schemas.microsoft.com/office/drawing/2014/main" id="{CABB9109-5B9D-4227-7A5D-3FCFFC8BA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90913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A23FBC46-F763-C295-68FF-91D687DC0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33528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{4}</a:t>
            </a:r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6EB0D2FE-9E6A-C826-E031-D59F0830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352800"/>
            <a:ext cx="974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2, 3}</a:t>
            </a:r>
          </a:p>
        </p:txBody>
      </p:sp>
      <p:sp>
        <p:nvSpPr>
          <p:cNvPr id="62477" name="Oval 12">
            <a:extLst>
              <a:ext uri="{FF2B5EF4-FFF2-40B4-BE49-F238E27FC236}">
                <a16:creationId xmlns:a16="http://schemas.microsoft.com/office/drawing/2014/main" id="{37507B78-9170-3D4B-508F-6BA102189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76713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78" name="Text Box 13">
            <a:extLst>
              <a:ext uri="{FF2B5EF4-FFF2-40B4-BE49-F238E27FC236}">
                <a16:creationId xmlns:a16="http://schemas.microsoft.com/office/drawing/2014/main" id="{BBB53B72-2CFA-13BF-F19B-86DFE049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40386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{3}</a:t>
            </a:r>
          </a:p>
        </p:txBody>
      </p:sp>
      <p:sp>
        <p:nvSpPr>
          <p:cNvPr id="62479" name="Text Box 14">
            <a:extLst>
              <a:ext uri="{FF2B5EF4-FFF2-40B4-BE49-F238E27FC236}">
                <a16:creationId xmlns:a16="http://schemas.microsoft.com/office/drawing/2014/main" id="{9012CD40-C58D-FBCE-79E4-0D5FD77F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038600"/>
            <a:ext cx="974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2, 3}</a:t>
            </a:r>
          </a:p>
        </p:txBody>
      </p:sp>
      <p:sp>
        <p:nvSpPr>
          <p:cNvPr id="62480" name="Text Box 15">
            <a:extLst>
              <a:ext uri="{FF2B5EF4-FFF2-40B4-BE49-F238E27FC236}">
                <a16:creationId xmlns:a16="http://schemas.microsoft.com/office/drawing/2014/main" id="{442EEC47-F711-C94F-8C48-F206E6183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738688"/>
            <a:ext cx="74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2}</a:t>
            </a:r>
          </a:p>
        </p:txBody>
      </p:sp>
      <p:sp>
        <p:nvSpPr>
          <p:cNvPr id="62481" name="Text Box 16">
            <a:extLst>
              <a:ext uri="{FF2B5EF4-FFF2-40B4-BE49-F238E27FC236}">
                <a16:creationId xmlns:a16="http://schemas.microsoft.com/office/drawing/2014/main" id="{790390E1-A011-315E-42F4-D6D431F72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38688"/>
            <a:ext cx="74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2}</a:t>
            </a:r>
          </a:p>
        </p:txBody>
      </p:sp>
      <p:sp>
        <p:nvSpPr>
          <p:cNvPr id="62482" name="Text Box 17">
            <a:extLst>
              <a:ext uri="{FF2B5EF4-FFF2-40B4-BE49-F238E27FC236}">
                <a16:creationId xmlns:a16="http://schemas.microsoft.com/office/drawing/2014/main" id="{7A4DEE1D-48E9-CBEA-1EF4-452C0B14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386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*</a:t>
            </a:r>
            <a:endParaRPr lang="en-US" altLang="en-US" sz="2400"/>
          </a:p>
        </p:txBody>
      </p:sp>
      <p:sp>
        <p:nvSpPr>
          <p:cNvPr id="62483" name="Text Box 18">
            <a:extLst>
              <a:ext uri="{FF2B5EF4-FFF2-40B4-BE49-F238E27FC236}">
                <a16:creationId xmlns:a16="http://schemas.microsoft.com/office/drawing/2014/main" id="{3D2A0119-7D14-5E96-8A39-CEF143B98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5562600"/>
            <a:ext cx="74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2}</a:t>
            </a:r>
          </a:p>
        </p:txBody>
      </p:sp>
      <p:sp>
        <p:nvSpPr>
          <p:cNvPr id="62484" name="Text Box 19">
            <a:extLst>
              <a:ext uri="{FF2B5EF4-FFF2-40B4-BE49-F238E27FC236}">
                <a16:creationId xmlns:a16="http://schemas.microsoft.com/office/drawing/2014/main" id="{120C58A9-685B-40EA-9249-367EF086B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62600"/>
            <a:ext cx="74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{1, 2}</a:t>
            </a:r>
          </a:p>
        </p:txBody>
      </p:sp>
      <p:sp>
        <p:nvSpPr>
          <p:cNvPr id="62485" name="Text Box 20">
            <a:extLst>
              <a:ext uri="{FF2B5EF4-FFF2-40B4-BE49-F238E27FC236}">
                <a16:creationId xmlns:a16="http://schemas.microsoft.com/office/drawing/2014/main" id="{F85566D1-F231-0316-A339-F3F0EDBB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|</a:t>
            </a:r>
            <a:endParaRPr lang="en-US" altLang="en-US" sz="2400"/>
          </a:p>
        </p:txBody>
      </p:sp>
      <p:sp>
        <p:nvSpPr>
          <p:cNvPr id="62486" name="Text Box 21">
            <a:extLst>
              <a:ext uri="{FF2B5EF4-FFF2-40B4-BE49-F238E27FC236}">
                <a16:creationId xmlns:a16="http://schemas.microsoft.com/office/drawing/2014/main" id="{68A15D5A-37D7-3131-024D-BBD5D6B5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62484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{1}</a:t>
            </a:r>
          </a:p>
        </p:txBody>
      </p:sp>
      <p:sp>
        <p:nvSpPr>
          <p:cNvPr id="62487" name="Text Box 22">
            <a:extLst>
              <a:ext uri="{FF2B5EF4-FFF2-40B4-BE49-F238E27FC236}">
                <a16:creationId xmlns:a16="http://schemas.microsoft.com/office/drawing/2014/main" id="{DE762A6F-40E9-A5E3-70A1-ECC0467C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2484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{1}</a:t>
            </a:r>
          </a:p>
        </p:txBody>
      </p:sp>
      <p:sp>
        <p:nvSpPr>
          <p:cNvPr id="62488" name="Text Box 23">
            <a:extLst>
              <a:ext uri="{FF2B5EF4-FFF2-40B4-BE49-F238E27FC236}">
                <a16:creationId xmlns:a16="http://schemas.microsoft.com/office/drawing/2014/main" id="{33DD5ECC-CFF8-D3F3-6206-E5051B91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6172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2489" name="Text Box 24">
            <a:extLst>
              <a:ext uri="{FF2B5EF4-FFF2-40B4-BE49-F238E27FC236}">
                <a16:creationId xmlns:a16="http://schemas.microsoft.com/office/drawing/2014/main" id="{E5944865-ADAB-1FA8-7CF6-2D946770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62484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{2}</a:t>
            </a:r>
          </a:p>
        </p:txBody>
      </p:sp>
      <p:sp>
        <p:nvSpPr>
          <p:cNvPr id="62490" name="Text Box 25">
            <a:extLst>
              <a:ext uri="{FF2B5EF4-FFF2-40B4-BE49-F238E27FC236}">
                <a16:creationId xmlns:a16="http://schemas.microsoft.com/office/drawing/2014/main" id="{912EB23B-12C9-8476-40D7-E8A85AD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484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{2}</a:t>
            </a:r>
          </a:p>
        </p:txBody>
      </p:sp>
      <p:sp>
        <p:nvSpPr>
          <p:cNvPr id="62491" name="Text Box 26">
            <a:extLst>
              <a:ext uri="{FF2B5EF4-FFF2-40B4-BE49-F238E27FC236}">
                <a16:creationId xmlns:a16="http://schemas.microsoft.com/office/drawing/2014/main" id="{4EBCE0E5-4832-9B25-36C3-40724EF0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6172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2492" name="Text Box 27">
            <a:extLst>
              <a:ext uri="{FF2B5EF4-FFF2-40B4-BE49-F238E27FC236}">
                <a16:creationId xmlns:a16="http://schemas.microsoft.com/office/drawing/2014/main" id="{B6045A5D-40BD-C604-145E-59654366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7244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{3}</a:t>
            </a:r>
          </a:p>
        </p:txBody>
      </p:sp>
      <p:sp>
        <p:nvSpPr>
          <p:cNvPr id="62493" name="Text Box 28">
            <a:extLst>
              <a:ext uri="{FF2B5EF4-FFF2-40B4-BE49-F238E27FC236}">
                <a16:creationId xmlns:a16="http://schemas.microsoft.com/office/drawing/2014/main" id="{D54A2A0C-B9C6-DD1D-B06E-F7DAF4BFF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7244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{3}</a:t>
            </a:r>
          </a:p>
        </p:txBody>
      </p:sp>
      <p:sp>
        <p:nvSpPr>
          <p:cNvPr id="62494" name="Text Box 29">
            <a:extLst>
              <a:ext uri="{FF2B5EF4-FFF2-40B4-BE49-F238E27FC236}">
                <a16:creationId xmlns:a16="http://schemas.microsoft.com/office/drawing/2014/main" id="{00007868-D4A3-D765-B4DF-AD29676F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4648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2495" name="Text Box 30">
            <a:extLst>
              <a:ext uri="{FF2B5EF4-FFF2-40B4-BE49-F238E27FC236}">
                <a16:creationId xmlns:a16="http://schemas.microsoft.com/office/drawing/2014/main" id="{0D96659B-BB43-C79B-0C4A-CA5EB7821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40386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{4}</a:t>
            </a:r>
          </a:p>
        </p:txBody>
      </p:sp>
      <p:sp>
        <p:nvSpPr>
          <p:cNvPr id="62496" name="Text Box 31">
            <a:extLst>
              <a:ext uri="{FF2B5EF4-FFF2-40B4-BE49-F238E27FC236}">
                <a16:creationId xmlns:a16="http://schemas.microsoft.com/office/drawing/2014/main" id="{F3D77CF3-25E5-CDB3-4917-03288715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386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{4}</a:t>
            </a:r>
          </a:p>
        </p:txBody>
      </p:sp>
      <p:sp>
        <p:nvSpPr>
          <p:cNvPr id="62497" name="Text Box 32">
            <a:extLst>
              <a:ext uri="{FF2B5EF4-FFF2-40B4-BE49-F238E27FC236}">
                <a16:creationId xmlns:a16="http://schemas.microsoft.com/office/drawing/2014/main" id="{85C4BDE8-48FA-CB4A-31FE-28067CB46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3962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2498" name="Text Box 33">
            <a:extLst>
              <a:ext uri="{FF2B5EF4-FFF2-40B4-BE49-F238E27FC236}">
                <a16:creationId xmlns:a16="http://schemas.microsoft.com/office/drawing/2014/main" id="{464C72D7-8786-F1BE-52BA-508E03FFD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3528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{5}</a:t>
            </a:r>
          </a:p>
        </p:txBody>
      </p:sp>
      <p:sp>
        <p:nvSpPr>
          <p:cNvPr id="62499" name="Text Box 34">
            <a:extLst>
              <a:ext uri="{FF2B5EF4-FFF2-40B4-BE49-F238E27FC236}">
                <a16:creationId xmlns:a16="http://schemas.microsoft.com/office/drawing/2014/main" id="{E10BDEBA-7C18-0E57-5870-77612288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3528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{5}</a:t>
            </a:r>
          </a:p>
        </p:txBody>
      </p:sp>
      <p:sp>
        <p:nvSpPr>
          <p:cNvPr id="62500" name="Text Box 35">
            <a:extLst>
              <a:ext uri="{FF2B5EF4-FFF2-40B4-BE49-F238E27FC236}">
                <a16:creationId xmlns:a16="http://schemas.microsoft.com/office/drawing/2014/main" id="{DE203A2E-87A6-83B3-C674-1CC57D85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2501" name="Text Box 36">
            <a:extLst>
              <a:ext uri="{FF2B5EF4-FFF2-40B4-BE49-F238E27FC236}">
                <a16:creationId xmlns:a16="http://schemas.microsoft.com/office/drawing/2014/main" id="{44EBCA6B-3824-BD00-61E7-77FB9AE8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075" y="26670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{6}</a:t>
            </a:r>
          </a:p>
        </p:txBody>
      </p:sp>
      <p:sp>
        <p:nvSpPr>
          <p:cNvPr id="62502" name="Text Box 37">
            <a:extLst>
              <a:ext uri="{FF2B5EF4-FFF2-40B4-BE49-F238E27FC236}">
                <a16:creationId xmlns:a16="http://schemas.microsoft.com/office/drawing/2014/main" id="{A3D8401C-6927-FBC4-899C-103E1F10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667000"/>
            <a:ext cx="51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{6}</a:t>
            </a:r>
          </a:p>
        </p:txBody>
      </p:sp>
      <p:sp>
        <p:nvSpPr>
          <p:cNvPr id="62503" name="Text Box 38">
            <a:extLst>
              <a:ext uri="{FF2B5EF4-FFF2-40B4-BE49-F238E27FC236}">
                <a16:creationId xmlns:a16="http://schemas.microsoft.com/office/drawing/2014/main" id="{933B7990-1202-DF32-3339-09C55A98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2590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#</a:t>
            </a:r>
          </a:p>
        </p:txBody>
      </p:sp>
      <p:sp>
        <p:nvSpPr>
          <p:cNvPr id="62504" name="Line 39">
            <a:extLst>
              <a:ext uri="{FF2B5EF4-FFF2-40B4-BE49-F238E27FC236}">
                <a16:creationId xmlns:a16="http://schemas.microsoft.com/office/drawing/2014/main" id="{B0824976-81D8-FB9E-C73F-0426BBB6A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3622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5" name="Line 40">
            <a:extLst>
              <a:ext uri="{FF2B5EF4-FFF2-40B4-BE49-F238E27FC236}">
                <a16:creationId xmlns:a16="http://schemas.microsoft.com/office/drawing/2014/main" id="{9E96E3AC-BA7B-33BA-D208-E872322D9E9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048500" y="22479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6" name="Line 41">
            <a:extLst>
              <a:ext uri="{FF2B5EF4-FFF2-40B4-BE49-F238E27FC236}">
                <a16:creationId xmlns:a16="http://schemas.microsoft.com/office/drawing/2014/main" id="{8714437B-DF69-3FDF-37C4-1F20FCF93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0480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Line 42">
            <a:extLst>
              <a:ext uri="{FF2B5EF4-FFF2-40B4-BE49-F238E27FC236}">
                <a16:creationId xmlns:a16="http://schemas.microsoft.com/office/drawing/2014/main" id="{60D04305-E0A5-8849-25B3-129C4AD5456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134100" y="29337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Line 43">
            <a:extLst>
              <a:ext uri="{FF2B5EF4-FFF2-40B4-BE49-F238E27FC236}">
                <a16:creationId xmlns:a16="http://schemas.microsoft.com/office/drawing/2014/main" id="{3C07CBAB-AD0F-1148-ECD6-52BC10BAC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7338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Line 44">
            <a:extLst>
              <a:ext uri="{FF2B5EF4-FFF2-40B4-BE49-F238E27FC236}">
                <a16:creationId xmlns:a16="http://schemas.microsoft.com/office/drawing/2014/main" id="{18FD82F6-27A4-337D-93C3-97EB5D30A74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219700" y="36195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0" name="Line 45">
            <a:extLst>
              <a:ext uri="{FF2B5EF4-FFF2-40B4-BE49-F238E27FC236}">
                <a16:creationId xmlns:a16="http://schemas.microsoft.com/office/drawing/2014/main" id="{19874B36-C6F2-A576-423F-0373DB4A7E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1" name="Line 46">
            <a:extLst>
              <a:ext uri="{FF2B5EF4-FFF2-40B4-BE49-F238E27FC236}">
                <a16:creationId xmlns:a16="http://schemas.microsoft.com/office/drawing/2014/main" id="{698314E0-46EE-0AAB-2127-0F95777EB79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305300" y="43053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Line 47">
            <a:extLst>
              <a:ext uri="{FF2B5EF4-FFF2-40B4-BE49-F238E27FC236}">
                <a16:creationId xmlns:a16="http://schemas.microsoft.com/office/drawing/2014/main" id="{B02B0CC9-7AB4-2F52-B2D3-C41CE6A1C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105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3" name="Line 48">
            <a:extLst>
              <a:ext uri="{FF2B5EF4-FFF2-40B4-BE49-F238E27FC236}">
                <a16:creationId xmlns:a16="http://schemas.microsoft.com/office/drawing/2014/main" id="{0D14A0D7-FB07-1C39-2367-7D3D29118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9436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4" name="Line 49">
            <a:extLst>
              <a:ext uri="{FF2B5EF4-FFF2-40B4-BE49-F238E27FC236}">
                <a16:creationId xmlns:a16="http://schemas.microsoft.com/office/drawing/2014/main" id="{F9FF749D-670F-D903-4996-EC8143A7BDF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390900" y="58293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5" name="Oval 50">
            <a:extLst>
              <a:ext uri="{FF2B5EF4-FFF2-40B4-BE49-F238E27FC236}">
                <a16:creationId xmlns:a16="http://schemas.microsoft.com/office/drawing/2014/main" id="{E4031429-E645-1A6C-87AE-98CBC22D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516" name="Text Box 51">
            <a:extLst>
              <a:ext uri="{FF2B5EF4-FFF2-40B4-BE49-F238E27FC236}">
                <a16:creationId xmlns:a16="http://schemas.microsoft.com/office/drawing/2014/main" id="{7AB76839-DDE0-6B53-C525-05F5904A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81400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nullable</a:t>
            </a:r>
            <a:endParaRPr lang="en-US" altLang="en-US" sz="2400"/>
          </a:p>
        </p:txBody>
      </p:sp>
      <p:sp>
        <p:nvSpPr>
          <p:cNvPr id="62517" name="Line 52">
            <a:extLst>
              <a:ext uri="{FF2B5EF4-FFF2-40B4-BE49-F238E27FC236}">
                <a16:creationId xmlns:a16="http://schemas.microsoft.com/office/drawing/2014/main" id="{591BD876-0785-290D-3D5C-C7BAAD9D8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914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8" name="Line 53">
            <a:extLst>
              <a:ext uri="{FF2B5EF4-FFF2-40B4-BE49-F238E27FC236}">
                <a16:creationId xmlns:a16="http://schemas.microsoft.com/office/drawing/2014/main" id="{538C68C3-9E58-0C4F-559F-48840C5925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3124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9" name="Text Box 54">
            <a:extLst>
              <a:ext uri="{FF2B5EF4-FFF2-40B4-BE49-F238E27FC236}">
                <a16:creationId xmlns:a16="http://schemas.microsoft.com/office/drawing/2014/main" id="{FCEE0F3A-CA93-3B33-699D-52770C81B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4958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firstpos</a:t>
            </a:r>
            <a:endParaRPr lang="en-US" altLang="en-US" sz="2400"/>
          </a:p>
        </p:txBody>
      </p:sp>
      <p:sp>
        <p:nvSpPr>
          <p:cNvPr id="62520" name="Text Box 55">
            <a:extLst>
              <a:ext uri="{FF2B5EF4-FFF2-40B4-BE49-F238E27FC236}">
                <a16:creationId xmlns:a16="http://schemas.microsoft.com/office/drawing/2014/main" id="{F09DF8E4-E003-5431-9A4C-0695D390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4958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lastpos</a:t>
            </a:r>
            <a:endParaRPr lang="en-US" altLang="en-US" sz="2400"/>
          </a:p>
        </p:txBody>
      </p:sp>
      <p:sp>
        <p:nvSpPr>
          <p:cNvPr id="62521" name="Line 56">
            <a:extLst>
              <a:ext uri="{FF2B5EF4-FFF2-40B4-BE49-F238E27FC236}">
                <a16:creationId xmlns:a16="http://schemas.microsoft.com/office/drawing/2014/main" id="{060B9F1C-A700-3C7C-8BE1-582AC8857B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4800" y="3124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2" name="Text Box 57">
            <a:extLst>
              <a:ext uri="{FF2B5EF4-FFF2-40B4-BE49-F238E27FC236}">
                <a16:creationId xmlns:a16="http://schemas.microsoft.com/office/drawing/2014/main" id="{9A5529DF-31E7-947B-5AF9-8FDE83E9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491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62523" name="Text Box 58">
            <a:extLst>
              <a:ext uri="{FF2B5EF4-FFF2-40B4-BE49-F238E27FC236}">
                <a16:creationId xmlns:a16="http://schemas.microsoft.com/office/drawing/2014/main" id="{2DDC12C5-5155-51FD-9097-10EA4DB48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6491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62524" name="Text Box 59">
            <a:extLst>
              <a:ext uri="{FF2B5EF4-FFF2-40B4-BE49-F238E27FC236}">
                <a16:creationId xmlns:a16="http://schemas.microsoft.com/office/drawing/2014/main" id="{9C3E89D8-84A6-8713-CE7E-1295AF373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62525" name="Text Box 60">
            <a:extLst>
              <a:ext uri="{FF2B5EF4-FFF2-40B4-BE49-F238E27FC236}">
                <a16:creationId xmlns:a16="http://schemas.microsoft.com/office/drawing/2014/main" id="{E0DD5A34-A6B2-BDC2-234B-540BD904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267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62526" name="Text Box 61">
            <a:extLst>
              <a:ext uri="{FF2B5EF4-FFF2-40B4-BE49-F238E27FC236}">
                <a16:creationId xmlns:a16="http://schemas.microsoft.com/office/drawing/2014/main" id="{CB280D89-FA59-7E0C-F960-E83F4B4D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3595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62527" name="Text Box 62">
            <a:extLst>
              <a:ext uri="{FF2B5EF4-FFF2-40B4-BE49-F238E27FC236}">
                <a16:creationId xmlns:a16="http://schemas.microsoft.com/office/drawing/2014/main" id="{9189112A-DD59-BEAB-8283-2CA37B217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150" y="2909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32745B06-2FD4-3D20-3FBC-3E677746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A93F4-0D80-4656-BA44-47B24FC5BA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7937C12-0CBE-182E-5B6B-D63B4AF4E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Directly: </a:t>
            </a:r>
            <a:r>
              <a:rPr lang="en-US" altLang="en-US" i="1"/>
              <a:t>followpos</a:t>
            </a:r>
            <a:endParaRPr lang="en-US" altLang="en-US"/>
          </a:p>
        </p:txBody>
      </p:sp>
      <p:sp>
        <p:nvSpPr>
          <p:cNvPr id="63492" name="Text Box 5">
            <a:extLst>
              <a:ext uri="{FF2B5EF4-FFF2-40B4-BE49-F238E27FC236}">
                <a16:creationId xmlns:a16="http://schemas.microsoft.com/office/drawing/2014/main" id="{33EFC01E-766E-BDF1-94A5-8FC32065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270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3493" name="Text Box 6">
            <a:extLst>
              <a:ext uri="{FF2B5EF4-FFF2-40B4-BE49-F238E27FC236}">
                <a16:creationId xmlns:a16="http://schemas.microsoft.com/office/drawing/2014/main" id="{A7ED30E4-25E6-8826-80AA-34D0F664C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8550"/>
            <a:ext cx="8047038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each node </a:t>
            </a:r>
            <a:r>
              <a:rPr lang="en-US" altLang="en-US" sz="2400" i="1"/>
              <a:t>n</a:t>
            </a:r>
            <a:r>
              <a:rPr lang="en-US" altLang="en-US" sz="2400"/>
              <a:t> in the tree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 b="1"/>
              <a:t>	if </a:t>
            </a:r>
            <a:r>
              <a:rPr lang="en-US" altLang="en-US" sz="2400" i="1"/>
              <a:t>n</a:t>
            </a:r>
            <a:r>
              <a:rPr lang="en-US" altLang="en-US" sz="2400"/>
              <a:t> is a cat-node with left child </a:t>
            </a:r>
            <a:r>
              <a:rPr lang="en-US" altLang="en-US" sz="2400" i="1"/>
              <a:t>c</a:t>
            </a:r>
            <a:r>
              <a:rPr lang="en-US" altLang="en-US" sz="2400" baseline="-25000"/>
              <a:t>1</a:t>
            </a:r>
            <a:r>
              <a:rPr lang="en-US" altLang="en-US" sz="2400"/>
              <a:t> and right child </a:t>
            </a:r>
            <a:r>
              <a:rPr lang="en-US" altLang="en-US" sz="2400" i="1"/>
              <a:t>c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  <a:r>
              <a:rPr lang="en-US" altLang="en-US" sz="2400" b="1"/>
              <a:t>then</a:t>
            </a:r>
            <a:br>
              <a:rPr lang="en-US" altLang="en-US" sz="2400" b="1"/>
            </a:br>
            <a:r>
              <a:rPr lang="en-US" altLang="en-US" sz="2400" b="1"/>
              <a:t>		for</a:t>
            </a:r>
            <a:r>
              <a:rPr lang="en-US" altLang="en-US" sz="2400"/>
              <a:t> each </a:t>
            </a:r>
            <a:r>
              <a:rPr lang="en-US" altLang="en-US" sz="2400" i="1"/>
              <a:t>i </a:t>
            </a:r>
            <a:r>
              <a:rPr lang="en-US" altLang="en-US" sz="2400"/>
              <a:t>in </a:t>
            </a:r>
            <a:r>
              <a:rPr lang="en-US" altLang="en-US" sz="2400" i="1"/>
              <a:t>lastpos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 baseline="-25000"/>
              <a:t>1</a:t>
            </a:r>
            <a:r>
              <a:rPr lang="en-US" altLang="en-US" sz="2400"/>
              <a:t>)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 b="1"/>
              <a:t>			</a:t>
            </a:r>
            <a:r>
              <a:rPr lang="en-US" altLang="en-US" sz="2400" i="1"/>
              <a:t>followpos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) := </a:t>
            </a:r>
            <a:r>
              <a:rPr lang="en-US" altLang="en-US" sz="2400" i="1"/>
              <a:t>followpos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 </a:t>
            </a:r>
            <a:r>
              <a:rPr lang="en-US" altLang="en-US" sz="2400" i="1"/>
              <a:t>firstpos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 baseline="-25000"/>
              <a:t>2</a:t>
            </a:r>
            <a:r>
              <a:rPr lang="en-US" altLang="en-US" sz="2400"/>
              <a:t>)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end do</a:t>
            </a:r>
            <a:br>
              <a:rPr lang="en-US" altLang="en-US" sz="2400" b="1"/>
            </a:br>
            <a:r>
              <a:rPr lang="en-US" altLang="en-US" sz="2400" b="1"/>
              <a:t>	else if </a:t>
            </a:r>
            <a:r>
              <a:rPr lang="en-US" altLang="en-US" sz="2400" i="1"/>
              <a:t>n</a:t>
            </a:r>
            <a:r>
              <a:rPr lang="en-US" altLang="en-US" sz="2400"/>
              <a:t> is a star-node</a:t>
            </a:r>
            <a:br>
              <a:rPr lang="en-US" altLang="en-US" sz="2400"/>
            </a:br>
            <a:r>
              <a:rPr lang="en-US" altLang="en-US" sz="2400" b="1"/>
              <a:t>		for</a:t>
            </a:r>
            <a:r>
              <a:rPr lang="en-US" altLang="en-US" sz="2400"/>
              <a:t> each </a:t>
            </a:r>
            <a:r>
              <a:rPr lang="en-US" altLang="en-US" sz="2400" i="1"/>
              <a:t>i </a:t>
            </a:r>
            <a:r>
              <a:rPr lang="en-US" altLang="en-US" sz="2400"/>
              <a:t>in </a:t>
            </a:r>
            <a:r>
              <a:rPr lang="en-US" altLang="en-US" sz="2400" i="1"/>
              <a:t>lastpos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 b="1"/>
              <a:t>			</a:t>
            </a:r>
            <a:r>
              <a:rPr lang="en-US" altLang="en-US" sz="2400" i="1"/>
              <a:t>followpos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) := </a:t>
            </a:r>
            <a:r>
              <a:rPr lang="en-US" altLang="en-US" sz="2400" i="1"/>
              <a:t>followpos</a:t>
            </a:r>
            <a:r>
              <a:rPr lang="en-US" altLang="en-US" sz="2400"/>
              <a:t>(</a:t>
            </a:r>
            <a:r>
              <a:rPr lang="en-US" altLang="en-US" sz="2400" i="1"/>
              <a:t>i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 </a:t>
            </a:r>
            <a:r>
              <a:rPr lang="en-US" altLang="en-US" sz="2400" i="1"/>
              <a:t>firstpos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</a:t>
            </a:r>
            <a:br>
              <a:rPr lang="en-US" altLang="en-US" sz="2400"/>
            </a:br>
            <a:r>
              <a:rPr lang="en-US" altLang="en-US" sz="2400"/>
              <a:t>		</a:t>
            </a:r>
            <a:r>
              <a:rPr lang="en-US" altLang="en-US" sz="2400" b="1"/>
              <a:t>end do</a:t>
            </a:r>
            <a:br>
              <a:rPr lang="en-US" altLang="en-US" sz="2400" b="1"/>
            </a:br>
            <a:r>
              <a:rPr lang="en-US" altLang="en-US" sz="2400" b="1"/>
              <a:t>	end if</a:t>
            </a:r>
            <a:br>
              <a:rPr lang="en-US" altLang="en-US" sz="2400" b="1"/>
            </a:br>
            <a:r>
              <a:rPr lang="en-US" altLang="en-US" sz="2400" b="1"/>
              <a:t>end do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69934FDB-E3A6-4EE8-B4A5-4946FFF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EEBD37-CCC3-42F5-AC76-03109C5C59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F252499-D8B9-63A0-96E5-64AADFDEC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Directly: </a:t>
            </a:r>
            <a:r>
              <a:rPr lang="en-US" altLang="en-US" i="1"/>
              <a:t>followpos</a:t>
            </a:r>
            <a:endParaRPr lang="en-US" altLang="en-US"/>
          </a:p>
        </p:txBody>
      </p:sp>
      <p:sp>
        <p:nvSpPr>
          <p:cNvPr id="64516" name="Text Box 5">
            <a:extLst>
              <a:ext uri="{FF2B5EF4-FFF2-40B4-BE49-F238E27FC236}">
                <a16:creationId xmlns:a16="http://schemas.microsoft.com/office/drawing/2014/main" id="{BD996614-F462-F7A1-E878-88E69233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270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4517" name="Text Box 6">
            <a:extLst>
              <a:ext uri="{FF2B5EF4-FFF2-40B4-BE49-F238E27FC236}">
                <a16:creationId xmlns:a16="http://schemas.microsoft.com/office/drawing/2014/main" id="{98FAB270-E76B-FF67-82EB-8CC25D335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438400"/>
            <a:ext cx="93075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Followpos(): Tells what positions can follow positons i  in the syntax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		tree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Rule1: If n is a cat node with left child c1 and right child c2 and i is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          position in lastpos(c1),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	all positions in firstpos(c2) are in followpos(i)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Rule2: If n is a star node  and i is a position in lastpos(n),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	all positions in firstpos(n) are in followpos(i)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C666515B-0F88-135F-33E6-10DA98D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DAA5E2-2F83-48FD-9C00-7C9ECABEAE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F90E618-BF15-203C-F53E-959BC0578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Tokens, Patterns, and Lexemes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382FA7C-BA88-9298-4A91-B3D18A24E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</a:t>
            </a:r>
            <a:r>
              <a:rPr lang="en-US" altLang="en-US" sz="2800" i="1"/>
              <a:t>token</a:t>
            </a:r>
            <a:r>
              <a:rPr lang="en-US" altLang="en-US" sz="2800"/>
              <a:t> is an abstract symbol representing a kind of lexical units</a:t>
            </a:r>
          </a:p>
          <a:p>
            <a:pPr lvl="1" eaLnBrk="1" hangingPunct="1"/>
            <a:r>
              <a:rPr lang="en-US" altLang="en-US" sz="2400"/>
              <a:t>For example: </a:t>
            </a:r>
            <a:r>
              <a:rPr lang="en-US" altLang="en-US" sz="2400" b="1"/>
              <a:t>id</a:t>
            </a:r>
            <a:r>
              <a:rPr lang="en-US" altLang="en-US" sz="2400"/>
              <a:t> and </a:t>
            </a:r>
            <a:r>
              <a:rPr lang="en-US" altLang="en-US" sz="2400" b="1"/>
              <a:t>num</a:t>
            </a:r>
          </a:p>
          <a:p>
            <a:pPr eaLnBrk="1" hangingPunct="1"/>
            <a:r>
              <a:rPr lang="en-US" altLang="en-US" sz="2800" i="1"/>
              <a:t>Lexemes</a:t>
            </a:r>
            <a:r>
              <a:rPr lang="en-US" altLang="en-US" sz="2800"/>
              <a:t> are the specific character strings that make up a token</a:t>
            </a:r>
          </a:p>
          <a:p>
            <a:pPr lvl="1" eaLnBrk="1" hangingPunct="1"/>
            <a:r>
              <a:rPr lang="en-US" altLang="en-US" sz="2400"/>
              <a:t>For example: </a:t>
            </a:r>
            <a:r>
              <a:rPr lang="en-US" altLang="en-US" sz="2400" b="1">
                <a:latin typeface="Courier New" panose="02070309020205020404" pitchFamily="49" charset="0"/>
              </a:rPr>
              <a:t>abc</a:t>
            </a:r>
            <a:r>
              <a:rPr lang="en-US" altLang="en-US" sz="2400"/>
              <a:t> and </a:t>
            </a:r>
            <a:r>
              <a:rPr lang="en-US" altLang="en-US" sz="2400" b="1">
                <a:latin typeface="Courier New" panose="02070309020205020404" pitchFamily="49" charset="0"/>
              </a:rPr>
              <a:t>123</a:t>
            </a:r>
          </a:p>
          <a:p>
            <a:pPr eaLnBrk="1" hangingPunct="1"/>
            <a:r>
              <a:rPr lang="en-US" altLang="en-US" sz="2800" i="1"/>
              <a:t>Patterns</a:t>
            </a:r>
            <a:r>
              <a:rPr lang="en-US" altLang="en-US" sz="2800"/>
              <a:t> are rules describing the set of lexemes belonging to a token</a:t>
            </a:r>
          </a:p>
          <a:p>
            <a:pPr lvl="1" eaLnBrk="1" hangingPunct="1"/>
            <a:r>
              <a:rPr lang="en-US" altLang="en-US" sz="2400"/>
              <a:t>For example: </a:t>
            </a:r>
            <a:r>
              <a:rPr lang="ja-JP" altLang="en-US" sz="2400"/>
              <a:t>“</a:t>
            </a:r>
            <a:r>
              <a:rPr lang="en-US" altLang="ja-JP" sz="2400" i="1"/>
              <a:t>letter followed by letters and digits</a:t>
            </a:r>
            <a:r>
              <a:rPr lang="ja-JP" altLang="en-US" sz="2400" i="1"/>
              <a:t>”</a:t>
            </a:r>
            <a:r>
              <a:rPr lang="en-US" altLang="ja-JP" sz="2400"/>
              <a:t> </a:t>
            </a:r>
            <a:endParaRPr lang="en-US" altLang="en-US"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5A203E21-55A5-2823-6FBB-DC9C6A8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F01F1C-4650-4889-827C-752C77A828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111AF65-5EDA-2855-90C7-6A795886B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Directly: </a:t>
            </a:r>
            <a:r>
              <a:rPr lang="en-US" altLang="en-US" i="1"/>
              <a:t>followpos</a:t>
            </a:r>
            <a:endParaRPr lang="en-US" altLang="en-US"/>
          </a:p>
        </p:txBody>
      </p:sp>
      <p:sp>
        <p:nvSpPr>
          <p:cNvPr id="65540" name="Text Box 5">
            <a:extLst>
              <a:ext uri="{FF2B5EF4-FFF2-40B4-BE49-F238E27FC236}">
                <a16:creationId xmlns:a16="http://schemas.microsoft.com/office/drawing/2014/main" id="{FF0FC13F-F266-204D-556B-C8C3BD879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270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5541" name="Text Box 6">
            <a:extLst>
              <a:ext uri="{FF2B5EF4-FFF2-40B4-BE49-F238E27FC236}">
                <a16:creationId xmlns:a16="http://schemas.microsoft.com/office/drawing/2014/main" id="{035C539F-5D07-61DD-E023-724C6361D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438400"/>
            <a:ext cx="563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</p:txBody>
      </p:sp>
      <p:graphicFrame>
        <p:nvGraphicFramePr>
          <p:cNvPr id="6" name="Group 55">
            <a:extLst>
              <a:ext uri="{FF2B5EF4-FFF2-40B4-BE49-F238E27FC236}">
                <a16:creationId xmlns:a16="http://schemas.microsoft.com/office/drawing/2014/main" id="{6958B26F-D285-39CD-A915-19C51FD18EAA}"/>
              </a:ext>
            </a:extLst>
          </p:cNvPr>
          <p:cNvGraphicFramePr>
            <a:graphicFrameLocks noGrp="1"/>
          </p:cNvGraphicFramePr>
          <p:nvPr/>
        </p:nvGraphicFramePr>
        <p:xfrm>
          <a:off x="2498725" y="2713038"/>
          <a:ext cx="2590800" cy="27781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9014886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018276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Node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followpos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106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24963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7485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{4}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0045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{5}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73882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{6}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778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-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7908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0CFC1CD7-7DD9-3C40-CE21-46BC43C5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0E51B-D527-4478-B77A-FD8A455DDA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7F5D333-0CC2-AA23-E563-0976A7CE4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From Regular Expression to DFA Directly: Algorithm</a:t>
            </a: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27A462BD-31E8-D5C7-CF84-0A65B467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270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6565" name="Text Box 4">
            <a:extLst>
              <a:ext uri="{FF2B5EF4-FFF2-40B4-BE49-F238E27FC236}">
                <a16:creationId xmlns:a16="http://schemas.microsoft.com/office/drawing/2014/main" id="{9FA45AD2-5D43-451C-A065-B041C0D3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6135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s</a:t>
            </a:r>
            <a:r>
              <a:rPr lang="en-US" altLang="en-US" sz="2400" baseline="-25000"/>
              <a:t>0</a:t>
            </a:r>
            <a:r>
              <a:rPr lang="en-US" altLang="en-US" sz="2400"/>
              <a:t> := </a:t>
            </a:r>
            <a:r>
              <a:rPr lang="en-US" altLang="en-US" sz="2400" i="1"/>
              <a:t>firstpos</a:t>
            </a:r>
            <a:r>
              <a:rPr lang="en-US" altLang="en-US" sz="2400"/>
              <a:t>(</a:t>
            </a:r>
            <a:r>
              <a:rPr lang="en-US" altLang="en-US" sz="2400" i="1"/>
              <a:t>root</a:t>
            </a:r>
            <a:r>
              <a:rPr lang="en-US" altLang="en-US" sz="2400"/>
              <a:t>) where </a:t>
            </a:r>
            <a:r>
              <a:rPr lang="en-US" altLang="en-US" sz="2400" i="1"/>
              <a:t>root</a:t>
            </a:r>
            <a:r>
              <a:rPr lang="en-US" altLang="en-US" sz="2400"/>
              <a:t> is the root of the syntax tree</a:t>
            </a:r>
            <a:br>
              <a:rPr lang="en-US" altLang="en-US" sz="2400" i="1"/>
            </a:br>
            <a:r>
              <a:rPr lang="en-US" altLang="en-US" sz="2400" i="1"/>
              <a:t>Dstates</a:t>
            </a:r>
            <a:r>
              <a:rPr lang="en-US" altLang="en-US" sz="2400"/>
              <a:t> := {</a:t>
            </a:r>
            <a:r>
              <a:rPr lang="en-US" altLang="en-US" sz="2400" i="1"/>
              <a:t>s</a:t>
            </a:r>
            <a:r>
              <a:rPr lang="en-US" altLang="en-US" sz="2400" baseline="-25000"/>
              <a:t>0</a:t>
            </a:r>
            <a:r>
              <a:rPr lang="en-US" altLang="en-US" sz="2400"/>
              <a:t>} and is unmarked</a:t>
            </a:r>
            <a:br>
              <a:rPr lang="en-US" altLang="en-US" sz="2400" b="1" i="1"/>
            </a:br>
            <a:r>
              <a:rPr lang="en-US" altLang="en-US" sz="2400" b="1"/>
              <a:t>while</a:t>
            </a:r>
            <a:r>
              <a:rPr lang="en-US" altLang="en-US" sz="2400"/>
              <a:t> there is an unmarked state </a:t>
            </a:r>
            <a:r>
              <a:rPr lang="en-US" altLang="en-US" sz="2400" i="1"/>
              <a:t>T </a:t>
            </a:r>
            <a:r>
              <a:rPr lang="en-US" altLang="en-US" sz="2400"/>
              <a:t>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 b="1"/>
              <a:t>	</a:t>
            </a:r>
            <a:r>
              <a:rPr lang="en-US" altLang="en-US" sz="2400"/>
              <a:t>mark </a:t>
            </a:r>
            <a:r>
              <a:rPr lang="en-US" altLang="en-US" sz="2400" i="1"/>
              <a:t>T</a:t>
            </a:r>
            <a:br>
              <a:rPr lang="en-US" altLang="en-US" sz="2400" b="1"/>
            </a:br>
            <a:r>
              <a:rPr lang="en-US" altLang="en-US" sz="2400" b="1"/>
              <a:t>	for </a:t>
            </a:r>
            <a:r>
              <a:rPr lang="en-US" altLang="en-US" sz="2400"/>
              <a:t>each input symbol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>
                <a:sym typeface="Symbol" panose="05050102010706020507" pitchFamily="18" charset="2"/>
              </a:rPr>
              <a:t> </a:t>
            </a:r>
            <a:r>
              <a:rPr lang="en-US" altLang="en-US" sz="2400" b="1"/>
              <a:t>do</a:t>
            </a:r>
            <a:br>
              <a:rPr lang="en-US" altLang="en-US" sz="2400" b="1"/>
            </a:br>
            <a:r>
              <a:rPr lang="en-US" altLang="en-US" sz="2400" b="1"/>
              <a:t>		</a:t>
            </a:r>
            <a:r>
              <a:rPr lang="en-US" altLang="en-US" sz="2400"/>
              <a:t>let </a:t>
            </a:r>
            <a:r>
              <a:rPr lang="en-US" altLang="en-US" sz="2400" i="1"/>
              <a:t>U</a:t>
            </a:r>
            <a:r>
              <a:rPr lang="en-US" altLang="en-US" sz="2400"/>
              <a:t> be the set of positions that are in </a:t>
            </a:r>
            <a:r>
              <a:rPr lang="en-US" altLang="en-US" sz="2400" i="1"/>
              <a:t>followpos</a:t>
            </a:r>
            <a:r>
              <a:rPr lang="en-US" altLang="en-US" sz="2400"/>
              <a:t>(</a:t>
            </a:r>
            <a:r>
              <a:rPr lang="en-US" altLang="en-US" sz="2400" i="1"/>
              <a:t>p</a:t>
            </a:r>
            <a:r>
              <a:rPr lang="en-US" altLang="en-US" sz="2400"/>
              <a:t>)</a:t>
            </a:r>
            <a:br>
              <a:rPr lang="en-US" altLang="en-US" sz="2400"/>
            </a:br>
            <a:r>
              <a:rPr lang="en-US" altLang="en-US" sz="2400"/>
              <a:t>			for some position </a:t>
            </a:r>
            <a:r>
              <a:rPr lang="en-US" altLang="en-US" sz="2400" i="1"/>
              <a:t>p</a:t>
            </a:r>
            <a:r>
              <a:rPr lang="en-US" altLang="en-US" sz="2400"/>
              <a:t> in </a:t>
            </a:r>
            <a:r>
              <a:rPr lang="en-US" altLang="en-US" sz="2400" i="1"/>
              <a:t>T</a:t>
            </a:r>
            <a:r>
              <a:rPr lang="en-US" altLang="en-US" sz="2400"/>
              <a:t>,</a:t>
            </a:r>
            <a:br>
              <a:rPr lang="en-US" altLang="en-US" sz="2400"/>
            </a:br>
            <a:r>
              <a:rPr lang="en-US" altLang="en-US" sz="2400"/>
              <a:t>			such that the symbol at position </a:t>
            </a:r>
            <a:r>
              <a:rPr lang="en-US" altLang="en-US" sz="2400" i="1"/>
              <a:t>p</a:t>
            </a:r>
            <a:r>
              <a:rPr lang="en-US" altLang="en-US" sz="2400"/>
              <a:t> is </a:t>
            </a:r>
            <a:r>
              <a:rPr lang="en-US" altLang="en-US" sz="2400" i="1"/>
              <a:t>a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		if </a:t>
            </a:r>
            <a:r>
              <a:rPr lang="en-US" altLang="en-US" sz="2400" i="1"/>
              <a:t>U</a:t>
            </a:r>
            <a:r>
              <a:rPr lang="en-US" altLang="en-US" sz="2400"/>
              <a:t> is not empty and not in </a:t>
            </a:r>
            <a:r>
              <a:rPr lang="en-US" altLang="en-US" sz="2400" i="1"/>
              <a:t>Dstates</a:t>
            </a:r>
            <a:r>
              <a:rPr lang="en-US" altLang="en-US" sz="2400"/>
              <a:t> </a:t>
            </a:r>
            <a:r>
              <a:rPr lang="en-US" altLang="en-US" sz="2400" b="1"/>
              <a:t>then</a:t>
            </a:r>
            <a:br>
              <a:rPr lang="en-US" altLang="en-US" sz="2400" b="1"/>
            </a:br>
            <a:r>
              <a:rPr lang="en-US" altLang="en-US" sz="2400" b="1"/>
              <a:t>			</a:t>
            </a:r>
            <a:r>
              <a:rPr lang="en-US" altLang="en-US" sz="2400"/>
              <a:t>add </a:t>
            </a:r>
            <a:r>
              <a:rPr lang="en-US" altLang="en-US" sz="2400" i="1"/>
              <a:t>U</a:t>
            </a:r>
            <a:r>
              <a:rPr lang="en-US" altLang="en-US" sz="2400"/>
              <a:t> as an unmarked state to </a:t>
            </a:r>
            <a:r>
              <a:rPr lang="en-US" altLang="en-US" sz="2400" i="1"/>
              <a:t>Dstates</a:t>
            </a:r>
            <a:br>
              <a:rPr lang="en-US" altLang="en-US" sz="2400" b="1"/>
            </a:br>
            <a:r>
              <a:rPr lang="en-US" altLang="en-US" sz="2400" b="1"/>
              <a:t>		end if</a:t>
            </a:r>
            <a:br>
              <a:rPr lang="en-US" altLang="en-US" sz="2400" b="1"/>
            </a:br>
            <a:r>
              <a:rPr lang="en-US" altLang="en-US" sz="2400" b="1"/>
              <a:t>		</a:t>
            </a:r>
            <a:r>
              <a:rPr lang="en-US" altLang="en-US" sz="2400" i="1"/>
              <a:t>Dtran</a:t>
            </a:r>
            <a:r>
              <a:rPr lang="en-US" altLang="en-US" sz="2400"/>
              <a:t>[</a:t>
            </a:r>
            <a:r>
              <a:rPr lang="en-US" altLang="en-US" sz="2400" i="1"/>
              <a:t>T,a</a:t>
            </a:r>
            <a:r>
              <a:rPr lang="en-US" altLang="en-US" sz="2400"/>
              <a:t>] := </a:t>
            </a:r>
            <a:r>
              <a:rPr lang="en-US" altLang="en-US" sz="2400" i="1"/>
              <a:t>U</a:t>
            </a:r>
            <a:br>
              <a:rPr lang="en-US" altLang="en-US" sz="2400" b="1"/>
            </a:br>
            <a:r>
              <a:rPr lang="en-US" altLang="en-US" sz="2400" b="1"/>
              <a:t>	end do</a:t>
            </a:r>
            <a:br>
              <a:rPr lang="en-US" altLang="en-US" sz="2400" b="1"/>
            </a:br>
            <a:r>
              <a:rPr lang="en-US" altLang="en-US" sz="2400" b="1"/>
              <a:t>end do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243BC823-D09E-1546-0825-45D9D900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32A9A-B99B-4AB2-80ED-7AA7486007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2661130-8652-C111-BFBC-6DB04C60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From Regular Expression to DFA Directly: Algorithm</a:t>
            </a:r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05ABBACD-958F-A9F4-280D-7946D640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270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7589" name="Text Box 4">
            <a:extLst>
              <a:ext uri="{FF2B5EF4-FFF2-40B4-BE49-F238E27FC236}">
                <a16:creationId xmlns:a16="http://schemas.microsoft.com/office/drawing/2014/main" id="{755226BD-2E42-B777-1463-F25FBBC5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5448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At root node: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{1,2,3} = 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For the input symbol a, positions are 1,3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Followpos(1) U followpos(3)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={1,2,3,4}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=B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For the input symbol b, positions are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Followpos(2)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={1,2,3}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=A</a:t>
            </a:r>
          </a:p>
        </p:txBody>
      </p:sp>
      <p:graphicFrame>
        <p:nvGraphicFramePr>
          <p:cNvPr id="6" name="Group 55">
            <a:extLst>
              <a:ext uri="{FF2B5EF4-FFF2-40B4-BE49-F238E27FC236}">
                <a16:creationId xmlns:a16="http://schemas.microsoft.com/office/drawing/2014/main" id="{603364F6-74D8-D600-66E6-6093F22C12B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447800"/>
          <a:ext cx="2590800" cy="27781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9014886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018276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Node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followpos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106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24963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7485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{4}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0045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{5}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73882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{6}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778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-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7908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36F253F2-A303-18D6-0D78-0D067514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715CC6-449E-4F7B-952F-DE9CC8DEC9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D172623-FE4E-7015-1747-C8DEA5C4F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From Regular Expression to DFA Directly: Algorithm</a:t>
            </a: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12F6ED82-65C2-3AC3-0DFF-9D936A27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2270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graphicFrame>
        <p:nvGraphicFramePr>
          <p:cNvPr id="6" name="Group 55">
            <a:extLst>
              <a:ext uri="{FF2B5EF4-FFF2-40B4-BE49-F238E27FC236}">
                <a16:creationId xmlns:a16="http://schemas.microsoft.com/office/drawing/2014/main" id="{A1ED84F2-48C9-9EC9-1108-E1E58192F880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270125"/>
          <a:ext cx="3048000" cy="34448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9014886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101827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3012104"/>
                    </a:ext>
                  </a:extLst>
                </a:gridCol>
              </a:tblGrid>
              <a:tr h="3963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Node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10603"/>
                  </a:ext>
                </a:extLst>
              </a:tr>
              <a:tr h="762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3}=A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249636"/>
                  </a:ext>
                </a:extLst>
              </a:tr>
              <a:tr h="762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3,4}=B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C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74857"/>
                  </a:ext>
                </a:extLst>
              </a:tr>
              <a:tr h="762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3,5}=C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D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00450"/>
                  </a:ext>
                </a:extLst>
              </a:tr>
              <a:tr h="7621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3,6}=D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7388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>
            <a:extLst>
              <a:ext uri="{FF2B5EF4-FFF2-40B4-BE49-F238E27FC236}">
                <a16:creationId xmlns:a16="http://schemas.microsoft.com/office/drawing/2014/main" id="{CE0686EE-0E16-C7B4-DF43-64C02ADC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38EA2-5A46-47F2-86B8-3323BA9515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FCED784-6A52-9E46-EA50-A9E770CA1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Regular Expression to DFA Directly: Example</a:t>
            </a:r>
          </a:p>
        </p:txBody>
      </p:sp>
      <p:sp>
        <p:nvSpPr>
          <p:cNvPr id="69636" name="Oval 3">
            <a:extLst>
              <a:ext uri="{FF2B5EF4-FFF2-40B4-BE49-F238E27FC236}">
                <a16:creationId xmlns:a16="http://schemas.microsoft.com/office/drawing/2014/main" id="{104B1BE5-4483-20DD-69F8-D84B6991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1,2,3</a:t>
            </a: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57256E9A-34F8-4FE8-E08C-52E7F798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6388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69638" name="Line 5">
            <a:extLst>
              <a:ext uri="{FF2B5EF4-FFF2-40B4-BE49-F238E27FC236}">
                <a16:creationId xmlns:a16="http://schemas.microsoft.com/office/drawing/2014/main" id="{56DB653C-1CA3-9F95-BC89-888182CA9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943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6">
            <a:extLst>
              <a:ext uri="{FF2B5EF4-FFF2-40B4-BE49-F238E27FC236}">
                <a16:creationId xmlns:a16="http://schemas.microsoft.com/office/drawing/2014/main" id="{DFC4F87A-3D79-3BDB-B2A1-227E4E02E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943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Text Box 7">
            <a:extLst>
              <a:ext uri="{FF2B5EF4-FFF2-40B4-BE49-F238E27FC236}">
                <a16:creationId xmlns:a16="http://schemas.microsoft.com/office/drawing/2014/main" id="{451A221B-69C2-D835-8852-51ADACC46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43563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9641" name="Oval 8">
            <a:extLst>
              <a:ext uri="{FF2B5EF4-FFF2-40B4-BE49-F238E27FC236}">
                <a16:creationId xmlns:a16="http://schemas.microsoft.com/office/drawing/2014/main" id="{BB719EE5-470F-D4BF-B771-F8CC5CF5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638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1,2,</a:t>
            </a:r>
            <a:br>
              <a:rPr lang="en-US" altLang="en-US" sz="2000"/>
            </a:br>
            <a:r>
              <a:rPr lang="en-US" altLang="en-US" sz="2000"/>
              <a:t>3,4</a:t>
            </a:r>
          </a:p>
        </p:txBody>
      </p:sp>
      <p:sp>
        <p:nvSpPr>
          <p:cNvPr id="69642" name="Oval 9">
            <a:extLst>
              <a:ext uri="{FF2B5EF4-FFF2-40B4-BE49-F238E27FC236}">
                <a16:creationId xmlns:a16="http://schemas.microsoft.com/office/drawing/2014/main" id="{1AF1FC9C-B22F-4985-EB19-44F8FCB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8800"/>
            <a:ext cx="609600" cy="6096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1,2,</a:t>
            </a:r>
            <a:br>
              <a:rPr lang="en-US" altLang="en-US" sz="2000"/>
            </a:br>
            <a:r>
              <a:rPr lang="en-US" altLang="en-US" sz="2000"/>
              <a:t>3,6</a:t>
            </a:r>
          </a:p>
        </p:txBody>
      </p:sp>
      <p:sp>
        <p:nvSpPr>
          <p:cNvPr id="69643" name="Line 10">
            <a:extLst>
              <a:ext uri="{FF2B5EF4-FFF2-40B4-BE49-F238E27FC236}">
                <a16:creationId xmlns:a16="http://schemas.microsoft.com/office/drawing/2014/main" id="{E795DAD6-31B5-487C-185F-A999928E0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9436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Freeform 11">
            <a:extLst>
              <a:ext uri="{FF2B5EF4-FFF2-40B4-BE49-F238E27FC236}">
                <a16:creationId xmlns:a16="http://schemas.microsoft.com/office/drawing/2014/main" id="{1E0D88E2-C294-131D-263D-68C332CD49BD}"/>
              </a:ext>
            </a:extLst>
          </p:cNvPr>
          <p:cNvSpPr>
            <a:spLocks/>
          </p:cNvSpPr>
          <p:nvPr/>
        </p:nvSpPr>
        <p:spPr bwMode="auto">
          <a:xfrm>
            <a:off x="2797175" y="52578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2">
            <a:extLst>
              <a:ext uri="{FF2B5EF4-FFF2-40B4-BE49-F238E27FC236}">
                <a16:creationId xmlns:a16="http://schemas.microsoft.com/office/drawing/2014/main" id="{A1F798EA-5024-7FD4-4221-4448700BA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9436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Oval 13">
            <a:extLst>
              <a:ext uri="{FF2B5EF4-FFF2-40B4-BE49-F238E27FC236}">
                <a16:creationId xmlns:a16="http://schemas.microsoft.com/office/drawing/2014/main" id="{C1561335-3ADC-5382-BD8D-5B191DC7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1,2,</a:t>
            </a:r>
            <a:br>
              <a:rPr lang="en-US" altLang="en-US" sz="2000"/>
            </a:br>
            <a:r>
              <a:rPr lang="en-US" altLang="en-US" sz="2000"/>
              <a:t>3,5</a:t>
            </a:r>
          </a:p>
        </p:txBody>
      </p:sp>
      <p:sp>
        <p:nvSpPr>
          <p:cNvPr id="69647" name="Text Box 14">
            <a:extLst>
              <a:ext uri="{FF2B5EF4-FFF2-40B4-BE49-F238E27FC236}">
                <a16:creationId xmlns:a16="http://schemas.microsoft.com/office/drawing/2014/main" id="{5E2CD80F-6EF8-0E51-83B6-4368158B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38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9648" name="Text Box 15">
            <a:extLst>
              <a:ext uri="{FF2B5EF4-FFF2-40B4-BE49-F238E27FC236}">
                <a16:creationId xmlns:a16="http://schemas.microsoft.com/office/drawing/2014/main" id="{AE79CD23-51D9-61CA-276F-68BC0803A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6388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9649" name="Text Box 16">
            <a:extLst>
              <a:ext uri="{FF2B5EF4-FFF2-40B4-BE49-F238E27FC236}">
                <a16:creationId xmlns:a16="http://schemas.microsoft.com/office/drawing/2014/main" id="{5678B9F2-1C49-0D7C-F622-6DE8EE807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9650" name="Freeform 17">
            <a:extLst>
              <a:ext uri="{FF2B5EF4-FFF2-40B4-BE49-F238E27FC236}">
                <a16:creationId xmlns:a16="http://schemas.microsoft.com/office/drawing/2014/main" id="{537112F7-8424-AE37-9E12-93CF309D1461}"/>
              </a:ext>
            </a:extLst>
          </p:cNvPr>
          <p:cNvSpPr>
            <a:spLocks/>
          </p:cNvSpPr>
          <p:nvPr/>
        </p:nvSpPr>
        <p:spPr bwMode="auto">
          <a:xfrm>
            <a:off x="3048000" y="5248275"/>
            <a:ext cx="4191000" cy="692150"/>
          </a:xfrm>
          <a:custGeom>
            <a:avLst/>
            <a:gdLst>
              <a:gd name="T0" fmla="*/ 2147483646 w 2868"/>
              <a:gd name="T1" fmla="*/ 2147483646 h 436"/>
              <a:gd name="T2" fmla="*/ 2147483646 w 2868"/>
              <a:gd name="T3" fmla="*/ 2147483646 h 436"/>
              <a:gd name="T4" fmla="*/ 2147483646 w 2868"/>
              <a:gd name="T5" fmla="*/ 2147483646 h 436"/>
              <a:gd name="T6" fmla="*/ 2147483646 w 2868"/>
              <a:gd name="T7" fmla="*/ 2147483646 h 436"/>
              <a:gd name="T8" fmla="*/ 0 w 2868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8"/>
              <a:gd name="T16" fmla="*/ 0 h 436"/>
              <a:gd name="T17" fmla="*/ 2868 w 2868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8" h="436">
                <a:moveTo>
                  <a:pt x="2868" y="351"/>
                </a:moveTo>
                <a:cubicBezTo>
                  <a:pt x="2780" y="317"/>
                  <a:pt x="2583" y="197"/>
                  <a:pt x="2341" y="139"/>
                </a:cubicBezTo>
                <a:cubicBezTo>
                  <a:pt x="2099" y="81"/>
                  <a:pt x="1697" y="4"/>
                  <a:pt x="1413" y="2"/>
                </a:cubicBezTo>
                <a:cubicBezTo>
                  <a:pt x="1129" y="0"/>
                  <a:pt x="874" y="58"/>
                  <a:pt x="639" y="130"/>
                </a:cubicBezTo>
                <a:cubicBezTo>
                  <a:pt x="404" y="202"/>
                  <a:pt x="133" y="372"/>
                  <a:pt x="0" y="4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18">
            <a:extLst>
              <a:ext uri="{FF2B5EF4-FFF2-40B4-BE49-F238E27FC236}">
                <a16:creationId xmlns:a16="http://schemas.microsoft.com/office/drawing/2014/main" id="{42241392-D642-768A-596B-114493773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953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9652" name="Freeform 19">
            <a:extLst>
              <a:ext uri="{FF2B5EF4-FFF2-40B4-BE49-F238E27FC236}">
                <a16:creationId xmlns:a16="http://schemas.microsoft.com/office/drawing/2014/main" id="{936E49CA-1CA3-3691-A41F-3D6FA7D0E64D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419600" y="6172200"/>
            <a:ext cx="457200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Text Box 20">
            <a:extLst>
              <a:ext uri="{FF2B5EF4-FFF2-40B4-BE49-F238E27FC236}">
                <a16:creationId xmlns:a16="http://schemas.microsoft.com/office/drawing/2014/main" id="{87388476-FBE9-41C0-2371-B26E680D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553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9654" name="Text Box 21">
            <a:extLst>
              <a:ext uri="{FF2B5EF4-FFF2-40B4-BE49-F238E27FC236}">
                <a16:creationId xmlns:a16="http://schemas.microsoft.com/office/drawing/2014/main" id="{E0AB269C-1E65-1D6D-17E7-13C45261B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3340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9655" name="Freeform 22">
            <a:extLst>
              <a:ext uri="{FF2B5EF4-FFF2-40B4-BE49-F238E27FC236}">
                <a16:creationId xmlns:a16="http://schemas.microsoft.com/office/drawing/2014/main" id="{167EC20E-8AEB-AFD4-6302-3A4994D4B04C}"/>
              </a:ext>
            </a:extLst>
          </p:cNvPr>
          <p:cNvSpPr>
            <a:spLocks/>
          </p:cNvSpPr>
          <p:nvPr/>
        </p:nvSpPr>
        <p:spPr bwMode="auto">
          <a:xfrm>
            <a:off x="4648200" y="5638800"/>
            <a:ext cx="990600" cy="228600"/>
          </a:xfrm>
          <a:custGeom>
            <a:avLst/>
            <a:gdLst>
              <a:gd name="T0" fmla="*/ 2147483646 w 860"/>
              <a:gd name="T1" fmla="*/ 2147483646 h 112"/>
              <a:gd name="T2" fmla="*/ 2147483646 w 860"/>
              <a:gd name="T3" fmla="*/ 2147483646 h 112"/>
              <a:gd name="T4" fmla="*/ 2147483646 w 860"/>
              <a:gd name="T5" fmla="*/ 2147483646 h 112"/>
              <a:gd name="T6" fmla="*/ 2147483646 w 860"/>
              <a:gd name="T7" fmla="*/ 2147483646 h 112"/>
              <a:gd name="T8" fmla="*/ 0 w 860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0"/>
              <a:gd name="T16" fmla="*/ 0 h 112"/>
              <a:gd name="T17" fmla="*/ 860 w 86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0" h="112">
                <a:moveTo>
                  <a:pt x="860" y="95"/>
                </a:moveTo>
                <a:cubicBezTo>
                  <a:pt x="827" y="85"/>
                  <a:pt x="741" y="42"/>
                  <a:pt x="664" y="27"/>
                </a:cubicBezTo>
                <a:cubicBezTo>
                  <a:pt x="587" y="12"/>
                  <a:pt x="482" y="0"/>
                  <a:pt x="400" y="2"/>
                </a:cubicBezTo>
                <a:cubicBezTo>
                  <a:pt x="318" y="4"/>
                  <a:pt x="237" y="18"/>
                  <a:pt x="170" y="36"/>
                </a:cubicBezTo>
                <a:cubicBezTo>
                  <a:pt x="103" y="54"/>
                  <a:pt x="35" y="96"/>
                  <a:pt x="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Freeform 23">
            <a:extLst>
              <a:ext uri="{FF2B5EF4-FFF2-40B4-BE49-F238E27FC236}">
                <a16:creationId xmlns:a16="http://schemas.microsoft.com/office/drawing/2014/main" id="{91706A14-6F95-D85A-F398-5243BB07CB96}"/>
              </a:ext>
            </a:extLst>
          </p:cNvPr>
          <p:cNvSpPr>
            <a:spLocks/>
          </p:cNvSpPr>
          <p:nvPr/>
        </p:nvSpPr>
        <p:spPr bwMode="auto">
          <a:xfrm>
            <a:off x="4648200" y="5954713"/>
            <a:ext cx="2590800" cy="460375"/>
          </a:xfrm>
          <a:custGeom>
            <a:avLst/>
            <a:gdLst>
              <a:gd name="T0" fmla="*/ 2147483646 w 1869"/>
              <a:gd name="T1" fmla="*/ 2147483646 h 290"/>
              <a:gd name="T2" fmla="*/ 2147483646 w 1869"/>
              <a:gd name="T3" fmla="*/ 2147483646 h 290"/>
              <a:gd name="T4" fmla="*/ 2147483646 w 1869"/>
              <a:gd name="T5" fmla="*/ 2147483646 h 290"/>
              <a:gd name="T6" fmla="*/ 2147483646 w 1869"/>
              <a:gd name="T7" fmla="*/ 2147483646 h 290"/>
              <a:gd name="T8" fmla="*/ 0 w 1869"/>
              <a:gd name="T9" fmla="*/ 0 h 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9"/>
              <a:gd name="T16" fmla="*/ 0 h 290"/>
              <a:gd name="T17" fmla="*/ 1869 w 1869"/>
              <a:gd name="T18" fmla="*/ 290 h 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9" h="290">
                <a:moveTo>
                  <a:pt x="1869" y="77"/>
                </a:moveTo>
                <a:cubicBezTo>
                  <a:pt x="1797" y="99"/>
                  <a:pt x="1612" y="189"/>
                  <a:pt x="1442" y="223"/>
                </a:cubicBezTo>
                <a:cubicBezTo>
                  <a:pt x="1272" y="257"/>
                  <a:pt x="1030" y="290"/>
                  <a:pt x="851" y="281"/>
                </a:cubicBezTo>
                <a:cubicBezTo>
                  <a:pt x="672" y="272"/>
                  <a:pt x="508" y="217"/>
                  <a:pt x="366" y="170"/>
                </a:cubicBezTo>
                <a:cubicBezTo>
                  <a:pt x="224" y="123"/>
                  <a:pt x="76" y="35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Text Box 24">
            <a:extLst>
              <a:ext uri="{FF2B5EF4-FFF2-40B4-BE49-F238E27FC236}">
                <a16:creationId xmlns:a16="http://schemas.microsoft.com/office/drawing/2014/main" id="{DF2E429D-836F-79EE-7594-ADF292151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3246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graphicFrame>
        <p:nvGraphicFramePr>
          <p:cNvPr id="53303" name="Group 55">
            <a:extLst>
              <a:ext uri="{FF2B5EF4-FFF2-40B4-BE49-F238E27FC236}">
                <a16:creationId xmlns:a16="http://schemas.microsoft.com/office/drawing/2014/main" id="{BC8D1F7E-F513-0C7E-401E-CA3610218295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981200"/>
          <a:ext cx="2590800" cy="27781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9014886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018276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Node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followpos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106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24963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{1, 2, 3}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7485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{4}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0045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{5}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73882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{6}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778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-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790851"/>
                  </a:ext>
                </a:extLst>
              </a:tr>
            </a:tbl>
          </a:graphicData>
        </a:graphic>
      </p:graphicFrame>
      <p:sp>
        <p:nvSpPr>
          <p:cNvPr id="69684" name="Oval 56">
            <a:extLst>
              <a:ext uri="{FF2B5EF4-FFF2-40B4-BE49-F238E27FC236}">
                <a16:creationId xmlns:a16="http://schemas.microsoft.com/office/drawing/2014/main" id="{8135EFE7-B928-D5BA-2CE3-4C21D226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9685" name="Line 58">
            <a:extLst>
              <a:ext uri="{FF2B5EF4-FFF2-40B4-BE49-F238E27FC236}">
                <a16:creationId xmlns:a16="http://schemas.microsoft.com/office/drawing/2014/main" id="{8AD837AC-B64C-77D8-2120-049B037A7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908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6" name="Oval 59">
            <a:extLst>
              <a:ext uri="{FF2B5EF4-FFF2-40B4-BE49-F238E27FC236}">
                <a16:creationId xmlns:a16="http://schemas.microsoft.com/office/drawing/2014/main" id="{D23DE739-05C0-841A-C490-E31AC0C6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9687" name="Oval 60">
            <a:extLst>
              <a:ext uri="{FF2B5EF4-FFF2-40B4-BE49-F238E27FC236}">
                <a16:creationId xmlns:a16="http://schemas.microsoft.com/office/drawing/2014/main" id="{C24BF573-485F-672A-7A30-9BF3A913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9688" name="Line 62">
            <a:extLst>
              <a:ext uri="{FF2B5EF4-FFF2-40B4-BE49-F238E27FC236}">
                <a16:creationId xmlns:a16="http://schemas.microsoft.com/office/drawing/2014/main" id="{7516A13F-A018-3C52-CFC6-707529061C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0480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9" name="Line 63">
            <a:extLst>
              <a:ext uri="{FF2B5EF4-FFF2-40B4-BE49-F238E27FC236}">
                <a16:creationId xmlns:a16="http://schemas.microsoft.com/office/drawing/2014/main" id="{97A3C31F-2607-1E09-DF51-A48C1DF56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Line 64">
            <a:extLst>
              <a:ext uri="{FF2B5EF4-FFF2-40B4-BE49-F238E27FC236}">
                <a16:creationId xmlns:a16="http://schemas.microsoft.com/office/drawing/2014/main" id="{F33138D8-59EB-BD7D-D933-D15178B28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048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1" name="Freeform 65">
            <a:extLst>
              <a:ext uri="{FF2B5EF4-FFF2-40B4-BE49-F238E27FC236}">
                <a16:creationId xmlns:a16="http://schemas.microsoft.com/office/drawing/2014/main" id="{B7D0E5D3-C89C-8886-CEEB-D94266928D2A}"/>
              </a:ext>
            </a:extLst>
          </p:cNvPr>
          <p:cNvSpPr>
            <a:spLocks/>
          </p:cNvSpPr>
          <p:nvPr/>
        </p:nvSpPr>
        <p:spPr bwMode="auto">
          <a:xfrm flipH="1" flipV="1">
            <a:off x="4572000" y="3657600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2" name="Freeform 74">
            <a:extLst>
              <a:ext uri="{FF2B5EF4-FFF2-40B4-BE49-F238E27FC236}">
                <a16:creationId xmlns:a16="http://schemas.microsoft.com/office/drawing/2014/main" id="{6E2657C5-4395-B02C-4562-6F463660BD15}"/>
              </a:ext>
            </a:extLst>
          </p:cNvPr>
          <p:cNvSpPr>
            <a:spLocks/>
          </p:cNvSpPr>
          <p:nvPr/>
        </p:nvSpPr>
        <p:spPr bwMode="auto">
          <a:xfrm flipH="1">
            <a:off x="4572000" y="1981200"/>
            <a:ext cx="457200" cy="457200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3" name="AutoShape 76">
            <a:extLst>
              <a:ext uri="{FF2B5EF4-FFF2-40B4-BE49-F238E27FC236}">
                <a16:creationId xmlns:a16="http://schemas.microsoft.com/office/drawing/2014/main" id="{E84EA9D7-DE66-6287-B997-D00CCBC9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694" name="Oval 77">
            <a:extLst>
              <a:ext uri="{FF2B5EF4-FFF2-40B4-BE49-F238E27FC236}">
                <a16:creationId xmlns:a16="http://schemas.microsoft.com/office/drawing/2014/main" id="{792D92DE-7E6E-BFA1-86E1-316D2CC3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69695" name="Oval 78">
            <a:extLst>
              <a:ext uri="{FF2B5EF4-FFF2-40B4-BE49-F238E27FC236}">
                <a16:creationId xmlns:a16="http://schemas.microsoft.com/office/drawing/2014/main" id="{3CED94D8-C675-99AD-B632-C05BCD2E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69696" name="Oval 79">
            <a:extLst>
              <a:ext uri="{FF2B5EF4-FFF2-40B4-BE49-F238E27FC236}">
                <a16:creationId xmlns:a16="http://schemas.microsoft.com/office/drawing/2014/main" id="{318823D3-4555-F33F-2082-1FC01FB7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69697" name="Line 80">
            <a:extLst>
              <a:ext uri="{FF2B5EF4-FFF2-40B4-BE49-F238E27FC236}">
                <a16:creationId xmlns:a16="http://schemas.microsoft.com/office/drawing/2014/main" id="{EAAF913D-6151-BDE0-0EC1-304AA3386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048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98" name="AutoShape 81">
            <a:extLst>
              <a:ext uri="{FF2B5EF4-FFF2-40B4-BE49-F238E27FC236}">
                <a16:creationId xmlns:a16="http://schemas.microsoft.com/office/drawing/2014/main" id="{92488BC0-E04B-5B50-80BA-BCE7A1B4DAE6}"/>
              </a:ext>
            </a:extLst>
          </p:cNvPr>
          <p:cNvCxnSpPr>
            <a:cxnSpLocks noChangeShapeType="1"/>
            <a:stCxn id="69684" idx="2"/>
            <a:endCxn id="69686" idx="2"/>
          </p:cNvCxnSpPr>
          <p:nvPr/>
        </p:nvCxnSpPr>
        <p:spPr bwMode="auto">
          <a:xfrm rot="10800000" flipH="1" flipV="1">
            <a:off x="4876800" y="2514600"/>
            <a:ext cx="1588" cy="10668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99" name="AutoShape 82">
            <a:extLst>
              <a:ext uri="{FF2B5EF4-FFF2-40B4-BE49-F238E27FC236}">
                <a16:creationId xmlns:a16="http://schemas.microsoft.com/office/drawing/2014/main" id="{1B7E8EFC-D280-59D8-F47E-26234C5A5D07}"/>
              </a:ext>
            </a:extLst>
          </p:cNvPr>
          <p:cNvCxnSpPr>
            <a:cxnSpLocks noChangeShapeType="1"/>
            <a:stCxn id="69686" idx="0"/>
            <a:endCxn id="69684" idx="4"/>
          </p:cNvCxnSpPr>
          <p:nvPr/>
        </p:nvCxnSpPr>
        <p:spPr bwMode="auto">
          <a:xfrm rot="-5400000">
            <a:off x="4648200" y="3048000"/>
            <a:ext cx="762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700" name="AutoShape 83">
            <a:extLst>
              <a:ext uri="{FF2B5EF4-FFF2-40B4-BE49-F238E27FC236}">
                <a16:creationId xmlns:a16="http://schemas.microsoft.com/office/drawing/2014/main" id="{216890EB-D239-7FBC-A355-211A855404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00600" y="4343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C44586D4-895C-9D0E-3686-FDBBDC6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48E32-2CF3-42B9-A593-0035DC58D2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6CC61E5-C3BB-F54C-A9ED-88F687CD6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Time-Space Tradeoffs</a:t>
            </a:r>
          </a:p>
        </p:txBody>
      </p:sp>
      <p:graphicFrame>
        <p:nvGraphicFramePr>
          <p:cNvPr id="39966" name="Group 30">
            <a:extLst>
              <a:ext uri="{FF2B5EF4-FFF2-40B4-BE49-F238E27FC236}">
                <a16:creationId xmlns:a16="http://schemas.microsoft.com/office/drawing/2014/main" id="{2B9D09A5-CE43-C449-8C0D-6870B1CF6C9D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895600"/>
          <a:ext cx="6705600" cy="23368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101569725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096619738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807608444"/>
                    </a:ext>
                  </a:extLst>
                </a:gridCol>
              </a:tblGrid>
              <a:tr h="944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Automaton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Space</a:t>
                      </a:r>
                      <a:b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(worst case)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Time</a:t>
                      </a:r>
                      <a:b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(worst case)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MS PGothic" panose="020B0600070205080204" pitchFamily="34" charset="-128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32778"/>
                  </a:ext>
                </a:extLst>
              </a:tr>
              <a:tr h="696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NFA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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184461"/>
                  </a:ext>
                </a:extLst>
              </a:tr>
              <a:tr h="695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DFA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(2</a:t>
                      </a:r>
                      <a:r>
                        <a:rPr kumimoji="0" lang="en-US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|</a:t>
                      </a:r>
                      <a:r>
                        <a:rPr kumimoji="0" lang="en-US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r</a:t>
                      </a:r>
                      <a:r>
                        <a:rPr kumimoji="0" lang="en-US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|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13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B42EC6C-91C3-0435-2471-91A90B924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A74057-DE73-15A0-C645-4A4842524DC8}"/>
              </a:ext>
            </a:extLst>
          </p:cNvPr>
          <p:cNvCxnSpPr/>
          <p:nvPr/>
        </p:nvCxnSpPr>
        <p:spPr>
          <a:xfrm flipV="1">
            <a:off x="1524000" y="20574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F6D41-7703-D21D-DE14-8FABA006E227}"/>
              </a:ext>
            </a:extLst>
          </p:cNvPr>
          <p:cNvCxnSpPr/>
          <p:nvPr/>
        </p:nvCxnSpPr>
        <p:spPr>
          <a:xfrm flipV="1">
            <a:off x="1524000" y="21336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B6F291-8209-4268-601B-94EF36B467BF}"/>
              </a:ext>
            </a:extLst>
          </p:cNvPr>
          <p:cNvCxnSpPr/>
          <p:nvPr/>
        </p:nvCxnSpPr>
        <p:spPr>
          <a:xfrm flipV="1">
            <a:off x="1524000" y="25908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TextBox 8">
            <a:extLst>
              <a:ext uri="{FF2B5EF4-FFF2-40B4-BE49-F238E27FC236}">
                <a16:creationId xmlns:a16="http://schemas.microsoft.com/office/drawing/2014/main" id="{ED9B280E-E7E2-D0E1-2709-20C2C90EF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33600"/>
            <a:ext cx="94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Token</a:t>
            </a:r>
          </a:p>
        </p:txBody>
      </p:sp>
      <p:sp>
        <p:nvSpPr>
          <p:cNvPr id="10247" name="TextBox 9">
            <a:extLst>
              <a:ext uri="{FF2B5EF4-FFF2-40B4-BE49-F238E27FC236}">
                <a16:creationId xmlns:a16="http://schemas.microsoft.com/office/drawing/2014/main" id="{10C842E7-2D81-8BC3-ED0C-657BE5E71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2133600"/>
            <a:ext cx="2703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Informal description</a:t>
            </a:r>
          </a:p>
        </p:txBody>
      </p:sp>
      <p:sp>
        <p:nvSpPr>
          <p:cNvPr id="10248" name="TextBox 10">
            <a:extLst>
              <a:ext uri="{FF2B5EF4-FFF2-40B4-BE49-F238E27FC236}">
                <a16:creationId xmlns:a16="http://schemas.microsoft.com/office/drawing/2014/main" id="{B5065FC3-90A2-4C0E-2BE5-53721204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133600"/>
            <a:ext cx="219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Sample lexemes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5AF471-B218-805A-9064-A77F4B5877A2}"/>
              </a:ext>
            </a:extLst>
          </p:cNvPr>
          <p:cNvCxnSpPr/>
          <p:nvPr/>
        </p:nvCxnSpPr>
        <p:spPr>
          <a:xfrm rot="5400000">
            <a:off x="1182688" y="3695700"/>
            <a:ext cx="29702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A71E83-CAA3-F4CE-7DB2-3294E7733A73}"/>
              </a:ext>
            </a:extLst>
          </p:cNvPr>
          <p:cNvCxnSpPr/>
          <p:nvPr/>
        </p:nvCxnSpPr>
        <p:spPr>
          <a:xfrm rot="5400000">
            <a:off x="4571207" y="3658394"/>
            <a:ext cx="2895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1" name="TextBox 14">
            <a:extLst>
              <a:ext uri="{FF2B5EF4-FFF2-40B4-BE49-F238E27FC236}">
                <a16:creationId xmlns:a16="http://schemas.microsoft.com/office/drawing/2014/main" id="{AF4BBC94-3F74-8217-9898-A0DBC05D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2743200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10252" name="TextBox 15">
            <a:extLst>
              <a:ext uri="{FF2B5EF4-FFF2-40B4-BE49-F238E27FC236}">
                <a16:creationId xmlns:a16="http://schemas.microsoft.com/office/drawing/2014/main" id="{6779BEC5-98D0-B591-1C68-FFDAEC297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3124200"/>
            <a:ext cx="58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else</a:t>
            </a:r>
          </a:p>
        </p:txBody>
      </p:sp>
      <p:sp>
        <p:nvSpPr>
          <p:cNvPr id="10253" name="TextBox 16">
            <a:extLst>
              <a:ext uri="{FF2B5EF4-FFF2-40B4-BE49-F238E27FC236}">
                <a16:creationId xmlns:a16="http://schemas.microsoft.com/office/drawing/2014/main" id="{C182E7AC-D220-72BD-4843-15E3A815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86150"/>
            <a:ext cx="146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comparison</a:t>
            </a:r>
          </a:p>
        </p:txBody>
      </p:sp>
      <p:sp>
        <p:nvSpPr>
          <p:cNvPr id="10254" name="TextBox 17">
            <a:extLst>
              <a:ext uri="{FF2B5EF4-FFF2-40B4-BE49-F238E27FC236}">
                <a16:creationId xmlns:a16="http://schemas.microsoft.com/office/drawing/2014/main" id="{88B62176-6797-0CED-E077-71CAE37A5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394335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10255" name="TextBox 18">
            <a:extLst>
              <a:ext uri="{FF2B5EF4-FFF2-40B4-BE49-F238E27FC236}">
                <a16:creationId xmlns:a16="http://schemas.microsoft.com/office/drawing/2014/main" id="{F621AA5F-B9A2-5ADA-0003-9E1D976A0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4343400"/>
            <a:ext cx="105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10256" name="TextBox 19">
            <a:extLst>
              <a:ext uri="{FF2B5EF4-FFF2-40B4-BE49-F238E27FC236}">
                <a16:creationId xmlns:a16="http://schemas.microsoft.com/office/drawing/2014/main" id="{8665FD7E-D529-4423-F0AC-546E5F89E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4705350"/>
            <a:ext cx="83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literal</a:t>
            </a:r>
          </a:p>
        </p:txBody>
      </p:sp>
      <p:sp>
        <p:nvSpPr>
          <p:cNvPr id="10257" name="TextBox 22">
            <a:extLst>
              <a:ext uri="{FF2B5EF4-FFF2-40B4-BE49-F238E27FC236}">
                <a16:creationId xmlns:a16="http://schemas.microsoft.com/office/drawing/2014/main" id="{2D716E7E-1422-CE58-2A71-916AABCD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2743200"/>
            <a:ext cx="162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Characters i, f</a:t>
            </a:r>
          </a:p>
        </p:txBody>
      </p:sp>
      <p:sp>
        <p:nvSpPr>
          <p:cNvPr id="10258" name="TextBox 23">
            <a:extLst>
              <a:ext uri="{FF2B5EF4-FFF2-40B4-BE49-F238E27FC236}">
                <a16:creationId xmlns:a16="http://schemas.microsoft.com/office/drawing/2014/main" id="{57BADC12-C52E-655A-1901-57C769629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3105150"/>
            <a:ext cx="212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Characters e, l, s, e</a:t>
            </a:r>
          </a:p>
        </p:txBody>
      </p:sp>
      <p:sp>
        <p:nvSpPr>
          <p:cNvPr id="10259" name="TextBox 24">
            <a:extLst>
              <a:ext uri="{FF2B5EF4-FFF2-40B4-BE49-F238E27FC236}">
                <a16:creationId xmlns:a16="http://schemas.microsoft.com/office/drawing/2014/main" id="{3FF03846-5A9C-B314-D4C4-C0CBC813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16313"/>
            <a:ext cx="296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&lt; or &gt; or &lt;= or &gt;= or == or !=</a:t>
            </a:r>
          </a:p>
        </p:txBody>
      </p:sp>
      <p:sp>
        <p:nvSpPr>
          <p:cNvPr id="10260" name="TextBox 25">
            <a:extLst>
              <a:ext uri="{FF2B5EF4-FFF2-40B4-BE49-F238E27FC236}">
                <a16:creationId xmlns:a16="http://schemas.microsoft.com/office/drawing/2014/main" id="{391710CB-E3DB-63DA-033B-4B123EB9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962400"/>
            <a:ext cx="339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Letter followed by letter and digits</a:t>
            </a:r>
          </a:p>
        </p:txBody>
      </p:sp>
      <p:sp>
        <p:nvSpPr>
          <p:cNvPr id="10261" name="TextBox 26">
            <a:extLst>
              <a:ext uri="{FF2B5EF4-FFF2-40B4-BE49-F238E27FC236}">
                <a16:creationId xmlns:a16="http://schemas.microsoft.com/office/drawing/2014/main" id="{2486F063-8E06-CA49-07D6-FD372FCB3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4354513"/>
            <a:ext cx="222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Any numeric constant</a:t>
            </a:r>
          </a:p>
        </p:txBody>
      </p:sp>
      <p:sp>
        <p:nvSpPr>
          <p:cNvPr id="10262" name="TextBox 27">
            <a:extLst>
              <a:ext uri="{FF2B5EF4-FFF2-40B4-BE49-F238E27FC236}">
                <a16:creationId xmlns:a16="http://schemas.microsoft.com/office/drawing/2014/main" id="{0098F8B9-C36D-E36F-3071-944B3177C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4735513"/>
            <a:ext cx="311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Anything but “ sorrounded by “</a:t>
            </a:r>
          </a:p>
        </p:txBody>
      </p:sp>
      <p:sp>
        <p:nvSpPr>
          <p:cNvPr id="10263" name="TextBox 28">
            <a:extLst>
              <a:ext uri="{FF2B5EF4-FFF2-40B4-BE49-F238E27FC236}">
                <a16:creationId xmlns:a16="http://schemas.microsoft.com/office/drawing/2014/main" id="{BDBBA03E-D588-0C90-BA28-1D0AF894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432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10264" name="TextBox 29">
            <a:extLst>
              <a:ext uri="{FF2B5EF4-FFF2-40B4-BE49-F238E27FC236}">
                <a16:creationId xmlns:a16="http://schemas.microsoft.com/office/drawing/2014/main" id="{2B64D67B-D27E-8C61-CBA3-65C45956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24200"/>
            <a:ext cx="54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else</a:t>
            </a:r>
          </a:p>
        </p:txBody>
      </p:sp>
      <p:sp>
        <p:nvSpPr>
          <p:cNvPr id="10265" name="TextBox 30">
            <a:extLst>
              <a:ext uri="{FF2B5EF4-FFF2-40B4-BE49-F238E27FC236}">
                <a16:creationId xmlns:a16="http://schemas.microsoft.com/office/drawing/2014/main" id="{FA364956-2B84-3D1F-8AD9-091E053EA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40113"/>
            <a:ext cx="766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&lt;=, !=</a:t>
            </a:r>
          </a:p>
        </p:txBody>
      </p:sp>
      <p:sp>
        <p:nvSpPr>
          <p:cNvPr id="10266" name="TextBox 31">
            <a:extLst>
              <a:ext uri="{FF2B5EF4-FFF2-40B4-BE49-F238E27FC236}">
                <a16:creationId xmlns:a16="http://schemas.microsoft.com/office/drawing/2014/main" id="{13960540-AA7C-4C4B-D32F-0BF726E30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7351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pi, score, D2</a:t>
            </a:r>
          </a:p>
        </p:txBody>
      </p:sp>
      <p:sp>
        <p:nvSpPr>
          <p:cNvPr id="10267" name="TextBox 32">
            <a:extLst>
              <a:ext uri="{FF2B5EF4-FFF2-40B4-BE49-F238E27FC236}">
                <a16:creationId xmlns:a16="http://schemas.microsoft.com/office/drawing/2014/main" id="{392EAACF-098F-FE58-ABEF-7679BA90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43400"/>
            <a:ext cx="201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3.14159, 0, 6.02e23</a:t>
            </a:r>
          </a:p>
        </p:txBody>
      </p:sp>
      <p:sp>
        <p:nvSpPr>
          <p:cNvPr id="10268" name="TextBox 33">
            <a:extLst>
              <a:ext uri="{FF2B5EF4-FFF2-40B4-BE49-F238E27FC236}">
                <a16:creationId xmlns:a16="http://schemas.microsoft.com/office/drawing/2014/main" id="{D2493DE0-124F-90AD-059C-698D731B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735513"/>
            <a:ext cx="158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“core dumped”</a:t>
            </a:r>
          </a:p>
        </p:txBody>
      </p:sp>
      <p:sp>
        <p:nvSpPr>
          <p:cNvPr id="10269" name="TextBox 34">
            <a:extLst>
              <a:ext uri="{FF2B5EF4-FFF2-40B4-BE49-F238E27FC236}">
                <a16:creationId xmlns:a16="http://schemas.microsoft.com/office/drawing/2014/main" id="{62BE38D7-1E95-647F-BBBD-5F0A6DB2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15000"/>
            <a:ext cx="375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printf(“total = %d\n”, score);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7B040E40-1277-8188-7D92-FE966F29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9976D-A6AA-41DF-8040-75F264A2E9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D133E8A-DE0A-2386-4513-211DC45D5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 for Tokens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F809748-149C-86D3-AD2B-2286D5BB9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More than one lexeme matching the same pattern causes LA to provide additional information about the particular lexeme that matched.</a:t>
            </a:r>
          </a:p>
          <a:p>
            <a:pPr lvl="1" eaLnBrk="1" hangingPunct="1">
              <a:defRPr/>
            </a:pPr>
            <a:r>
              <a:rPr lang="en-US" altLang="en-US" sz="2400" dirty="0"/>
              <a:t>For example: </a:t>
            </a:r>
            <a:r>
              <a:rPr lang="en-US" altLang="en-US" sz="2400" b="1" dirty="0"/>
              <a:t>x and y both are matched to token id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C14C3C6-24B5-BD46-1FCF-D6CACAB5F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 for tokens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1C46EE-2BA0-E97C-F1BC-3CE1FCF67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246063" eaLnBrk="1" hangingPunct="1">
              <a:lnSpc>
                <a:spcPct val="80000"/>
              </a:lnSpc>
            </a:pPr>
            <a:r>
              <a:rPr lang="en-US" altLang="en-US"/>
              <a:t>E = M * C **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&lt;id, pointer to symbol table entry for E&gt;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&lt;assign-op&gt;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&lt;id, pointer to symbol table entry for M&gt;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&lt;mult-op&gt;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&lt;id, pointer to symbol table entry for C&gt;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&lt;exp-op&gt;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&lt;number, integer value 2&gt;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7969</TotalTime>
  <Words>2713</Words>
  <Application>Microsoft Office PowerPoint</Application>
  <PresentationFormat>On-screen Show (4:3)</PresentationFormat>
  <Paragraphs>982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Blank Presentation</vt:lpstr>
      <vt:lpstr>Lexical Analysis and Lexical Analyzer Generators</vt:lpstr>
      <vt:lpstr>The Role of the Lexical Analyzer</vt:lpstr>
      <vt:lpstr>Interaction of the Lexical Analyzer with the Parser</vt:lpstr>
      <vt:lpstr>The Reason Why Lexical Analysis is a Separate Phase</vt:lpstr>
      <vt:lpstr>Attributes of Tokens</vt:lpstr>
      <vt:lpstr>Tokens, Patterns, and Lexemes</vt:lpstr>
      <vt:lpstr>Example</vt:lpstr>
      <vt:lpstr>Attributes for Tokens</vt:lpstr>
      <vt:lpstr>Attributes for tokens</vt:lpstr>
      <vt:lpstr>Lexical Errors</vt:lpstr>
      <vt:lpstr>Recovery strategy</vt:lpstr>
      <vt:lpstr>Input buffering</vt:lpstr>
      <vt:lpstr>Sentinels</vt:lpstr>
      <vt:lpstr>Specification of Patterns for Tokens: Definitions</vt:lpstr>
      <vt:lpstr>Specification of Patterns for Tokens: String Operations</vt:lpstr>
      <vt:lpstr>Specification of Patterns for Tokens: Language Operations</vt:lpstr>
      <vt:lpstr>Specification of Patterns for Tokens: Regular Expressions</vt:lpstr>
      <vt:lpstr>Specification of Patterns for Tokens: Regular Definitions</vt:lpstr>
      <vt:lpstr>Specification of Patterns for Tokens: Regular Definitions</vt:lpstr>
      <vt:lpstr>Specification of Patterns for Tokens: Notational Shorthand</vt:lpstr>
      <vt:lpstr>Regular Definitions and Grammars</vt:lpstr>
      <vt:lpstr>Coding Regular Definitions in Transition Diagrams</vt:lpstr>
      <vt:lpstr>Coding Regular Definitions in Transition Diagrams: Code</vt:lpstr>
      <vt:lpstr>The Lex and Flex Scanner Generators</vt:lpstr>
      <vt:lpstr>Creating a Lexical Analyzer with Lex and Flex</vt:lpstr>
      <vt:lpstr>Lex Specification</vt:lpstr>
      <vt:lpstr>Regular Expressions in Lex</vt:lpstr>
      <vt:lpstr>Example Lex Specification 1</vt:lpstr>
      <vt:lpstr>Example Lex Specification 2</vt:lpstr>
      <vt:lpstr>Example Lex Specification 3</vt:lpstr>
      <vt:lpstr>Example Lex Specification 4</vt:lpstr>
      <vt:lpstr>Example Lex Specification 4</vt:lpstr>
      <vt:lpstr>Design of a Lexical Analyzer Generator</vt:lpstr>
      <vt:lpstr>Nondeterministic Finite Automata</vt:lpstr>
      <vt:lpstr>Transition Graph</vt:lpstr>
      <vt:lpstr>Transition Table</vt:lpstr>
      <vt:lpstr>The Language Defined by an NFA</vt:lpstr>
      <vt:lpstr>Design of a Lexical Analyzer Generator: RE to NFA to DFA</vt:lpstr>
      <vt:lpstr>From Regular Expression to NFA (Thompson’s Construction)</vt:lpstr>
      <vt:lpstr>Combining the NFAs of a Set of Regular Expressions</vt:lpstr>
      <vt:lpstr>Simulating the Combined NFA Example 1</vt:lpstr>
      <vt:lpstr>Simulating the Combined NFA Example 2</vt:lpstr>
      <vt:lpstr>Deterministic Finite Automata</vt:lpstr>
      <vt:lpstr>Example DFA</vt:lpstr>
      <vt:lpstr>Conversion of an NFA into a DFA</vt:lpstr>
      <vt:lpstr>-closure and move Examples</vt:lpstr>
      <vt:lpstr>Simulating an NFA using -closure and move</vt:lpstr>
      <vt:lpstr>The Subset Construction Algorithm</vt:lpstr>
      <vt:lpstr>Subset Construction Example 1</vt:lpstr>
      <vt:lpstr>Subset Construction Example 2</vt:lpstr>
      <vt:lpstr>Minimizing the Number of States of a DFA</vt:lpstr>
      <vt:lpstr>From Regular Expression to DFA Directly</vt:lpstr>
      <vt:lpstr>From Regular Expression to DFA Directly (Algorithm)</vt:lpstr>
      <vt:lpstr>From Regular Expression to DFA Directly: Syntax Tree of (a|b)*abb#</vt:lpstr>
      <vt:lpstr>From Regular Expression to DFA Directly: Annotating the Tree</vt:lpstr>
      <vt:lpstr>From Regular Expression to DFA Directly: Annotating the Tree</vt:lpstr>
      <vt:lpstr>From Regular Expression to DFA Directly: Syntax Tree of (a|b)*abb#</vt:lpstr>
      <vt:lpstr>From Regular Expression to DFA Directly: followpos</vt:lpstr>
      <vt:lpstr>From Regular Expression to DFA Directly: followpos</vt:lpstr>
      <vt:lpstr>From Regular Expression to DFA Directly: followpos</vt:lpstr>
      <vt:lpstr>From Regular Expression to DFA Directly: Algorithm</vt:lpstr>
      <vt:lpstr>From Regular Expression to DFA Directly: Algorithm</vt:lpstr>
      <vt:lpstr>From Regular Expression to DFA Directly: Algorithm</vt:lpstr>
      <vt:lpstr>From Regular Expression to DFA Directly: Example</vt:lpstr>
      <vt:lpstr>Time-Space Tradeoffs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 and the Lex Scanner Generator</dc:title>
  <dc:creator>Robert van Engelen</dc:creator>
  <cp:lastModifiedBy>20255A0505@gnits.in</cp:lastModifiedBy>
  <cp:revision>124</cp:revision>
  <cp:lastPrinted>2017-01-24T21:30:09Z</cp:lastPrinted>
  <dcterms:created xsi:type="dcterms:W3CDTF">2011-09-08T15:19:57Z</dcterms:created>
  <dcterms:modified xsi:type="dcterms:W3CDTF">2022-09-26T15:55:44Z</dcterms:modified>
</cp:coreProperties>
</file>