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84" r:id="rId6"/>
    <p:sldId id="285" r:id="rId7"/>
    <p:sldId id="260" r:id="rId8"/>
    <p:sldId id="261" r:id="rId9"/>
    <p:sldId id="262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1" r:id="rId19"/>
    <p:sldId id="278" r:id="rId20"/>
    <p:sldId id="279" r:id="rId21"/>
    <p:sldId id="280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36440-9792-BBFE-3046-CAFDD2C4EFA3}" v="8" dt="2021-12-06T06:01:30.155"/>
    <p1510:client id="{2D6A74CD-5B3F-BD05-E758-2D7609F738AE}" v="11" dt="2022-06-26T03:57:36.319"/>
    <p1510:client id="{4D3A8826-C425-168D-7E26-EBB8F5BCD8BF}" v="1" dt="2021-11-01T16:26:04.489"/>
    <p1510:client id="{567D81EE-2568-295F-D854-425A82FE065D}" v="575" dt="2021-12-04T07:13:50.390"/>
    <p1510:client id="{5EA271D9-CF75-4DA0-BFA1-7EB7289A23FF}" v="81" dt="2021-11-01T13:17:58.152"/>
    <p1510:client id="{608E4B02-9B43-7DCA-C7AD-242A1E4C967E}" v="264" dt="2021-12-02T05:43:06.429"/>
    <p1510:client id="{6451F647-67EC-7130-7D0E-41C17CCB712B}" v="816" dt="2021-12-04T08:38:32.270"/>
    <p1510:client id="{8A7E2FAC-29B5-7723-CCAD-5543C8417B2E}" v="4" dt="2022-09-01T07:22:05.745"/>
    <p1510:client id="{9E579065-865A-F5CB-D4A7-4ED6F793E0A9}" v="583" dt="2021-11-02T17:14:39.327"/>
    <p1510:client id="{D4183CA4-A123-6486-DCA6-24132C1CE2C1}" v="2" dt="2021-12-02T06:02:14.116"/>
    <p1510:client id="{EF6306DD-AD23-5FEA-EAE1-8411DF4704F5}" v="2" dt="2022-09-01T07:28:10.781"/>
    <p1510:client id="{F68CDA32-4DE1-13EB-636E-6D7137DA9373}" v="394" dt="2021-12-02T01:54:29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5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092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396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7334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544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10641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3587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440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811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967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636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30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150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07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720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67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784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units@rs.2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xmlns="" id="{B4C66DC6-3F11-477D-95D3-C8AA66997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08" t="835" r="1087" b="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>
                <a:cs typeface="Calibri Light"/>
              </a:rPr>
              <a:t>UNIT-III</a:t>
            </a:r>
            <a:br>
              <a:rPr lang="en-US" sz="4200" b="1">
                <a:cs typeface="Calibri Light"/>
              </a:rPr>
            </a:br>
            <a:r>
              <a:rPr lang="en-US" sz="4200" b="1">
                <a:cs typeface="Calibri Light"/>
              </a:rPr>
              <a:t>Profit Planning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cs typeface="Calibri"/>
              </a:rPr>
              <a:t>Entrepreneurship and Project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37759-2A03-4479-8E70-DD6AACC9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59" y="135148"/>
            <a:ext cx="9056743" cy="5875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Problems</a:t>
            </a:r>
            <a:br>
              <a:rPr lang="en-US" b="1" dirty="0"/>
            </a:b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D9ACBA-F272-4DBB-9C94-B1C82D9ED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46" y="1168552"/>
            <a:ext cx="11414629" cy="55485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A firm has a fixed cost of Rs.10,000/- , Selling price per unit is Rs.5/-, Variable cost per unit is Rs.3/-.</a:t>
            </a:r>
          </a:p>
          <a:p>
            <a:pPr marL="0" indent="0">
              <a:buNone/>
            </a:pPr>
            <a:r>
              <a:rPr lang="en-US" sz="2000" dirty="0"/>
              <a:t>Determine BEP in terms of sales value and volume.</a:t>
            </a:r>
          </a:p>
          <a:p>
            <a:pPr marL="0" indent="0">
              <a:buNone/>
            </a:pPr>
            <a:r>
              <a:rPr lang="en-US" sz="2000" dirty="0"/>
              <a:t>Calculate MOS considering that the actual production is 8000 units.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001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58A2C2-ED71-4426-8782-C59428556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52250"/>
            <a:ext cx="8596668" cy="5189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A high Tech Rail can carry a Max. Of 36,000 passengers per annum at a fare of Rs.400. The Variable cost per passenger is </a:t>
            </a:r>
            <a:r>
              <a:rPr lang="en-US" sz="2000" dirty="0" smtClean="0">
                <a:ea typeface="+mn-lt"/>
                <a:cs typeface="+mn-lt"/>
              </a:rPr>
              <a:t>Rs.150</a:t>
            </a:r>
            <a:r>
              <a:rPr lang="en-US" sz="2000" dirty="0">
                <a:ea typeface="+mn-lt"/>
                <a:cs typeface="+mn-lt"/>
              </a:rPr>
              <a:t>/-, Fixed cost are 25,00,000 per year..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Find the BEP in terms of Number of Passengers and Also in terms of Fare collections.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18999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CEC087-4349-4ED6-ADAD-6702A7BE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6665"/>
            <a:ext cx="8596668" cy="4944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Srikanth </a:t>
            </a:r>
            <a:r>
              <a:rPr lang="en-US" dirty="0" smtClean="0">
                <a:ea typeface="+mn-lt"/>
                <a:cs typeface="+mn-lt"/>
              </a:rPr>
              <a:t>Enterprises</a:t>
            </a:r>
            <a:r>
              <a:rPr lang="en-US" dirty="0">
                <a:ea typeface="+mn-lt"/>
                <a:cs typeface="+mn-lt"/>
              </a:rPr>
              <a:t> deals in the supply of hardware parts of a computer. The following cost data is available for two successive periods.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Determine BEP, MOS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8DC40EB-A2A0-4E40-BFC3-422B23067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2170567"/>
              </p:ext>
            </p:extLst>
          </p:nvPr>
        </p:nvGraphicFramePr>
        <p:xfrm>
          <a:off x="2012830" y="2731698"/>
          <a:ext cx="6112842" cy="33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614">
                  <a:extLst>
                    <a:ext uri="{9D8B030D-6E8A-4147-A177-3AD203B41FA5}">
                      <a16:colId xmlns:a16="http://schemas.microsoft.com/office/drawing/2014/main" xmlns="" val="1459332264"/>
                    </a:ext>
                  </a:extLst>
                </a:gridCol>
                <a:gridCol w="2037614">
                  <a:extLst>
                    <a:ext uri="{9D8B030D-6E8A-4147-A177-3AD203B41FA5}">
                      <a16:colId xmlns:a16="http://schemas.microsoft.com/office/drawing/2014/main" xmlns="" val="1824432402"/>
                    </a:ext>
                  </a:extLst>
                </a:gridCol>
                <a:gridCol w="2037614">
                  <a:extLst>
                    <a:ext uri="{9D8B030D-6E8A-4147-A177-3AD203B41FA5}">
                      <a16:colId xmlns:a16="http://schemas.microsoft.com/office/drawing/2014/main" xmlns="" val="119717476"/>
                    </a:ext>
                  </a:extLst>
                </a:gridCol>
              </a:tblGrid>
              <a:tr h="8315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7955242"/>
                  </a:ext>
                </a:extLst>
              </a:tr>
              <a:tr h="831593"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0824312"/>
                  </a:ext>
                </a:extLst>
              </a:tr>
              <a:tr h="831593">
                <a:tc>
                  <a:txBody>
                    <a:bodyPr/>
                    <a:lstStyle/>
                    <a:p>
                      <a:r>
                        <a:rPr lang="en-US" dirty="0"/>
                        <a:t>Fixed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3970573"/>
                  </a:ext>
                </a:extLst>
              </a:tr>
              <a:tr h="831593">
                <a:tc>
                  <a:txBody>
                    <a:bodyPr/>
                    <a:lstStyle/>
                    <a:p>
                      <a:r>
                        <a:rPr lang="en-US" dirty="0"/>
                        <a:t>Variable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267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4042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1626AF-F873-40BC-92CC-D59933EA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1042"/>
            <a:ext cx="8596668" cy="49303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Lathe Workshop owner uses 150 units of a certain spare part. He buys this from the market for Rs.250. The same can be manufactured in his workshop with a fixed cost of Rs.40000. And a variable cost of Rs.50.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you suggest him to Make or Buy from the market.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Is it possible that he can sell 500 units of the same spare part to other Lathe workshops in the town.</a:t>
            </a:r>
          </a:p>
        </p:txBody>
      </p:sp>
    </p:spTree>
    <p:extLst>
      <p:ext uri="{BB962C8B-B14F-4D97-AF65-F5344CB8AC3E}">
        <p14:creationId xmlns:p14="http://schemas.microsoft.com/office/powerpoint/2010/main" xmlns="" val="26371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219625-9ABF-43B9-890E-FEF0E1639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09118"/>
            <a:ext cx="8596668" cy="5232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firm has a fixed cost of Rs.50,000, S.P. Per unit is Rs.50, V.C. Per unit is Rs.25, Level of Production = 3500 units.</a:t>
            </a:r>
          </a:p>
          <a:p>
            <a:r>
              <a:rPr lang="en-US" dirty="0"/>
              <a:t>Calculate BEP in Value, Volume</a:t>
            </a:r>
          </a:p>
          <a:p>
            <a:r>
              <a:rPr lang="en-US" dirty="0"/>
              <a:t>MOS</a:t>
            </a:r>
          </a:p>
          <a:p>
            <a:r>
              <a:rPr lang="en-US" dirty="0"/>
              <a:t>What is the change in BEP &amp; MOS, if Fixed Cost increases to Rs.60000.</a:t>
            </a:r>
          </a:p>
        </p:txBody>
      </p:sp>
    </p:spTree>
    <p:extLst>
      <p:ext uri="{BB962C8B-B14F-4D97-AF65-F5344CB8AC3E}">
        <p14:creationId xmlns:p14="http://schemas.microsoft.com/office/powerpoint/2010/main" xmlns="" val="36341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4815C9-2DA9-4A18-B585-28439ECF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7797"/>
            <a:ext cx="8596668" cy="5663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Fixed costs of a factory Rs.10,000 Per Year.</a:t>
            </a:r>
          </a:p>
          <a:p>
            <a:r>
              <a:rPr lang="en-US" dirty="0"/>
              <a:t>VC Rs 2</a:t>
            </a:r>
          </a:p>
          <a:p>
            <a:r>
              <a:rPr lang="en-US" dirty="0"/>
              <a:t>SP Rs 4</a:t>
            </a:r>
          </a:p>
          <a:p>
            <a:r>
              <a:rPr lang="en-US" dirty="0"/>
              <a:t>BEP =</a:t>
            </a:r>
          </a:p>
          <a:p>
            <a:r>
              <a:rPr lang="en-US" dirty="0"/>
              <a:t>A)If desired Profit is Rs.6000?-, what should be the target sales Volume</a:t>
            </a:r>
          </a:p>
          <a:p>
            <a:r>
              <a:rPr lang="en-US" dirty="0"/>
              <a:t>B)If SP is reduced from 4 to 3.60</a:t>
            </a:r>
          </a:p>
          <a:p>
            <a:r>
              <a:rPr lang="en-US" dirty="0"/>
              <a:t>C)If the SP is increased from 4 to 4.50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669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4B3A42-BBB7-4FD7-AB8B-2932BEB5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6589"/>
            <a:ext cx="10350705" cy="5404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Fixed costs of a factory Rs.60,000 Per Year.</a:t>
            </a:r>
          </a:p>
          <a:p>
            <a:r>
              <a:rPr lang="en-US" dirty="0" smtClean="0">
                <a:ea typeface="+mn-lt"/>
                <a:cs typeface="+mn-lt"/>
              </a:rPr>
              <a:t>VC= </a:t>
            </a:r>
            <a:r>
              <a:rPr lang="en-US" dirty="0">
                <a:ea typeface="+mn-lt"/>
                <a:cs typeface="+mn-lt"/>
              </a:rPr>
              <a:t>Rs 6</a:t>
            </a:r>
          </a:p>
          <a:p>
            <a:r>
              <a:rPr lang="en-US" dirty="0" smtClean="0">
                <a:ea typeface="+mn-lt"/>
                <a:cs typeface="+mn-lt"/>
              </a:rPr>
              <a:t>SP= </a:t>
            </a:r>
            <a:r>
              <a:rPr lang="en-US" dirty="0">
                <a:ea typeface="+mn-lt"/>
                <a:cs typeface="+mn-lt"/>
              </a:rPr>
              <a:t>Rs 10</a:t>
            </a:r>
          </a:p>
          <a:p>
            <a:r>
              <a:rPr lang="en-US" dirty="0">
                <a:ea typeface="+mn-lt"/>
                <a:cs typeface="+mn-lt"/>
              </a:rPr>
              <a:t>Determine BEP  in Value and Volume</a:t>
            </a:r>
          </a:p>
          <a:p>
            <a:r>
              <a:rPr lang="en-US" dirty="0">
                <a:ea typeface="+mn-lt"/>
                <a:cs typeface="+mn-lt"/>
              </a:rPr>
              <a:t>A) what number of units to be sold to achieve a desired Profit of  Rs.10000/-</a:t>
            </a:r>
          </a:p>
          <a:p>
            <a:r>
              <a:rPr lang="en-US" dirty="0">
                <a:ea typeface="+mn-lt"/>
                <a:cs typeface="+mn-lt"/>
              </a:rPr>
              <a:t>B)given an increase in </a:t>
            </a:r>
            <a:r>
              <a:rPr lang="en-US" dirty="0" smtClean="0">
                <a:ea typeface="+mn-lt"/>
                <a:cs typeface="+mn-lt"/>
              </a:rPr>
              <a:t>V.C </a:t>
            </a:r>
            <a:r>
              <a:rPr lang="en-US" dirty="0">
                <a:ea typeface="+mn-lt"/>
                <a:cs typeface="+mn-lt"/>
              </a:rPr>
              <a:t>by Rs.2 Per Unit &amp; Increase in </a:t>
            </a:r>
            <a:r>
              <a:rPr lang="en-US" dirty="0" smtClean="0">
                <a:ea typeface="+mn-lt"/>
                <a:cs typeface="+mn-lt"/>
              </a:rPr>
              <a:t>F.C </a:t>
            </a:r>
            <a:r>
              <a:rPr lang="en-US" dirty="0">
                <a:ea typeface="+mn-lt"/>
                <a:cs typeface="+mn-lt"/>
              </a:rPr>
              <a:t>by Rs.10000 p.a.</a:t>
            </a:r>
          </a:p>
          <a:p>
            <a:r>
              <a:rPr lang="en-US" dirty="0">
                <a:ea typeface="+mn-lt"/>
                <a:cs typeface="+mn-lt"/>
              </a:rPr>
              <a:t>C)what level of sales will achieve a profit of Rs.30000.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7333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D9780C-8515-439F-A04F-0CE9052D6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2854"/>
            <a:ext cx="9603083" cy="5318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TFC=4500, TVC=7500, Total Sales=15000, units sold=5000</a:t>
            </a:r>
          </a:p>
          <a:p>
            <a:pPr marL="0" indent="0">
              <a:buNone/>
            </a:pPr>
            <a:r>
              <a:rPr lang="en-GB" dirty="0"/>
              <a:t>A) </a:t>
            </a:r>
            <a:r>
              <a:rPr lang="en-GB" dirty="0" smtClean="0"/>
              <a:t>Contribution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B)BEP in Units</a:t>
            </a:r>
          </a:p>
          <a:p>
            <a:pPr marL="0" indent="0">
              <a:buNone/>
            </a:pPr>
            <a:r>
              <a:rPr lang="en-GB" dirty="0"/>
              <a:t>C)MOS</a:t>
            </a:r>
          </a:p>
          <a:p>
            <a:pPr marL="0" indent="0">
              <a:buNone/>
            </a:pPr>
            <a:r>
              <a:rPr lang="en-GB" dirty="0"/>
              <a:t>D)Calculate volume of sales to earn a profit of Rs.6000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Sales=5000 </a:t>
            </a:r>
            <a:r>
              <a:rPr lang="en-GB" dirty="0">
                <a:hlinkClick r:id="rId2"/>
              </a:rPr>
              <a:t>units @ Rs.20</a:t>
            </a:r>
            <a:r>
              <a:rPr lang="en-GB" dirty="0"/>
              <a:t> each</a:t>
            </a:r>
          </a:p>
          <a:p>
            <a:pPr marL="0" indent="0">
              <a:buNone/>
            </a:pPr>
            <a:r>
              <a:rPr lang="en-GB" dirty="0"/>
              <a:t>VC=Rs.12 Per Unit</a:t>
            </a:r>
          </a:p>
          <a:p>
            <a:pPr marL="0" indent="0">
              <a:buNone/>
            </a:pPr>
            <a:r>
              <a:rPr lang="en-GB" dirty="0"/>
              <a:t>Fixed Cost=Rs.25000</a:t>
            </a:r>
          </a:p>
          <a:p>
            <a:pPr marL="0" indent="0">
              <a:buNone/>
            </a:pPr>
            <a:r>
              <a:rPr lang="en-GB" dirty="0"/>
              <a:t>Profit when sales are Rs.500000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9998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9428ED07-EA84-4DA4-9BC6-11D92F334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0251474"/>
              </p:ext>
            </p:extLst>
          </p:nvPr>
        </p:nvGraphicFramePr>
        <p:xfrm>
          <a:off x="992037" y="718867"/>
          <a:ext cx="7742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506">
                  <a:extLst>
                    <a:ext uri="{9D8B030D-6E8A-4147-A177-3AD203B41FA5}">
                      <a16:colId xmlns:a16="http://schemas.microsoft.com/office/drawing/2014/main" xmlns="" val="3900964566"/>
                    </a:ext>
                  </a:extLst>
                </a:gridCol>
                <a:gridCol w="1935506">
                  <a:extLst>
                    <a:ext uri="{9D8B030D-6E8A-4147-A177-3AD203B41FA5}">
                      <a16:colId xmlns:a16="http://schemas.microsoft.com/office/drawing/2014/main" xmlns="" val="3123733372"/>
                    </a:ext>
                  </a:extLst>
                </a:gridCol>
                <a:gridCol w="1935506">
                  <a:extLst>
                    <a:ext uri="{9D8B030D-6E8A-4147-A177-3AD203B41FA5}">
                      <a16:colId xmlns:a16="http://schemas.microsoft.com/office/drawing/2014/main" xmlns="" val="2693871430"/>
                    </a:ext>
                  </a:extLst>
                </a:gridCol>
                <a:gridCol w="1935506">
                  <a:extLst>
                    <a:ext uri="{9D8B030D-6E8A-4147-A177-3AD203B41FA5}">
                      <a16:colId xmlns:a16="http://schemas.microsoft.com/office/drawing/2014/main" xmlns="" val="3282550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410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19320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AB9313-4FC4-447D-B4E0-B1E3733F8FC7}"/>
              </a:ext>
            </a:extLst>
          </p:cNvPr>
          <p:cNvSpPr txBox="1"/>
          <p:nvPr/>
        </p:nvSpPr>
        <p:spPr>
          <a:xfrm>
            <a:off x="1101306" y="20789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Determine BEP</a:t>
            </a:r>
          </a:p>
        </p:txBody>
      </p:sp>
    </p:spTree>
    <p:extLst>
      <p:ext uri="{BB962C8B-B14F-4D97-AF65-F5344CB8AC3E}">
        <p14:creationId xmlns:p14="http://schemas.microsoft.com/office/powerpoint/2010/main" xmlns="" val="388591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1492F6D-FA03-4490-A851-B8515E5AB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09745364"/>
              </p:ext>
            </p:extLst>
          </p:nvPr>
        </p:nvGraphicFramePr>
        <p:xfrm>
          <a:off x="1897811" y="1135811"/>
          <a:ext cx="6584514" cy="1106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838">
                  <a:extLst>
                    <a:ext uri="{9D8B030D-6E8A-4147-A177-3AD203B41FA5}">
                      <a16:colId xmlns:a16="http://schemas.microsoft.com/office/drawing/2014/main" xmlns="" val="3648980720"/>
                    </a:ext>
                  </a:extLst>
                </a:gridCol>
                <a:gridCol w="2194838">
                  <a:extLst>
                    <a:ext uri="{9D8B030D-6E8A-4147-A177-3AD203B41FA5}">
                      <a16:colId xmlns:a16="http://schemas.microsoft.com/office/drawing/2014/main" xmlns="" val="4074953773"/>
                    </a:ext>
                  </a:extLst>
                </a:gridCol>
                <a:gridCol w="2194838">
                  <a:extLst>
                    <a:ext uri="{9D8B030D-6E8A-4147-A177-3AD203B41FA5}">
                      <a16:colId xmlns:a16="http://schemas.microsoft.com/office/drawing/2014/main" xmlns="" val="1878143032"/>
                    </a:ext>
                  </a:extLst>
                </a:gridCol>
              </a:tblGrid>
              <a:tr h="359046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5346199"/>
                  </a:ext>
                </a:extLst>
              </a:tr>
              <a:tr h="374657">
                <a:tc>
                  <a:txBody>
                    <a:bodyPr/>
                    <a:lstStyle/>
                    <a:p>
                      <a:r>
                        <a:rPr lang="en-GB" dirty="0"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6985436"/>
                  </a:ext>
                </a:extLst>
              </a:tr>
              <a:tr h="351240">
                <a:tc>
                  <a:txBody>
                    <a:bodyPr/>
                    <a:lstStyle/>
                    <a:p>
                      <a:r>
                        <a:rPr lang="en-GB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67248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78AABD-3197-4B2F-BD82-A5EA7B2DD104}"/>
              </a:ext>
            </a:extLst>
          </p:cNvPr>
          <p:cNvSpPr txBox="1"/>
          <p:nvPr/>
        </p:nvSpPr>
        <p:spPr>
          <a:xfrm>
            <a:off x="1762665" y="3200400"/>
            <a:ext cx="789029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The Sales Turnover and Profit during Two years were as Follows:-</a:t>
            </a:r>
            <a:endParaRPr lang="en-US" dirty="0"/>
          </a:p>
          <a:p>
            <a:endParaRPr lang="en-GB" dirty="0"/>
          </a:p>
          <a:p>
            <a:r>
              <a:rPr lang="en-GB" dirty="0"/>
              <a:t>You are required to calculate</a:t>
            </a:r>
          </a:p>
          <a:p>
            <a:endParaRPr lang="en-GB" dirty="0"/>
          </a:p>
          <a:p>
            <a:r>
              <a:rPr lang="en-GB" dirty="0"/>
              <a:t>A) P/V Ratio</a:t>
            </a:r>
          </a:p>
          <a:p>
            <a:r>
              <a:rPr lang="en-GB" dirty="0"/>
              <a:t>B)The sales required to earn a profit of Rs.40000</a:t>
            </a:r>
          </a:p>
          <a:p>
            <a:r>
              <a:rPr lang="en-GB" dirty="0"/>
              <a:t>C)The Profit made when sales are Rs.250000</a:t>
            </a:r>
          </a:p>
          <a:p>
            <a:r>
              <a:rPr lang="en-GB" dirty="0"/>
              <a:t>D) MOS at  a Profit of Rs.50000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6145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8DFA3A0-76E2-4C67-9825-8D318264F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ea typeface="+mj-lt"/>
                <a:cs typeface="+mj-lt"/>
              </a:rPr>
              <a:t>Profit Planning Techniques</a:t>
            </a:r>
            <a:endParaRPr lang="en-US" sz="4400" dirty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FF2BE7B-DA1D-478A-9A0F-0683CCAE2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Break Even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517950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4464144D-F91B-420A-AEE1-028EF3081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3576597"/>
              </p:ext>
            </p:extLst>
          </p:nvPr>
        </p:nvGraphicFramePr>
        <p:xfrm>
          <a:off x="1250830" y="718867"/>
          <a:ext cx="71932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47">
                  <a:extLst>
                    <a:ext uri="{9D8B030D-6E8A-4147-A177-3AD203B41FA5}">
                      <a16:colId xmlns:a16="http://schemas.microsoft.com/office/drawing/2014/main" xmlns="" val="4042394190"/>
                    </a:ext>
                  </a:extLst>
                </a:gridCol>
                <a:gridCol w="2397747">
                  <a:extLst>
                    <a:ext uri="{9D8B030D-6E8A-4147-A177-3AD203B41FA5}">
                      <a16:colId xmlns:a16="http://schemas.microsoft.com/office/drawing/2014/main" xmlns="" val="4276761717"/>
                    </a:ext>
                  </a:extLst>
                </a:gridCol>
                <a:gridCol w="2397747">
                  <a:extLst>
                    <a:ext uri="{9D8B030D-6E8A-4147-A177-3AD203B41FA5}">
                      <a16:colId xmlns:a16="http://schemas.microsoft.com/office/drawing/2014/main" xmlns="" val="4097968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YEAR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SALES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PROFIT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0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160000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20000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652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180000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25000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19934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829D5A4-3400-4A56-A82C-ACB130A60F53}"/>
              </a:ext>
            </a:extLst>
          </p:cNvPr>
          <p:cNvSpPr txBox="1"/>
          <p:nvPr/>
        </p:nvSpPr>
        <p:spPr>
          <a:xfrm>
            <a:off x="1072551" y="3200400"/>
            <a:ext cx="902610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The Sales Turnover and Profit during Two years were as Follows:-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You are required to calculate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A) P/V Ratio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B)The sales required to earn a profit of Rs.50000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C)The Profit made when sales are Rs.200000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2237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A1E5BD3-9877-4A82-BC0E-E967081CD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6587871"/>
              </p:ext>
            </p:extLst>
          </p:nvPr>
        </p:nvGraphicFramePr>
        <p:xfrm>
          <a:off x="948905" y="718867"/>
          <a:ext cx="80467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236">
                  <a:extLst>
                    <a:ext uri="{9D8B030D-6E8A-4147-A177-3AD203B41FA5}">
                      <a16:colId xmlns:a16="http://schemas.microsoft.com/office/drawing/2014/main" xmlns="" val="3170993707"/>
                    </a:ext>
                  </a:extLst>
                </a:gridCol>
                <a:gridCol w="2682236">
                  <a:extLst>
                    <a:ext uri="{9D8B030D-6E8A-4147-A177-3AD203B41FA5}">
                      <a16:colId xmlns:a16="http://schemas.microsoft.com/office/drawing/2014/main" xmlns="" val="2182856258"/>
                    </a:ext>
                  </a:extLst>
                </a:gridCol>
                <a:gridCol w="2682236">
                  <a:extLst>
                    <a:ext uri="{9D8B030D-6E8A-4147-A177-3AD203B41FA5}">
                      <a16:colId xmlns:a16="http://schemas.microsoft.com/office/drawing/2014/main" xmlns="" val="266425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YEAR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SALES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PROFIT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535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180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89695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9A1D1C-C564-415C-BE97-FC85CAAE9C2E}"/>
              </a:ext>
            </a:extLst>
          </p:cNvPr>
          <p:cNvSpPr txBox="1"/>
          <p:nvPr/>
        </p:nvSpPr>
        <p:spPr>
          <a:xfrm>
            <a:off x="756250" y="3200400"/>
            <a:ext cx="86235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The Sales Turnover and Profit during Two years were as Follows:-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/>
              <a:t>You are required to calculate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/>
              <a:t>A) P/V Ratio</a:t>
            </a:r>
            <a:endParaRPr lang="en-US" dirty="0">
              <a:ea typeface="+mn-lt"/>
              <a:cs typeface="+mn-lt"/>
            </a:endParaRPr>
          </a:p>
          <a:p>
            <a:r>
              <a:rPr lang="en-GB" dirty="0"/>
              <a:t>B)MOS</a:t>
            </a:r>
          </a:p>
          <a:p>
            <a:r>
              <a:rPr lang="en-GB" dirty="0"/>
              <a:t>C)Break Even Sales</a:t>
            </a:r>
          </a:p>
          <a:p>
            <a:r>
              <a:rPr lang="en-GB" dirty="0"/>
              <a:t>B)The sales required to earn a profit of Rs.150000</a:t>
            </a:r>
          </a:p>
        </p:txBody>
      </p:sp>
    </p:spTree>
    <p:extLst>
      <p:ext uri="{BB962C8B-B14F-4D97-AF65-F5344CB8AC3E}">
        <p14:creationId xmlns:p14="http://schemas.microsoft.com/office/powerpoint/2010/main" xmlns="" val="2701717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D59245-CDA0-4D0E-9C6C-92B2A3C3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72" y="322053"/>
            <a:ext cx="11558403" cy="530046"/>
          </a:xfrm>
        </p:spPr>
        <p:txBody>
          <a:bodyPr/>
          <a:lstStyle/>
          <a:p>
            <a:r>
              <a:rPr lang="en-GB" sz="2400" dirty="0"/>
              <a:t>The following are the present cost &amp; output data of a Manufacturer:-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551338BF-5512-46CF-A1DC-E9640AD11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6297944"/>
              </p:ext>
            </p:extLst>
          </p:nvPr>
        </p:nvGraphicFramePr>
        <p:xfrm>
          <a:off x="690113" y="1063924"/>
          <a:ext cx="8000832" cy="389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08">
                  <a:extLst>
                    <a:ext uri="{9D8B030D-6E8A-4147-A177-3AD203B41FA5}">
                      <a16:colId xmlns:a16="http://schemas.microsoft.com/office/drawing/2014/main" xmlns="" val="397248908"/>
                    </a:ext>
                  </a:extLst>
                </a:gridCol>
                <a:gridCol w="2000208">
                  <a:extLst>
                    <a:ext uri="{9D8B030D-6E8A-4147-A177-3AD203B41FA5}">
                      <a16:colId xmlns:a16="http://schemas.microsoft.com/office/drawing/2014/main" xmlns="" val="1099703728"/>
                    </a:ext>
                  </a:extLst>
                </a:gridCol>
                <a:gridCol w="2000208">
                  <a:extLst>
                    <a:ext uri="{9D8B030D-6E8A-4147-A177-3AD203B41FA5}">
                      <a16:colId xmlns:a16="http://schemas.microsoft.com/office/drawing/2014/main" xmlns="" val="1718210522"/>
                    </a:ext>
                  </a:extLst>
                </a:gridCol>
                <a:gridCol w="2000208">
                  <a:extLst>
                    <a:ext uri="{9D8B030D-6E8A-4147-A177-3AD203B41FA5}">
                      <a16:colId xmlns:a16="http://schemas.microsoft.com/office/drawing/2014/main" xmlns="" val="3576634530"/>
                    </a:ext>
                  </a:extLst>
                </a:gridCol>
              </a:tblGrid>
              <a:tr h="392844">
                <a:tc>
                  <a:txBody>
                    <a:bodyPr/>
                    <a:lstStyle/>
                    <a:p>
                      <a:r>
                        <a:rPr lang="en-GB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 C P.U.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% of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845196"/>
                  </a:ext>
                </a:extLst>
              </a:tr>
              <a:tr h="380568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DROP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1914211"/>
                  </a:ext>
                </a:extLst>
              </a:tr>
              <a:tr h="3805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Book-Cases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5707912"/>
                  </a:ext>
                </a:extLst>
              </a:tr>
              <a:tr h="3928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5027725"/>
                  </a:ext>
                </a:extLst>
              </a:tr>
              <a:tr h="3805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Beds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4602006"/>
                  </a:ext>
                </a:extLst>
              </a:tr>
              <a:tr h="405120"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1" dirty="0"/>
                        <a:t>ADD</a:t>
                      </a:r>
                      <a:endParaRPr lang="en-US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974354"/>
                  </a:ext>
                </a:extLst>
              </a:tr>
              <a:tr h="392844">
                <a:tc>
                  <a:txBody>
                    <a:bodyPr/>
                    <a:lstStyle/>
                    <a:p>
                      <a:r>
                        <a:rPr lang="en-GB" dirty="0"/>
                        <a:t>Book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9228521"/>
                  </a:ext>
                </a:extLst>
              </a:tr>
              <a:tr h="380568">
                <a:tc>
                  <a:txBody>
                    <a:bodyPr/>
                    <a:lstStyle/>
                    <a:p>
                      <a:r>
                        <a:rPr lang="en-GB" dirty="0"/>
                        <a:t>Cabinets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1319148"/>
                  </a:ext>
                </a:extLst>
              </a:tr>
              <a:tr h="3928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Beds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0490432"/>
                  </a:ext>
                </a:extLst>
              </a:tr>
              <a:tr h="39284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89960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C8DC40A-E8B0-451A-993D-5E4D48985E99}"/>
              </a:ext>
            </a:extLst>
          </p:cNvPr>
          <p:cNvSpPr txBox="1"/>
          <p:nvPr/>
        </p:nvSpPr>
        <p:spPr>
          <a:xfrm>
            <a:off x="1546105" y="5361524"/>
            <a:ext cx="24987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TFC=75000 Per Year</a:t>
            </a:r>
          </a:p>
          <a:p>
            <a:r>
              <a:rPr lang="en-GB" dirty="0"/>
              <a:t>Sales=Rs.250000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77F36C-503D-4DF8-800B-1E1BF9BB8651}"/>
              </a:ext>
            </a:extLst>
          </p:cNvPr>
          <p:cNvSpPr txBox="1"/>
          <p:nvPr/>
        </p:nvSpPr>
        <p:spPr>
          <a:xfrm>
            <a:off x="5786527" y="549898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TFC=75000 Per Year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Sales=Rs.260000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61847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0FFAE1-239C-4F58-82B5-855B2A43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2891"/>
            <a:ext cx="11055196" cy="5088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The Profit on the </a:t>
            </a:r>
            <a:r>
              <a:rPr lang="en-GB" dirty="0" smtClean="0"/>
              <a:t>Present </a:t>
            </a:r>
            <a:r>
              <a:rPr lang="en-GB" dirty="0"/>
              <a:t>Product Line is Computed</a:t>
            </a:r>
          </a:p>
          <a:p>
            <a:r>
              <a:rPr lang="en-GB" dirty="0"/>
              <a:t>Contribution Ratio = </a:t>
            </a:r>
            <a:r>
              <a:rPr lang="en-GB" dirty="0" smtClean="0"/>
              <a:t>S.P-V.C </a:t>
            </a:r>
            <a:r>
              <a:rPr lang="en-GB" dirty="0"/>
              <a:t>X % Share in Total Sales</a:t>
            </a:r>
          </a:p>
          <a:p>
            <a:pPr marL="2743200" lvl="6" indent="0">
              <a:buNone/>
            </a:pPr>
            <a:r>
              <a:rPr lang="en-GB" sz="1800" dirty="0" smtClean="0"/>
              <a:t>S.P</a:t>
            </a:r>
            <a:endParaRPr lang="en-GB" sz="1800" dirty="0"/>
          </a:p>
          <a:p>
            <a:pPr marL="2743200" lvl="6" indent="0" algn="just">
              <a:buNone/>
            </a:pPr>
            <a:endParaRPr lang="en-GB" sz="1800" dirty="0"/>
          </a:p>
          <a:p>
            <a:pPr marL="2743200" lvl="6" indent="0">
              <a:buNone/>
            </a:pPr>
            <a:endParaRPr lang="en-GB" sz="1800" dirty="0"/>
          </a:p>
          <a:p>
            <a:pPr marL="2743200" lvl="6" indent="0">
              <a:buNone/>
            </a:pPr>
            <a:endParaRPr lang="en-GB" sz="1800" dirty="0"/>
          </a:p>
          <a:p>
            <a:pPr marL="2286000" lvl="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2598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29F3D-1640-4DA2-8284-A46F078A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99" y="115910"/>
            <a:ext cx="9029303" cy="953036"/>
          </a:xfrm>
        </p:spPr>
        <p:txBody>
          <a:bodyPr>
            <a:normAutofit/>
          </a:bodyPr>
          <a:lstStyle/>
          <a:p>
            <a:r>
              <a:rPr lang="en-US" sz="4000" b="1" dirty="0"/>
              <a:t>Break Even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64FDE0-86B0-4908-AEAF-31C66424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60" y="1068947"/>
            <a:ext cx="11570336" cy="5666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BEA is defined as, “an Analysis of costs and their possible impact on revenues and volume of firm.” so it is called as cost-volume-profit analysis.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US" dirty="0"/>
              <a:t>It is an Analytical technique used to study the relationship between total Costs, Total Revenues and Total Profits. It is the analysis of BEP.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US" dirty="0"/>
              <a:t>The decision maker has to assess the relative change in profit with a given change in sales, price and  cost with the help of “Break even Analysis”.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BEP is defined as No Profit – No Loss point. It is important because it denotes the minimum volume of production to be produced to avoid loss. It is a technique for profit planning and control, so it is a valuable managerial tool.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  <a:p>
            <a:r>
              <a:rPr lang="en-US" dirty="0"/>
              <a:t>Profit is the ultimate aim of a firm.</a:t>
            </a:r>
            <a:endParaRPr lang="en-IN" dirty="0"/>
          </a:p>
          <a:p>
            <a:r>
              <a:rPr lang="en-US" dirty="0"/>
              <a:t>TR-TC=Profit, TC=FC+VC</a:t>
            </a:r>
            <a:endParaRPr lang="en-IN" dirty="0"/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8998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6A2254-5D51-4C7D-B271-AACDAA33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30" y="262218"/>
            <a:ext cx="8926272" cy="771712"/>
          </a:xfrm>
        </p:spPr>
        <p:txBody>
          <a:bodyPr>
            <a:normAutofit/>
          </a:bodyPr>
          <a:lstStyle/>
          <a:p>
            <a:r>
              <a:rPr lang="en-US" sz="4400" b="1" dirty="0"/>
              <a:t>Break Even Analysis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5AC94F-FD7A-4EFB-AD9E-EC3350E7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29" y="1263396"/>
            <a:ext cx="11320529" cy="51712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dirty="0"/>
              <a:t>Important Terminology used in BEA</a:t>
            </a:r>
            <a:endParaRPr lang="en-IN" dirty="0"/>
          </a:p>
          <a:p>
            <a:pPr lvl="0"/>
            <a:r>
              <a:rPr lang="en-US" dirty="0"/>
              <a:t>Fixed cost – It remains fixed in short run even output is changed.</a:t>
            </a:r>
            <a:endParaRPr lang="en-IN" dirty="0"/>
          </a:p>
          <a:p>
            <a:pPr lvl="0"/>
            <a:r>
              <a:rPr lang="en-US" dirty="0"/>
              <a:t>Variable cost – it varies along with output.</a:t>
            </a:r>
            <a:endParaRPr lang="en-IN" dirty="0"/>
          </a:p>
          <a:p>
            <a:pPr lvl="0"/>
            <a:r>
              <a:rPr lang="en-US" dirty="0"/>
              <a:t>Total cost – it is the sum of fixed cost and variable cost.</a:t>
            </a:r>
            <a:endParaRPr lang="en-IN" dirty="0"/>
          </a:p>
          <a:p>
            <a:pPr lvl="0"/>
            <a:r>
              <a:rPr lang="en-US" dirty="0"/>
              <a:t> Total Revenue – the total sale proceeds. (S.P per unit X No. of units sold)</a:t>
            </a:r>
            <a:endParaRPr lang="en-IN" dirty="0"/>
          </a:p>
          <a:p>
            <a:pPr lvl="0"/>
            <a:r>
              <a:rPr lang="en-US" dirty="0"/>
              <a:t>Contribution – S.P. per unit – V.C. Per unit</a:t>
            </a:r>
            <a:endParaRPr lang="en-IN" dirty="0"/>
          </a:p>
          <a:p>
            <a:pPr lvl="0"/>
            <a:r>
              <a:rPr lang="en-US" dirty="0"/>
              <a:t>Profit – contribution-fixed cost </a:t>
            </a:r>
            <a:endParaRPr lang="en-IN" dirty="0"/>
          </a:p>
          <a:p>
            <a:pPr lvl="0"/>
            <a:r>
              <a:rPr lang="en-US" dirty="0"/>
              <a:t>Contribution ratio – it is the ratio between contribution per unit &amp; S.P. Per unit</a:t>
            </a:r>
            <a:endParaRPr lang="en-IN" dirty="0"/>
          </a:p>
          <a:p>
            <a:pPr lvl="0"/>
            <a:r>
              <a:rPr lang="en-US" dirty="0"/>
              <a:t>Margin of safety – units – Actual sales in units – break even sales in units</a:t>
            </a:r>
            <a:endParaRPr lang="en-IN" dirty="0"/>
          </a:p>
          <a:p>
            <a:r>
              <a:rPr lang="en-US" dirty="0"/>
              <a:t>Sales value- Actual sales in rupees – break even sales in rupees</a:t>
            </a:r>
            <a:endParaRPr lang="en-IN" dirty="0"/>
          </a:p>
          <a:p>
            <a:pPr lvl="0"/>
            <a:r>
              <a:rPr lang="en-US" dirty="0"/>
              <a:t>P/V Ratio – the ration Between contribution and sales C/S</a:t>
            </a:r>
            <a:endParaRPr lang="en-IN" dirty="0"/>
          </a:p>
          <a:p>
            <a:pPr lvl="0"/>
            <a:r>
              <a:rPr lang="en-US" dirty="0"/>
              <a:t>Angel of incidence – the angel formed where TC curve cuts TR Curve.</a:t>
            </a:r>
            <a:endParaRPr lang="en-IN" dirty="0"/>
          </a:p>
          <a:p>
            <a:pPr algn="just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72359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6A2254-5D51-4C7D-B271-AACDAA33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30" y="262218"/>
            <a:ext cx="8926272" cy="771712"/>
          </a:xfrm>
        </p:spPr>
        <p:txBody>
          <a:bodyPr>
            <a:normAutofit/>
          </a:bodyPr>
          <a:lstStyle/>
          <a:p>
            <a:r>
              <a:rPr lang="en-US" sz="4400" b="1" dirty="0"/>
              <a:t>Break Even Analysis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5AC94F-FD7A-4EFB-AD9E-EC3350E7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29" y="1263396"/>
            <a:ext cx="11320529" cy="51712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b="1" dirty="0" err="1" smtClean="0"/>
              <a:t>Formulaes</a:t>
            </a:r>
            <a:r>
              <a:rPr lang="en-US" sz="2000" b="1" dirty="0" smtClean="0"/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Selling Price </a:t>
            </a:r>
            <a:r>
              <a:rPr lang="en-US" sz="2000" b="1" dirty="0" smtClean="0"/>
              <a:t>= </a:t>
            </a:r>
            <a:r>
              <a:rPr lang="en-US" sz="2000" dirty="0" smtClean="0"/>
              <a:t>Fixed cost + Variable cost + Profit</a:t>
            </a:r>
          </a:p>
          <a:p>
            <a:pPr lvl="1" algn="just">
              <a:buNone/>
            </a:pPr>
            <a:r>
              <a:rPr lang="en-US" sz="2000" dirty="0" smtClean="0"/>
              <a:t>Selling Price – Variable Cost = Fixed cost + Profit</a:t>
            </a:r>
          </a:p>
          <a:p>
            <a:pPr lvl="1" algn="just">
              <a:buNone/>
            </a:pPr>
            <a:r>
              <a:rPr lang="en-US" sz="2000" dirty="0" smtClean="0"/>
              <a:t>Contribution = Fixed cost + Profit</a:t>
            </a:r>
          </a:p>
          <a:p>
            <a:pPr lvl="1"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Contribution per unit = Selling price per unit – Variable cost per unit</a:t>
            </a:r>
            <a:r>
              <a:rPr lang="en-US" sz="2000" dirty="0" smtClean="0"/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BEP in units:</a:t>
            </a:r>
          </a:p>
          <a:p>
            <a:pPr lvl="1" algn="just">
              <a:buNone/>
            </a:pPr>
            <a:r>
              <a:rPr lang="en-US" sz="2000" b="1" dirty="0" smtClean="0"/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BEP = Fixed cost/Contribution margin per unit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BEP in value:</a:t>
            </a:r>
          </a:p>
          <a:p>
            <a:pPr lvl="1" algn="just"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	BEP = Fixed costs/ contribution margin ratio</a:t>
            </a:r>
          </a:p>
          <a:p>
            <a:pPr lvl="1"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Contribution Margin ratio = Contribution per unit/ Selling price per unit.</a:t>
            </a:r>
            <a:endParaRPr lang="en-US" sz="2000" b="1" dirty="0">
              <a:solidFill>
                <a:srgbClr val="FF0000"/>
              </a:solidFill>
            </a:endParaRPr>
          </a:p>
          <a:p>
            <a:pPr lvl="2" algn="just">
              <a:buFont typeface="Arial" pitchFamily="34" charset="0"/>
              <a:buChar char="•"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72359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6A2254-5D51-4C7D-B271-AACDAA33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30" y="262218"/>
            <a:ext cx="8926272" cy="771712"/>
          </a:xfrm>
        </p:spPr>
        <p:txBody>
          <a:bodyPr>
            <a:normAutofit/>
          </a:bodyPr>
          <a:lstStyle/>
          <a:p>
            <a:r>
              <a:rPr lang="en-US" sz="4400" b="1" dirty="0"/>
              <a:t>Break Even Analysis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5AC94F-FD7A-4EFB-AD9E-EC3350E7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29" y="1263396"/>
            <a:ext cx="11320529" cy="51712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b="1" dirty="0" err="1" smtClean="0"/>
              <a:t>Formulaes</a:t>
            </a:r>
            <a:r>
              <a:rPr lang="en-US" sz="2000" b="1" dirty="0" smtClean="0"/>
              <a:t>:</a:t>
            </a:r>
          </a:p>
          <a:p>
            <a:pPr lvl="1" algn="just"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If per unit data is not given then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BEP = Fixed costs/ PV ratio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Margin of Safety = Net profit/ PV ratio.</a:t>
            </a:r>
          </a:p>
          <a:p>
            <a:pPr lvl="1" algn="just">
              <a:buFont typeface="Arial" pitchFamily="34" charset="0"/>
              <a:buChar char="•"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PV Ratio = (Contribution / Sales) * 100.</a:t>
            </a:r>
          </a:p>
          <a:p>
            <a:pPr lvl="1" algn="just">
              <a:buFont typeface="Arial" pitchFamily="34" charset="0"/>
              <a:buChar char="•"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lvl="1" algn="just"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To ascertain the volume of sales required to achieve a targeted amount of profit: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Volume of sales to attain a targeted profit = (Fixed </a:t>
            </a:r>
            <a:r>
              <a:rPr lang="en-US" sz="2000" b="1" dirty="0" err="1" smtClean="0">
                <a:solidFill>
                  <a:srgbClr val="FF0000"/>
                </a:solidFill>
              </a:rPr>
              <a:t>costs+Targeted</a:t>
            </a:r>
            <a:r>
              <a:rPr lang="en-US" sz="2000" b="1" dirty="0" smtClean="0">
                <a:solidFill>
                  <a:srgbClr val="FF0000"/>
                </a:solidFill>
              </a:rPr>
              <a:t> profit)/Contribution </a:t>
            </a:r>
            <a:endParaRPr lang="en-US" sz="2000" b="1" dirty="0">
              <a:solidFill>
                <a:srgbClr val="FF0000"/>
              </a:solidFill>
            </a:endParaRPr>
          </a:p>
          <a:p>
            <a:pPr lvl="2" algn="just">
              <a:buFont typeface="Arial" pitchFamily="34" charset="0"/>
              <a:buChar char="•"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72359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2A8B2A-28B4-42EE-A595-75E1A0A7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62" y="167425"/>
            <a:ext cx="11861442" cy="721217"/>
          </a:xfrm>
        </p:spPr>
        <p:txBody>
          <a:bodyPr/>
          <a:lstStyle/>
          <a:p>
            <a:r>
              <a:rPr lang="en-US" b="1" dirty="0"/>
              <a:t>Break Even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E8ABC3-137A-4EA1-9F86-29CB1A58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69" y="1223493"/>
            <a:ext cx="11575145" cy="48178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Assumptions underlying break even analysis</a:t>
            </a:r>
            <a:endParaRPr lang="en-IN" sz="2400" dirty="0"/>
          </a:p>
          <a:p>
            <a:pPr lvl="0">
              <a:buFont typeface="+mj-lt"/>
              <a:buAutoNum type="arabicPeriod"/>
            </a:pPr>
            <a:r>
              <a:rPr lang="en-US" sz="2400" dirty="0"/>
              <a:t>Costs can be perfectly classified into fixed and variable costs.</a:t>
            </a:r>
            <a:endParaRPr lang="en-IN" sz="2400" dirty="0"/>
          </a:p>
          <a:p>
            <a:pPr lvl="0">
              <a:buFont typeface="+mj-lt"/>
              <a:buAutoNum type="arabicPeriod"/>
            </a:pPr>
            <a:r>
              <a:rPr lang="en-US" sz="2400" dirty="0"/>
              <a:t>All the goods produced are sold. There is no closing stock</a:t>
            </a:r>
            <a:endParaRPr lang="en-IN" sz="2400" dirty="0"/>
          </a:p>
          <a:p>
            <a:pPr lvl="0">
              <a:buFont typeface="+mj-lt"/>
              <a:buAutoNum type="arabicPeriod"/>
            </a:pPr>
            <a:r>
              <a:rPr lang="en-US" sz="2400" dirty="0"/>
              <a:t>Selling price doesn’t change with volume changes. It remains fixed. It doesn’t consider the price discounts.</a:t>
            </a:r>
            <a:endParaRPr lang="en-IN" sz="2400" dirty="0"/>
          </a:p>
          <a:p>
            <a:pPr lvl="0">
              <a:buFont typeface="+mj-lt"/>
              <a:buAutoNum type="arabicPeriod"/>
            </a:pPr>
            <a:r>
              <a:rPr lang="en-US" sz="2400" dirty="0"/>
              <a:t>There is only one product available for sale. In case of multi product firms the product mix does not change.</a:t>
            </a:r>
            <a:endParaRPr lang="en-IN" sz="2400" dirty="0"/>
          </a:p>
          <a:p>
            <a:pPr lvl="0">
              <a:buFont typeface="+mj-lt"/>
              <a:buAutoNum type="arabicPeriod"/>
            </a:pPr>
            <a:r>
              <a:rPr lang="en-US" sz="2400" dirty="0"/>
              <a:t>It assumes no improvement in technology and </a:t>
            </a:r>
            <a:r>
              <a:rPr lang="en-US" sz="2400" dirty="0" err="1"/>
              <a:t>labour</a:t>
            </a:r>
            <a:r>
              <a:rPr lang="en-US" sz="2400" dirty="0"/>
              <a:t> efficiency.</a:t>
            </a:r>
            <a:endParaRPr lang="en-IN" sz="2400" dirty="0"/>
          </a:p>
          <a:p>
            <a:pPr lvl="0">
              <a:buFont typeface="+mj-lt"/>
              <a:buAutoNum type="arabicPeriod"/>
            </a:pPr>
            <a:r>
              <a:rPr lang="en-US" sz="2400" dirty="0"/>
              <a:t>It assumes constant rate of increase in variable cost.</a:t>
            </a:r>
            <a:endParaRPr lang="en-IN" sz="2400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128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8E02D-AA8A-48EC-B2CC-D762123C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25" y="180304"/>
            <a:ext cx="11887200" cy="901521"/>
          </a:xfrm>
        </p:spPr>
        <p:txBody>
          <a:bodyPr/>
          <a:lstStyle/>
          <a:p>
            <a:r>
              <a:rPr lang="en-US" b="1" dirty="0"/>
              <a:t>Break Even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BA9556-33B0-4935-B4C4-F262E6843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93" y="888642"/>
            <a:ext cx="11169714" cy="55250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Significance/ importance </a:t>
            </a:r>
          </a:p>
          <a:p>
            <a:pPr lvl="0"/>
            <a:r>
              <a:rPr lang="en-US" dirty="0"/>
              <a:t>It is a valuable tool to ascertain the profit on a particular level of sales volume or a given capacity of production.</a:t>
            </a:r>
            <a:endParaRPr lang="en-IN" dirty="0"/>
          </a:p>
          <a:p>
            <a:pPr lvl="0"/>
            <a:r>
              <a:rPr lang="en-US" dirty="0"/>
              <a:t>To calculate sales required to earn a particular desired level of profit.</a:t>
            </a:r>
            <a:endParaRPr lang="en-IN" dirty="0"/>
          </a:p>
          <a:p>
            <a:pPr lvl="0"/>
            <a:r>
              <a:rPr lang="en-US" dirty="0"/>
              <a:t>To compare the product lines sales area methods of sale for individual company.</a:t>
            </a:r>
            <a:endParaRPr lang="en-IN" dirty="0"/>
          </a:p>
          <a:p>
            <a:pPr lvl="0"/>
            <a:r>
              <a:rPr lang="en-US" dirty="0"/>
              <a:t>To compare the efficiency of the different firms.</a:t>
            </a:r>
            <a:endParaRPr lang="en-IN" dirty="0"/>
          </a:p>
          <a:p>
            <a:pPr lvl="0"/>
            <a:r>
              <a:rPr lang="en-US" dirty="0"/>
              <a:t>To decide whether to add a particular product to the existing product line or drop one from it.</a:t>
            </a:r>
            <a:endParaRPr lang="en-IN" dirty="0"/>
          </a:p>
          <a:p>
            <a:pPr lvl="0"/>
            <a:r>
              <a:rPr lang="en-US" dirty="0"/>
              <a:t>To decide to “Make or Buy” a given component or spare part.</a:t>
            </a:r>
            <a:endParaRPr lang="en-IN" dirty="0"/>
          </a:p>
          <a:p>
            <a:pPr lvl="0"/>
            <a:r>
              <a:rPr lang="en-US" dirty="0"/>
              <a:t>To decide what promotion mix will yield optimum sales.</a:t>
            </a:r>
            <a:endParaRPr lang="en-IN" dirty="0"/>
          </a:p>
          <a:p>
            <a:pPr lvl="0"/>
            <a:r>
              <a:rPr lang="en-US" dirty="0"/>
              <a:t>To assess the impact of changes in fixed cost, variable cost or selling price on BEP and profits during a given period.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934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9F837E-BD89-47D5-9464-642A65D8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04" y="180304"/>
            <a:ext cx="11835685" cy="862885"/>
          </a:xfrm>
        </p:spPr>
        <p:txBody>
          <a:bodyPr/>
          <a:lstStyle/>
          <a:p>
            <a:r>
              <a:rPr lang="en-US"/>
              <a:t>Limitations of BEA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B816C2-782A-4941-A1FB-94288D51C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76" y="1364972"/>
            <a:ext cx="11396514" cy="5241890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2000" dirty="0"/>
              <a:t>BEP is based on Fixed cost, variable cost and Total Revenue. A change in one variable is going to affect the BEP.</a:t>
            </a:r>
            <a:endParaRPr lang="en-IN" sz="2000" dirty="0"/>
          </a:p>
          <a:p>
            <a:pPr lvl="0"/>
            <a:r>
              <a:rPr lang="en-US" sz="2000" dirty="0"/>
              <a:t>All costs cannot be classified as only fixed and variable. Some are semi fixed or semi variable.</a:t>
            </a:r>
            <a:endParaRPr lang="en-IN" sz="2000" dirty="0"/>
          </a:p>
          <a:p>
            <a:pPr lvl="0"/>
            <a:r>
              <a:rPr lang="en-US" sz="2000" dirty="0"/>
              <a:t>In case of multi product firm, a single chart cannot be of any use. Series of charts have to be made use of.</a:t>
            </a:r>
            <a:endParaRPr lang="en-IN" sz="2000" dirty="0"/>
          </a:p>
          <a:p>
            <a:pPr lvl="0"/>
            <a:r>
              <a:rPr lang="en-US" sz="2000" dirty="0"/>
              <a:t>It is based on fixed cost concept and hence holds good only in short run.</a:t>
            </a:r>
            <a:endParaRPr lang="en-IN" sz="2000" dirty="0"/>
          </a:p>
          <a:p>
            <a:pPr lvl="0"/>
            <a:r>
              <a:rPr lang="en-US" sz="2000" dirty="0"/>
              <a:t>TC and TR lines are not always straight. The quantity and price discounts are the usual phenomena affecting the TR line.</a:t>
            </a:r>
            <a:endParaRPr lang="en-IN" sz="2000" dirty="0"/>
          </a:p>
          <a:p>
            <a:pPr lvl="0"/>
            <a:r>
              <a:rPr lang="en-US" sz="2000" dirty="0"/>
              <a:t>Where the business conditions are volatile, BEP cannot give stable results.</a:t>
            </a:r>
            <a:endParaRPr lang="en-IN" sz="2000" dirty="0"/>
          </a:p>
          <a:p>
            <a:pPr lvl="0"/>
            <a:r>
              <a:rPr lang="en-US" sz="2000" dirty="0"/>
              <a:t>Often the inputs prices increases overtime and generally it is avoided because of the complexity in the analysis.</a:t>
            </a:r>
            <a:endParaRPr lang="en-IN" sz="2000" dirty="0"/>
          </a:p>
          <a:p>
            <a:pPr lvl="0"/>
            <a:r>
              <a:rPr lang="en-US" sz="2000" dirty="0"/>
              <a:t>It ignores selling costs, concentration on production costs.</a:t>
            </a:r>
            <a:endParaRPr lang="en-IN" sz="2000" dirty="0"/>
          </a:p>
          <a:p>
            <a:r>
              <a:rPr lang="en-US" sz="2000" dirty="0"/>
              <a:t> 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5323098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1165</Words>
  <Application>Microsoft Office PowerPoint</Application>
  <PresentationFormat>Custom</PresentationFormat>
  <Paragraphs>224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UNIT-III Profit Planning Techniques</vt:lpstr>
      <vt:lpstr>Profit Planning Techniques </vt:lpstr>
      <vt:lpstr>Break Even Analysis</vt:lpstr>
      <vt:lpstr>Break Even Analysis</vt:lpstr>
      <vt:lpstr>Break Even Analysis</vt:lpstr>
      <vt:lpstr>Break Even Analysis</vt:lpstr>
      <vt:lpstr>Break Even Analysis</vt:lpstr>
      <vt:lpstr>Break Even Analysis</vt:lpstr>
      <vt:lpstr>Limitations of BEA</vt:lpstr>
      <vt:lpstr>Problems  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The following are the present cost &amp; output data of a Manufacturer:-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Dr. P Aparna</cp:lastModifiedBy>
  <cp:revision>682</cp:revision>
  <dcterms:created xsi:type="dcterms:W3CDTF">2021-11-01T13:08:52Z</dcterms:created>
  <dcterms:modified xsi:type="dcterms:W3CDTF">2022-10-31T04:55:05Z</dcterms:modified>
</cp:coreProperties>
</file>