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48" r:id="rId2"/>
  </p:sldMasterIdLst>
  <p:sldIdLst>
    <p:sldId id="333" r:id="rId3"/>
    <p:sldId id="332" r:id="rId4"/>
    <p:sldId id="323" r:id="rId5"/>
    <p:sldId id="322" r:id="rId6"/>
    <p:sldId id="328" r:id="rId7"/>
    <p:sldId id="321" r:id="rId8"/>
    <p:sldId id="318" r:id="rId9"/>
    <p:sldId id="317" r:id="rId10"/>
    <p:sldId id="316" r:id="rId11"/>
    <p:sldId id="315" r:id="rId12"/>
    <p:sldId id="331" r:id="rId13"/>
    <p:sldId id="330" r:id="rId14"/>
    <p:sldId id="329" r:id="rId15"/>
    <p:sldId id="334" r:id="rId16"/>
    <p:sldId id="335" r:id="rId17"/>
    <p:sldId id="327" r:id="rId18"/>
    <p:sldId id="326" r:id="rId19"/>
    <p:sldId id="325" r:id="rId20"/>
    <p:sldId id="324" r:id="rId21"/>
    <p:sldId id="314" r:id="rId22"/>
    <p:sldId id="313" r:id="rId23"/>
    <p:sldId id="312" r:id="rId24"/>
    <p:sldId id="311" r:id="rId25"/>
    <p:sldId id="310" r:id="rId26"/>
    <p:sldId id="309" r:id="rId27"/>
    <p:sldId id="308" r:id="rId28"/>
    <p:sldId id="307" r:id="rId29"/>
    <p:sldId id="306" r:id="rId30"/>
    <p:sldId id="305" r:id="rId31"/>
    <p:sldId id="304" r:id="rId32"/>
    <p:sldId id="303" r:id="rId33"/>
    <p:sldId id="302" r:id="rId34"/>
    <p:sldId id="301" r:id="rId35"/>
    <p:sldId id="300" r:id="rId36"/>
    <p:sldId id="299" r:id="rId37"/>
    <p:sldId id="298" r:id="rId38"/>
    <p:sldId id="297" r:id="rId39"/>
    <p:sldId id="296" r:id="rId40"/>
    <p:sldId id="295" r:id="rId41"/>
    <p:sldId id="339" r:id="rId42"/>
    <p:sldId id="294" r:id="rId43"/>
    <p:sldId id="337" r:id="rId44"/>
    <p:sldId id="340" r:id="rId45"/>
    <p:sldId id="293" r:id="rId46"/>
    <p:sldId id="292" r:id="rId47"/>
    <p:sldId id="291" r:id="rId48"/>
    <p:sldId id="290" r:id="rId49"/>
    <p:sldId id="289" r:id="rId50"/>
    <p:sldId id="288" r:id="rId51"/>
    <p:sldId id="287" r:id="rId52"/>
    <p:sldId id="286" r:id="rId53"/>
    <p:sldId id="285" r:id="rId54"/>
    <p:sldId id="284" r:id="rId55"/>
    <p:sldId id="283" r:id="rId56"/>
    <p:sldId id="282" r:id="rId57"/>
    <p:sldId id="281" r:id="rId58"/>
    <p:sldId id="280" r:id="rId59"/>
    <p:sldId id="279" r:id="rId60"/>
    <p:sldId id="278" r:id="rId61"/>
    <p:sldId id="277" r:id="rId62"/>
    <p:sldId id="276" r:id="rId63"/>
    <p:sldId id="275" r:id="rId64"/>
    <p:sldId id="274" r:id="rId65"/>
    <p:sldId id="273" r:id="rId66"/>
    <p:sldId id="272" r:id="rId67"/>
    <p:sldId id="271" r:id="rId68"/>
    <p:sldId id="270" r:id="rId69"/>
    <p:sldId id="269" r:id="rId70"/>
    <p:sldId id="268" r:id="rId71"/>
    <p:sldId id="267" r:id="rId72"/>
    <p:sldId id="266" r:id="rId73"/>
    <p:sldId id="265" r:id="rId74"/>
    <p:sldId id="264" r:id="rId75"/>
    <p:sldId id="263" r:id="rId76"/>
    <p:sldId id="262" r:id="rId77"/>
    <p:sldId id="261" r:id="rId78"/>
    <p:sldId id="260" r:id="rId79"/>
    <p:sldId id="259" r:id="rId80"/>
    <p:sldId id="258" r:id="rId81"/>
    <p:sldId id="25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009B1-DC59-45F7-B2F4-0AE9ADA4ED19}" v="37" dt="2022-04-26T13:50:48.824"/>
    <p1510:client id="{27E2C63F-D75B-7577-CADB-B9F523046795}" v="1" dt="2022-04-27T00:54:10.572"/>
    <p1510:client id="{37C7F20B-E341-426D-B3EF-B37BD24B83B6}" v="2" dt="2022-02-22T06:42:14.423"/>
    <p1510:client id="{3F01AE5A-8307-B10C-E33C-06193F289EA0}" v="3" dt="2022-01-28T06:52:35.578"/>
    <p1510:client id="{5EAB39AD-16DA-23D1-1543-B1EFA2D905B5}" v="6" dt="2022-07-15T10:29:40.963"/>
    <p1510:client id="{6EFF190B-D9D3-4146-8A63-8A44CF536330}" v="2" dt="2022-01-23T16:56:42.302"/>
    <p1510:client id="{7C12482F-6629-40A5-BF08-2E4C692ACA20}" v="4" dt="2022-04-26T11:45:43.663"/>
    <p1510:client id="{9E1CBB65-D000-4A98-898A-891624AE382B}" v="1" dt="2022-04-26T11:57:44.140"/>
    <p1510:client id="{A302D3BC-A61E-723B-5132-A4827D3A3658}" v="1" dt="2022-04-26T18:53:08.730"/>
    <p1510:client id="{EE698871-EC42-42C1-B413-3C8AD6142C3E}" v="9" dt="2022-04-26T11:16:20.916"/>
    <p1510:client id="{F28BC03C-9A06-8ED1-C8A1-6257DE3F67B0}" v="55" dt="2022-01-28T09:49:17.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microsoft.com/office/2016/11/relationships/changesInfo" Target="changesInfos/changesInfo1.xml"/><Relationship Id="rId61" Type="http://schemas.openxmlformats.org/officeDocument/2006/relationships/slide" Target="slides/slide59.xml"/><Relationship Id="rId82" Type="http://schemas.openxmlformats.org/officeDocument/2006/relationships/slide" Target="slides/slide8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Malathi Latha" userId="S::tmlatha@gnits.in::1628c87a-29cd-4723-bdb3-df3d87b58d5f" providerId="AD" clId="Web-{5EAB39AD-16DA-23D1-1543-B1EFA2D905B5}"/>
    <pc:docChg chg="addSld delSld addMainMaster modMainMaster">
      <pc:chgData name="T. Malathi Latha" userId="S::tmlatha@gnits.in::1628c87a-29cd-4723-bdb3-df3d87b58d5f" providerId="AD" clId="Web-{5EAB39AD-16DA-23D1-1543-B1EFA2D905B5}" dt="2022-07-15T10:29:40.963" v="5"/>
      <pc:docMkLst>
        <pc:docMk/>
      </pc:docMkLst>
      <pc:sldChg chg="add del">
        <pc:chgData name="T. Malathi Latha" userId="S::tmlatha@gnits.in::1628c87a-29cd-4723-bdb3-df3d87b58d5f" providerId="AD" clId="Web-{5EAB39AD-16DA-23D1-1543-B1EFA2D905B5}" dt="2022-07-15T10:29:40.963" v="5"/>
        <pc:sldMkLst>
          <pc:docMk/>
          <pc:sldMk cId="1897630344" sldId="341"/>
        </pc:sldMkLst>
      </pc:sldChg>
      <pc:sldChg chg="add del">
        <pc:chgData name="T. Malathi Latha" userId="S::tmlatha@gnits.in::1628c87a-29cd-4723-bdb3-df3d87b58d5f" providerId="AD" clId="Web-{5EAB39AD-16DA-23D1-1543-B1EFA2D905B5}" dt="2022-07-15T10:29:36.682" v="4"/>
        <pc:sldMkLst>
          <pc:docMk/>
          <pc:sldMk cId="4146657141" sldId="342"/>
        </pc:sldMkLst>
      </pc:sldChg>
      <pc:sldChg chg="add del">
        <pc:chgData name="T. Malathi Latha" userId="S::tmlatha@gnits.in::1628c87a-29cd-4723-bdb3-df3d87b58d5f" providerId="AD" clId="Web-{5EAB39AD-16DA-23D1-1543-B1EFA2D905B5}" dt="2022-07-15T10:29:17.088" v="3"/>
        <pc:sldMkLst>
          <pc:docMk/>
          <pc:sldMk cId="2772990803" sldId="343"/>
        </pc:sldMkLst>
      </pc:sldChg>
      <pc:sldMasterChg chg="add addSldLayout">
        <pc:chgData name="T. Malathi Latha" userId="S::tmlatha@gnits.in::1628c87a-29cd-4723-bdb3-df3d87b58d5f" providerId="AD" clId="Web-{5EAB39AD-16DA-23D1-1543-B1EFA2D905B5}" dt="2022-07-15T10:28:46.478" v="0"/>
        <pc:sldMasterMkLst>
          <pc:docMk/>
          <pc:sldMasterMk cId="2550797435" sldId="2147483648"/>
        </pc:sldMasterMkLst>
        <pc:sldLayoutChg chg="add">
          <pc:chgData name="T. Malathi Latha" userId="S::tmlatha@gnits.in::1628c87a-29cd-4723-bdb3-df3d87b58d5f" providerId="AD" clId="Web-{5EAB39AD-16DA-23D1-1543-B1EFA2D905B5}" dt="2022-07-15T10:28:46.478" v="0"/>
          <pc:sldLayoutMkLst>
            <pc:docMk/>
            <pc:sldMasterMk cId="2550797435" sldId="2147483648"/>
            <pc:sldLayoutMk cId="1011811475" sldId="2147483649"/>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662218792" sldId="2147483650"/>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2878783633" sldId="2147483651"/>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154659776" sldId="2147483652"/>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728488746" sldId="2147483653"/>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428437052" sldId="2147483654"/>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3443189238" sldId="2147483655"/>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3631587381" sldId="2147483656"/>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2285821215" sldId="2147483657"/>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1951934604" sldId="2147483658"/>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1886639528" sldId="2147483659"/>
          </pc:sldLayoutMkLst>
        </pc:sldLayoutChg>
      </pc:sldMasterChg>
      <pc:sldMasterChg chg="replId modSldLayout">
        <pc:chgData name="T. Malathi Latha" userId="S::tmlatha@gnits.in::1628c87a-29cd-4723-bdb3-df3d87b58d5f" providerId="AD" clId="Web-{5EAB39AD-16DA-23D1-1543-B1EFA2D905B5}" dt="2022-07-15T10:28:46.478" v="0"/>
        <pc:sldMasterMkLst>
          <pc:docMk/>
          <pc:sldMasterMk cId="0" sldId="2147483671"/>
        </pc:sldMasterMkLst>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2"/>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3"/>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4"/>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5"/>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6"/>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7"/>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8"/>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9"/>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80"/>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81"/>
          </pc:sldLayoutMkLst>
        </pc:sldLayoutChg>
      </pc:sldMasterChg>
    </pc:docChg>
  </pc:docChgLst>
  <pc:docChgLst>
    <pc:chgData name="Guest User" userId="S::urn:spo:anon#3e2a3a15fc3f504d70ab4f7b32131d453887fbadba58b6779771051fecb571d5::" providerId="AD" clId="Web-{A302D3BC-A61E-723B-5132-A4827D3A3658}"/>
    <pc:docChg chg="modSld">
      <pc:chgData name="Guest User" userId="S::urn:spo:anon#3e2a3a15fc3f504d70ab4f7b32131d453887fbadba58b6779771051fecb571d5::" providerId="AD" clId="Web-{A302D3BC-A61E-723B-5132-A4827D3A3658}" dt="2022-04-26T18:53:08.730" v="0" actId="1076"/>
      <pc:docMkLst>
        <pc:docMk/>
      </pc:docMkLst>
      <pc:sldChg chg="modSp">
        <pc:chgData name="Guest User" userId="S::urn:spo:anon#3e2a3a15fc3f504d70ab4f7b32131d453887fbadba58b6779771051fecb571d5::" providerId="AD" clId="Web-{A302D3BC-A61E-723B-5132-A4827D3A3658}" dt="2022-04-26T18:53:08.730" v="0" actId="1076"/>
        <pc:sldMkLst>
          <pc:docMk/>
          <pc:sldMk cId="2440884124" sldId="272"/>
        </pc:sldMkLst>
        <pc:spChg chg="mod">
          <ac:chgData name="Guest User" userId="S::urn:spo:anon#3e2a3a15fc3f504d70ab4f7b32131d453887fbadba58b6779771051fecb571d5::" providerId="AD" clId="Web-{A302D3BC-A61E-723B-5132-A4827D3A3658}" dt="2022-04-26T18:53:08.730" v="0" actId="1076"/>
          <ac:spMkLst>
            <pc:docMk/>
            <pc:sldMk cId="2440884124" sldId="272"/>
            <ac:spMk id="8" creationId="{00000000-0000-0000-0000-000000000000}"/>
          </ac:spMkLst>
        </pc:spChg>
      </pc:sldChg>
    </pc:docChg>
  </pc:docChgLst>
  <pc:docChgLst>
    <pc:chgData name="Guest User" userId="S::urn:spo:anon#3e2a3a15fc3f504d70ab4f7b32131d453887fbadba58b6779771051fecb571d5::" providerId="AD" clId="Web-{EE698871-EC42-42C1-B413-3C8AD6142C3E}"/>
    <pc:docChg chg="modSld">
      <pc:chgData name="Guest User" userId="S::urn:spo:anon#3e2a3a15fc3f504d70ab4f7b32131d453887fbadba58b6779771051fecb571d5::" providerId="AD" clId="Web-{EE698871-EC42-42C1-B413-3C8AD6142C3E}" dt="2022-04-26T11:16:20.916" v="3"/>
      <pc:docMkLst>
        <pc:docMk/>
      </pc:docMkLst>
      <pc:sldChg chg="addSp delSp modSp">
        <pc:chgData name="Guest User" userId="S::urn:spo:anon#3e2a3a15fc3f504d70ab4f7b32131d453887fbadba58b6779771051fecb571d5::" providerId="AD" clId="Web-{EE698871-EC42-42C1-B413-3C8AD6142C3E}" dt="2022-04-26T11:16:20.916" v="3"/>
        <pc:sldMkLst>
          <pc:docMk/>
          <pc:sldMk cId="2315220693" sldId="333"/>
        </pc:sldMkLst>
        <pc:spChg chg="add del mod">
          <ac:chgData name="Guest User" userId="S::urn:spo:anon#3e2a3a15fc3f504d70ab4f7b32131d453887fbadba58b6779771051fecb571d5::" providerId="AD" clId="Web-{EE698871-EC42-42C1-B413-3C8AD6142C3E}" dt="2022-04-26T11:16:20.916" v="3"/>
          <ac:spMkLst>
            <pc:docMk/>
            <pc:sldMk cId="2315220693" sldId="333"/>
            <ac:spMk id="5" creationId="{6AA48137-8C07-7767-BAA0-ED09188E4519}"/>
          </ac:spMkLst>
        </pc:spChg>
      </pc:sldChg>
    </pc:docChg>
  </pc:docChgLst>
  <pc:docChgLst>
    <pc:chgData name="Guest User" userId="S::urn:spo:anon#3e2a3a15fc3f504d70ab4f7b32131d453887fbadba58b6779771051fecb571d5::" providerId="AD" clId="Web-{080009B1-DC59-45F7-B2F4-0AE9ADA4ED19}"/>
    <pc:docChg chg="modSld">
      <pc:chgData name="Guest User" userId="S::urn:spo:anon#3e2a3a15fc3f504d70ab4f7b32131d453887fbadba58b6779771051fecb571d5::" providerId="AD" clId="Web-{080009B1-DC59-45F7-B2F4-0AE9ADA4ED19}" dt="2022-04-26T13:50:45.715" v="18" actId="20577"/>
      <pc:docMkLst>
        <pc:docMk/>
      </pc:docMkLst>
      <pc:sldChg chg="addSp modSp">
        <pc:chgData name="Guest User" userId="S::urn:spo:anon#3e2a3a15fc3f504d70ab4f7b32131d453887fbadba58b6779771051fecb571d5::" providerId="AD" clId="Web-{080009B1-DC59-45F7-B2F4-0AE9ADA4ED19}" dt="2022-04-26T13:50:45.715" v="18" actId="20577"/>
        <pc:sldMkLst>
          <pc:docMk/>
          <pc:sldMk cId="1847477322" sldId="276"/>
        </pc:sldMkLst>
        <pc:spChg chg="add mod">
          <ac:chgData name="Guest User" userId="S::urn:spo:anon#3e2a3a15fc3f504d70ab4f7b32131d453887fbadba58b6779771051fecb571d5::" providerId="AD" clId="Web-{080009B1-DC59-45F7-B2F4-0AE9ADA4ED19}" dt="2022-04-26T13:50:45.715" v="18" actId="20577"/>
          <ac:spMkLst>
            <pc:docMk/>
            <pc:sldMk cId="1847477322" sldId="276"/>
            <ac:spMk id="3" creationId="{E09827A1-5E57-87C7-92E3-C742636604D7}"/>
          </ac:spMkLst>
        </pc:spChg>
        <pc:spChg chg="mod">
          <ac:chgData name="Guest User" userId="S::urn:spo:anon#3e2a3a15fc3f504d70ab4f7b32131d453887fbadba58b6779771051fecb571d5::" providerId="AD" clId="Web-{080009B1-DC59-45F7-B2F4-0AE9ADA4ED19}" dt="2022-04-26T13:50:39.886" v="12" actId="20577"/>
          <ac:spMkLst>
            <pc:docMk/>
            <pc:sldMk cId="1847477322" sldId="276"/>
            <ac:spMk id="6" creationId="{00000000-0000-0000-0000-000000000000}"/>
          </ac:spMkLst>
        </pc:spChg>
      </pc:sldChg>
    </pc:docChg>
  </pc:docChgLst>
  <pc:docChgLst>
    <pc:chgData name="Guest User" userId="S::urn:spo:anon#3e2a3a15fc3f504d70ab4f7b32131d453887fbadba58b6779771051fecb571d5::" providerId="AD" clId="Web-{7C12482F-6629-40A5-BF08-2E4C692ACA20}"/>
    <pc:docChg chg="sldOrd">
      <pc:chgData name="Guest User" userId="S::urn:spo:anon#3e2a3a15fc3f504d70ab4f7b32131d453887fbadba58b6779771051fecb571d5::" providerId="AD" clId="Web-{7C12482F-6629-40A5-BF08-2E4C692ACA20}" dt="2022-04-26T11:45:43.663" v="3"/>
      <pc:docMkLst>
        <pc:docMk/>
      </pc:docMkLst>
      <pc:sldChg chg="ord">
        <pc:chgData name="Guest User" userId="S::urn:spo:anon#3e2a3a15fc3f504d70ab4f7b32131d453887fbadba58b6779771051fecb571d5::" providerId="AD" clId="Web-{7C12482F-6629-40A5-BF08-2E4C692ACA20}" dt="2022-04-26T11:45:43.663" v="3"/>
        <pc:sldMkLst>
          <pc:docMk/>
          <pc:sldMk cId="1579038114" sldId="259"/>
        </pc:sldMkLst>
      </pc:sldChg>
    </pc:docChg>
  </pc:docChgLst>
  <pc:docChgLst>
    <pc:chgData name="SMITHA MAHINDRAKAR" userId="S::smitha.mahindrakar@gnits.in::f09a2cd1-1aff-4dcb-a309-4bd9a1e65aad" providerId="AD" clId="Web-{3F01AE5A-8307-B10C-E33C-06193F289EA0}"/>
    <pc:docChg chg="modSld">
      <pc:chgData name="SMITHA MAHINDRAKAR" userId="S::smitha.mahindrakar@gnits.in::f09a2cd1-1aff-4dcb-a309-4bd9a1e65aad" providerId="AD" clId="Web-{3F01AE5A-8307-B10C-E33C-06193F289EA0}" dt="2022-01-28T06:52:35.578" v="2"/>
      <pc:docMkLst>
        <pc:docMk/>
      </pc:docMkLst>
      <pc:sldChg chg="modSp">
        <pc:chgData name="SMITHA MAHINDRAKAR" userId="S::smitha.mahindrakar@gnits.in::f09a2cd1-1aff-4dcb-a309-4bd9a1e65aad" providerId="AD" clId="Web-{3F01AE5A-8307-B10C-E33C-06193F289EA0}" dt="2022-01-28T06:52:35.578" v="2"/>
        <pc:sldMkLst>
          <pc:docMk/>
          <pc:sldMk cId="3923298118" sldId="327"/>
        </pc:sldMkLst>
        <pc:spChg chg="mod">
          <ac:chgData name="SMITHA MAHINDRAKAR" userId="S::smitha.mahindrakar@gnits.in::f09a2cd1-1aff-4dcb-a309-4bd9a1e65aad" providerId="AD" clId="Web-{3F01AE5A-8307-B10C-E33C-06193F289EA0}" dt="2022-01-28T06:52:23.250" v="0" actId="14100"/>
          <ac:spMkLst>
            <pc:docMk/>
            <pc:sldMk cId="3923298118" sldId="327"/>
            <ac:spMk id="2" creationId="{AC847C20-204A-4864-81AF-70C825211F6D}"/>
          </ac:spMkLst>
        </pc:spChg>
        <pc:spChg chg="mod">
          <ac:chgData name="SMITHA MAHINDRAKAR" userId="S::smitha.mahindrakar@gnits.in::f09a2cd1-1aff-4dcb-a309-4bd9a1e65aad" providerId="AD" clId="Web-{3F01AE5A-8307-B10C-E33C-06193F289EA0}" dt="2022-01-28T06:52:29.250" v="1" actId="14100"/>
          <ac:spMkLst>
            <pc:docMk/>
            <pc:sldMk cId="3923298118" sldId="327"/>
            <ac:spMk id="3" creationId="{9CDF2574-C54A-4334-AC16-C199CF8F9867}"/>
          </ac:spMkLst>
        </pc:spChg>
        <pc:graphicFrameChg chg="modGraphic">
          <ac:chgData name="SMITHA MAHINDRAKAR" userId="S::smitha.mahindrakar@gnits.in::f09a2cd1-1aff-4dcb-a309-4bd9a1e65aad" providerId="AD" clId="Web-{3F01AE5A-8307-B10C-E33C-06193F289EA0}" dt="2022-01-28T06:52:35.578" v="2"/>
          <ac:graphicFrameMkLst>
            <pc:docMk/>
            <pc:sldMk cId="3923298118" sldId="327"/>
            <ac:graphicFrameMk id="5" creationId="{42243C79-C553-4206-9140-859A845D43D3}"/>
          </ac:graphicFrameMkLst>
        </pc:graphicFrameChg>
      </pc:sldChg>
    </pc:docChg>
  </pc:docChgLst>
  <pc:docChgLst>
    <pc:chgData name="SMITHA MAHINDRAKAR" userId="S::smitha.mahindrakar@gnits.in::f09a2cd1-1aff-4dcb-a309-4bd9a1e65aad" providerId="AD" clId="Web-{F28BC03C-9A06-8ED1-C8A1-6257DE3F67B0}"/>
    <pc:docChg chg="addSld modSld">
      <pc:chgData name="SMITHA MAHINDRAKAR" userId="S::smitha.mahindrakar@gnits.in::f09a2cd1-1aff-4dcb-a309-4bd9a1e65aad" providerId="AD" clId="Web-{F28BC03C-9A06-8ED1-C8A1-6257DE3F67B0}" dt="2022-01-28T10:11:28.096" v="69"/>
      <pc:docMkLst>
        <pc:docMk/>
      </pc:docMkLst>
      <pc:sldChg chg="addSp delSp modSp mod setBg">
        <pc:chgData name="SMITHA MAHINDRAKAR" userId="S::smitha.mahindrakar@gnits.in::f09a2cd1-1aff-4dcb-a309-4bd9a1e65aad" providerId="AD" clId="Web-{F28BC03C-9A06-8ED1-C8A1-6257DE3F67B0}" dt="2022-01-28T09:45:59.619" v="61" actId="14100"/>
        <pc:sldMkLst>
          <pc:docMk/>
          <pc:sldMk cId="148680547" sldId="322"/>
        </pc:sldMkLst>
        <pc:spChg chg="mod">
          <ac:chgData name="SMITHA MAHINDRAKAR" userId="S::smitha.mahindrakar@gnits.in::f09a2cd1-1aff-4dcb-a309-4bd9a1e65aad" providerId="AD" clId="Web-{F28BC03C-9A06-8ED1-C8A1-6257DE3F67B0}" dt="2022-01-28T09:45:40.978" v="57"/>
          <ac:spMkLst>
            <pc:docMk/>
            <pc:sldMk cId="148680547" sldId="322"/>
            <ac:spMk id="2" creationId="{7B2D6352-518A-48A3-B3AC-3FBCCB8F13D0}"/>
          </ac:spMkLst>
        </pc:spChg>
        <pc:spChg chg="mod ord">
          <ac:chgData name="SMITHA MAHINDRAKAR" userId="S::smitha.mahindrakar@gnits.in::f09a2cd1-1aff-4dcb-a309-4bd9a1e65aad" providerId="AD" clId="Web-{F28BC03C-9A06-8ED1-C8A1-6257DE3F67B0}" dt="2022-01-28T09:45:40.978" v="57"/>
          <ac:spMkLst>
            <pc:docMk/>
            <pc:sldMk cId="148680547" sldId="322"/>
            <ac:spMk id="3" creationId="{9C13B58B-9BAB-4BF2-80BE-B9D667015D73}"/>
          </ac:spMkLst>
        </pc:spChg>
        <pc:spChg chg="mod ord">
          <ac:chgData name="SMITHA MAHINDRAKAR" userId="S::smitha.mahindrakar@gnits.in::f09a2cd1-1aff-4dcb-a309-4bd9a1e65aad" providerId="AD" clId="Web-{F28BC03C-9A06-8ED1-C8A1-6257DE3F67B0}" dt="2022-01-28T09:45:40.978" v="57"/>
          <ac:spMkLst>
            <pc:docMk/>
            <pc:sldMk cId="148680547" sldId="322"/>
            <ac:spMk id="4" creationId="{C7827523-D080-42EC-AECE-A23DCEFB5F47}"/>
          </ac:spMkLst>
        </pc:spChg>
        <pc:spChg chg="add del">
          <ac:chgData name="SMITHA MAHINDRAKAR" userId="S::smitha.mahindrakar@gnits.in::f09a2cd1-1aff-4dcb-a309-4bd9a1e65aad" providerId="AD" clId="Web-{F28BC03C-9A06-8ED1-C8A1-6257DE3F67B0}" dt="2022-01-28T09:45:40.931" v="56"/>
          <ac:spMkLst>
            <pc:docMk/>
            <pc:sldMk cId="148680547" sldId="322"/>
            <ac:spMk id="7" creationId="{D6CEF2A9-EF08-4FB3-AFFB-C5F77AB6E028}"/>
          </ac:spMkLst>
        </pc:spChg>
        <pc:spChg chg="add del">
          <ac:chgData name="SMITHA MAHINDRAKAR" userId="S::smitha.mahindrakar@gnits.in::f09a2cd1-1aff-4dcb-a309-4bd9a1e65aad" providerId="AD" clId="Web-{F28BC03C-9A06-8ED1-C8A1-6257DE3F67B0}" dt="2022-01-28T09:45:40.931" v="56"/>
          <ac:spMkLst>
            <pc:docMk/>
            <pc:sldMk cId="148680547" sldId="322"/>
            <ac:spMk id="8" creationId="{4109C3C2-C0A8-4559-8462-8007573DF44C}"/>
          </ac:spMkLst>
        </pc:spChg>
        <pc:spChg chg="add del">
          <ac:chgData name="SMITHA MAHINDRAKAR" userId="S::smitha.mahindrakar@gnits.in::f09a2cd1-1aff-4dcb-a309-4bd9a1e65aad" providerId="AD" clId="Web-{F28BC03C-9A06-8ED1-C8A1-6257DE3F67B0}" dt="2022-01-28T09:45:40.931" v="56"/>
          <ac:spMkLst>
            <pc:docMk/>
            <pc:sldMk cId="148680547" sldId="322"/>
            <ac:spMk id="9" creationId="{4C535542-B72A-4DE0-BE5A-5EA00508C77D}"/>
          </ac:spMkLst>
        </pc:spChg>
        <pc:spChg chg="add del">
          <ac:chgData name="SMITHA MAHINDRAKAR" userId="S::smitha.mahindrakar@gnits.in::f09a2cd1-1aff-4dcb-a309-4bd9a1e65aad" providerId="AD" clId="Web-{F28BC03C-9A06-8ED1-C8A1-6257DE3F67B0}" dt="2022-01-28T09:45:26.087" v="54"/>
          <ac:spMkLst>
            <pc:docMk/>
            <pc:sldMk cId="148680547" sldId="322"/>
            <ac:spMk id="10" creationId="{C89FDD9F-84AD-4824-89D2-9E286F5651E3}"/>
          </ac:spMkLst>
        </pc:spChg>
        <pc:spChg chg="add del">
          <ac:chgData name="SMITHA MAHINDRAKAR" userId="S::smitha.mahindrakar@gnits.in::f09a2cd1-1aff-4dcb-a309-4bd9a1e65aad" providerId="AD" clId="Web-{F28BC03C-9A06-8ED1-C8A1-6257DE3F67B0}" dt="2022-01-28T09:45:40.931" v="56"/>
          <ac:spMkLst>
            <pc:docMk/>
            <pc:sldMk cId="148680547" sldId="322"/>
            <ac:spMk id="11" creationId="{11DF0705-615B-4CF3-A16F-8C14680D8BA6}"/>
          </ac:spMkLst>
        </pc:spChg>
        <pc:spChg chg="add del">
          <ac:chgData name="SMITHA MAHINDRAKAR" userId="S::smitha.mahindrakar@gnits.in::f09a2cd1-1aff-4dcb-a309-4bd9a1e65aad" providerId="AD" clId="Web-{F28BC03C-9A06-8ED1-C8A1-6257DE3F67B0}" dt="2022-01-28T09:45:26.087" v="54"/>
          <ac:spMkLst>
            <pc:docMk/>
            <pc:sldMk cId="148680547" sldId="322"/>
            <ac:spMk id="12" creationId="{0AFF99B9-09FA-411A-8B54-D714B2EE9A68}"/>
          </ac:spMkLst>
        </pc:spChg>
        <pc:spChg chg="add">
          <ac:chgData name="SMITHA MAHINDRAKAR" userId="S::smitha.mahindrakar@gnits.in::f09a2cd1-1aff-4dcb-a309-4bd9a1e65aad" providerId="AD" clId="Web-{F28BC03C-9A06-8ED1-C8A1-6257DE3F67B0}" dt="2022-01-28T09:45:40.978" v="57"/>
          <ac:spMkLst>
            <pc:docMk/>
            <pc:sldMk cId="148680547" sldId="322"/>
            <ac:spMk id="13" creationId="{7D59C7C4-2BDE-42D4-877A-DF4E05E1A4BF}"/>
          </ac:spMkLst>
        </pc:spChg>
        <pc:spChg chg="add del">
          <ac:chgData name="SMITHA MAHINDRAKAR" userId="S::smitha.mahindrakar@gnits.in::f09a2cd1-1aff-4dcb-a309-4bd9a1e65aad" providerId="AD" clId="Web-{F28BC03C-9A06-8ED1-C8A1-6257DE3F67B0}" dt="2022-01-28T09:45:26.087" v="54"/>
          <ac:spMkLst>
            <pc:docMk/>
            <pc:sldMk cId="148680547" sldId="322"/>
            <ac:spMk id="14" creationId="{7E6CE931-52B0-4AD0-991F-0648E313BF3A}"/>
          </ac:spMkLst>
        </pc:spChg>
        <pc:spChg chg="add">
          <ac:chgData name="SMITHA MAHINDRAKAR" userId="S::smitha.mahindrakar@gnits.in::f09a2cd1-1aff-4dcb-a309-4bd9a1e65aad" providerId="AD" clId="Web-{F28BC03C-9A06-8ED1-C8A1-6257DE3F67B0}" dt="2022-01-28T09:45:40.978" v="57"/>
          <ac:spMkLst>
            <pc:docMk/>
            <pc:sldMk cId="148680547" sldId="322"/>
            <ac:spMk id="15" creationId="{1943486C-10FD-4018-A1B6-5437172A2092}"/>
          </ac:spMkLst>
        </pc:spChg>
        <pc:spChg chg="add del">
          <ac:chgData name="SMITHA MAHINDRAKAR" userId="S::smitha.mahindrakar@gnits.in::f09a2cd1-1aff-4dcb-a309-4bd9a1e65aad" providerId="AD" clId="Web-{F28BC03C-9A06-8ED1-C8A1-6257DE3F67B0}" dt="2022-01-28T09:45:26.087" v="54"/>
          <ac:spMkLst>
            <pc:docMk/>
            <pc:sldMk cId="148680547" sldId="322"/>
            <ac:spMk id="16" creationId="{D138FED9-7840-470D-BB14-BF4696ADA7FC}"/>
          </ac:spMkLst>
        </pc:spChg>
        <pc:spChg chg="add">
          <ac:chgData name="SMITHA MAHINDRAKAR" userId="S::smitha.mahindrakar@gnits.in::f09a2cd1-1aff-4dcb-a309-4bd9a1e65aad" providerId="AD" clId="Web-{F28BC03C-9A06-8ED1-C8A1-6257DE3F67B0}" dt="2022-01-28T09:45:40.978" v="57"/>
          <ac:spMkLst>
            <pc:docMk/>
            <pc:sldMk cId="148680547" sldId="322"/>
            <ac:spMk id="17" creationId="{E27BFA01-1979-4DAE-B1DE-ABF41AD731C9}"/>
          </ac:spMkLst>
        </pc:spChg>
        <pc:picChg chg="add mod">
          <ac:chgData name="SMITHA MAHINDRAKAR" userId="S::smitha.mahindrakar@gnits.in::f09a2cd1-1aff-4dcb-a309-4bd9a1e65aad" providerId="AD" clId="Web-{F28BC03C-9A06-8ED1-C8A1-6257DE3F67B0}" dt="2022-01-28T09:45:59.619" v="61" actId="14100"/>
          <ac:picMkLst>
            <pc:docMk/>
            <pc:sldMk cId="148680547" sldId="322"/>
            <ac:picMk id="5" creationId="{EE40E17B-076F-442C-9FD0-344D83484A76}"/>
          </ac:picMkLst>
        </pc:picChg>
      </pc:sldChg>
      <pc:sldChg chg="addSp delSp modSp mod setBg setClrOvrMap">
        <pc:chgData name="SMITHA MAHINDRAKAR" userId="S::smitha.mahindrakar@gnits.in::f09a2cd1-1aff-4dcb-a309-4bd9a1e65aad" providerId="AD" clId="Web-{F28BC03C-9A06-8ED1-C8A1-6257DE3F67B0}" dt="2022-01-28T10:11:28.096" v="69"/>
        <pc:sldMkLst>
          <pc:docMk/>
          <pc:sldMk cId="2397610874" sldId="326"/>
        </pc:sldMkLst>
        <pc:spChg chg="mod">
          <ac:chgData name="SMITHA MAHINDRAKAR" userId="S::smitha.mahindrakar@gnits.in::f09a2cd1-1aff-4dcb-a309-4bd9a1e65aad" providerId="AD" clId="Web-{F28BC03C-9A06-8ED1-C8A1-6257DE3F67B0}" dt="2022-01-28T10:11:28.096" v="69"/>
          <ac:spMkLst>
            <pc:docMk/>
            <pc:sldMk cId="2397610874" sldId="326"/>
            <ac:spMk id="2" creationId="{514AEDD7-7A4C-47FD-9089-A35CA065281D}"/>
          </ac:spMkLst>
        </pc:spChg>
        <pc:spChg chg="add del mod">
          <ac:chgData name="SMITHA MAHINDRAKAR" userId="S::smitha.mahindrakar@gnits.in::f09a2cd1-1aff-4dcb-a309-4bd9a1e65aad" providerId="AD" clId="Web-{F28BC03C-9A06-8ED1-C8A1-6257DE3F67B0}" dt="2022-01-28T10:11:28.096" v="69"/>
          <ac:spMkLst>
            <pc:docMk/>
            <pc:sldMk cId="2397610874" sldId="326"/>
            <ac:spMk id="3" creationId="{58E4DBFE-9FC1-4CCE-A048-951690880482}"/>
          </ac:spMkLst>
        </pc:spChg>
        <pc:spChg chg="mod">
          <ac:chgData name="SMITHA MAHINDRAKAR" userId="S::smitha.mahindrakar@gnits.in::f09a2cd1-1aff-4dcb-a309-4bd9a1e65aad" providerId="AD" clId="Web-{F28BC03C-9A06-8ED1-C8A1-6257DE3F67B0}" dt="2022-01-28T10:11:28.096" v="69"/>
          <ac:spMkLst>
            <pc:docMk/>
            <pc:sldMk cId="2397610874" sldId="326"/>
            <ac:spMk id="4" creationId="{E3E9024F-FA8B-4434-AE48-14B492D69A9C}"/>
          </ac:spMkLst>
        </pc:spChg>
        <pc:spChg chg="add del">
          <ac:chgData name="SMITHA MAHINDRAKAR" userId="S::smitha.mahindrakar@gnits.in::f09a2cd1-1aff-4dcb-a309-4bd9a1e65aad" providerId="AD" clId="Web-{F28BC03C-9A06-8ED1-C8A1-6257DE3F67B0}" dt="2022-01-28T10:11:28.049" v="68"/>
          <ac:spMkLst>
            <pc:docMk/>
            <pc:sldMk cId="2397610874" sldId="326"/>
            <ac:spMk id="8" creationId="{E3A446B6-2204-48B8-A7C5-606E45BCA1EE}"/>
          </ac:spMkLst>
        </pc:spChg>
        <pc:spChg chg="add del">
          <ac:chgData name="SMITHA MAHINDRAKAR" userId="S::smitha.mahindrakar@gnits.in::f09a2cd1-1aff-4dcb-a309-4bd9a1e65aad" providerId="AD" clId="Web-{F28BC03C-9A06-8ED1-C8A1-6257DE3F67B0}" dt="2022-01-28T10:11:28.049" v="68"/>
          <ac:spMkLst>
            <pc:docMk/>
            <pc:sldMk cId="2397610874" sldId="326"/>
            <ac:spMk id="9" creationId="{FBF70932-2C39-4BA6-AA08-EF3AD899CBD1}"/>
          </ac:spMkLst>
        </pc:spChg>
        <pc:spChg chg="add del">
          <ac:chgData name="SMITHA MAHINDRAKAR" userId="S::smitha.mahindrakar@gnits.in::f09a2cd1-1aff-4dcb-a309-4bd9a1e65aad" providerId="AD" clId="Web-{F28BC03C-9A06-8ED1-C8A1-6257DE3F67B0}" dt="2022-01-28T10:10:50.408" v="64"/>
          <ac:spMkLst>
            <pc:docMk/>
            <pc:sldMk cId="2397610874" sldId="326"/>
            <ac:spMk id="10" creationId="{E3A446B6-2204-48B8-A7C5-606E45BCA1EE}"/>
          </ac:spMkLst>
        </pc:spChg>
        <pc:spChg chg="add del">
          <ac:chgData name="SMITHA MAHINDRAKAR" userId="S::smitha.mahindrakar@gnits.in::f09a2cd1-1aff-4dcb-a309-4bd9a1e65aad" providerId="AD" clId="Web-{F28BC03C-9A06-8ED1-C8A1-6257DE3F67B0}" dt="2022-01-28T10:11:28.049" v="68"/>
          <ac:spMkLst>
            <pc:docMk/>
            <pc:sldMk cId="2397610874" sldId="326"/>
            <ac:spMk id="11" creationId="{0FD39269-4644-4CAE-8A56-899A62A9C756}"/>
          </ac:spMkLst>
        </pc:spChg>
        <pc:spChg chg="add del">
          <ac:chgData name="SMITHA MAHINDRAKAR" userId="S::smitha.mahindrakar@gnits.in::f09a2cd1-1aff-4dcb-a309-4bd9a1e65aad" providerId="AD" clId="Web-{F28BC03C-9A06-8ED1-C8A1-6257DE3F67B0}" dt="2022-01-28T10:10:50.408" v="64"/>
          <ac:spMkLst>
            <pc:docMk/>
            <pc:sldMk cId="2397610874" sldId="326"/>
            <ac:spMk id="12" creationId="{FBF70932-2C39-4BA6-AA08-EF3AD899CBD1}"/>
          </ac:spMkLst>
        </pc:spChg>
        <pc:spChg chg="add del">
          <ac:chgData name="SMITHA MAHINDRAKAR" userId="S::smitha.mahindrakar@gnits.in::f09a2cd1-1aff-4dcb-a309-4bd9a1e65aad" providerId="AD" clId="Web-{F28BC03C-9A06-8ED1-C8A1-6257DE3F67B0}" dt="2022-01-28T10:11:28.049" v="68"/>
          <ac:spMkLst>
            <pc:docMk/>
            <pc:sldMk cId="2397610874" sldId="326"/>
            <ac:spMk id="13" creationId="{302302A5-B07A-48BB-9A56-89192DCCAB1E}"/>
          </ac:spMkLst>
        </pc:spChg>
        <pc:spChg chg="add del">
          <ac:chgData name="SMITHA MAHINDRAKAR" userId="S::smitha.mahindrakar@gnits.in::f09a2cd1-1aff-4dcb-a309-4bd9a1e65aad" providerId="AD" clId="Web-{F28BC03C-9A06-8ED1-C8A1-6257DE3F67B0}" dt="2022-01-28T10:10:50.408" v="64"/>
          <ac:spMkLst>
            <pc:docMk/>
            <pc:sldMk cId="2397610874" sldId="326"/>
            <ac:spMk id="14" creationId="{0FD39269-4644-4CAE-8A56-899A62A9C756}"/>
          </ac:spMkLst>
        </pc:spChg>
        <pc:spChg chg="add del">
          <ac:chgData name="SMITHA MAHINDRAKAR" userId="S::smitha.mahindrakar@gnits.in::f09a2cd1-1aff-4dcb-a309-4bd9a1e65aad" providerId="AD" clId="Web-{F28BC03C-9A06-8ED1-C8A1-6257DE3F67B0}" dt="2022-01-28T10:10:50.408" v="64"/>
          <ac:spMkLst>
            <pc:docMk/>
            <pc:sldMk cId="2397610874" sldId="326"/>
            <ac:spMk id="16" creationId="{302302A5-B07A-48BB-9A56-89192DCCAB1E}"/>
          </ac:spMkLst>
        </pc:spChg>
        <pc:spChg chg="add">
          <ac:chgData name="SMITHA MAHINDRAKAR" userId="S::smitha.mahindrakar@gnits.in::f09a2cd1-1aff-4dcb-a309-4bd9a1e65aad" providerId="AD" clId="Web-{F28BC03C-9A06-8ED1-C8A1-6257DE3F67B0}" dt="2022-01-28T10:11:28.096" v="69"/>
          <ac:spMkLst>
            <pc:docMk/>
            <pc:sldMk cId="2397610874" sldId="326"/>
            <ac:spMk id="17" creationId="{F3798573-F27B-47EB-8EA4-7EE34954C2D6}"/>
          </ac:spMkLst>
        </pc:spChg>
        <pc:spChg chg="add">
          <ac:chgData name="SMITHA MAHINDRAKAR" userId="S::smitha.mahindrakar@gnits.in::f09a2cd1-1aff-4dcb-a309-4bd9a1e65aad" providerId="AD" clId="Web-{F28BC03C-9A06-8ED1-C8A1-6257DE3F67B0}" dt="2022-01-28T10:11:28.096" v="69"/>
          <ac:spMkLst>
            <pc:docMk/>
            <pc:sldMk cId="2397610874" sldId="326"/>
            <ac:spMk id="18" creationId="{923E8915-D2AA-4327-A45A-972C3CA9574B}"/>
          </ac:spMkLst>
        </pc:spChg>
        <pc:spChg chg="add">
          <ac:chgData name="SMITHA MAHINDRAKAR" userId="S::smitha.mahindrakar@gnits.in::f09a2cd1-1aff-4dcb-a309-4bd9a1e65aad" providerId="AD" clId="Web-{F28BC03C-9A06-8ED1-C8A1-6257DE3F67B0}" dt="2022-01-28T10:11:28.096" v="69"/>
          <ac:spMkLst>
            <pc:docMk/>
            <pc:sldMk cId="2397610874" sldId="326"/>
            <ac:spMk id="19" creationId="{8302FC3C-9804-4950-B721-5FD704BA6065}"/>
          </ac:spMkLst>
        </pc:spChg>
        <pc:graphicFrameChg chg="add del">
          <ac:chgData name="SMITHA MAHINDRAKAR" userId="S::smitha.mahindrakar@gnits.in::f09a2cd1-1aff-4dcb-a309-4bd9a1e65aad" providerId="AD" clId="Web-{F28BC03C-9A06-8ED1-C8A1-6257DE3F67B0}" dt="2022-01-28T10:10:50.408" v="64"/>
          <ac:graphicFrameMkLst>
            <pc:docMk/>
            <pc:sldMk cId="2397610874" sldId="326"/>
            <ac:graphicFrameMk id="6" creationId="{16C26E82-651A-4BE5-A764-93D56BAFD87E}"/>
          </ac:graphicFrameMkLst>
        </pc:graphicFrameChg>
        <pc:graphicFrameChg chg="add del">
          <ac:chgData name="SMITHA MAHINDRAKAR" userId="S::smitha.mahindrakar@gnits.in::f09a2cd1-1aff-4dcb-a309-4bd9a1e65aad" providerId="AD" clId="Web-{F28BC03C-9A06-8ED1-C8A1-6257DE3F67B0}" dt="2022-01-28T10:10:53.752" v="66"/>
          <ac:graphicFrameMkLst>
            <pc:docMk/>
            <pc:sldMk cId="2397610874" sldId="326"/>
            <ac:graphicFrameMk id="7" creationId="{57ECDA75-591A-499B-94C7-770D9631165C}"/>
          </ac:graphicFrameMkLst>
        </pc:graphicFrameChg>
        <pc:graphicFrameChg chg="add del">
          <ac:chgData name="SMITHA MAHINDRAKAR" userId="S::smitha.mahindrakar@gnits.in::f09a2cd1-1aff-4dcb-a309-4bd9a1e65aad" providerId="AD" clId="Web-{F28BC03C-9A06-8ED1-C8A1-6257DE3F67B0}" dt="2022-01-28T10:11:28.049" v="68"/>
          <ac:graphicFrameMkLst>
            <pc:docMk/>
            <pc:sldMk cId="2397610874" sldId="326"/>
            <ac:graphicFrameMk id="15" creationId="{B23DAFFA-9E42-4DFA-B7DF-B45A65ACF5CC}"/>
          </ac:graphicFrameMkLst>
        </pc:graphicFrameChg>
        <pc:picChg chg="add">
          <ac:chgData name="SMITHA MAHINDRAKAR" userId="S::smitha.mahindrakar@gnits.in::f09a2cd1-1aff-4dcb-a309-4bd9a1e65aad" providerId="AD" clId="Web-{F28BC03C-9A06-8ED1-C8A1-6257DE3F67B0}" dt="2022-01-28T10:11:28.096" v="69"/>
          <ac:picMkLst>
            <pc:docMk/>
            <pc:sldMk cId="2397610874" sldId="326"/>
            <ac:picMk id="21" creationId="{3BC6EBB2-9BDC-4075-BA6B-43A9FBF9C86C}"/>
          </ac:picMkLst>
        </pc:picChg>
        <pc:cxnChg chg="add">
          <ac:chgData name="SMITHA MAHINDRAKAR" userId="S::smitha.mahindrakar@gnits.in::f09a2cd1-1aff-4dcb-a309-4bd9a1e65aad" providerId="AD" clId="Web-{F28BC03C-9A06-8ED1-C8A1-6257DE3F67B0}" dt="2022-01-28T10:11:28.096" v="69"/>
          <ac:cxnSpMkLst>
            <pc:docMk/>
            <pc:sldMk cId="2397610874" sldId="326"/>
            <ac:cxnSpMk id="20" creationId="{6B9695BD-ECF6-49CA-8877-8C493193C65D}"/>
          </ac:cxnSpMkLst>
        </pc:cxnChg>
      </pc:sldChg>
      <pc:sldChg chg="modSp new">
        <pc:chgData name="SMITHA MAHINDRAKAR" userId="S::smitha.mahindrakar@gnits.in::f09a2cd1-1aff-4dcb-a309-4bd9a1e65aad" providerId="AD" clId="Web-{F28BC03C-9A06-8ED1-C8A1-6257DE3F67B0}" dt="2022-01-28T09:42:20.225" v="49" actId="20577"/>
        <pc:sldMkLst>
          <pc:docMk/>
          <pc:sldMk cId="1886234248" sldId="334"/>
        </pc:sldMkLst>
        <pc:spChg chg="mod">
          <ac:chgData name="SMITHA MAHINDRAKAR" userId="S::smitha.mahindrakar@gnits.in::f09a2cd1-1aff-4dcb-a309-4bd9a1e65aad" providerId="AD" clId="Web-{F28BC03C-9A06-8ED1-C8A1-6257DE3F67B0}" dt="2022-01-28T09:35:57.390" v="9" actId="14100"/>
          <ac:spMkLst>
            <pc:docMk/>
            <pc:sldMk cId="1886234248" sldId="334"/>
            <ac:spMk id="2" creationId="{E5E2BF5C-8D33-43A9-BBC4-CC301A2E89EE}"/>
          </ac:spMkLst>
        </pc:spChg>
        <pc:spChg chg="mod">
          <ac:chgData name="SMITHA MAHINDRAKAR" userId="S::smitha.mahindrakar@gnits.in::f09a2cd1-1aff-4dcb-a309-4bd9a1e65aad" providerId="AD" clId="Web-{F28BC03C-9A06-8ED1-C8A1-6257DE3F67B0}" dt="2022-01-28T09:42:20.225" v="49" actId="20577"/>
          <ac:spMkLst>
            <pc:docMk/>
            <pc:sldMk cId="1886234248" sldId="334"/>
            <ac:spMk id="3" creationId="{1790B55F-F918-4245-820A-127367FB140F}"/>
          </ac:spMkLst>
        </pc:spChg>
      </pc:sldChg>
      <pc:sldChg chg="modSp new">
        <pc:chgData name="SMITHA MAHINDRAKAR" userId="S::smitha.mahindrakar@gnits.in::f09a2cd1-1aff-4dcb-a309-4bd9a1e65aad" providerId="AD" clId="Web-{F28BC03C-9A06-8ED1-C8A1-6257DE3F67B0}" dt="2022-01-28T09:40:21.520" v="40" actId="20577"/>
        <pc:sldMkLst>
          <pc:docMk/>
          <pc:sldMk cId="3925464880" sldId="335"/>
        </pc:sldMkLst>
        <pc:spChg chg="mod">
          <ac:chgData name="SMITHA MAHINDRAKAR" userId="S::smitha.mahindrakar@gnits.in::f09a2cd1-1aff-4dcb-a309-4bd9a1e65aad" providerId="AD" clId="Web-{F28BC03C-9A06-8ED1-C8A1-6257DE3F67B0}" dt="2022-01-28T09:38:14.768" v="27" actId="20577"/>
          <ac:spMkLst>
            <pc:docMk/>
            <pc:sldMk cId="3925464880" sldId="335"/>
            <ac:spMk id="2" creationId="{CD6DBFD6-34E4-4858-A393-4724931DEABD}"/>
          </ac:spMkLst>
        </pc:spChg>
        <pc:spChg chg="mod">
          <ac:chgData name="SMITHA MAHINDRAKAR" userId="S::smitha.mahindrakar@gnits.in::f09a2cd1-1aff-4dcb-a309-4bd9a1e65aad" providerId="AD" clId="Web-{F28BC03C-9A06-8ED1-C8A1-6257DE3F67B0}" dt="2022-01-28T09:40:21.520" v="40" actId="20577"/>
          <ac:spMkLst>
            <pc:docMk/>
            <pc:sldMk cId="3925464880" sldId="335"/>
            <ac:spMk id="3" creationId="{C58BE107-E0EE-43A5-A9E4-E74B0697A0FA}"/>
          </ac:spMkLst>
        </pc:spChg>
      </pc:sldChg>
      <pc:sldChg chg="new">
        <pc:chgData name="SMITHA MAHINDRAKAR" userId="S::smitha.mahindrakar@gnits.in::f09a2cd1-1aff-4dcb-a309-4bd9a1e65aad" providerId="AD" clId="Web-{F28BC03C-9A06-8ED1-C8A1-6257DE3F67B0}" dt="2022-01-28T09:49:17.856" v="62"/>
        <pc:sldMkLst>
          <pc:docMk/>
          <pc:sldMk cId="3381059009" sldId="336"/>
        </pc:sldMkLst>
      </pc:sldChg>
    </pc:docChg>
  </pc:docChgLst>
  <pc:docChgLst>
    <pc:chgData name="SMITHA MAHINDRAKAR" userId="S::smitha.mahindrakar@gnits.in::f09a2cd1-1aff-4dcb-a309-4bd9a1e65aad" providerId="AD" clId="Web-{B638FB61-89FB-5169-30D0-3F37B249C9D9}"/>
    <pc:docChg chg="addSld addMainMaster modMainMaster">
      <pc:chgData name="SMITHA MAHINDRAKAR" userId="S::smitha.mahindrakar@gnits.in::f09a2cd1-1aff-4dcb-a309-4bd9a1e65aad" providerId="AD" clId="Web-{B638FB61-89FB-5169-30D0-3F37B249C9D9}" dt="2022-01-22T12:47:23.772" v="76"/>
      <pc:docMkLst>
        <pc:docMk/>
      </pc:docMkLst>
      <pc:sldChg chg="add">
        <pc:chgData name="SMITHA MAHINDRAKAR" userId="S::smitha.mahindrakar@gnits.in::f09a2cd1-1aff-4dcb-a309-4bd9a1e65aad" providerId="AD" clId="Web-{B638FB61-89FB-5169-30D0-3F37B249C9D9}" dt="2022-01-22T12:47:16.287" v="0"/>
        <pc:sldMkLst>
          <pc:docMk/>
          <pc:sldMk cId="2651036850" sldId="257"/>
        </pc:sldMkLst>
      </pc:sldChg>
      <pc:sldChg chg="add">
        <pc:chgData name="SMITHA MAHINDRAKAR" userId="S::smitha.mahindrakar@gnits.in::f09a2cd1-1aff-4dcb-a309-4bd9a1e65aad" providerId="AD" clId="Web-{B638FB61-89FB-5169-30D0-3F37B249C9D9}" dt="2022-01-22T12:47:16.365" v="1"/>
        <pc:sldMkLst>
          <pc:docMk/>
          <pc:sldMk cId="2550242958" sldId="258"/>
        </pc:sldMkLst>
      </pc:sldChg>
      <pc:sldChg chg="add">
        <pc:chgData name="SMITHA MAHINDRAKAR" userId="S::smitha.mahindrakar@gnits.in::f09a2cd1-1aff-4dcb-a309-4bd9a1e65aad" providerId="AD" clId="Web-{B638FB61-89FB-5169-30D0-3F37B249C9D9}" dt="2022-01-22T12:47:16.444" v="2"/>
        <pc:sldMkLst>
          <pc:docMk/>
          <pc:sldMk cId="1579038114" sldId="259"/>
        </pc:sldMkLst>
      </pc:sldChg>
      <pc:sldChg chg="add">
        <pc:chgData name="SMITHA MAHINDRAKAR" userId="S::smitha.mahindrakar@gnits.in::f09a2cd1-1aff-4dcb-a309-4bd9a1e65aad" providerId="AD" clId="Web-{B638FB61-89FB-5169-30D0-3F37B249C9D9}" dt="2022-01-22T12:47:16.569" v="3"/>
        <pc:sldMkLst>
          <pc:docMk/>
          <pc:sldMk cId="3549051964" sldId="260"/>
        </pc:sldMkLst>
      </pc:sldChg>
      <pc:sldChg chg="add">
        <pc:chgData name="SMITHA MAHINDRAKAR" userId="S::smitha.mahindrakar@gnits.in::f09a2cd1-1aff-4dcb-a309-4bd9a1e65aad" providerId="AD" clId="Web-{B638FB61-89FB-5169-30D0-3F37B249C9D9}" dt="2022-01-22T12:47:16.678" v="4"/>
        <pc:sldMkLst>
          <pc:docMk/>
          <pc:sldMk cId="1398027265" sldId="261"/>
        </pc:sldMkLst>
      </pc:sldChg>
      <pc:sldChg chg="add">
        <pc:chgData name="SMITHA MAHINDRAKAR" userId="S::smitha.mahindrakar@gnits.in::f09a2cd1-1aff-4dcb-a309-4bd9a1e65aad" providerId="AD" clId="Web-{B638FB61-89FB-5169-30D0-3F37B249C9D9}" dt="2022-01-22T12:47:16.772" v="5"/>
        <pc:sldMkLst>
          <pc:docMk/>
          <pc:sldMk cId="1039119322" sldId="262"/>
        </pc:sldMkLst>
      </pc:sldChg>
      <pc:sldChg chg="add">
        <pc:chgData name="SMITHA MAHINDRAKAR" userId="S::smitha.mahindrakar@gnits.in::f09a2cd1-1aff-4dcb-a309-4bd9a1e65aad" providerId="AD" clId="Web-{B638FB61-89FB-5169-30D0-3F37B249C9D9}" dt="2022-01-22T12:47:16.897" v="6"/>
        <pc:sldMkLst>
          <pc:docMk/>
          <pc:sldMk cId="2233749009" sldId="263"/>
        </pc:sldMkLst>
      </pc:sldChg>
      <pc:sldChg chg="add">
        <pc:chgData name="SMITHA MAHINDRAKAR" userId="S::smitha.mahindrakar@gnits.in::f09a2cd1-1aff-4dcb-a309-4bd9a1e65aad" providerId="AD" clId="Web-{B638FB61-89FB-5169-30D0-3F37B249C9D9}" dt="2022-01-22T12:47:17.022" v="7"/>
        <pc:sldMkLst>
          <pc:docMk/>
          <pc:sldMk cId="1989010007" sldId="264"/>
        </pc:sldMkLst>
      </pc:sldChg>
      <pc:sldChg chg="add">
        <pc:chgData name="SMITHA MAHINDRAKAR" userId="S::smitha.mahindrakar@gnits.in::f09a2cd1-1aff-4dcb-a309-4bd9a1e65aad" providerId="AD" clId="Web-{B638FB61-89FB-5169-30D0-3F37B249C9D9}" dt="2022-01-22T12:47:17.147" v="8"/>
        <pc:sldMkLst>
          <pc:docMk/>
          <pc:sldMk cId="536692546" sldId="265"/>
        </pc:sldMkLst>
      </pc:sldChg>
      <pc:sldChg chg="add">
        <pc:chgData name="SMITHA MAHINDRAKAR" userId="S::smitha.mahindrakar@gnits.in::f09a2cd1-1aff-4dcb-a309-4bd9a1e65aad" providerId="AD" clId="Web-{B638FB61-89FB-5169-30D0-3F37B249C9D9}" dt="2022-01-22T12:47:17.256" v="9"/>
        <pc:sldMkLst>
          <pc:docMk/>
          <pc:sldMk cId="3182108845" sldId="266"/>
        </pc:sldMkLst>
      </pc:sldChg>
      <pc:sldChg chg="add">
        <pc:chgData name="SMITHA MAHINDRAKAR" userId="S::smitha.mahindrakar@gnits.in::f09a2cd1-1aff-4dcb-a309-4bd9a1e65aad" providerId="AD" clId="Web-{B638FB61-89FB-5169-30D0-3F37B249C9D9}" dt="2022-01-22T12:47:17.365" v="10"/>
        <pc:sldMkLst>
          <pc:docMk/>
          <pc:sldMk cId="2377754746" sldId="267"/>
        </pc:sldMkLst>
      </pc:sldChg>
      <pc:sldChg chg="add">
        <pc:chgData name="SMITHA MAHINDRAKAR" userId="S::smitha.mahindrakar@gnits.in::f09a2cd1-1aff-4dcb-a309-4bd9a1e65aad" providerId="AD" clId="Web-{B638FB61-89FB-5169-30D0-3F37B249C9D9}" dt="2022-01-22T12:47:17.459" v="11"/>
        <pc:sldMkLst>
          <pc:docMk/>
          <pc:sldMk cId="1756259074" sldId="268"/>
        </pc:sldMkLst>
      </pc:sldChg>
      <pc:sldChg chg="add">
        <pc:chgData name="SMITHA MAHINDRAKAR" userId="S::smitha.mahindrakar@gnits.in::f09a2cd1-1aff-4dcb-a309-4bd9a1e65aad" providerId="AD" clId="Web-{B638FB61-89FB-5169-30D0-3F37B249C9D9}" dt="2022-01-22T12:47:17.537" v="12"/>
        <pc:sldMkLst>
          <pc:docMk/>
          <pc:sldMk cId="4150357838" sldId="269"/>
        </pc:sldMkLst>
      </pc:sldChg>
      <pc:sldChg chg="add">
        <pc:chgData name="SMITHA MAHINDRAKAR" userId="S::smitha.mahindrakar@gnits.in::f09a2cd1-1aff-4dcb-a309-4bd9a1e65aad" providerId="AD" clId="Web-{B638FB61-89FB-5169-30D0-3F37B249C9D9}" dt="2022-01-22T12:47:17.631" v="13"/>
        <pc:sldMkLst>
          <pc:docMk/>
          <pc:sldMk cId="3877021110" sldId="270"/>
        </pc:sldMkLst>
      </pc:sldChg>
      <pc:sldChg chg="add">
        <pc:chgData name="SMITHA MAHINDRAKAR" userId="S::smitha.mahindrakar@gnits.in::f09a2cd1-1aff-4dcb-a309-4bd9a1e65aad" providerId="AD" clId="Web-{B638FB61-89FB-5169-30D0-3F37B249C9D9}" dt="2022-01-22T12:47:17.740" v="14"/>
        <pc:sldMkLst>
          <pc:docMk/>
          <pc:sldMk cId="2466105208" sldId="271"/>
        </pc:sldMkLst>
      </pc:sldChg>
      <pc:sldChg chg="add">
        <pc:chgData name="SMITHA MAHINDRAKAR" userId="S::smitha.mahindrakar@gnits.in::f09a2cd1-1aff-4dcb-a309-4bd9a1e65aad" providerId="AD" clId="Web-{B638FB61-89FB-5169-30D0-3F37B249C9D9}" dt="2022-01-22T12:47:17.850" v="15"/>
        <pc:sldMkLst>
          <pc:docMk/>
          <pc:sldMk cId="2440884124" sldId="272"/>
        </pc:sldMkLst>
      </pc:sldChg>
      <pc:sldChg chg="add">
        <pc:chgData name="SMITHA MAHINDRAKAR" userId="S::smitha.mahindrakar@gnits.in::f09a2cd1-1aff-4dcb-a309-4bd9a1e65aad" providerId="AD" clId="Web-{B638FB61-89FB-5169-30D0-3F37B249C9D9}" dt="2022-01-22T12:47:17.928" v="16"/>
        <pc:sldMkLst>
          <pc:docMk/>
          <pc:sldMk cId="2971516911" sldId="273"/>
        </pc:sldMkLst>
      </pc:sldChg>
      <pc:sldChg chg="add">
        <pc:chgData name="SMITHA MAHINDRAKAR" userId="S::smitha.mahindrakar@gnits.in::f09a2cd1-1aff-4dcb-a309-4bd9a1e65aad" providerId="AD" clId="Web-{B638FB61-89FB-5169-30D0-3F37B249C9D9}" dt="2022-01-22T12:47:18.006" v="17"/>
        <pc:sldMkLst>
          <pc:docMk/>
          <pc:sldMk cId="778459050" sldId="274"/>
        </pc:sldMkLst>
      </pc:sldChg>
      <pc:sldChg chg="add">
        <pc:chgData name="SMITHA MAHINDRAKAR" userId="S::smitha.mahindrakar@gnits.in::f09a2cd1-1aff-4dcb-a309-4bd9a1e65aad" providerId="AD" clId="Web-{B638FB61-89FB-5169-30D0-3F37B249C9D9}" dt="2022-01-22T12:47:18.084" v="18"/>
        <pc:sldMkLst>
          <pc:docMk/>
          <pc:sldMk cId="2706952648" sldId="275"/>
        </pc:sldMkLst>
      </pc:sldChg>
      <pc:sldChg chg="add">
        <pc:chgData name="SMITHA MAHINDRAKAR" userId="S::smitha.mahindrakar@gnits.in::f09a2cd1-1aff-4dcb-a309-4bd9a1e65aad" providerId="AD" clId="Web-{B638FB61-89FB-5169-30D0-3F37B249C9D9}" dt="2022-01-22T12:47:18.194" v="19"/>
        <pc:sldMkLst>
          <pc:docMk/>
          <pc:sldMk cId="1847477322" sldId="276"/>
        </pc:sldMkLst>
      </pc:sldChg>
      <pc:sldChg chg="add">
        <pc:chgData name="SMITHA MAHINDRAKAR" userId="S::smitha.mahindrakar@gnits.in::f09a2cd1-1aff-4dcb-a309-4bd9a1e65aad" providerId="AD" clId="Web-{B638FB61-89FB-5169-30D0-3F37B249C9D9}" dt="2022-01-22T12:47:18.287" v="20"/>
        <pc:sldMkLst>
          <pc:docMk/>
          <pc:sldMk cId="735363598" sldId="277"/>
        </pc:sldMkLst>
      </pc:sldChg>
      <pc:sldChg chg="add">
        <pc:chgData name="SMITHA MAHINDRAKAR" userId="S::smitha.mahindrakar@gnits.in::f09a2cd1-1aff-4dcb-a309-4bd9a1e65aad" providerId="AD" clId="Web-{B638FB61-89FB-5169-30D0-3F37B249C9D9}" dt="2022-01-22T12:47:18.381" v="21"/>
        <pc:sldMkLst>
          <pc:docMk/>
          <pc:sldMk cId="1692400479" sldId="278"/>
        </pc:sldMkLst>
      </pc:sldChg>
      <pc:sldChg chg="add">
        <pc:chgData name="SMITHA MAHINDRAKAR" userId="S::smitha.mahindrakar@gnits.in::f09a2cd1-1aff-4dcb-a309-4bd9a1e65aad" providerId="AD" clId="Web-{B638FB61-89FB-5169-30D0-3F37B249C9D9}" dt="2022-01-22T12:47:18.490" v="22"/>
        <pc:sldMkLst>
          <pc:docMk/>
          <pc:sldMk cId="3569517913" sldId="279"/>
        </pc:sldMkLst>
      </pc:sldChg>
      <pc:sldChg chg="add">
        <pc:chgData name="SMITHA MAHINDRAKAR" userId="S::smitha.mahindrakar@gnits.in::f09a2cd1-1aff-4dcb-a309-4bd9a1e65aad" providerId="AD" clId="Web-{B638FB61-89FB-5169-30D0-3F37B249C9D9}" dt="2022-01-22T12:47:18.615" v="23"/>
        <pc:sldMkLst>
          <pc:docMk/>
          <pc:sldMk cId="1456227304" sldId="280"/>
        </pc:sldMkLst>
      </pc:sldChg>
      <pc:sldChg chg="add">
        <pc:chgData name="SMITHA MAHINDRAKAR" userId="S::smitha.mahindrakar@gnits.in::f09a2cd1-1aff-4dcb-a309-4bd9a1e65aad" providerId="AD" clId="Web-{B638FB61-89FB-5169-30D0-3F37B249C9D9}" dt="2022-01-22T12:47:18.709" v="24"/>
        <pc:sldMkLst>
          <pc:docMk/>
          <pc:sldMk cId="2218922115" sldId="281"/>
        </pc:sldMkLst>
      </pc:sldChg>
      <pc:sldChg chg="add">
        <pc:chgData name="SMITHA MAHINDRAKAR" userId="S::smitha.mahindrakar@gnits.in::f09a2cd1-1aff-4dcb-a309-4bd9a1e65aad" providerId="AD" clId="Web-{B638FB61-89FB-5169-30D0-3F37B249C9D9}" dt="2022-01-22T12:47:18.787" v="25"/>
        <pc:sldMkLst>
          <pc:docMk/>
          <pc:sldMk cId="1311310229" sldId="282"/>
        </pc:sldMkLst>
      </pc:sldChg>
      <pc:sldChg chg="add">
        <pc:chgData name="SMITHA MAHINDRAKAR" userId="S::smitha.mahindrakar@gnits.in::f09a2cd1-1aff-4dcb-a309-4bd9a1e65aad" providerId="AD" clId="Web-{B638FB61-89FB-5169-30D0-3F37B249C9D9}" dt="2022-01-22T12:47:18.897" v="26"/>
        <pc:sldMkLst>
          <pc:docMk/>
          <pc:sldMk cId="3991912021" sldId="283"/>
        </pc:sldMkLst>
      </pc:sldChg>
      <pc:sldChg chg="add">
        <pc:chgData name="SMITHA MAHINDRAKAR" userId="S::smitha.mahindrakar@gnits.in::f09a2cd1-1aff-4dcb-a309-4bd9a1e65aad" providerId="AD" clId="Web-{B638FB61-89FB-5169-30D0-3F37B249C9D9}" dt="2022-01-22T12:47:18.975" v="27"/>
        <pc:sldMkLst>
          <pc:docMk/>
          <pc:sldMk cId="3840061995" sldId="284"/>
        </pc:sldMkLst>
      </pc:sldChg>
      <pc:sldChg chg="add">
        <pc:chgData name="SMITHA MAHINDRAKAR" userId="S::smitha.mahindrakar@gnits.in::f09a2cd1-1aff-4dcb-a309-4bd9a1e65aad" providerId="AD" clId="Web-{B638FB61-89FB-5169-30D0-3F37B249C9D9}" dt="2022-01-22T12:47:19.053" v="28"/>
        <pc:sldMkLst>
          <pc:docMk/>
          <pc:sldMk cId="249260322" sldId="285"/>
        </pc:sldMkLst>
      </pc:sldChg>
      <pc:sldChg chg="add">
        <pc:chgData name="SMITHA MAHINDRAKAR" userId="S::smitha.mahindrakar@gnits.in::f09a2cd1-1aff-4dcb-a309-4bd9a1e65aad" providerId="AD" clId="Web-{B638FB61-89FB-5169-30D0-3F37B249C9D9}" dt="2022-01-22T12:47:19.147" v="29"/>
        <pc:sldMkLst>
          <pc:docMk/>
          <pc:sldMk cId="1085202863" sldId="286"/>
        </pc:sldMkLst>
      </pc:sldChg>
      <pc:sldChg chg="add">
        <pc:chgData name="SMITHA MAHINDRAKAR" userId="S::smitha.mahindrakar@gnits.in::f09a2cd1-1aff-4dcb-a309-4bd9a1e65aad" providerId="AD" clId="Web-{B638FB61-89FB-5169-30D0-3F37B249C9D9}" dt="2022-01-22T12:47:19.240" v="30"/>
        <pc:sldMkLst>
          <pc:docMk/>
          <pc:sldMk cId="591472345" sldId="287"/>
        </pc:sldMkLst>
      </pc:sldChg>
      <pc:sldChg chg="add">
        <pc:chgData name="SMITHA MAHINDRAKAR" userId="S::smitha.mahindrakar@gnits.in::f09a2cd1-1aff-4dcb-a309-4bd9a1e65aad" providerId="AD" clId="Web-{B638FB61-89FB-5169-30D0-3F37B249C9D9}" dt="2022-01-22T12:47:19.319" v="31"/>
        <pc:sldMkLst>
          <pc:docMk/>
          <pc:sldMk cId="2721795050" sldId="288"/>
        </pc:sldMkLst>
      </pc:sldChg>
      <pc:sldChg chg="add">
        <pc:chgData name="SMITHA MAHINDRAKAR" userId="S::smitha.mahindrakar@gnits.in::f09a2cd1-1aff-4dcb-a309-4bd9a1e65aad" providerId="AD" clId="Web-{B638FB61-89FB-5169-30D0-3F37B249C9D9}" dt="2022-01-22T12:47:19.397" v="32"/>
        <pc:sldMkLst>
          <pc:docMk/>
          <pc:sldMk cId="3839133407" sldId="289"/>
        </pc:sldMkLst>
      </pc:sldChg>
      <pc:sldChg chg="add">
        <pc:chgData name="SMITHA MAHINDRAKAR" userId="S::smitha.mahindrakar@gnits.in::f09a2cd1-1aff-4dcb-a309-4bd9a1e65aad" providerId="AD" clId="Web-{B638FB61-89FB-5169-30D0-3F37B249C9D9}" dt="2022-01-22T12:47:19.475" v="33"/>
        <pc:sldMkLst>
          <pc:docMk/>
          <pc:sldMk cId="1909934467" sldId="290"/>
        </pc:sldMkLst>
      </pc:sldChg>
      <pc:sldChg chg="add">
        <pc:chgData name="SMITHA MAHINDRAKAR" userId="S::smitha.mahindrakar@gnits.in::f09a2cd1-1aff-4dcb-a309-4bd9a1e65aad" providerId="AD" clId="Web-{B638FB61-89FB-5169-30D0-3F37B249C9D9}" dt="2022-01-22T12:47:19.584" v="34"/>
        <pc:sldMkLst>
          <pc:docMk/>
          <pc:sldMk cId="2387256299" sldId="291"/>
        </pc:sldMkLst>
      </pc:sldChg>
      <pc:sldChg chg="add">
        <pc:chgData name="SMITHA MAHINDRAKAR" userId="S::smitha.mahindrakar@gnits.in::f09a2cd1-1aff-4dcb-a309-4bd9a1e65aad" providerId="AD" clId="Web-{B638FB61-89FB-5169-30D0-3F37B249C9D9}" dt="2022-01-22T12:47:19.694" v="35"/>
        <pc:sldMkLst>
          <pc:docMk/>
          <pc:sldMk cId="1166689950" sldId="292"/>
        </pc:sldMkLst>
      </pc:sldChg>
      <pc:sldChg chg="add">
        <pc:chgData name="SMITHA MAHINDRAKAR" userId="S::smitha.mahindrakar@gnits.in::f09a2cd1-1aff-4dcb-a309-4bd9a1e65aad" providerId="AD" clId="Web-{B638FB61-89FB-5169-30D0-3F37B249C9D9}" dt="2022-01-22T12:47:19.834" v="36"/>
        <pc:sldMkLst>
          <pc:docMk/>
          <pc:sldMk cId="1463652502" sldId="293"/>
        </pc:sldMkLst>
      </pc:sldChg>
      <pc:sldChg chg="add">
        <pc:chgData name="SMITHA MAHINDRAKAR" userId="S::smitha.mahindrakar@gnits.in::f09a2cd1-1aff-4dcb-a309-4bd9a1e65aad" providerId="AD" clId="Web-{B638FB61-89FB-5169-30D0-3F37B249C9D9}" dt="2022-01-22T12:47:19.944" v="37"/>
        <pc:sldMkLst>
          <pc:docMk/>
          <pc:sldMk cId="4248975078" sldId="294"/>
        </pc:sldMkLst>
      </pc:sldChg>
      <pc:sldChg chg="add">
        <pc:chgData name="SMITHA MAHINDRAKAR" userId="S::smitha.mahindrakar@gnits.in::f09a2cd1-1aff-4dcb-a309-4bd9a1e65aad" providerId="AD" clId="Web-{B638FB61-89FB-5169-30D0-3F37B249C9D9}" dt="2022-01-22T12:47:20.037" v="38"/>
        <pc:sldMkLst>
          <pc:docMk/>
          <pc:sldMk cId="3157563090" sldId="295"/>
        </pc:sldMkLst>
      </pc:sldChg>
      <pc:sldChg chg="add">
        <pc:chgData name="SMITHA MAHINDRAKAR" userId="S::smitha.mahindrakar@gnits.in::f09a2cd1-1aff-4dcb-a309-4bd9a1e65aad" providerId="AD" clId="Web-{B638FB61-89FB-5169-30D0-3F37B249C9D9}" dt="2022-01-22T12:47:20.162" v="39"/>
        <pc:sldMkLst>
          <pc:docMk/>
          <pc:sldMk cId="3387338963" sldId="296"/>
        </pc:sldMkLst>
      </pc:sldChg>
      <pc:sldChg chg="add">
        <pc:chgData name="SMITHA MAHINDRAKAR" userId="S::smitha.mahindrakar@gnits.in::f09a2cd1-1aff-4dcb-a309-4bd9a1e65aad" providerId="AD" clId="Web-{B638FB61-89FB-5169-30D0-3F37B249C9D9}" dt="2022-01-22T12:47:20.272" v="40"/>
        <pc:sldMkLst>
          <pc:docMk/>
          <pc:sldMk cId="2025526432" sldId="297"/>
        </pc:sldMkLst>
      </pc:sldChg>
      <pc:sldChg chg="add">
        <pc:chgData name="SMITHA MAHINDRAKAR" userId="S::smitha.mahindrakar@gnits.in::f09a2cd1-1aff-4dcb-a309-4bd9a1e65aad" providerId="AD" clId="Web-{B638FB61-89FB-5169-30D0-3F37B249C9D9}" dt="2022-01-22T12:47:20.365" v="41"/>
        <pc:sldMkLst>
          <pc:docMk/>
          <pc:sldMk cId="4078305463" sldId="298"/>
        </pc:sldMkLst>
      </pc:sldChg>
      <pc:sldChg chg="add">
        <pc:chgData name="SMITHA MAHINDRAKAR" userId="S::smitha.mahindrakar@gnits.in::f09a2cd1-1aff-4dcb-a309-4bd9a1e65aad" providerId="AD" clId="Web-{B638FB61-89FB-5169-30D0-3F37B249C9D9}" dt="2022-01-22T12:47:20.506" v="42"/>
        <pc:sldMkLst>
          <pc:docMk/>
          <pc:sldMk cId="2841042496" sldId="299"/>
        </pc:sldMkLst>
      </pc:sldChg>
      <pc:sldChg chg="add">
        <pc:chgData name="SMITHA MAHINDRAKAR" userId="S::smitha.mahindrakar@gnits.in::f09a2cd1-1aff-4dcb-a309-4bd9a1e65aad" providerId="AD" clId="Web-{B638FB61-89FB-5169-30D0-3F37B249C9D9}" dt="2022-01-22T12:47:20.631" v="43"/>
        <pc:sldMkLst>
          <pc:docMk/>
          <pc:sldMk cId="489309677" sldId="300"/>
        </pc:sldMkLst>
      </pc:sldChg>
      <pc:sldChg chg="add">
        <pc:chgData name="SMITHA MAHINDRAKAR" userId="S::smitha.mahindrakar@gnits.in::f09a2cd1-1aff-4dcb-a309-4bd9a1e65aad" providerId="AD" clId="Web-{B638FB61-89FB-5169-30D0-3F37B249C9D9}" dt="2022-01-22T12:47:20.756" v="44"/>
        <pc:sldMkLst>
          <pc:docMk/>
          <pc:sldMk cId="329486296" sldId="301"/>
        </pc:sldMkLst>
      </pc:sldChg>
      <pc:sldChg chg="add">
        <pc:chgData name="SMITHA MAHINDRAKAR" userId="S::smitha.mahindrakar@gnits.in::f09a2cd1-1aff-4dcb-a309-4bd9a1e65aad" providerId="AD" clId="Web-{B638FB61-89FB-5169-30D0-3F37B249C9D9}" dt="2022-01-22T12:47:20.834" v="45"/>
        <pc:sldMkLst>
          <pc:docMk/>
          <pc:sldMk cId="2946335212" sldId="302"/>
        </pc:sldMkLst>
      </pc:sldChg>
      <pc:sldChg chg="add">
        <pc:chgData name="SMITHA MAHINDRAKAR" userId="S::smitha.mahindrakar@gnits.in::f09a2cd1-1aff-4dcb-a309-4bd9a1e65aad" providerId="AD" clId="Web-{B638FB61-89FB-5169-30D0-3F37B249C9D9}" dt="2022-01-22T12:47:20.944" v="46"/>
        <pc:sldMkLst>
          <pc:docMk/>
          <pc:sldMk cId="1300106822" sldId="303"/>
        </pc:sldMkLst>
      </pc:sldChg>
      <pc:sldChg chg="add">
        <pc:chgData name="SMITHA MAHINDRAKAR" userId="S::smitha.mahindrakar@gnits.in::f09a2cd1-1aff-4dcb-a309-4bd9a1e65aad" providerId="AD" clId="Web-{B638FB61-89FB-5169-30D0-3F37B249C9D9}" dt="2022-01-22T12:47:21.022" v="47"/>
        <pc:sldMkLst>
          <pc:docMk/>
          <pc:sldMk cId="332813835" sldId="304"/>
        </pc:sldMkLst>
      </pc:sldChg>
      <pc:sldChg chg="add">
        <pc:chgData name="SMITHA MAHINDRAKAR" userId="S::smitha.mahindrakar@gnits.in::f09a2cd1-1aff-4dcb-a309-4bd9a1e65aad" providerId="AD" clId="Web-{B638FB61-89FB-5169-30D0-3F37B249C9D9}" dt="2022-01-22T12:47:21.131" v="48"/>
        <pc:sldMkLst>
          <pc:docMk/>
          <pc:sldMk cId="2020925157" sldId="305"/>
        </pc:sldMkLst>
      </pc:sldChg>
      <pc:sldChg chg="add">
        <pc:chgData name="SMITHA MAHINDRAKAR" userId="S::smitha.mahindrakar@gnits.in::f09a2cd1-1aff-4dcb-a309-4bd9a1e65aad" providerId="AD" clId="Web-{B638FB61-89FB-5169-30D0-3F37B249C9D9}" dt="2022-01-22T12:47:21.240" v="49"/>
        <pc:sldMkLst>
          <pc:docMk/>
          <pc:sldMk cId="2992314220" sldId="306"/>
        </pc:sldMkLst>
      </pc:sldChg>
      <pc:sldChg chg="add">
        <pc:chgData name="SMITHA MAHINDRAKAR" userId="S::smitha.mahindrakar@gnits.in::f09a2cd1-1aff-4dcb-a309-4bd9a1e65aad" providerId="AD" clId="Web-{B638FB61-89FB-5169-30D0-3F37B249C9D9}" dt="2022-01-22T12:47:21.334" v="50"/>
        <pc:sldMkLst>
          <pc:docMk/>
          <pc:sldMk cId="3440587976" sldId="307"/>
        </pc:sldMkLst>
      </pc:sldChg>
      <pc:sldChg chg="add">
        <pc:chgData name="SMITHA MAHINDRAKAR" userId="S::smitha.mahindrakar@gnits.in::f09a2cd1-1aff-4dcb-a309-4bd9a1e65aad" providerId="AD" clId="Web-{B638FB61-89FB-5169-30D0-3F37B249C9D9}" dt="2022-01-22T12:47:21.397" v="51"/>
        <pc:sldMkLst>
          <pc:docMk/>
          <pc:sldMk cId="104625867" sldId="308"/>
        </pc:sldMkLst>
      </pc:sldChg>
      <pc:sldChg chg="add">
        <pc:chgData name="SMITHA MAHINDRAKAR" userId="S::smitha.mahindrakar@gnits.in::f09a2cd1-1aff-4dcb-a309-4bd9a1e65aad" providerId="AD" clId="Web-{B638FB61-89FB-5169-30D0-3F37B249C9D9}" dt="2022-01-22T12:47:21.475" v="52"/>
        <pc:sldMkLst>
          <pc:docMk/>
          <pc:sldMk cId="2628701892" sldId="309"/>
        </pc:sldMkLst>
      </pc:sldChg>
      <pc:sldChg chg="add">
        <pc:chgData name="SMITHA MAHINDRAKAR" userId="S::smitha.mahindrakar@gnits.in::f09a2cd1-1aff-4dcb-a309-4bd9a1e65aad" providerId="AD" clId="Web-{B638FB61-89FB-5169-30D0-3F37B249C9D9}" dt="2022-01-22T12:47:21.537" v="53"/>
        <pc:sldMkLst>
          <pc:docMk/>
          <pc:sldMk cId="2810969234" sldId="310"/>
        </pc:sldMkLst>
      </pc:sldChg>
      <pc:sldChg chg="add">
        <pc:chgData name="SMITHA MAHINDRAKAR" userId="S::smitha.mahindrakar@gnits.in::f09a2cd1-1aff-4dcb-a309-4bd9a1e65aad" providerId="AD" clId="Web-{B638FB61-89FB-5169-30D0-3F37B249C9D9}" dt="2022-01-22T12:47:21.615" v="54"/>
        <pc:sldMkLst>
          <pc:docMk/>
          <pc:sldMk cId="4044850354" sldId="311"/>
        </pc:sldMkLst>
      </pc:sldChg>
      <pc:sldChg chg="add">
        <pc:chgData name="SMITHA MAHINDRAKAR" userId="S::smitha.mahindrakar@gnits.in::f09a2cd1-1aff-4dcb-a309-4bd9a1e65aad" providerId="AD" clId="Web-{B638FB61-89FB-5169-30D0-3F37B249C9D9}" dt="2022-01-22T12:47:21.694" v="55"/>
        <pc:sldMkLst>
          <pc:docMk/>
          <pc:sldMk cId="1973169515" sldId="312"/>
        </pc:sldMkLst>
      </pc:sldChg>
      <pc:sldChg chg="add">
        <pc:chgData name="SMITHA MAHINDRAKAR" userId="S::smitha.mahindrakar@gnits.in::f09a2cd1-1aff-4dcb-a309-4bd9a1e65aad" providerId="AD" clId="Web-{B638FB61-89FB-5169-30D0-3F37B249C9D9}" dt="2022-01-22T12:47:21.772" v="56"/>
        <pc:sldMkLst>
          <pc:docMk/>
          <pc:sldMk cId="3007264492" sldId="313"/>
        </pc:sldMkLst>
      </pc:sldChg>
      <pc:sldChg chg="add">
        <pc:chgData name="SMITHA MAHINDRAKAR" userId="S::smitha.mahindrakar@gnits.in::f09a2cd1-1aff-4dcb-a309-4bd9a1e65aad" providerId="AD" clId="Web-{B638FB61-89FB-5169-30D0-3F37B249C9D9}" dt="2022-01-22T12:47:21.865" v="57"/>
        <pc:sldMkLst>
          <pc:docMk/>
          <pc:sldMk cId="424580062" sldId="314"/>
        </pc:sldMkLst>
      </pc:sldChg>
      <pc:sldChg chg="add">
        <pc:chgData name="SMITHA MAHINDRAKAR" userId="S::smitha.mahindrakar@gnits.in::f09a2cd1-1aff-4dcb-a309-4bd9a1e65aad" providerId="AD" clId="Web-{B638FB61-89FB-5169-30D0-3F37B249C9D9}" dt="2022-01-22T12:47:21.990" v="58"/>
        <pc:sldMkLst>
          <pc:docMk/>
          <pc:sldMk cId="190289665" sldId="315"/>
        </pc:sldMkLst>
      </pc:sldChg>
      <pc:sldChg chg="add">
        <pc:chgData name="SMITHA MAHINDRAKAR" userId="S::smitha.mahindrakar@gnits.in::f09a2cd1-1aff-4dcb-a309-4bd9a1e65aad" providerId="AD" clId="Web-{B638FB61-89FB-5169-30D0-3F37B249C9D9}" dt="2022-01-22T12:47:22.084" v="59"/>
        <pc:sldMkLst>
          <pc:docMk/>
          <pc:sldMk cId="1189691287" sldId="316"/>
        </pc:sldMkLst>
      </pc:sldChg>
      <pc:sldChg chg="add">
        <pc:chgData name="SMITHA MAHINDRAKAR" userId="S::smitha.mahindrakar@gnits.in::f09a2cd1-1aff-4dcb-a309-4bd9a1e65aad" providerId="AD" clId="Web-{B638FB61-89FB-5169-30D0-3F37B249C9D9}" dt="2022-01-22T12:47:22.178" v="60"/>
        <pc:sldMkLst>
          <pc:docMk/>
          <pc:sldMk cId="2768547966" sldId="317"/>
        </pc:sldMkLst>
      </pc:sldChg>
      <pc:sldChg chg="add">
        <pc:chgData name="SMITHA MAHINDRAKAR" userId="S::smitha.mahindrakar@gnits.in::f09a2cd1-1aff-4dcb-a309-4bd9a1e65aad" providerId="AD" clId="Web-{B638FB61-89FB-5169-30D0-3F37B249C9D9}" dt="2022-01-22T12:47:22.272" v="61"/>
        <pc:sldMkLst>
          <pc:docMk/>
          <pc:sldMk cId="1191022403" sldId="318"/>
        </pc:sldMkLst>
      </pc:sldChg>
      <pc:sldChg chg="add">
        <pc:chgData name="SMITHA MAHINDRAKAR" userId="S::smitha.mahindrakar@gnits.in::f09a2cd1-1aff-4dcb-a309-4bd9a1e65aad" providerId="AD" clId="Web-{B638FB61-89FB-5169-30D0-3F37B249C9D9}" dt="2022-01-22T12:47:22.350" v="62"/>
        <pc:sldMkLst>
          <pc:docMk/>
          <pc:sldMk cId="2517467573" sldId="319"/>
        </pc:sldMkLst>
      </pc:sldChg>
      <pc:sldChg chg="add">
        <pc:chgData name="SMITHA MAHINDRAKAR" userId="S::smitha.mahindrakar@gnits.in::f09a2cd1-1aff-4dcb-a309-4bd9a1e65aad" providerId="AD" clId="Web-{B638FB61-89FB-5169-30D0-3F37B249C9D9}" dt="2022-01-22T12:47:22.428" v="63"/>
        <pc:sldMkLst>
          <pc:docMk/>
          <pc:sldMk cId="3749359281" sldId="320"/>
        </pc:sldMkLst>
      </pc:sldChg>
      <pc:sldChg chg="add">
        <pc:chgData name="SMITHA MAHINDRAKAR" userId="S::smitha.mahindrakar@gnits.in::f09a2cd1-1aff-4dcb-a309-4bd9a1e65aad" providerId="AD" clId="Web-{B638FB61-89FB-5169-30D0-3F37B249C9D9}" dt="2022-01-22T12:47:22.522" v="64"/>
        <pc:sldMkLst>
          <pc:docMk/>
          <pc:sldMk cId="2622308901" sldId="321"/>
        </pc:sldMkLst>
      </pc:sldChg>
      <pc:sldChg chg="add">
        <pc:chgData name="SMITHA MAHINDRAKAR" userId="S::smitha.mahindrakar@gnits.in::f09a2cd1-1aff-4dcb-a309-4bd9a1e65aad" providerId="AD" clId="Web-{B638FB61-89FB-5169-30D0-3F37B249C9D9}" dt="2022-01-22T12:47:22.615" v="65"/>
        <pc:sldMkLst>
          <pc:docMk/>
          <pc:sldMk cId="1583127957" sldId="322"/>
        </pc:sldMkLst>
      </pc:sldChg>
      <pc:sldChg chg="add">
        <pc:chgData name="SMITHA MAHINDRAKAR" userId="S::smitha.mahindrakar@gnits.in::f09a2cd1-1aff-4dcb-a309-4bd9a1e65aad" providerId="AD" clId="Web-{B638FB61-89FB-5169-30D0-3F37B249C9D9}" dt="2022-01-22T12:47:22.740" v="66"/>
        <pc:sldMkLst>
          <pc:docMk/>
          <pc:sldMk cId="3730010838" sldId="323"/>
        </pc:sldMkLst>
      </pc:sldChg>
      <pc:sldChg chg="add">
        <pc:chgData name="SMITHA MAHINDRAKAR" userId="S::smitha.mahindrakar@gnits.in::f09a2cd1-1aff-4dcb-a309-4bd9a1e65aad" providerId="AD" clId="Web-{B638FB61-89FB-5169-30D0-3F37B249C9D9}" dt="2022-01-22T12:47:22.819" v="67"/>
        <pc:sldMkLst>
          <pc:docMk/>
          <pc:sldMk cId="1964694768" sldId="324"/>
        </pc:sldMkLst>
      </pc:sldChg>
      <pc:sldChg chg="add">
        <pc:chgData name="SMITHA MAHINDRAKAR" userId="S::smitha.mahindrakar@gnits.in::f09a2cd1-1aff-4dcb-a309-4bd9a1e65aad" providerId="AD" clId="Web-{B638FB61-89FB-5169-30D0-3F37B249C9D9}" dt="2022-01-22T12:47:22.897" v="68"/>
        <pc:sldMkLst>
          <pc:docMk/>
          <pc:sldMk cId="697425114" sldId="325"/>
        </pc:sldMkLst>
      </pc:sldChg>
      <pc:sldChg chg="add">
        <pc:chgData name="SMITHA MAHINDRAKAR" userId="S::smitha.mahindrakar@gnits.in::f09a2cd1-1aff-4dcb-a309-4bd9a1e65aad" providerId="AD" clId="Web-{B638FB61-89FB-5169-30D0-3F37B249C9D9}" dt="2022-01-22T12:47:22.975" v="69"/>
        <pc:sldMkLst>
          <pc:docMk/>
          <pc:sldMk cId="2397610874" sldId="326"/>
        </pc:sldMkLst>
      </pc:sldChg>
      <pc:sldChg chg="add">
        <pc:chgData name="SMITHA MAHINDRAKAR" userId="S::smitha.mahindrakar@gnits.in::f09a2cd1-1aff-4dcb-a309-4bd9a1e65aad" providerId="AD" clId="Web-{B638FB61-89FB-5169-30D0-3F37B249C9D9}" dt="2022-01-22T12:47:23.084" v="70"/>
        <pc:sldMkLst>
          <pc:docMk/>
          <pc:sldMk cId="3923298118" sldId="327"/>
        </pc:sldMkLst>
      </pc:sldChg>
      <pc:sldChg chg="add">
        <pc:chgData name="SMITHA MAHINDRAKAR" userId="S::smitha.mahindrakar@gnits.in::f09a2cd1-1aff-4dcb-a309-4bd9a1e65aad" providerId="AD" clId="Web-{B638FB61-89FB-5169-30D0-3F37B249C9D9}" dt="2022-01-22T12:47:23.225" v="71"/>
        <pc:sldMkLst>
          <pc:docMk/>
          <pc:sldMk cId="3493470772" sldId="328"/>
        </pc:sldMkLst>
      </pc:sldChg>
      <pc:sldChg chg="add">
        <pc:chgData name="SMITHA MAHINDRAKAR" userId="S::smitha.mahindrakar@gnits.in::f09a2cd1-1aff-4dcb-a309-4bd9a1e65aad" providerId="AD" clId="Web-{B638FB61-89FB-5169-30D0-3F37B249C9D9}" dt="2022-01-22T12:47:23.319" v="72"/>
        <pc:sldMkLst>
          <pc:docMk/>
          <pc:sldMk cId="4100073643" sldId="329"/>
        </pc:sldMkLst>
      </pc:sldChg>
      <pc:sldChg chg="add">
        <pc:chgData name="SMITHA MAHINDRAKAR" userId="S::smitha.mahindrakar@gnits.in::f09a2cd1-1aff-4dcb-a309-4bd9a1e65aad" providerId="AD" clId="Web-{B638FB61-89FB-5169-30D0-3F37B249C9D9}" dt="2022-01-22T12:47:23.444" v="73"/>
        <pc:sldMkLst>
          <pc:docMk/>
          <pc:sldMk cId="321155651" sldId="330"/>
        </pc:sldMkLst>
      </pc:sldChg>
      <pc:sldChg chg="add">
        <pc:chgData name="SMITHA MAHINDRAKAR" userId="S::smitha.mahindrakar@gnits.in::f09a2cd1-1aff-4dcb-a309-4bd9a1e65aad" providerId="AD" clId="Web-{B638FB61-89FB-5169-30D0-3F37B249C9D9}" dt="2022-01-22T12:47:23.600" v="74"/>
        <pc:sldMkLst>
          <pc:docMk/>
          <pc:sldMk cId="2816593140" sldId="331"/>
        </pc:sldMkLst>
      </pc:sldChg>
      <pc:sldChg chg="add">
        <pc:chgData name="SMITHA MAHINDRAKAR" userId="S::smitha.mahindrakar@gnits.in::f09a2cd1-1aff-4dcb-a309-4bd9a1e65aad" providerId="AD" clId="Web-{B638FB61-89FB-5169-30D0-3F37B249C9D9}" dt="2022-01-22T12:47:23.694" v="75"/>
        <pc:sldMkLst>
          <pc:docMk/>
          <pc:sldMk cId="2508375879" sldId="332"/>
        </pc:sldMkLst>
      </pc:sldChg>
      <pc:sldChg chg="add">
        <pc:chgData name="SMITHA MAHINDRAKAR" userId="S::smitha.mahindrakar@gnits.in::f09a2cd1-1aff-4dcb-a309-4bd9a1e65aad" providerId="AD" clId="Web-{B638FB61-89FB-5169-30D0-3F37B249C9D9}" dt="2022-01-22T12:47:23.772" v="76"/>
        <pc:sldMkLst>
          <pc:docMk/>
          <pc:sldMk cId="2315220693" sldId="333"/>
        </pc:sldMkLst>
      </pc:sldChg>
      <pc:sldMasterChg chg="modSldLayout">
        <pc:chgData name="SMITHA MAHINDRAKAR" userId="S::smitha.mahindrakar@gnits.in::f09a2cd1-1aff-4dcb-a309-4bd9a1e65aad" providerId="AD" clId="Web-{B638FB61-89FB-5169-30D0-3F37B249C9D9}" dt="2022-01-22T12:47:16.287" v="0"/>
        <pc:sldMasterMkLst>
          <pc:docMk/>
          <pc:sldMasterMk cId="2460954070" sldId="2147483660"/>
        </pc:sldMasterMkLst>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3171841454" sldId="2147483672"/>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3146388984" sldId="2147483673"/>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2385387890" sldId="2147483674"/>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1203092039" sldId="2147483675"/>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949138452" sldId="2147483676"/>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1718958274" sldId="2147483677"/>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2202905451" sldId="2147483678"/>
          </pc:sldLayoutMkLst>
        </pc:sldLayoutChg>
      </pc:sldMasterChg>
      <pc:sldMasterChg chg="add addSldLayout">
        <pc:chgData name="SMITHA MAHINDRAKAR" userId="S::smitha.mahindrakar@gnits.in::f09a2cd1-1aff-4dcb-a309-4bd9a1e65aad" providerId="AD" clId="Web-{B638FB61-89FB-5169-30D0-3F37B249C9D9}" dt="2022-01-22T12:47:16.287" v="0"/>
        <pc:sldMasterMkLst>
          <pc:docMk/>
          <pc:sldMasterMk cId="0" sldId="2147483671"/>
        </pc:sldMasterMkLst>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1"/>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2"/>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4"/>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7"/>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8"/>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9"/>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0"/>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2"/>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3"/>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4"/>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5"/>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6"/>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7"/>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8"/>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9"/>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80"/>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81"/>
          </pc:sldLayoutMkLst>
        </pc:sldLayoutChg>
      </pc:sldMasterChg>
    </pc:docChg>
  </pc:docChgLst>
  <pc:docChgLst>
    <pc:chgData name="SMITHA MAHINDRAKAR" userId="S::smitha.mahindrakar@gnits.in::f09a2cd1-1aff-4dcb-a309-4bd9a1e65aad" providerId="AD" clId="Web-{37C7F20B-E341-426D-B3EF-B37BD24B83B6}"/>
    <pc:docChg chg="modSld">
      <pc:chgData name="SMITHA MAHINDRAKAR" userId="S::smitha.mahindrakar@gnits.in::f09a2cd1-1aff-4dcb-a309-4bd9a1e65aad" providerId="AD" clId="Web-{37C7F20B-E341-426D-B3EF-B37BD24B83B6}" dt="2022-02-22T06:42:14.423" v="1" actId="20577"/>
      <pc:docMkLst>
        <pc:docMk/>
      </pc:docMkLst>
      <pc:sldChg chg="modSp">
        <pc:chgData name="SMITHA MAHINDRAKAR" userId="S::smitha.mahindrakar@gnits.in::f09a2cd1-1aff-4dcb-a309-4bd9a1e65aad" providerId="AD" clId="Web-{37C7F20B-E341-426D-B3EF-B37BD24B83B6}" dt="2022-02-22T06:42:14.423" v="1" actId="20577"/>
        <pc:sldMkLst>
          <pc:docMk/>
          <pc:sldMk cId="148680547" sldId="322"/>
        </pc:sldMkLst>
        <pc:spChg chg="mod">
          <ac:chgData name="SMITHA MAHINDRAKAR" userId="S::smitha.mahindrakar@gnits.in::f09a2cd1-1aff-4dcb-a309-4bd9a1e65aad" providerId="AD" clId="Web-{37C7F20B-E341-426D-B3EF-B37BD24B83B6}" dt="2022-02-22T06:42:14.423" v="1" actId="20577"/>
          <ac:spMkLst>
            <pc:docMk/>
            <pc:sldMk cId="148680547" sldId="322"/>
            <ac:spMk id="3" creationId="{9C13B58B-9BAB-4BF2-80BE-B9D667015D73}"/>
          </ac:spMkLst>
        </pc:spChg>
      </pc:sldChg>
    </pc:docChg>
  </pc:docChgLst>
  <pc:docChgLst>
    <pc:chgData name="Guest User" userId="S::urn:spo:anon#3e2a3a15fc3f504d70ab4f7b32131d453887fbadba58b6779771051fecb571d5::" providerId="AD" clId="Web-{27E2C63F-D75B-7577-CADB-B9F523046795}"/>
    <pc:docChg chg="modSld">
      <pc:chgData name="Guest User" userId="S::urn:spo:anon#3e2a3a15fc3f504d70ab4f7b32131d453887fbadba58b6779771051fecb571d5::" providerId="AD" clId="Web-{27E2C63F-D75B-7577-CADB-B9F523046795}" dt="2022-04-27T00:54:10.572" v="0" actId="14100"/>
      <pc:docMkLst>
        <pc:docMk/>
      </pc:docMkLst>
      <pc:sldChg chg="modSp">
        <pc:chgData name="Guest User" userId="S::urn:spo:anon#3e2a3a15fc3f504d70ab4f7b32131d453887fbadba58b6779771051fecb571d5::" providerId="AD" clId="Web-{27E2C63F-D75B-7577-CADB-B9F523046795}" dt="2022-04-27T00:54:10.572" v="0" actId="14100"/>
        <pc:sldMkLst>
          <pc:docMk/>
          <pc:sldMk cId="0" sldId="337"/>
        </pc:sldMkLst>
        <pc:spChg chg="mod">
          <ac:chgData name="Guest User" userId="S::urn:spo:anon#3e2a3a15fc3f504d70ab4f7b32131d453887fbadba58b6779771051fecb571d5::" providerId="AD" clId="Web-{27E2C63F-D75B-7577-CADB-B9F523046795}" dt="2022-04-27T00:54:10.572" v="0" actId="14100"/>
          <ac:spMkLst>
            <pc:docMk/>
            <pc:sldMk cId="0" sldId="337"/>
            <ac:spMk id="3" creationId="{00000000-0000-0000-0000-000000000000}"/>
          </ac:spMkLst>
        </pc:spChg>
      </pc:sldChg>
    </pc:docChg>
  </pc:docChgLst>
  <pc:docChgLst>
    <pc:chgData name="Guest User" userId="S::urn:spo:anon#3e2a3a15fc3f504d70ab4f7b32131d453887fbadba58b6779771051fecb571d5::" providerId="AD" clId="Web-{9E1CBB65-D000-4A98-898A-891624AE382B}"/>
    <pc:docChg chg="modSld">
      <pc:chgData name="Guest User" userId="S::urn:spo:anon#3e2a3a15fc3f504d70ab4f7b32131d453887fbadba58b6779771051fecb571d5::" providerId="AD" clId="Web-{9E1CBB65-D000-4A98-898A-891624AE382B}" dt="2022-04-26T11:57:44.140" v="0" actId="1076"/>
      <pc:docMkLst>
        <pc:docMk/>
      </pc:docMkLst>
      <pc:sldChg chg="modSp">
        <pc:chgData name="Guest User" userId="S::urn:spo:anon#3e2a3a15fc3f504d70ab4f7b32131d453887fbadba58b6779771051fecb571d5::" providerId="AD" clId="Web-{9E1CBB65-D000-4A98-898A-891624AE382B}" dt="2022-04-26T11:57:44.140" v="0" actId="1076"/>
        <pc:sldMkLst>
          <pc:docMk/>
          <pc:sldMk cId="2315220693" sldId="333"/>
        </pc:sldMkLst>
        <pc:spChg chg="mod">
          <ac:chgData name="Guest User" userId="S::urn:spo:anon#3e2a3a15fc3f504d70ab4f7b32131d453887fbadba58b6779771051fecb571d5::" providerId="AD" clId="Web-{9E1CBB65-D000-4A98-898A-891624AE382B}" dt="2022-04-26T11:57:44.140" v="0" actId="1076"/>
          <ac:spMkLst>
            <pc:docMk/>
            <pc:sldMk cId="2315220693" sldId="333"/>
            <ac:spMk id="3" creationId="{00000000-0000-0000-0000-000000000000}"/>
          </ac:spMkLst>
        </pc:spChg>
      </pc:sldChg>
    </pc:docChg>
  </pc:docChgLst>
  <pc:docChgLst>
    <pc:chgData name="SMITHA MAHINDRAKAR" userId="f09a2cd1-1aff-4dcb-a309-4bd9a1e65aad" providerId="ADAL" clId="{6EFF190B-D9D3-4146-8A63-8A44CF536330}"/>
    <pc:docChg chg="delSld">
      <pc:chgData name="SMITHA MAHINDRAKAR" userId="f09a2cd1-1aff-4dcb-a309-4bd9a1e65aad" providerId="ADAL" clId="{6EFF190B-D9D3-4146-8A63-8A44CF536330}" dt="2022-01-28T17:48:48.233" v="0" actId="47"/>
      <pc:docMkLst>
        <pc:docMk/>
      </pc:docMkLst>
      <pc:sldChg chg="del">
        <pc:chgData name="SMITHA MAHINDRAKAR" userId="f09a2cd1-1aff-4dcb-a309-4bd9a1e65aad" providerId="ADAL" clId="{6EFF190B-D9D3-4146-8A63-8A44CF536330}" dt="2022-01-28T17:48:48.233" v="0" actId="47"/>
        <pc:sldMkLst>
          <pc:docMk/>
          <pc:sldMk cId="3381059009" sldId="33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8/23/2022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8/23/2022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E1EF-2F6B-437B-B308-21C007A114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8F1161-6374-485E-99AC-CACF97E4A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F975F8-AAAF-4BFC-94CF-94FF5E0C691F}"/>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5" name="Footer Placeholder 4">
            <a:extLst>
              <a:ext uri="{FF2B5EF4-FFF2-40B4-BE49-F238E27FC236}">
                <a16:creationId xmlns:a16="http://schemas.microsoft.com/office/drawing/2014/main" id="{5D5EF18C-1E7E-4970-9631-C5DD073B6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83698F-06AC-4042-8362-A9FA8A857956}"/>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1011811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7D03-442F-46AC-A2B9-2D3E01A0D1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4633CA-1FF6-420F-876B-252F5B6AC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8E816-8B44-464E-855F-028F5A8DC207}"/>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5" name="Footer Placeholder 4">
            <a:extLst>
              <a:ext uri="{FF2B5EF4-FFF2-40B4-BE49-F238E27FC236}">
                <a16:creationId xmlns:a16="http://schemas.microsoft.com/office/drawing/2014/main" id="{41957F3A-C7B5-4404-8354-03609CD9D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3D6867-B750-42C9-89C5-1C420EC8F985}"/>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66221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7F4C-07EB-496D-BA33-17D3586F2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363FA7-1237-4D1F-9C9E-67B67B20FE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34DB16-D448-4F37-8A91-A41A4E2C39CA}"/>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5" name="Footer Placeholder 4">
            <a:extLst>
              <a:ext uri="{FF2B5EF4-FFF2-40B4-BE49-F238E27FC236}">
                <a16:creationId xmlns:a16="http://schemas.microsoft.com/office/drawing/2014/main" id="{138F95D1-253A-4B59-A759-5BA6F3F02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6B5CA-F9A8-4A40-A075-591D61668460}"/>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2878783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7D68-A004-4D9E-8304-57EB9094D0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6C73F-5BE8-49E8-976A-D01433D52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B5B653-6483-45CD-ABD7-47BAD4664E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DA4A3F-D18B-47ED-A4B7-B0D6AC5F94CF}"/>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6" name="Footer Placeholder 5">
            <a:extLst>
              <a:ext uri="{FF2B5EF4-FFF2-40B4-BE49-F238E27FC236}">
                <a16:creationId xmlns:a16="http://schemas.microsoft.com/office/drawing/2014/main" id="{69E91886-43E1-4295-8DC3-3CA65E1ED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90558C-C7A8-4F1D-BC44-FD1F6925B35C}"/>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154659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ED7A-416D-4485-945A-8240CF58D5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6EE2F5-0FD2-4838-9753-44B76A142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F32B78-CA62-4424-ABDF-F0C86BA5D3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A168C-9B27-4EA2-8A47-C2B10FDCE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6F7386-AA92-4B63-AE9B-CB43A229AE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4237C6-3046-4510-BF2A-F6B31539A766}"/>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8" name="Footer Placeholder 7">
            <a:extLst>
              <a:ext uri="{FF2B5EF4-FFF2-40B4-BE49-F238E27FC236}">
                <a16:creationId xmlns:a16="http://schemas.microsoft.com/office/drawing/2014/main" id="{04DCE4C6-23D6-4606-9ACC-EC197DDAFF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4C3A0E-F2E8-4EBC-B1AC-1D23CA5215FA}"/>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728488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2B3C-483F-4B0F-95BB-E43E156F47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4DA8C6-3E71-46E3-9C18-FE6C4DC59243}"/>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4" name="Footer Placeholder 3">
            <a:extLst>
              <a:ext uri="{FF2B5EF4-FFF2-40B4-BE49-F238E27FC236}">
                <a16:creationId xmlns:a16="http://schemas.microsoft.com/office/drawing/2014/main" id="{A4D47934-611D-438B-92FD-4A149EF704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1B091A-B228-43AD-97E7-343DC70066C5}"/>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428437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C54A3-FFED-4CD3-AEC0-598FD9FEED21}"/>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3" name="Footer Placeholder 2">
            <a:extLst>
              <a:ext uri="{FF2B5EF4-FFF2-40B4-BE49-F238E27FC236}">
                <a16:creationId xmlns:a16="http://schemas.microsoft.com/office/drawing/2014/main" id="{5C34797A-4852-47DB-8AA2-0954C8D0D8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993B34-D24B-418F-8412-7DD42C6F9E3B}"/>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3443189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FE09-D55B-460D-B30E-4FA68CBA1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FB8EF1-C885-493F-87EB-F52D81335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3C488B-6531-471F-B2E7-3CADF8FE5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70112-A849-4C92-BA6C-D03B0FDB2743}"/>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6" name="Footer Placeholder 5">
            <a:extLst>
              <a:ext uri="{FF2B5EF4-FFF2-40B4-BE49-F238E27FC236}">
                <a16:creationId xmlns:a16="http://schemas.microsoft.com/office/drawing/2014/main" id="{82BC3DA3-18B3-4E6B-92AB-93D35AAE0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EF5517-791E-4D98-9914-AFDCCACBC7E0}"/>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36315873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A380-BD99-46F0-9D49-0DABE81CA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53CE61-5857-4CA5-B871-46F30FE23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7C119C-3383-4628-B032-D9EFC9972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835A2-4743-47B4-B280-D5AB3C997FE8}"/>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6" name="Footer Placeholder 5">
            <a:extLst>
              <a:ext uri="{FF2B5EF4-FFF2-40B4-BE49-F238E27FC236}">
                <a16:creationId xmlns:a16="http://schemas.microsoft.com/office/drawing/2014/main" id="{D53B18FD-50B0-475D-AA51-E36E0CDDD0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53BC8D-AD48-4D28-85D5-9210DE72DC55}"/>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22858212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B1D9-414A-4080-81B8-30ADD47F89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0804E-E49F-45E8-9032-120220AFC9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4246EE-8B68-4608-9BB1-EF77408C5A93}"/>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5" name="Footer Placeholder 4">
            <a:extLst>
              <a:ext uri="{FF2B5EF4-FFF2-40B4-BE49-F238E27FC236}">
                <a16:creationId xmlns:a16="http://schemas.microsoft.com/office/drawing/2014/main" id="{619B0B55-F5CD-4611-BD64-8400E86C6D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16C484-D5D3-437E-B97F-C3AE53D3F63E}"/>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1951934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888FAB-4B22-43FA-BBF0-067893EB6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489630-CA89-46AB-AE85-2AC073FE21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93F781-55A8-47A2-9339-1905A9AEB98C}"/>
              </a:ext>
            </a:extLst>
          </p:cNvPr>
          <p:cNvSpPr>
            <a:spLocks noGrp="1"/>
          </p:cNvSpPr>
          <p:nvPr>
            <p:ph type="dt" sz="half" idx="10"/>
          </p:nvPr>
        </p:nvSpPr>
        <p:spPr/>
        <p:txBody>
          <a:bodyPr/>
          <a:lstStyle/>
          <a:p>
            <a:fld id="{1634DAFA-BBC6-4BCA-8198-B7FE86439F73}" type="datetimeFigureOut">
              <a:rPr lang="en-IN" smtClean="0"/>
              <a:t>23-08-2022</a:t>
            </a:fld>
            <a:endParaRPr lang="en-IN"/>
          </a:p>
        </p:txBody>
      </p:sp>
      <p:sp>
        <p:nvSpPr>
          <p:cNvPr id="5" name="Footer Placeholder 4">
            <a:extLst>
              <a:ext uri="{FF2B5EF4-FFF2-40B4-BE49-F238E27FC236}">
                <a16:creationId xmlns:a16="http://schemas.microsoft.com/office/drawing/2014/main" id="{BDAE1B2C-B735-4753-9D01-835D77C1C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D7722-0D47-4810-85B4-7C714459B190}"/>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188663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pPr/>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8/23/2022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pPr/>
              <a:t>8/23/2022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68" r:id="rId9"/>
    <p:sldLayoutId id="2147483667" r:id="rId10"/>
    <p:sldLayoutId id="2147483661" r:id="rId11"/>
    <p:sldLayoutId id="2147483664" r:id="rId12"/>
    <p:sldLayoutId id="2147483662" r:id="rId13"/>
    <p:sldLayoutId id="2147483669" r:id="rId14"/>
    <p:sldLayoutId id="2147483670" r:id="rId15"/>
    <p:sldLayoutId id="2147483680" r:id="rId16"/>
    <p:sldLayoutId id="214748368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45DB1-3AC5-403C-AE1B-9D42EA7CA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918EED-74CF-4989-BD04-F36AFEC20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5A9A2-E482-435D-B595-C64A76EAE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4DAFA-BBC6-4BCA-8198-B7FE86439F73}" type="datetimeFigureOut">
              <a:rPr lang="en-IN" smtClean="0"/>
              <a:t>23-08-2022</a:t>
            </a:fld>
            <a:endParaRPr lang="en-IN"/>
          </a:p>
        </p:txBody>
      </p:sp>
      <p:sp>
        <p:nvSpPr>
          <p:cNvPr id="5" name="Footer Placeholder 4">
            <a:extLst>
              <a:ext uri="{FF2B5EF4-FFF2-40B4-BE49-F238E27FC236}">
                <a16:creationId xmlns:a16="http://schemas.microsoft.com/office/drawing/2014/main" id="{E5948DCC-3FCE-4589-B4FA-6A04B94C4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CC38BD-EF66-4A2B-99CE-26A803224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50950-193C-4967-807B-9BCF3011B298}" type="slidenum">
              <a:rPr lang="en-IN" smtClean="0"/>
              <a:t>‹#›</a:t>
            </a:fld>
            <a:endParaRPr lang="en-IN"/>
          </a:p>
        </p:txBody>
      </p:sp>
    </p:spTree>
    <p:extLst>
      <p:ext uri="{BB962C8B-B14F-4D97-AF65-F5344CB8AC3E}">
        <p14:creationId xmlns:p14="http://schemas.microsoft.com/office/powerpoint/2010/main" val="2550797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a:t>Entrepreneurship</a:t>
            </a:r>
            <a:br>
              <a:rPr lang="en-US" sz="6000" b="1"/>
            </a:br>
            <a:r>
              <a:rPr lang="en-US" sz="6000" b="1"/>
              <a:t>            and </a:t>
            </a:r>
            <a:br>
              <a:rPr lang="en-US" sz="6000" b="1"/>
            </a:br>
            <a:r>
              <a:rPr lang="en-US" sz="6000" b="1"/>
              <a:t>Project Management</a:t>
            </a:r>
          </a:p>
        </p:txBody>
      </p:sp>
      <p:sp>
        <p:nvSpPr>
          <p:cNvPr id="3" name="Subtitle 2"/>
          <p:cNvSpPr>
            <a:spLocks noGrp="1"/>
          </p:cNvSpPr>
          <p:nvPr>
            <p:ph type="subTitle" idx="1"/>
          </p:nvPr>
        </p:nvSpPr>
        <p:spPr>
          <a:xfrm>
            <a:off x="2349910" y="291971"/>
            <a:ext cx="8825658" cy="861420"/>
          </a:xfrm>
        </p:spPr>
        <p:txBody>
          <a:bodyPr/>
          <a:lstStyle/>
          <a:p>
            <a:r>
              <a:rPr lang="en-US" b="1">
                <a:solidFill>
                  <a:srgbClr val="92D050"/>
                </a:solidFill>
              </a:rPr>
              <a:t>UNIT-I</a:t>
            </a:r>
          </a:p>
          <a:p>
            <a:r>
              <a:rPr lang="en-US" b="1">
                <a:solidFill>
                  <a:srgbClr val="92D050"/>
                </a:solidFill>
              </a:rPr>
              <a:t>Introduction to Entrepreneurship</a:t>
            </a:r>
          </a:p>
        </p:txBody>
      </p:sp>
      <p:sp>
        <p:nvSpPr>
          <p:cNvPr id="4" name="Slide Number Placeholder 3">
            <a:extLst>
              <a:ext uri="{FF2B5EF4-FFF2-40B4-BE49-F238E27FC236}">
                <a16:creationId xmlns:a16="http://schemas.microsoft.com/office/drawing/2014/main" id="{27234DE6-49F7-4565-ADF6-DE3BC0609547}"/>
              </a:ext>
            </a:extLst>
          </p:cNvPr>
          <p:cNvSpPr>
            <a:spLocks noGrp="1"/>
          </p:cNvSpPr>
          <p:nvPr>
            <p:ph type="sldNum" sz="quarter" idx="12"/>
          </p:nvPr>
        </p:nvSpPr>
        <p:spPr/>
        <p:txBody>
          <a:bodyPr/>
          <a:lstStyle/>
          <a:p>
            <a:fld id="{D57F1E4F-1CFF-5643-939E-02111984F565}" type="slidenum">
              <a:rPr lang="en-US" dirty="0"/>
              <a:pPr/>
              <a:t>1</a:t>
            </a:fld>
            <a:endParaRPr lang="en-GB"/>
          </a:p>
        </p:txBody>
      </p:sp>
    </p:spTree>
    <p:extLst>
      <p:ext uri="{BB962C8B-B14F-4D97-AF65-F5344CB8AC3E}">
        <p14:creationId xmlns:p14="http://schemas.microsoft.com/office/powerpoint/2010/main" val="231522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BD09-5D99-48D2-B10B-9F9FCDF5728C}"/>
              </a:ext>
            </a:extLst>
          </p:cNvPr>
          <p:cNvSpPr>
            <a:spLocks noGrp="1"/>
          </p:cNvSpPr>
          <p:nvPr>
            <p:ph type="title"/>
          </p:nvPr>
        </p:nvSpPr>
        <p:spPr/>
        <p:txBody>
          <a:bodyPr/>
          <a:lstStyle/>
          <a:p>
            <a:pPr algn="ctr"/>
            <a:r>
              <a:rPr lang="en-GB" sz="3600" b="1"/>
              <a:t>The Major Charms of becoming an Entrepreneur</a:t>
            </a:r>
          </a:p>
        </p:txBody>
      </p:sp>
      <p:sp>
        <p:nvSpPr>
          <p:cNvPr id="3" name="Content Placeholder 2">
            <a:extLst>
              <a:ext uri="{FF2B5EF4-FFF2-40B4-BE49-F238E27FC236}">
                <a16:creationId xmlns:a16="http://schemas.microsoft.com/office/drawing/2014/main" id="{A31FC56A-5125-41B7-BE98-CEF12205DDE5}"/>
              </a:ext>
            </a:extLst>
          </p:cNvPr>
          <p:cNvSpPr>
            <a:spLocks noGrp="1"/>
          </p:cNvSpPr>
          <p:nvPr>
            <p:ph idx="1"/>
          </p:nvPr>
        </p:nvSpPr>
        <p:spPr/>
        <p:txBody>
          <a:bodyPr vert="horz" lIns="91440" tIns="45720" rIns="91440" bIns="45720" rtlCol="0" anchor="t">
            <a:normAutofit fontScale="85000" lnSpcReduction="20000"/>
          </a:bodyPr>
          <a:lstStyle/>
          <a:p>
            <a:pPr marL="457200" indent="-457200">
              <a:buFont typeface="Wingdings" charset="2"/>
              <a:buChar char="§"/>
            </a:pPr>
            <a:endParaRPr lang="en-GB" sz="2800"/>
          </a:p>
          <a:p>
            <a:pPr marL="457200" indent="-457200">
              <a:lnSpc>
                <a:spcPct val="150000"/>
              </a:lnSpc>
              <a:buFont typeface="Wingdings" charset="2"/>
              <a:buChar char="§"/>
            </a:pPr>
            <a:r>
              <a:rPr lang="en-GB" sz="2800"/>
              <a:t>Opportunity to create One's own destiny</a:t>
            </a:r>
            <a:endParaRPr lang="en-GB"/>
          </a:p>
          <a:p>
            <a:pPr marL="457200" indent="-457200">
              <a:lnSpc>
                <a:spcPct val="150000"/>
              </a:lnSpc>
              <a:buFont typeface="Wingdings" charset="2"/>
              <a:buChar char="§"/>
            </a:pPr>
            <a:r>
              <a:rPr lang="en-GB" sz="2800"/>
              <a:t>Opportunity to make a difference</a:t>
            </a:r>
          </a:p>
          <a:p>
            <a:pPr marL="457200" indent="-457200">
              <a:lnSpc>
                <a:spcPct val="150000"/>
              </a:lnSpc>
              <a:buFont typeface="Wingdings" charset="2"/>
              <a:buChar char="§"/>
            </a:pPr>
            <a:r>
              <a:rPr lang="en-GB" sz="2800"/>
              <a:t>Opportunity to reach one's full potential</a:t>
            </a:r>
          </a:p>
          <a:p>
            <a:pPr marL="457200" indent="-457200">
              <a:lnSpc>
                <a:spcPct val="150000"/>
              </a:lnSpc>
              <a:buFont typeface="Wingdings" charset="2"/>
              <a:buChar char="§"/>
            </a:pPr>
            <a:r>
              <a:rPr lang="en-GB" sz="2800"/>
              <a:t>Opportunity to reap impressive profits</a:t>
            </a:r>
          </a:p>
          <a:p>
            <a:pPr marL="457200" indent="-457200">
              <a:lnSpc>
                <a:spcPct val="150000"/>
              </a:lnSpc>
              <a:buFont typeface="Wingdings" charset="2"/>
              <a:buChar char="§"/>
            </a:pPr>
            <a:r>
              <a:rPr lang="en-GB" sz="2800"/>
              <a:t>Opportunity  to contribute to society</a:t>
            </a:r>
          </a:p>
          <a:p>
            <a:pPr marL="457200" indent="-457200">
              <a:lnSpc>
                <a:spcPct val="150000"/>
              </a:lnSpc>
              <a:buFont typeface="Wingdings" charset="2"/>
              <a:buChar char="§"/>
            </a:pPr>
            <a:r>
              <a:rPr lang="en-GB" sz="2800"/>
              <a:t>Opportunity to do what one enjoys</a:t>
            </a:r>
          </a:p>
        </p:txBody>
      </p:sp>
      <p:sp>
        <p:nvSpPr>
          <p:cNvPr id="4" name="Slide Number Placeholder 3">
            <a:extLst>
              <a:ext uri="{FF2B5EF4-FFF2-40B4-BE49-F238E27FC236}">
                <a16:creationId xmlns:a16="http://schemas.microsoft.com/office/drawing/2014/main" id="{9A92892B-6CA7-4CA6-AD01-EA4BCBA8F18C}"/>
              </a:ext>
            </a:extLst>
          </p:cNvPr>
          <p:cNvSpPr>
            <a:spLocks noGrp="1"/>
          </p:cNvSpPr>
          <p:nvPr>
            <p:ph type="sldNum" sz="quarter" idx="12"/>
          </p:nvPr>
        </p:nvSpPr>
        <p:spPr/>
        <p:txBody>
          <a:bodyPr/>
          <a:lstStyle/>
          <a:p>
            <a:fld id="{D57F1E4F-1CFF-5643-939E-02111984F565}" type="slidenum">
              <a:rPr lang="en-US" dirty="0"/>
              <a:pPr/>
              <a:t>10</a:t>
            </a:fld>
            <a:endParaRPr lang="en-US"/>
          </a:p>
        </p:txBody>
      </p:sp>
    </p:spTree>
    <p:extLst>
      <p:ext uri="{BB962C8B-B14F-4D97-AF65-F5344CB8AC3E}">
        <p14:creationId xmlns:p14="http://schemas.microsoft.com/office/powerpoint/2010/main" val="419550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6D59-78B9-4223-8E18-E307ACE9664C}"/>
              </a:ext>
            </a:extLst>
          </p:cNvPr>
          <p:cNvSpPr>
            <a:spLocks noGrp="1"/>
          </p:cNvSpPr>
          <p:nvPr>
            <p:ph type="title"/>
          </p:nvPr>
        </p:nvSpPr>
        <p:spPr/>
        <p:txBody>
          <a:bodyPr/>
          <a:lstStyle/>
          <a:p>
            <a:r>
              <a:rPr lang="en-GB" b="1">
                <a:ea typeface="+mj-lt"/>
                <a:cs typeface="+mj-lt"/>
              </a:rPr>
              <a:t>Entrepreneurship</a:t>
            </a:r>
            <a:endParaRPr lang="en-US"/>
          </a:p>
        </p:txBody>
      </p:sp>
      <p:sp>
        <p:nvSpPr>
          <p:cNvPr id="3" name="Content Placeholder 2">
            <a:extLst>
              <a:ext uri="{FF2B5EF4-FFF2-40B4-BE49-F238E27FC236}">
                <a16:creationId xmlns:a16="http://schemas.microsoft.com/office/drawing/2014/main" id="{679745D6-2073-47DE-B4D6-175715CDA8F0}"/>
              </a:ext>
            </a:extLst>
          </p:cNvPr>
          <p:cNvSpPr>
            <a:spLocks noGrp="1"/>
          </p:cNvSpPr>
          <p:nvPr>
            <p:ph idx="1"/>
          </p:nvPr>
        </p:nvSpPr>
        <p:spPr>
          <a:xfrm>
            <a:off x="313603" y="1188308"/>
            <a:ext cx="11558338" cy="5560153"/>
          </a:xfrm>
        </p:spPr>
        <p:txBody>
          <a:bodyPr vert="horz" lIns="91440" tIns="45720" rIns="91440" bIns="45720" rtlCol="0" anchor="t">
            <a:noAutofit/>
          </a:bodyPr>
          <a:lstStyle/>
          <a:p>
            <a:pPr algn="just">
              <a:lnSpc>
                <a:spcPct val="150000"/>
              </a:lnSpc>
            </a:pPr>
            <a:r>
              <a:rPr lang="en-GB" sz="2400"/>
              <a:t>Entrepreneurship is the attempt to create value through recognition of business opportunity, the management of risk-taking appropriate to the opportunity, and through the communicative and management skills to mobilise human, financial and material resources necessary to bring a project to fruition.                                                       </a:t>
            </a:r>
            <a:r>
              <a:rPr lang="en-GB" sz="2400" b="1"/>
              <a:t>Kao and Stevenson 1984</a:t>
            </a:r>
            <a:endParaRPr lang="en-US" sz="2400"/>
          </a:p>
          <a:p>
            <a:pPr algn="just">
              <a:lnSpc>
                <a:spcPct val="150000"/>
              </a:lnSpc>
            </a:pPr>
            <a:r>
              <a:rPr lang="en-GB" sz="2400"/>
              <a:t>Entrepreneurship is the purposeful activity  of an individual or a group of associated individuals, undertaken to initiate, maintain or aggrandize profit by production or distribution of economic goods and services.                                                                       </a:t>
            </a:r>
            <a:r>
              <a:rPr lang="en-GB" sz="2400" b="1"/>
              <a:t>A.H.Cole</a:t>
            </a:r>
            <a:endParaRPr lang="en-GB" sz="2400"/>
          </a:p>
        </p:txBody>
      </p:sp>
      <p:sp>
        <p:nvSpPr>
          <p:cNvPr id="4" name="Slide Number Placeholder 3">
            <a:extLst>
              <a:ext uri="{FF2B5EF4-FFF2-40B4-BE49-F238E27FC236}">
                <a16:creationId xmlns:a16="http://schemas.microsoft.com/office/drawing/2014/main" id="{304FF5D7-4F18-4C3F-B192-23C761B0D811}"/>
              </a:ext>
            </a:extLst>
          </p:cNvPr>
          <p:cNvSpPr>
            <a:spLocks noGrp="1"/>
          </p:cNvSpPr>
          <p:nvPr>
            <p:ph type="sldNum" sz="quarter" idx="12"/>
          </p:nvPr>
        </p:nvSpPr>
        <p:spPr/>
        <p:txBody>
          <a:bodyPr/>
          <a:lstStyle/>
          <a:p>
            <a:fld id="{D57F1E4F-1CFF-5643-939E-02111984F565}" type="slidenum">
              <a:rPr lang="en-US" dirty="0"/>
              <a:pPr/>
              <a:t>11</a:t>
            </a:fld>
            <a:endParaRPr lang="en-US"/>
          </a:p>
        </p:txBody>
      </p:sp>
    </p:spTree>
    <p:extLst>
      <p:ext uri="{BB962C8B-B14F-4D97-AF65-F5344CB8AC3E}">
        <p14:creationId xmlns:p14="http://schemas.microsoft.com/office/powerpoint/2010/main" val="281659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2940-6A9B-4D90-AA63-B799A4BE54A9}"/>
              </a:ext>
            </a:extLst>
          </p:cNvPr>
          <p:cNvSpPr>
            <a:spLocks noGrp="1"/>
          </p:cNvSpPr>
          <p:nvPr>
            <p:ph type="title"/>
          </p:nvPr>
        </p:nvSpPr>
        <p:spPr>
          <a:xfrm>
            <a:off x="646111" y="250312"/>
            <a:ext cx="9404723" cy="1602936"/>
          </a:xfrm>
        </p:spPr>
        <p:txBody>
          <a:bodyPr/>
          <a:lstStyle/>
          <a:p>
            <a:r>
              <a:rPr lang="en-GB" b="1"/>
              <a:t>Entrepreneurship</a:t>
            </a:r>
            <a:endParaRPr lang="en-GB">
              <a:ea typeface="+mj-lt"/>
              <a:cs typeface="+mj-lt"/>
            </a:endParaRPr>
          </a:p>
          <a:p>
            <a:endParaRPr lang="en-GB"/>
          </a:p>
        </p:txBody>
      </p:sp>
      <p:sp>
        <p:nvSpPr>
          <p:cNvPr id="3" name="Content Placeholder 2">
            <a:extLst>
              <a:ext uri="{FF2B5EF4-FFF2-40B4-BE49-F238E27FC236}">
                <a16:creationId xmlns:a16="http://schemas.microsoft.com/office/drawing/2014/main" id="{36BA00C8-D44B-410E-952E-7A63405CF1F9}"/>
              </a:ext>
            </a:extLst>
          </p:cNvPr>
          <p:cNvSpPr>
            <a:spLocks noGrp="1"/>
          </p:cNvSpPr>
          <p:nvPr>
            <p:ph idx="1"/>
          </p:nvPr>
        </p:nvSpPr>
        <p:spPr>
          <a:xfrm>
            <a:off x="221385" y="1000407"/>
            <a:ext cx="11643196" cy="5807585"/>
          </a:xfrm>
        </p:spPr>
        <p:txBody>
          <a:bodyPr vert="horz" lIns="91440" tIns="45720" rIns="91440" bIns="45720" rtlCol="0" anchor="t">
            <a:noAutofit/>
          </a:bodyPr>
          <a:lstStyle/>
          <a:p>
            <a:pPr algn="just">
              <a:lnSpc>
                <a:spcPct val="150000"/>
              </a:lnSpc>
            </a:pPr>
            <a:r>
              <a:rPr lang="en-GB" sz="2400"/>
              <a:t>Entrepreneurship is based on purposeful and systematic innovation. It includes not only the independent businessman but also company directors and managers who actually carry out innovative functions.</a:t>
            </a:r>
            <a:endParaRPr lang="en-US" sz="2400"/>
          </a:p>
          <a:p>
            <a:pPr marL="0" indent="0" algn="just">
              <a:lnSpc>
                <a:spcPct val="150000"/>
              </a:lnSpc>
              <a:buNone/>
            </a:pPr>
            <a:r>
              <a:rPr lang="en-GB" sz="2400"/>
              <a:t>                                                                         </a:t>
            </a:r>
            <a:r>
              <a:rPr lang="en-GB" sz="2400" b="1"/>
              <a:t>Joseph  A.  Schumpeter</a:t>
            </a:r>
          </a:p>
          <a:p>
            <a:pPr algn="just">
              <a:lnSpc>
                <a:spcPct val="150000"/>
              </a:lnSpc>
            </a:pPr>
            <a:r>
              <a:rPr lang="en-GB" sz="2400"/>
              <a:t>Entrepreneurship refers to the functions performed by an entrepreneur in establishing an enterprise. </a:t>
            </a:r>
          </a:p>
          <a:p>
            <a:pPr algn="just">
              <a:lnSpc>
                <a:spcPct val="150000"/>
              </a:lnSpc>
            </a:pPr>
            <a:r>
              <a:rPr lang="en-GB" sz="2400"/>
              <a:t>Entrepreneurship is the act of being an entrepreneur.</a:t>
            </a:r>
          </a:p>
          <a:p>
            <a:pPr algn="just">
              <a:lnSpc>
                <a:spcPct val="150000"/>
              </a:lnSpc>
            </a:pPr>
            <a:r>
              <a:rPr lang="en-GB" sz="2400"/>
              <a:t>Entrepreneurship is a process involving various actions to be undertaken to establish an enterprise. It is, thus, process of giving birth to a new enterprise.</a:t>
            </a:r>
          </a:p>
        </p:txBody>
      </p:sp>
      <p:sp>
        <p:nvSpPr>
          <p:cNvPr id="4" name="Slide Number Placeholder 3">
            <a:extLst>
              <a:ext uri="{FF2B5EF4-FFF2-40B4-BE49-F238E27FC236}">
                <a16:creationId xmlns:a16="http://schemas.microsoft.com/office/drawing/2014/main" id="{73655B68-DB15-43B3-A2EF-892AF0D450CE}"/>
              </a:ext>
            </a:extLst>
          </p:cNvPr>
          <p:cNvSpPr>
            <a:spLocks noGrp="1"/>
          </p:cNvSpPr>
          <p:nvPr>
            <p:ph type="sldNum" sz="quarter" idx="12"/>
          </p:nvPr>
        </p:nvSpPr>
        <p:spPr/>
        <p:txBody>
          <a:bodyPr/>
          <a:lstStyle/>
          <a:p>
            <a:fld id="{D57F1E4F-1CFF-5643-939E-02111984F565}" type="slidenum">
              <a:rPr lang="en-US" dirty="0"/>
              <a:pPr/>
              <a:t>12</a:t>
            </a:fld>
            <a:endParaRPr lang="en-US"/>
          </a:p>
        </p:txBody>
      </p:sp>
    </p:spTree>
    <p:extLst>
      <p:ext uri="{BB962C8B-B14F-4D97-AF65-F5344CB8AC3E}">
        <p14:creationId xmlns:p14="http://schemas.microsoft.com/office/powerpoint/2010/main" val="321155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D4A6-7B19-4973-B922-50B62020792A}"/>
              </a:ext>
            </a:extLst>
          </p:cNvPr>
          <p:cNvSpPr>
            <a:spLocks noGrp="1"/>
          </p:cNvSpPr>
          <p:nvPr>
            <p:ph type="title"/>
          </p:nvPr>
        </p:nvSpPr>
        <p:spPr/>
        <p:txBody>
          <a:bodyPr/>
          <a:lstStyle/>
          <a:p>
            <a:r>
              <a:rPr lang="en-GB" b="1"/>
              <a:t>Concept of Entrepreneurship</a:t>
            </a:r>
          </a:p>
        </p:txBody>
      </p:sp>
      <p:sp>
        <p:nvSpPr>
          <p:cNvPr id="3" name="Content Placeholder 2">
            <a:extLst>
              <a:ext uri="{FF2B5EF4-FFF2-40B4-BE49-F238E27FC236}">
                <a16:creationId xmlns:a16="http://schemas.microsoft.com/office/drawing/2014/main" id="{478C1B82-F693-4ABB-8E45-6C37870578FE}"/>
              </a:ext>
            </a:extLst>
          </p:cNvPr>
          <p:cNvSpPr>
            <a:spLocks noGrp="1"/>
          </p:cNvSpPr>
          <p:nvPr>
            <p:ph idx="1"/>
          </p:nvPr>
        </p:nvSpPr>
        <p:spPr/>
        <p:txBody>
          <a:bodyPr>
            <a:normAutofit/>
          </a:bodyPr>
          <a:lstStyle/>
          <a:p>
            <a:pPr algn="just"/>
            <a:r>
              <a:rPr lang="en-US" sz="2400"/>
              <a:t>Entrepreneurship is an innovative function. It is a leadership rather than an ownership. The process of innovation may be in the form of</a:t>
            </a:r>
          </a:p>
          <a:p>
            <a:r>
              <a:rPr lang="en-US" sz="2400"/>
              <a:t>Introduction of a New Product</a:t>
            </a:r>
          </a:p>
          <a:p>
            <a:r>
              <a:rPr lang="en-US" sz="2400"/>
              <a:t>Use of a New Method of production</a:t>
            </a:r>
          </a:p>
          <a:p>
            <a:r>
              <a:rPr lang="en-US" sz="2400"/>
              <a:t>Opening of a New Market</a:t>
            </a:r>
          </a:p>
          <a:p>
            <a:r>
              <a:rPr lang="en-US" sz="2400"/>
              <a:t>The conquest of New Source of supplying Raw Materials</a:t>
            </a:r>
          </a:p>
          <a:p>
            <a:pPr>
              <a:buNone/>
            </a:pPr>
            <a:r>
              <a:rPr lang="en-US" b="1" i="1"/>
              <a:t>												</a:t>
            </a:r>
            <a:r>
              <a:rPr lang="en-US" sz="2400" b="1" i="1"/>
              <a:t>Joseph A. Schumpeter.</a:t>
            </a:r>
            <a:endParaRPr lang="en-GB" b="1"/>
          </a:p>
        </p:txBody>
      </p:sp>
      <p:sp>
        <p:nvSpPr>
          <p:cNvPr id="4" name="Slide Number Placeholder 3">
            <a:extLst>
              <a:ext uri="{FF2B5EF4-FFF2-40B4-BE49-F238E27FC236}">
                <a16:creationId xmlns:a16="http://schemas.microsoft.com/office/drawing/2014/main" id="{FA41D1EB-4C07-42EB-8386-1B6016E5ADA4}"/>
              </a:ext>
            </a:extLst>
          </p:cNvPr>
          <p:cNvSpPr>
            <a:spLocks noGrp="1"/>
          </p:cNvSpPr>
          <p:nvPr>
            <p:ph type="sldNum" sz="quarter" idx="12"/>
          </p:nvPr>
        </p:nvSpPr>
        <p:spPr/>
        <p:txBody>
          <a:bodyPr/>
          <a:lstStyle/>
          <a:p>
            <a:fld id="{D57F1E4F-1CFF-5643-939E-02111984F565}" type="slidenum">
              <a:rPr lang="en-US" dirty="0"/>
              <a:pPr/>
              <a:t>13</a:t>
            </a:fld>
            <a:endParaRPr lang="en-US"/>
          </a:p>
        </p:txBody>
      </p:sp>
    </p:spTree>
    <p:extLst>
      <p:ext uri="{BB962C8B-B14F-4D97-AF65-F5344CB8AC3E}">
        <p14:creationId xmlns:p14="http://schemas.microsoft.com/office/powerpoint/2010/main" val="410007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BF5C-8D33-43A9-BBC4-CC301A2E89EE}"/>
              </a:ext>
            </a:extLst>
          </p:cNvPr>
          <p:cNvSpPr>
            <a:spLocks noGrp="1"/>
          </p:cNvSpPr>
          <p:nvPr>
            <p:ph type="title"/>
          </p:nvPr>
        </p:nvSpPr>
        <p:spPr>
          <a:xfrm>
            <a:off x="646111" y="452718"/>
            <a:ext cx="9404723" cy="710417"/>
          </a:xfrm>
        </p:spPr>
        <p:txBody>
          <a:bodyPr/>
          <a:lstStyle/>
          <a:p>
            <a:pPr marL="285750" indent="-285750">
              <a:spcBef>
                <a:spcPts val="1000"/>
              </a:spcBef>
              <a:buFont typeface="Arial"/>
              <a:buChar char="•"/>
            </a:pPr>
            <a:r>
              <a:rPr lang="en-US" b="1" cap="all">
                <a:ea typeface="+mj-lt"/>
                <a:cs typeface="+mj-lt"/>
              </a:rPr>
              <a:t> </a:t>
            </a:r>
            <a:r>
              <a:rPr lang="en-US" sz="2800" b="1" cap="all">
                <a:ea typeface="+mj-lt"/>
                <a:cs typeface="+mj-lt"/>
              </a:rPr>
              <a:t>ENTREPRENEUR AND ENTREPRENEURSHIP</a:t>
            </a:r>
            <a:endParaRPr lang="en-US" sz="2800">
              <a:ea typeface="+mj-lt"/>
              <a:cs typeface="+mj-lt"/>
            </a:endParaRPr>
          </a:p>
          <a:p>
            <a:endParaRPr lang="en-US"/>
          </a:p>
        </p:txBody>
      </p:sp>
      <p:sp>
        <p:nvSpPr>
          <p:cNvPr id="3" name="Content Placeholder 2">
            <a:extLst>
              <a:ext uri="{FF2B5EF4-FFF2-40B4-BE49-F238E27FC236}">
                <a16:creationId xmlns:a16="http://schemas.microsoft.com/office/drawing/2014/main" id="{1790B55F-F918-4245-820A-127367FB140F}"/>
              </a:ext>
            </a:extLst>
          </p:cNvPr>
          <p:cNvSpPr>
            <a:spLocks noGrp="1"/>
          </p:cNvSpPr>
          <p:nvPr>
            <p:ph idx="1"/>
          </p:nvPr>
        </p:nvSpPr>
        <p:spPr>
          <a:xfrm>
            <a:off x="1103312" y="1377184"/>
            <a:ext cx="8946541" cy="4871215"/>
          </a:xfrm>
        </p:spPr>
        <p:txBody>
          <a:bodyPr vert="horz" lIns="91440" tIns="45720" rIns="91440" bIns="45720" rtlCol="0" anchor="t">
            <a:noAutofit/>
          </a:bodyPr>
          <a:lstStyle/>
          <a:p>
            <a:r>
              <a:rPr lang="en-US">
                <a:ea typeface="+mj-lt"/>
                <a:cs typeface="+mj-lt"/>
              </a:rPr>
              <a:t>An </a:t>
            </a:r>
            <a:r>
              <a:rPr lang="en-US">
                <a:solidFill>
                  <a:srgbClr val="FFC000"/>
                </a:solidFill>
                <a:ea typeface="+mj-lt"/>
                <a:cs typeface="+mj-lt"/>
              </a:rPr>
              <a:t>entrepreneur</a:t>
            </a:r>
            <a:r>
              <a:rPr lang="en-US">
                <a:ea typeface="+mj-lt"/>
                <a:cs typeface="+mj-lt"/>
              </a:rPr>
              <a:t> is simply the founder of a business who works towards a vision.</a:t>
            </a:r>
            <a:endParaRPr lang="en-US"/>
          </a:p>
          <a:p>
            <a:r>
              <a:rPr lang="en-US">
                <a:solidFill>
                  <a:srgbClr val="92D050"/>
                </a:solidFill>
                <a:ea typeface="+mj-lt"/>
                <a:cs typeface="+mj-lt"/>
              </a:rPr>
              <a:t>Entrepreneurship</a:t>
            </a:r>
            <a:r>
              <a:rPr lang="en-US">
                <a:ea typeface="+mj-lt"/>
                <a:cs typeface="+mj-lt"/>
              </a:rPr>
              <a:t> varies from single to multiple projects, which help generate multiple employment opportunities.</a:t>
            </a:r>
            <a:endParaRPr lang="en-US"/>
          </a:p>
          <a:p>
            <a:r>
              <a:rPr lang="en-US">
                <a:ea typeface="+mj-lt"/>
                <a:cs typeface="+mj-lt"/>
              </a:rPr>
              <a:t>An </a:t>
            </a:r>
            <a:r>
              <a:rPr lang="en-US">
                <a:solidFill>
                  <a:srgbClr val="FFC000"/>
                </a:solidFill>
                <a:ea typeface="+mj-lt"/>
                <a:cs typeface="+mj-lt"/>
              </a:rPr>
              <a:t>entrepreneur</a:t>
            </a:r>
            <a:r>
              <a:rPr lang="en-US">
                <a:ea typeface="+mj-lt"/>
                <a:cs typeface="+mj-lt"/>
              </a:rPr>
              <a:t> is an individual or team of people who not only generate profits but also solve societal challenges through products and services. They provide value through their products, engage with clients and customers and take risks.</a:t>
            </a:r>
            <a:endParaRPr lang="en-US"/>
          </a:p>
          <a:p>
            <a:r>
              <a:rPr lang="en-US">
                <a:solidFill>
                  <a:srgbClr val="92D050"/>
                </a:solidFill>
                <a:ea typeface="+mj-lt"/>
                <a:cs typeface="+mj-lt"/>
              </a:rPr>
              <a:t>Entrepreneurship</a:t>
            </a:r>
            <a:r>
              <a:rPr lang="en-US">
                <a:ea typeface="+mj-lt"/>
                <a:cs typeface="+mj-lt"/>
              </a:rPr>
              <a:t> is the art of turning an idea into a venture. It’s not only about getting resources but also making constant efforts to build on the idea. There’s a direction and the people involved are all working toward a goal.</a:t>
            </a:r>
            <a:endParaRPr lang="en-US"/>
          </a:p>
          <a:p>
            <a:r>
              <a:rPr lang="en-US">
                <a:ea typeface="+mj-lt"/>
                <a:cs typeface="+mj-lt"/>
              </a:rPr>
              <a:t>An</a:t>
            </a:r>
            <a:r>
              <a:rPr lang="en-US">
                <a:solidFill>
                  <a:srgbClr val="FFC000"/>
                </a:solidFill>
                <a:ea typeface="+mj-lt"/>
                <a:cs typeface="+mj-lt"/>
              </a:rPr>
              <a:t> entrepreneur</a:t>
            </a:r>
            <a:r>
              <a:rPr lang="en-US">
                <a:ea typeface="+mj-lt"/>
                <a:cs typeface="+mj-lt"/>
              </a:rPr>
              <a:t> is a critical thinker, who brings new and innovative ideas to the table in the hope of making the world a better place.</a:t>
            </a:r>
          </a:p>
          <a:p>
            <a:endParaRPr lang="en-US"/>
          </a:p>
        </p:txBody>
      </p:sp>
      <p:sp>
        <p:nvSpPr>
          <p:cNvPr id="4" name="Slide Number Placeholder 3">
            <a:extLst>
              <a:ext uri="{FF2B5EF4-FFF2-40B4-BE49-F238E27FC236}">
                <a16:creationId xmlns:a16="http://schemas.microsoft.com/office/drawing/2014/main" id="{F78D7C7F-4E79-4BA7-906C-BBBCBDDAAFB0}"/>
              </a:ext>
            </a:extLst>
          </p:cNvPr>
          <p:cNvSpPr>
            <a:spLocks noGrp="1"/>
          </p:cNvSpPr>
          <p:nvPr>
            <p:ph type="sldNum" sz="quarter" idx="12"/>
          </p:nvPr>
        </p:nvSpPr>
        <p:spPr/>
        <p:txBody>
          <a:bodyPr/>
          <a:lstStyle/>
          <a:p>
            <a:fld id="{D57F1E4F-1CFF-5643-939E-02111984F565}" type="slidenum">
              <a:rPr lang="en-US" dirty="0"/>
              <a:pPr/>
              <a:t>14</a:t>
            </a:fld>
            <a:endParaRPr lang="en-US"/>
          </a:p>
        </p:txBody>
      </p:sp>
    </p:spTree>
    <p:extLst>
      <p:ext uri="{BB962C8B-B14F-4D97-AF65-F5344CB8AC3E}">
        <p14:creationId xmlns:p14="http://schemas.microsoft.com/office/powerpoint/2010/main" val="1886234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BFD6-34E4-4858-A393-4724931DEABD}"/>
              </a:ext>
            </a:extLst>
          </p:cNvPr>
          <p:cNvSpPr>
            <a:spLocks noGrp="1"/>
          </p:cNvSpPr>
          <p:nvPr>
            <p:ph type="title"/>
          </p:nvPr>
        </p:nvSpPr>
        <p:spPr>
          <a:xfrm>
            <a:off x="646111" y="452718"/>
            <a:ext cx="9404723" cy="753549"/>
          </a:xfrm>
        </p:spPr>
        <p:txBody>
          <a:bodyPr/>
          <a:lstStyle/>
          <a:p>
            <a:r>
              <a:rPr lang="en-US" sz="3200" b="1" cap="all"/>
              <a:t>ENTREPRENEUR AND ENTREPRENEURSHIP</a:t>
            </a:r>
            <a:endParaRPr lang="en-US" sz="3200">
              <a:ea typeface="+mj-lt"/>
              <a:cs typeface="+mj-lt"/>
            </a:endParaRPr>
          </a:p>
          <a:p>
            <a:endParaRPr lang="en-US"/>
          </a:p>
        </p:txBody>
      </p:sp>
      <p:sp>
        <p:nvSpPr>
          <p:cNvPr id="3" name="Content Placeholder 2">
            <a:extLst>
              <a:ext uri="{FF2B5EF4-FFF2-40B4-BE49-F238E27FC236}">
                <a16:creationId xmlns:a16="http://schemas.microsoft.com/office/drawing/2014/main" id="{C58BE107-E0EE-43A5-A9E4-E74B0697A0FA}"/>
              </a:ext>
            </a:extLst>
          </p:cNvPr>
          <p:cNvSpPr>
            <a:spLocks noGrp="1"/>
          </p:cNvSpPr>
          <p:nvPr>
            <p:ph idx="1"/>
          </p:nvPr>
        </p:nvSpPr>
        <p:spPr>
          <a:xfrm>
            <a:off x="1103312" y="1405937"/>
            <a:ext cx="9809182" cy="5201895"/>
          </a:xfrm>
        </p:spPr>
        <p:txBody>
          <a:bodyPr vert="horz" lIns="91440" tIns="45720" rIns="91440" bIns="45720" rtlCol="0" anchor="t">
            <a:normAutofit/>
          </a:bodyPr>
          <a:lstStyle/>
          <a:p>
            <a:r>
              <a:rPr lang="en-US">
                <a:solidFill>
                  <a:schemeClr val="accent1"/>
                </a:solidFill>
              </a:rPr>
              <a:t>Entrepreneurship </a:t>
            </a:r>
            <a:r>
              <a:rPr lang="en-US"/>
              <a:t>provides the platform to make changes through innovations and out-of-the-box thinking. It allows people to solve problems with creative solutions.</a:t>
            </a:r>
            <a:endParaRPr lang="en-US">
              <a:ea typeface="+mj-lt"/>
              <a:cs typeface="+mj-lt"/>
            </a:endParaRPr>
          </a:p>
          <a:p>
            <a:r>
              <a:rPr lang="en-US"/>
              <a:t>An </a:t>
            </a:r>
            <a:r>
              <a:rPr lang="en-US">
                <a:solidFill>
                  <a:srgbClr val="FFC000"/>
                </a:solidFill>
              </a:rPr>
              <a:t>entrepreneur</a:t>
            </a:r>
            <a:r>
              <a:rPr lang="en-US"/>
              <a:t> typically initiates and operates a new business. Simultaneously, they’re accountable for any associated risks.</a:t>
            </a:r>
            <a:endParaRPr lang="en-US">
              <a:ea typeface="+mj-lt"/>
              <a:cs typeface="+mj-lt"/>
            </a:endParaRPr>
          </a:p>
          <a:p>
            <a:r>
              <a:rPr lang="en-US">
                <a:solidFill>
                  <a:schemeClr val="accent1"/>
                </a:solidFill>
              </a:rPr>
              <a:t>Entrepreneurship</a:t>
            </a:r>
            <a:r>
              <a:rPr lang="en-US"/>
              <a:t> is the procedure of starting a new business that prepares someone for both risks and opportunities.</a:t>
            </a:r>
            <a:endParaRPr lang="en-US">
              <a:ea typeface="+mj-lt"/>
              <a:cs typeface="+mj-lt"/>
            </a:endParaRPr>
          </a:p>
          <a:p>
            <a:r>
              <a:rPr lang="en-US"/>
              <a:t>An </a:t>
            </a:r>
            <a:r>
              <a:rPr lang="en-US">
                <a:solidFill>
                  <a:srgbClr val="FFC000"/>
                </a:solidFill>
              </a:rPr>
              <a:t>entrepreneur</a:t>
            </a:r>
            <a:r>
              <a:rPr lang="en-US"/>
              <a:t> coordinates the essential requirements of an organization. They lead, motivate and direct to coordinate multiple efforts from different directions.</a:t>
            </a:r>
            <a:endParaRPr lang="en-US">
              <a:ea typeface="+mj-lt"/>
              <a:cs typeface="+mj-lt"/>
            </a:endParaRPr>
          </a:p>
          <a:p>
            <a:r>
              <a:rPr lang="en-US">
                <a:solidFill>
                  <a:schemeClr val="accent1"/>
                </a:solidFill>
              </a:rPr>
              <a:t>Entrepreneurship</a:t>
            </a:r>
            <a:r>
              <a:rPr lang="en-US"/>
              <a:t> is the process of coordination that allows individuals to streamline their efforts and resources. It’s the planning and organization of tasks and priorities.</a:t>
            </a:r>
            <a:endParaRPr lang="en-US">
              <a:ea typeface="+mj-lt"/>
              <a:cs typeface="+mj-lt"/>
            </a:endParaRPr>
          </a:p>
          <a:p>
            <a:r>
              <a:rPr lang="en-US"/>
              <a:t> If an </a:t>
            </a:r>
            <a:r>
              <a:rPr lang="en-US">
                <a:solidFill>
                  <a:srgbClr val="FFC000"/>
                </a:solidFill>
              </a:rPr>
              <a:t>entrepreneur</a:t>
            </a:r>
            <a:r>
              <a:rPr lang="en-US"/>
              <a:t> is the creator, </a:t>
            </a:r>
            <a:r>
              <a:rPr lang="en-US">
                <a:solidFill>
                  <a:schemeClr val="accent1"/>
                </a:solidFill>
              </a:rPr>
              <a:t>entrepreneurship</a:t>
            </a:r>
            <a:r>
              <a:rPr lang="en-US"/>
              <a:t> is the act of creation</a:t>
            </a:r>
            <a:endParaRPr lang="en-US">
              <a:ea typeface="+mj-lt"/>
              <a:cs typeface="+mj-lt"/>
            </a:endParaRPr>
          </a:p>
          <a:p>
            <a:endParaRPr lang="en-US"/>
          </a:p>
        </p:txBody>
      </p:sp>
      <p:sp>
        <p:nvSpPr>
          <p:cNvPr id="4" name="Slide Number Placeholder 3">
            <a:extLst>
              <a:ext uri="{FF2B5EF4-FFF2-40B4-BE49-F238E27FC236}">
                <a16:creationId xmlns:a16="http://schemas.microsoft.com/office/drawing/2014/main" id="{D7AFF867-28E3-4B54-89EA-EE3248DAB65E}"/>
              </a:ext>
            </a:extLst>
          </p:cNvPr>
          <p:cNvSpPr>
            <a:spLocks noGrp="1"/>
          </p:cNvSpPr>
          <p:nvPr>
            <p:ph type="sldNum" sz="quarter" idx="12"/>
          </p:nvPr>
        </p:nvSpPr>
        <p:spPr/>
        <p:txBody>
          <a:bodyPr/>
          <a:lstStyle/>
          <a:p>
            <a:fld id="{D57F1E4F-1CFF-5643-939E-02111984F565}" type="slidenum">
              <a:rPr lang="en-US" dirty="0"/>
              <a:pPr/>
              <a:t>15</a:t>
            </a:fld>
            <a:endParaRPr lang="en-US"/>
          </a:p>
        </p:txBody>
      </p:sp>
    </p:spTree>
    <p:extLst>
      <p:ext uri="{BB962C8B-B14F-4D97-AF65-F5344CB8AC3E}">
        <p14:creationId xmlns:p14="http://schemas.microsoft.com/office/powerpoint/2010/main" val="392546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7C20-204A-4864-81AF-70C825211F6D}"/>
              </a:ext>
            </a:extLst>
          </p:cNvPr>
          <p:cNvSpPr>
            <a:spLocks noGrp="1"/>
          </p:cNvSpPr>
          <p:nvPr>
            <p:ph type="title"/>
          </p:nvPr>
        </p:nvSpPr>
        <p:spPr>
          <a:xfrm>
            <a:off x="646111" y="452718"/>
            <a:ext cx="9404723" cy="753549"/>
          </a:xfrm>
        </p:spPr>
        <p:txBody>
          <a:bodyPr/>
          <a:lstStyle/>
          <a:p>
            <a:r>
              <a:rPr lang="en-GB" b="1">
                <a:ea typeface="+mj-lt"/>
                <a:cs typeface="+mj-lt"/>
              </a:rPr>
              <a:t>Entrepreneurship</a:t>
            </a:r>
            <a:endParaRPr lang="en-US"/>
          </a:p>
        </p:txBody>
      </p:sp>
      <p:sp>
        <p:nvSpPr>
          <p:cNvPr id="3" name="Content Placeholder 2">
            <a:extLst>
              <a:ext uri="{FF2B5EF4-FFF2-40B4-BE49-F238E27FC236}">
                <a16:creationId xmlns:a16="http://schemas.microsoft.com/office/drawing/2014/main" id="{9CDF2574-C54A-4334-AC16-C199CF8F9867}"/>
              </a:ext>
            </a:extLst>
          </p:cNvPr>
          <p:cNvSpPr>
            <a:spLocks noGrp="1"/>
          </p:cNvSpPr>
          <p:nvPr>
            <p:ph idx="1"/>
          </p:nvPr>
        </p:nvSpPr>
        <p:spPr>
          <a:xfrm>
            <a:off x="1103312" y="1304056"/>
            <a:ext cx="8946541" cy="5548192"/>
          </a:xfrm>
        </p:spPr>
        <p:txBody>
          <a:bodyPr vert="horz" lIns="91440" tIns="45720" rIns="91440" bIns="45720" rtlCol="0" anchor="t">
            <a:normAutofit/>
          </a:bodyPr>
          <a:lstStyle/>
          <a:p>
            <a:pPr>
              <a:lnSpc>
                <a:spcPct val="150000"/>
              </a:lnSpc>
            </a:pPr>
            <a:r>
              <a:rPr lang="en-GB" sz="2200"/>
              <a:t>Innovation and Risk bearing are regarded as the two basic elements involved in Entrepreneurship</a:t>
            </a:r>
            <a:endParaRPr lang="en-US" sz="2200"/>
          </a:p>
          <a:p>
            <a:r>
              <a:rPr lang="en-GB" sz="2200"/>
              <a:t>Relationship between Entrepreneur and Entrepreneurship</a:t>
            </a:r>
          </a:p>
          <a:p>
            <a:endParaRPr lang="en-GB"/>
          </a:p>
          <a:p>
            <a:endParaRPr lang="en-GB"/>
          </a:p>
          <a:p>
            <a:endParaRPr lang="en-GB"/>
          </a:p>
        </p:txBody>
      </p:sp>
      <p:sp>
        <p:nvSpPr>
          <p:cNvPr id="4" name="Slide Number Placeholder 3">
            <a:extLst>
              <a:ext uri="{FF2B5EF4-FFF2-40B4-BE49-F238E27FC236}">
                <a16:creationId xmlns:a16="http://schemas.microsoft.com/office/drawing/2014/main" id="{D48B971C-BDA6-463C-953D-F50D101EC1A8}"/>
              </a:ext>
            </a:extLst>
          </p:cNvPr>
          <p:cNvSpPr>
            <a:spLocks noGrp="1"/>
          </p:cNvSpPr>
          <p:nvPr>
            <p:ph type="sldNum" sz="quarter" idx="12"/>
          </p:nvPr>
        </p:nvSpPr>
        <p:spPr/>
        <p:txBody>
          <a:bodyPr/>
          <a:lstStyle/>
          <a:p>
            <a:fld id="{D57F1E4F-1CFF-5643-939E-02111984F565}" type="slidenum">
              <a:rPr lang="en-US" dirty="0"/>
              <a:pPr/>
              <a:t>16</a:t>
            </a:fld>
            <a:endParaRPr lang="en-US"/>
          </a:p>
        </p:txBody>
      </p:sp>
      <p:graphicFrame>
        <p:nvGraphicFramePr>
          <p:cNvPr id="5" name="Table 5">
            <a:extLst>
              <a:ext uri="{FF2B5EF4-FFF2-40B4-BE49-F238E27FC236}">
                <a16:creationId xmlns:a16="http://schemas.microsoft.com/office/drawing/2014/main" id="{42243C79-C553-4206-9140-859A845D43D3}"/>
              </a:ext>
            </a:extLst>
          </p:cNvPr>
          <p:cNvGraphicFramePr>
            <a:graphicFrameLocks noGrp="1"/>
          </p:cNvGraphicFramePr>
          <p:nvPr>
            <p:extLst>
              <p:ext uri="{D42A27DB-BD31-4B8C-83A1-F6EECF244321}">
                <p14:modId xmlns:p14="http://schemas.microsoft.com/office/powerpoint/2010/main" val="3742067659"/>
              </p:ext>
            </p:extLst>
          </p:nvPr>
        </p:nvGraphicFramePr>
        <p:xfrm>
          <a:off x="1833122" y="2907079"/>
          <a:ext cx="7648986" cy="3936813"/>
        </p:xfrm>
        <a:graphic>
          <a:graphicData uri="http://schemas.openxmlformats.org/drawingml/2006/table">
            <a:tbl>
              <a:tblPr firstRow="1" bandRow="1">
                <a:tableStyleId>{5C22544A-7EE6-4342-B048-85BDC9FD1C3A}</a:tableStyleId>
              </a:tblPr>
              <a:tblGrid>
                <a:gridCol w="3824493">
                  <a:extLst>
                    <a:ext uri="{9D8B030D-6E8A-4147-A177-3AD203B41FA5}">
                      <a16:colId xmlns:a16="http://schemas.microsoft.com/office/drawing/2014/main" val="503210838"/>
                    </a:ext>
                  </a:extLst>
                </a:gridCol>
                <a:gridCol w="3824493">
                  <a:extLst>
                    <a:ext uri="{9D8B030D-6E8A-4147-A177-3AD203B41FA5}">
                      <a16:colId xmlns:a16="http://schemas.microsoft.com/office/drawing/2014/main" val="4191003499"/>
                    </a:ext>
                  </a:extLst>
                </a:gridCol>
              </a:tblGrid>
              <a:tr h="438027">
                <a:tc>
                  <a:txBody>
                    <a:bodyPr/>
                    <a:lstStyle/>
                    <a:p>
                      <a:pPr algn="ctr">
                        <a:lnSpc>
                          <a:spcPct val="100000"/>
                        </a:lnSpc>
                      </a:pPr>
                      <a:r>
                        <a:rPr lang="en-GB" sz="2800"/>
                        <a:t>Entrepreneur</a:t>
                      </a:r>
                    </a:p>
                  </a:txBody>
                  <a:tcPr/>
                </a:tc>
                <a:tc>
                  <a:txBody>
                    <a:bodyPr/>
                    <a:lstStyle/>
                    <a:p>
                      <a:pPr algn="ctr"/>
                      <a:r>
                        <a:rPr lang="en-GB" sz="2800"/>
                        <a:t>Entrepreneurship</a:t>
                      </a:r>
                    </a:p>
                  </a:txBody>
                  <a:tcPr/>
                </a:tc>
                <a:extLst>
                  <a:ext uri="{0D108BD9-81ED-4DB2-BD59-A6C34878D82A}">
                    <a16:rowId xmlns:a16="http://schemas.microsoft.com/office/drawing/2014/main" val="1856990004"/>
                  </a:ext>
                </a:extLst>
              </a:tr>
              <a:tr h="318565">
                <a:tc>
                  <a:txBody>
                    <a:bodyPr/>
                    <a:lstStyle/>
                    <a:p>
                      <a:r>
                        <a:rPr lang="en-GB"/>
                        <a:t>Person</a:t>
                      </a:r>
                    </a:p>
                  </a:txBody>
                  <a:tcPr/>
                </a:tc>
                <a:tc>
                  <a:txBody>
                    <a:bodyPr/>
                    <a:lstStyle/>
                    <a:p>
                      <a:r>
                        <a:rPr lang="en-GB"/>
                        <a:t>Process</a:t>
                      </a:r>
                    </a:p>
                  </a:txBody>
                  <a:tcPr/>
                </a:tc>
                <a:extLst>
                  <a:ext uri="{0D108BD9-81ED-4DB2-BD59-A6C34878D82A}">
                    <a16:rowId xmlns:a16="http://schemas.microsoft.com/office/drawing/2014/main" val="394121005"/>
                  </a:ext>
                </a:extLst>
              </a:tr>
              <a:tr h="308609">
                <a:tc>
                  <a:txBody>
                    <a:bodyPr/>
                    <a:lstStyle/>
                    <a:p>
                      <a:r>
                        <a:rPr lang="en-GB"/>
                        <a:t>Organiser</a:t>
                      </a:r>
                    </a:p>
                  </a:txBody>
                  <a:tcPr/>
                </a:tc>
                <a:tc>
                  <a:txBody>
                    <a:bodyPr/>
                    <a:lstStyle/>
                    <a:p>
                      <a:r>
                        <a:rPr lang="en-GB"/>
                        <a:t>Organization</a:t>
                      </a:r>
                    </a:p>
                  </a:txBody>
                  <a:tcPr/>
                </a:tc>
                <a:extLst>
                  <a:ext uri="{0D108BD9-81ED-4DB2-BD59-A6C34878D82A}">
                    <a16:rowId xmlns:a16="http://schemas.microsoft.com/office/drawing/2014/main" val="2019882519"/>
                  </a:ext>
                </a:extLst>
              </a:tr>
              <a:tr h="318565">
                <a:tc>
                  <a:txBody>
                    <a:bodyPr/>
                    <a:lstStyle/>
                    <a:p>
                      <a:r>
                        <a:rPr lang="en-GB"/>
                        <a:t>Innovator</a:t>
                      </a:r>
                    </a:p>
                  </a:txBody>
                  <a:tcPr/>
                </a:tc>
                <a:tc>
                  <a:txBody>
                    <a:bodyPr/>
                    <a:lstStyle/>
                    <a:p>
                      <a:r>
                        <a:rPr lang="en-GB"/>
                        <a:t>Innovation</a:t>
                      </a:r>
                    </a:p>
                  </a:txBody>
                  <a:tcPr/>
                </a:tc>
                <a:extLst>
                  <a:ext uri="{0D108BD9-81ED-4DB2-BD59-A6C34878D82A}">
                    <a16:rowId xmlns:a16="http://schemas.microsoft.com/office/drawing/2014/main" val="1484784056"/>
                  </a:ext>
                </a:extLst>
              </a:tr>
              <a:tr h="308609">
                <a:tc>
                  <a:txBody>
                    <a:bodyPr/>
                    <a:lstStyle/>
                    <a:p>
                      <a:r>
                        <a:rPr lang="en-GB"/>
                        <a:t>Risk-bearer</a:t>
                      </a:r>
                    </a:p>
                  </a:txBody>
                  <a:tcPr/>
                </a:tc>
                <a:tc>
                  <a:txBody>
                    <a:bodyPr/>
                    <a:lstStyle/>
                    <a:p>
                      <a:r>
                        <a:rPr lang="en-GB"/>
                        <a:t>Risk-bearing</a:t>
                      </a:r>
                    </a:p>
                  </a:txBody>
                  <a:tcPr/>
                </a:tc>
                <a:extLst>
                  <a:ext uri="{0D108BD9-81ED-4DB2-BD59-A6C34878D82A}">
                    <a16:rowId xmlns:a16="http://schemas.microsoft.com/office/drawing/2014/main" val="1941354101"/>
                  </a:ext>
                </a:extLst>
              </a:tr>
              <a:tr h="328520">
                <a:tc>
                  <a:txBody>
                    <a:bodyPr/>
                    <a:lstStyle/>
                    <a:p>
                      <a:r>
                        <a:rPr lang="en-GB"/>
                        <a:t>Motivator</a:t>
                      </a:r>
                    </a:p>
                  </a:txBody>
                  <a:tcPr/>
                </a:tc>
                <a:tc>
                  <a:txBody>
                    <a:bodyPr/>
                    <a:lstStyle/>
                    <a:p>
                      <a:r>
                        <a:rPr lang="en-GB"/>
                        <a:t>Motivation</a:t>
                      </a:r>
                    </a:p>
                  </a:txBody>
                  <a:tcPr/>
                </a:tc>
                <a:extLst>
                  <a:ext uri="{0D108BD9-81ED-4DB2-BD59-A6C34878D82A}">
                    <a16:rowId xmlns:a16="http://schemas.microsoft.com/office/drawing/2014/main" val="1239199470"/>
                  </a:ext>
                </a:extLst>
              </a:tr>
              <a:tr h="308609">
                <a:tc>
                  <a:txBody>
                    <a:bodyPr/>
                    <a:lstStyle/>
                    <a:p>
                      <a:r>
                        <a:rPr lang="en-GB"/>
                        <a:t>Creator</a:t>
                      </a:r>
                    </a:p>
                  </a:txBody>
                  <a:tcPr/>
                </a:tc>
                <a:tc>
                  <a:txBody>
                    <a:bodyPr/>
                    <a:lstStyle/>
                    <a:p>
                      <a:r>
                        <a:rPr lang="en-GB"/>
                        <a:t>Creation</a:t>
                      </a:r>
                    </a:p>
                  </a:txBody>
                  <a:tcPr/>
                </a:tc>
                <a:extLst>
                  <a:ext uri="{0D108BD9-81ED-4DB2-BD59-A6C34878D82A}">
                    <a16:rowId xmlns:a16="http://schemas.microsoft.com/office/drawing/2014/main" val="3888758287"/>
                  </a:ext>
                </a:extLst>
              </a:tr>
              <a:tr h="395111">
                <a:tc>
                  <a:txBody>
                    <a:bodyPr/>
                    <a:lstStyle/>
                    <a:p>
                      <a:pPr>
                        <a:lnSpc>
                          <a:spcPct val="100000"/>
                        </a:lnSpc>
                      </a:pPr>
                      <a:r>
                        <a:rPr lang="en-GB"/>
                        <a:t>Visualiser</a:t>
                      </a:r>
                    </a:p>
                  </a:txBody>
                  <a:tcPr/>
                </a:tc>
                <a:tc>
                  <a:txBody>
                    <a:bodyPr/>
                    <a:lstStyle/>
                    <a:p>
                      <a:r>
                        <a:rPr lang="en-GB"/>
                        <a:t>Vision</a:t>
                      </a:r>
                    </a:p>
                  </a:txBody>
                  <a:tcPr/>
                </a:tc>
                <a:extLst>
                  <a:ext uri="{0D108BD9-81ED-4DB2-BD59-A6C34878D82A}">
                    <a16:rowId xmlns:a16="http://schemas.microsoft.com/office/drawing/2014/main" val="844069275"/>
                  </a:ext>
                </a:extLst>
              </a:tr>
              <a:tr h="381000">
                <a:tc>
                  <a:txBody>
                    <a:bodyPr/>
                    <a:lstStyle/>
                    <a:p>
                      <a:pPr lvl="0">
                        <a:lnSpc>
                          <a:spcPct val="100000"/>
                        </a:lnSpc>
                        <a:buNone/>
                      </a:pPr>
                      <a:r>
                        <a:rPr lang="en-GB"/>
                        <a:t>Leader</a:t>
                      </a:r>
                    </a:p>
                  </a:txBody>
                  <a:tcPr/>
                </a:tc>
                <a:tc>
                  <a:txBody>
                    <a:bodyPr/>
                    <a:lstStyle/>
                    <a:p>
                      <a:pPr lvl="0">
                        <a:buNone/>
                      </a:pPr>
                      <a:r>
                        <a:rPr lang="en-GB"/>
                        <a:t>Leadership</a:t>
                      </a:r>
                    </a:p>
                  </a:txBody>
                  <a:tcPr/>
                </a:tc>
                <a:extLst>
                  <a:ext uri="{0D108BD9-81ED-4DB2-BD59-A6C34878D82A}">
                    <a16:rowId xmlns:a16="http://schemas.microsoft.com/office/drawing/2014/main" val="3997609896"/>
                  </a:ext>
                </a:extLst>
              </a:tr>
              <a:tr h="447982">
                <a:tc>
                  <a:txBody>
                    <a:bodyPr/>
                    <a:lstStyle/>
                    <a:p>
                      <a:pPr lvl="0">
                        <a:buNone/>
                      </a:pPr>
                      <a:r>
                        <a:rPr lang="en-GB"/>
                        <a:t>Imitator</a:t>
                      </a:r>
                    </a:p>
                  </a:txBody>
                  <a:tcPr/>
                </a:tc>
                <a:tc>
                  <a:txBody>
                    <a:bodyPr/>
                    <a:lstStyle/>
                    <a:p>
                      <a:pPr lvl="0">
                        <a:buNone/>
                      </a:pPr>
                      <a:r>
                        <a:rPr lang="en-GB"/>
                        <a:t>Imitation</a:t>
                      </a:r>
                    </a:p>
                  </a:txBody>
                  <a:tcPr/>
                </a:tc>
                <a:extLst>
                  <a:ext uri="{0D108BD9-81ED-4DB2-BD59-A6C34878D82A}">
                    <a16:rowId xmlns:a16="http://schemas.microsoft.com/office/drawing/2014/main" val="1190723275"/>
                  </a:ext>
                </a:extLst>
              </a:tr>
            </a:tbl>
          </a:graphicData>
        </a:graphic>
      </p:graphicFrame>
    </p:spTree>
    <p:extLst>
      <p:ext uri="{BB962C8B-B14F-4D97-AF65-F5344CB8AC3E}">
        <p14:creationId xmlns:p14="http://schemas.microsoft.com/office/powerpoint/2010/main" val="3923298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1"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14AEDD7-7A4C-47FD-9089-A35CA065281D}"/>
              </a:ext>
            </a:extLst>
          </p:cNvPr>
          <p:cNvSpPr>
            <a:spLocks noGrp="1"/>
          </p:cNvSpPr>
          <p:nvPr>
            <p:ph type="title"/>
          </p:nvPr>
        </p:nvSpPr>
        <p:spPr>
          <a:xfrm>
            <a:off x="806195" y="804672"/>
            <a:ext cx="3521359" cy="5248656"/>
          </a:xfrm>
        </p:spPr>
        <p:txBody>
          <a:bodyPr anchor="ctr">
            <a:normAutofit/>
          </a:bodyPr>
          <a:lstStyle/>
          <a:p>
            <a:pPr algn="ctr"/>
            <a:r>
              <a:rPr lang="en-GB" sz="2900" b="1"/>
              <a:t>Nature of Entrepreneurship</a:t>
            </a:r>
          </a:p>
        </p:txBody>
      </p:sp>
      <p:sp>
        <p:nvSpPr>
          <p:cNvPr id="3" name="Content Placeholder 2">
            <a:extLst>
              <a:ext uri="{FF2B5EF4-FFF2-40B4-BE49-F238E27FC236}">
                <a16:creationId xmlns:a16="http://schemas.microsoft.com/office/drawing/2014/main" id="{58E4DBFE-9FC1-4CCE-A048-951690880482}"/>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GB"/>
              <a:t>The main features of Entrepreneurship are</a:t>
            </a:r>
          </a:p>
          <a:p>
            <a:endParaRPr lang="en-GB"/>
          </a:p>
          <a:p>
            <a:pPr>
              <a:buFont typeface="Wingdings" charset="2"/>
              <a:buChar char="v"/>
            </a:pPr>
            <a:r>
              <a:rPr lang="en-GB"/>
              <a:t>Economic activity</a:t>
            </a:r>
          </a:p>
          <a:p>
            <a:pPr>
              <a:buFont typeface="Wingdings" charset="2"/>
              <a:buChar char="v"/>
            </a:pPr>
            <a:r>
              <a:rPr lang="en-GB"/>
              <a:t>Creative activity</a:t>
            </a:r>
          </a:p>
          <a:p>
            <a:pPr>
              <a:buFont typeface="Wingdings" charset="2"/>
              <a:buChar char="v"/>
            </a:pPr>
            <a:r>
              <a:rPr lang="en-GB"/>
              <a:t>Purposeful activity</a:t>
            </a:r>
          </a:p>
          <a:p>
            <a:pPr>
              <a:buFont typeface="Wingdings" charset="2"/>
              <a:buChar char="v"/>
            </a:pPr>
            <a:r>
              <a:rPr lang="en-GB"/>
              <a:t>Function of risk-bearing</a:t>
            </a:r>
          </a:p>
          <a:p>
            <a:pPr>
              <a:buFont typeface="Wingdings" charset="2"/>
              <a:buChar char="v"/>
            </a:pPr>
            <a:r>
              <a:rPr lang="en-GB"/>
              <a:t>Organizing function</a:t>
            </a:r>
          </a:p>
          <a:p>
            <a:pPr>
              <a:buFont typeface="Wingdings" charset="2"/>
              <a:buChar char="v"/>
            </a:pPr>
            <a:r>
              <a:rPr lang="en-GB"/>
              <a:t>Gap-filling function</a:t>
            </a:r>
          </a:p>
          <a:p>
            <a:pPr>
              <a:buFont typeface="Wingdings" charset="2"/>
              <a:buChar char="v"/>
            </a:pPr>
            <a:r>
              <a:rPr lang="en-GB"/>
              <a:t>Dynamic function</a:t>
            </a:r>
          </a:p>
          <a:p>
            <a:pPr>
              <a:buFont typeface="Wingdings" charset="2"/>
              <a:buChar char="v"/>
            </a:pPr>
            <a:r>
              <a:rPr lang="en-GB"/>
              <a:t>Innovative function</a:t>
            </a:r>
          </a:p>
        </p:txBody>
      </p:sp>
      <p:sp>
        <p:nvSpPr>
          <p:cNvPr id="4" name="Slide Number Placeholder 3">
            <a:extLst>
              <a:ext uri="{FF2B5EF4-FFF2-40B4-BE49-F238E27FC236}">
                <a16:creationId xmlns:a16="http://schemas.microsoft.com/office/drawing/2014/main" id="{E3E9024F-FA8B-4434-AE48-14B492D69A9C}"/>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D57F1E4F-1CFF-5643-939E-02111984F565}" type="slidenum">
              <a:rPr lang="en-US" sz="1100">
                <a:solidFill>
                  <a:schemeClr val="accent1"/>
                </a:solidFill>
              </a:rPr>
              <a:pPr algn="r">
                <a:spcAft>
                  <a:spcPts val="600"/>
                </a:spcAft>
              </a:pPr>
              <a:t>17</a:t>
            </a:fld>
            <a:endParaRPr lang="en-US" sz="1100">
              <a:solidFill>
                <a:schemeClr val="accent1"/>
              </a:solidFill>
            </a:endParaRPr>
          </a:p>
        </p:txBody>
      </p:sp>
    </p:spTree>
    <p:extLst>
      <p:ext uri="{BB962C8B-B14F-4D97-AF65-F5344CB8AC3E}">
        <p14:creationId xmlns:p14="http://schemas.microsoft.com/office/powerpoint/2010/main" val="2397610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1357-F1B7-4FE5-8929-0D23520D53C2}"/>
              </a:ext>
            </a:extLst>
          </p:cNvPr>
          <p:cNvSpPr>
            <a:spLocks noGrp="1"/>
          </p:cNvSpPr>
          <p:nvPr>
            <p:ph type="title"/>
          </p:nvPr>
        </p:nvSpPr>
        <p:spPr/>
        <p:txBody>
          <a:bodyPr/>
          <a:lstStyle/>
          <a:p>
            <a:r>
              <a:rPr lang="en-GB" b="1"/>
              <a:t>Factors affecting Entrepreneurship Development</a:t>
            </a:r>
            <a:endParaRPr lang="en-US">
              <a:ea typeface="+mj-lt"/>
              <a:cs typeface="+mj-lt"/>
            </a:endParaRPr>
          </a:p>
        </p:txBody>
      </p:sp>
      <p:sp>
        <p:nvSpPr>
          <p:cNvPr id="3" name="Content Placeholder 2">
            <a:extLst>
              <a:ext uri="{FF2B5EF4-FFF2-40B4-BE49-F238E27FC236}">
                <a16:creationId xmlns:a16="http://schemas.microsoft.com/office/drawing/2014/main" id="{AA5412D9-9E43-45A1-B9B4-9B70FC24A32D}"/>
              </a:ext>
            </a:extLst>
          </p:cNvPr>
          <p:cNvSpPr>
            <a:spLocks noGrp="1"/>
          </p:cNvSpPr>
          <p:nvPr>
            <p:ph idx="1"/>
          </p:nvPr>
        </p:nvSpPr>
        <p:spPr/>
        <p:txBody>
          <a:bodyPr vert="horz" lIns="91440" tIns="45720" rIns="91440" bIns="45720" rtlCol="0" anchor="t">
            <a:normAutofit/>
          </a:bodyPr>
          <a:lstStyle/>
          <a:p>
            <a:pPr marL="0" indent="0">
              <a:buNone/>
            </a:pPr>
            <a:r>
              <a:rPr lang="en-GB" sz="3200" b="1"/>
              <a:t>Economic Factors</a:t>
            </a:r>
          </a:p>
          <a:p>
            <a:r>
              <a:rPr lang="en-GB" sz="3200"/>
              <a:t>Capital</a:t>
            </a:r>
          </a:p>
          <a:p>
            <a:r>
              <a:rPr lang="en-GB" sz="3200"/>
              <a:t>Availability of Raw Materials</a:t>
            </a:r>
          </a:p>
          <a:p>
            <a:r>
              <a:rPr lang="en-GB" sz="3200"/>
              <a:t>Availability of Human Resources</a:t>
            </a:r>
          </a:p>
          <a:p>
            <a:r>
              <a:rPr lang="en-GB" sz="3200"/>
              <a:t>Market opportunities</a:t>
            </a:r>
          </a:p>
        </p:txBody>
      </p:sp>
      <p:sp>
        <p:nvSpPr>
          <p:cNvPr id="4" name="Slide Number Placeholder 3">
            <a:extLst>
              <a:ext uri="{FF2B5EF4-FFF2-40B4-BE49-F238E27FC236}">
                <a16:creationId xmlns:a16="http://schemas.microsoft.com/office/drawing/2014/main" id="{6E43CF1E-694C-4CB8-82B4-4DC4E0BCC1E3}"/>
              </a:ext>
            </a:extLst>
          </p:cNvPr>
          <p:cNvSpPr>
            <a:spLocks noGrp="1"/>
          </p:cNvSpPr>
          <p:nvPr>
            <p:ph type="sldNum" sz="quarter" idx="12"/>
          </p:nvPr>
        </p:nvSpPr>
        <p:spPr/>
        <p:txBody>
          <a:bodyPr/>
          <a:lstStyle/>
          <a:p>
            <a:fld id="{D57F1E4F-1CFF-5643-939E-02111984F565}" type="slidenum">
              <a:rPr lang="en-US" dirty="0"/>
              <a:pPr/>
              <a:t>18</a:t>
            </a:fld>
            <a:endParaRPr lang="en-US"/>
          </a:p>
        </p:txBody>
      </p:sp>
    </p:spTree>
    <p:extLst>
      <p:ext uri="{BB962C8B-B14F-4D97-AF65-F5344CB8AC3E}">
        <p14:creationId xmlns:p14="http://schemas.microsoft.com/office/powerpoint/2010/main" val="69742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9EAA-CD1E-4854-A3BF-C3909FF0C096}"/>
              </a:ext>
            </a:extLst>
          </p:cNvPr>
          <p:cNvSpPr>
            <a:spLocks noGrp="1"/>
          </p:cNvSpPr>
          <p:nvPr>
            <p:ph type="title"/>
          </p:nvPr>
        </p:nvSpPr>
        <p:spPr/>
        <p:txBody>
          <a:bodyPr/>
          <a:lstStyle/>
          <a:p>
            <a:r>
              <a:rPr lang="en-GB" sz="4000" b="1">
                <a:ea typeface="+mj-lt"/>
                <a:cs typeface="+mj-lt"/>
              </a:rPr>
              <a:t>Factors affecting Entrepreneurship    Development</a:t>
            </a:r>
            <a:br>
              <a:rPr lang="en-GB" sz="4000" b="1">
                <a:ea typeface="+mj-lt"/>
                <a:cs typeface="+mj-lt"/>
              </a:rPr>
            </a:br>
            <a:endParaRPr lang="en-GB" sz="4000">
              <a:ea typeface="+mj-lt"/>
              <a:cs typeface="+mj-lt"/>
            </a:endParaRPr>
          </a:p>
          <a:p>
            <a:endParaRPr lang="en-GB" sz="6000"/>
          </a:p>
        </p:txBody>
      </p:sp>
      <p:sp>
        <p:nvSpPr>
          <p:cNvPr id="3" name="Content Placeholder 2">
            <a:extLst>
              <a:ext uri="{FF2B5EF4-FFF2-40B4-BE49-F238E27FC236}">
                <a16:creationId xmlns:a16="http://schemas.microsoft.com/office/drawing/2014/main" id="{2856A373-7FFF-442F-865F-45A9F04C1D4C}"/>
              </a:ext>
            </a:extLst>
          </p:cNvPr>
          <p:cNvSpPr>
            <a:spLocks noGrp="1"/>
          </p:cNvSpPr>
          <p:nvPr>
            <p:ph idx="1"/>
          </p:nvPr>
        </p:nvSpPr>
        <p:spPr/>
        <p:txBody>
          <a:bodyPr vert="horz" lIns="91440" tIns="45720" rIns="91440" bIns="45720" rtlCol="0" anchor="t">
            <a:normAutofit/>
          </a:bodyPr>
          <a:lstStyle/>
          <a:p>
            <a:pPr marL="0" indent="0">
              <a:buNone/>
            </a:pPr>
            <a:r>
              <a:rPr lang="en-GB" sz="3200" b="1"/>
              <a:t>Non-Economic Factors</a:t>
            </a:r>
            <a:endParaRPr lang="en-US"/>
          </a:p>
          <a:p>
            <a:r>
              <a:rPr lang="en-GB" sz="3200"/>
              <a:t>Social Norms and Values</a:t>
            </a:r>
          </a:p>
          <a:p>
            <a:r>
              <a:rPr lang="en-GB" sz="3200"/>
              <a:t>Role Models</a:t>
            </a:r>
          </a:p>
          <a:p>
            <a:r>
              <a:rPr lang="en-GB" sz="3200"/>
              <a:t>Social Pressure</a:t>
            </a:r>
          </a:p>
          <a:p>
            <a:r>
              <a:rPr lang="en-GB" sz="3200"/>
              <a:t>Respect and Status</a:t>
            </a:r>
          </a:p>
          <a:p>
            <a:r>
              <a:rPr lang="en-GB" sz="3200"/>
              <a:t>Security</a:t>
            </a:r>
          </a:p>
        </p:txBody>
      </p:sp>
      <p:sp>
        <p:nvSpPr>
          <p:cNvPr id="4" name="Slide Number Placeholder 3">
            <a:extLst>
              <a:ext uri="{FF2B5EF4-FFF2-40B4-BE49-F238E27FC236}">
                <a16:creationId xmlns:a16="http://schemas.microsoft.com/office/drawing/2014/main" id="{07129266-1386-4281-9B83-827238B7886B}"/>
              </a:ext>
            </a:extLst>
          </p:cNvPr>
          <p:cNvSpPr>
            <a:spLocks noGrp="1"/>
          </p:cNvSpPr>
          <p:nvPr>
            <p:ph type="sldNum" sz="quarter" idx="12"/>
          </p:nvPr>
        </p:nvSpPr>
        <p:spPr/>
        <p:txBody>
          <a:bodyPr/>
          <a:lstStyle/>
          <a:p>
            <a:fld id="{D57F1E4F-1CFF-5643-939E-02111984F565}" type="slidenum">
              <a:rPr lang="en-US" dirty="0"/>
              <a:pPr/>
              <a:t>19</a:t>
            </a:fld>
            <a:endParaRPr lang="en-US"/>
          </a:p>
        </p:txBody>
      </p:sp>
    </p:spTree>
    <p:extLst>
      <p:ext uri="{BB962C8B-B14F-4D97-AF65-F5344CB8AC3E}">
        <p14:creationId xmlns:p14="http://schemas.microsoft.com/office/powerpoint/2010/main" val="19646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9FB-5632-41C0-8C1D-3763FE53CA38}"/>
              </a:ext>
            </a:extLst>
          </p:cNvPr>
          <p:cNvSpPr>
            <a:spLocks noGrp="1"/>
          </p:cNvSpPr>
          <p:nvPr>
            <p:ph type="title"/>
          </p:nvPr>
        </p:nvSpPr>
        <p:spPr>
          <a:xfrm>
            <a:off x="646111" y="214594"/>
            <a:ext cx="9392817" cy="1638654"/>
          </a:xfrm>
        </p:spPr>
        <p:txBody>
          <a:bodyPr/>
          <a:lstStyle/>
          <a:p>
            <a:pPr algn="ctr"/>
            <a:r>
              <a:rPr lang="en-GB" sz="3200" b="1"/>
              <a:t>UNIT-I</a:t>
            </a:r>
            <a:br>
              <a:rPr lang="en-GB" sz="3200" b="1"/>
            </a:br>
            <a:r>
              <a:rPr lang="en-GB" sz="3200" b="1"/>
              <a:t>Introduction to Entrepreneurship</a:t>
            </a:r>
            <a:br>
              <a:rPr lang="en-GB" sz="3200" b="1"/>
            </a:br>
            <a:r>
              <a:rPr lang="en-GB" sz="3200" b="1"/>
              <a:t>Contents</a:t>
            </a:r>
            <a:endParaRPr lang="en-US" sz="3200"/>
          </a:p>
        </p:txBody>
      </p:sp>
      <p:sp>
        <p:nvSpPr>
          <p:cNvPr id="3" name="Content Placeholder 2">
            <a:extLst>
              <a:ext uri="{FF2B5EF4-FFF2-40B4-BE49-F238E27FC236}">
                <a16:creationId xmlns:a16="http://schemas.microsoft.com/office/drawing/2014/main" id="{B025A8BA-E1CB-48BD-8431-5B27FA8A88CD}"/>
              </a:ext>
            </a:extLst>
          </p:cNvPr>
          <p:cNvSpPr>
            <a:spLocks noGrp="1"/>
          </p:cNvSpPr>
          <p:nvPr>
            <p:ph idx="1"/>
          </p:nvPr>
        </p:nvSpPr>
        <p:spPr/>
        <p:txBody>
          <a:bodyPr vert="horz" lIns="91440" tIns="45720" rIns="91440" bIns="45720" rtlCol="0" anchor="t">
            <a:normAutofit/>
          </a:bodyPr>
          <a:lstStyle/>
          <a:p>
            <a:r>
              <a:rPr lang="en-GB" sz="2400"/>
              <a:t>Introduction to Entrepreneurship and Entrepreneur</a:t>
            </a:r>
            <a:endParaRPr lang="en-US" sz="2400"/>
          </a:p>
          <a:p>
            <a:r>
              <a:rPr lang="en-GB" sz="2400"/>
              <a:t>Characteristics and Skills of an Entrepreneur</a:t>
            </a:r>
          </a:p>
          <a:p>
            <a:r>
              <a:rPr lang="en-GB" sz="2400"/>
              <a:t>Factors affecting Entrepreneurship development</a:t>
            </a:r>
          </a:p>
          <a:p>
            <a:r>
              <a:rPr lang="en-GB" sz="2400"/>
              <a:t>Types of Entrepreneurs</a:t>
            </a:r>
          </a:p>
          <a:p>
            <a:r>
              <a:rPr lang="en-GB" sz="2400"/>
              <a:t>Entrepreneur Vs Intrapreneur</a:t>
            </a:r>
          </a:p>
          <a:p>
            <a:r>
              <a:rPr lang="en-GB" sz="2400"/>
              <a:t>Entrepreneur Vs Entrepreneurship</a:t>
            </a:r>
          </a:p>
          <a:p>
            <a:r>
              <a:rPr lang="en-GB" sz="2400"/>
              <a:t>Women Entrepreneurs- Growth and Problems</a:t>
            </a:r>
          </a:p>
          <a:p>
            <a:r>
              <a:rPr lang="en-GB" sz="2400"/>
              <a:t>Incubation Centers</a:t>
            </a:r>
          </a:p>
          <a:p>
            <a:endParaRPr lang="en-GB"/>
          </a:p>
        </p:txBody>
      </p:sp>
      <p:sp>
        <p:nvSpPr>
          <p:cNvPr id="4" name="Slide Number Placeholder 3">
            <a:extLst>
              <a:ext uri="{FF2B5EF4-FFF2-40B4-BE49-F238E27FC236}">
                <a16:creationId xmlns:a16="http://schemas.microsoft.com/office/drawing/2014/main" id="{FF595938-2229-49F3-93B1-8992812662E3}"/>
              </a:ext>
            </a:extLst>
          </p:cNvPr>
          <p:cNvSpPr>
            <a:spLocks noGrp="1"/>
          </p:cNvSpPr>
          <p:nvPr>
            <p:ph type="sldNum" sz="quarter" idx="12"/>
          </p:nvPr>
        </p:nvSpPr>
        <p:spPr/>
        <p:txBody>
          <a:bodyPr/>
          <a:lstStyle/>
          <a:p>
            <a:fld id="{D57F1E4F-1CFF-5643-939E-02111984F565}" type="slidenum">
              <a:rPr lang="en-US" dirty="0"/>
              <a:pPr/>
              <a:t>2</a:t>
            </a:fld>
            <a:endParaRPr lang="en-US"/>
          </a:p>
        </p:txBody>
      </p:sp>
      <p:pic>
        <p:nvPicPr>
          <p:cNvPr id="1027" name="Picture 3"/>
          <p:cNvPicPr>
            <a:picLocks noChangeAspect="1" noChangeArrowheads="1"/>
          </p:cNvPicPr>
          <p:nvPr/>
        </p:nvPicPr>
        <p:blipFill>
          <a:blip r:embed="rId2"/>
          <a:srcRect/>
          <a:stretch>
            <a:fillRect/>
          </a:stretch>
        </p:blipFill>
        <p:spPr bwMode="auto">
          <a:xfrm>
            <a:off x="9166991" y="2200275"/>
            <a:ext cx="2814802" cy="1847850"/>
          </a:xfrm>
          <a:prstGeom prst="rect">
            <a:avLst/>
          </a:prstGeom>
          <a:noFill/>
          <a:ln w="9525">
            <a:noFill/>
            <a:miter lim="800000"/>
            <a:headEnd/>
            <a:tailEnd/>
          </a:ln>
          <a:effectLst/>
        </p:spPr>
      </p:pic>
    </p:spTree>
    <p:extLst>
      <p:ext uri="{BB962C8B-B14F-4D97-AF65-F5344CB8AC3E}">
        <p14:creationId xmlns:p14="http://schemas.microsoft.com/office/powerpoint/2010/main" val="2508375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6961-069E-419A-8629-104EC77D93FB}"/>
              </a:ext>
            </a:extLst>
          </p:cNvPr>
          <p:cNvSpPr>
            <a:spLocks noGrp="1"/>
          </p:cNvSpPr>
          <p:nvPr>
            <p:ph type="title"/>
          </p:nvPr>
        </p:nvSpPr>
        <p:spPr/>
        <p:txBody>
          <a:bodyPr/>
          <a:lstStyle/>
          <a:p>
            <a:r>
              <a:rPr lang="en-GB" b="1"/>
              <a:t>Entrepreneurial Process</a:t>
            </a:r>
          </a:p>
        </p:txBody>
      </p:sp>
      <p:sp>
        <p:nvSpPr>
          <p:cNvPr id="3" name="Content Placeholder 2">
            <a:extLst>
              <a:ext uri="{FF2B5EF4-FFF2-40B4-BE49-F238E27FC236}">
                <a16:creationId xmlns:a16="http://schemas.microsoft.com/office/drawing/2014/main" id="{578D68E2-162F-4649-A1CD-DA273BB264F4}"/>
              </a:ext>
            </a:extLst>
          </p:cNvPr>
          <p:cNvSpPr>
            <a:spLocks noGrp="1"/>
          </p:cNvSpPr>
          <p:nvPr>
            <p:ph idx="1"/>
          </p:nvPr>
        </p:nvSpPr>
        <p:spPr>
          <a:xfrm>
            <a:off x="78076" y="1401755"/>
            <a:ext cx="12119231" cy="5359262"/>
          </a:xfrm>
        </p:spPr>
        <p:txBody>
          <a:bodyPr vert="horz" lIns="91440" tIns="45720" rIns="91440" bIns="45720" rtlCol="0" anchor="t">
            <a:normAutofit lnSpcReduction="10000"/>
          </a:bodyPr>
          <a:lstStyle/>
          <a:p>
            <a:pPr algn="just">
              <a:lnSpc>
                <a:spcPct val="150000"/>
              </a:lnSpc>
            </a:pPr>
            <a:r>
              <a:rPr lang="en-GB" sz="2400"/>
              <a:t>The process of starting a new venture is embodied in the entrepreneurial process which involves more than just problem solving in a typical management position. It is creation,  maintenance and expansion  of a business enterprise. An entrepreneurial process has the following five distinct phases.</a:t>
            </a:r>
            <a:endParaRPr lang="en-US"/>
          </a:p>
          <a:p>
            <a:r>
              <a:rPr lang="en-GB" sz="2800" b="1"/>
              <a:t>Identification and Evaluation of Opportunity</a:t>
            </a:r>
            <a:endParaRPr lang="en-US" sz="2800" b="1"/>
          </a:p>
          <a:p>
            <a:r>
              <a:rPr lang="en-GB" sz="2800" b="1"/>
              <a:t>Drawing up of a Business Plan</a:t>
            </a:r>
          </a:p>
          <a:p>
            <a:r>
              <a:rPr lang="en-GB" sz="2800" b="1"/>
              <a:t>Determination of the required Resources</a:t>
            </a:r>
          </a:p>
          <a:p>
            <a:r>
              <a:rPr lang="en-GB" sz="2800" b="1"/>
              <a:t>Creating </a:t>
            </a:r>
            <a:r>
              <a:rPr lang="en-GB" sz="2800" b="1">
                <a:ea typeface="+mj-lt"/>
                <a:cs typeface="+mj-lt"/>
              </a:rPr>
              <a:t>the venture</a:t>
            </a:r>
          </a:p>
          <a:p>
            <a:r>
              <a:rPr lang="en-GB" sz="2800" b="1"/>
              <a:t>Managing the Enterprise</a:t>
            </a:r>
          </a:p>
        </p:txBody>
      </p:sp>
      <p:sp>
        <p:nvSpPr>
          <p:cNvPr id="4" name="Slide Number Placeholder 3">
            <a:extLst>
              <a:ext uri="{FF2B5EF4-FFF2-40B4-BE49-F238E27FC236}">
                <a16:creationId xmlns:a16="http://schemas.microsoft.com/office/drawing/2014/main" id="{B8375855-D0E3-40B4-B7F4-3DA99ED8BB2E}"/>
              </a:ext>
            </a:extLst>
          </p:cNvPr>
          <p:cNvSpPr>
            <a:spLocks noGrp="1"/>
          </p:cNvSpPr>
          <p:nvPr>
            <p:ph type="sldNum" sz="quarter" idx="12"/>
          </p:nvPr>
        </p:nvSpPr>
        <p:spPr/>
        <p:txBody>
          <a:bodyPr/>
          <a:lstStyle/>
          <a:p>
            <a:fld id="{D57F1E4F-1CFF-5643-939E-02111984F565}" type="slidenum">
              <a:rPr lang="en-US" dirty="0"/>
              <a:pPr/>
              <a:t>20</a:t>
            </a:fld>
            <a:endParaRPr lang="en-US"/>
          </a:p>
        </p:txBody>
      </p:sp>
    </p:spTree>
    <p:extLst>
      <p:ext uri="{BB962C8B-B14F-4D97-AF65-F5344CB8AC3E}">
        <p14:creationId xmlns:p14="http://schemas.microsoft.com/office/powerpoint/2010/main" val="424580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E688-78FA-4D6C-A93E-8CD6DD623522}"/>
              </a:ext>
            </a:extLst>
          </p:cNvPr>
          <p:cNvSpPr>
            <a:spLocks noGrp="1"/>
          </p:cNvSpPr>
          <p:nvPr>
            <p:ph type="title"/>
          </p:nvPr>
        </p:nvSpPr>
        <p:spPr/>
        <p:txBody>
          <a:bodyPr/>
          <a:lstStyle/>
          <a:p>
            <a:r>
              <a:rPr lang="en-GB" sz="4000" b="1"/>
              <a:t>The Entrepreneurial decision process</a:t>
            </a:r>
            <a:br>
              <a:rPr lang="en-GB" sz="4000" b="1"/>
            </a:br>
            <a:endParaRPr lang="en-GB" sz="4000" b="1"/>
          </a:p>
        </p:txBody>
      </p:sp>
      <p:sp>
        <p:nvSpPr>
          <p:cNvPr id="3" name="Content Placeholder 2">
            <a:extLst>
              <a:ext uri="{FF2B5EF4-FFF2-40B4-BE49-F238E27FC236}">
                <a16:creationId xmlns:a16="http://schemas.microsoft.com/office/drawing/2014/main" id="{C979F2D6-1BA4-49B6-94B7-0A522159B09F}"/>
              </a:ext>
            </a:extLst>
          </p:cNvPr>
          <p:cNvSpPr>
            <a:spLocks noGrp="1"/>
          </p:cNvSpPr>
          <p:nvPr>
            <p:ph idx="1"/>
          </p:nvPr>
        </p:nvSpPr>
        <p:spPr/>
        <p:txBody>
          <a:bodyPr vert="horz" lIns="91440" tIns="45720" rIns="91440" bIns="45720" rtlCol="0" anchor="t">
            <a:normAutofit/>
          </a:bodyPr>
          <a:lstStyle/>
          <a:p>
            <a:pPr>
              <a:lnSpc>
                <a:spcPct val="150000"/>
              </a:lnSpc>
            </a:pPr>
            <a:r>
              <a:rPr lang="en-GB" sz="2800"/>
              <a:t>The Present status</a:t>
            </a:r>
            <a:endParaRPr lang="en-US"/>
          </a:p>
          <a:p>
            <a:pPr>
              <a:lnSpc>
                <a:spcPct val="150000"/>
              </a:lnSpc>
            </a:pPr>
            <a:r>
              <a:rPr lang="en-GB" sz="2800"/>
              <a:t>Reasons for changing the present status</a:t>
            </a:r>
          </a:p>
          <a:p>
            <a:pPr>
              <a:lnSpc>
                <a:spcPct val="150000"/>
              </a:lnSpc>
            </a:pPr>
            <a:r>
              <a:rPr lang="en-GB" sz="2800"/>
              <a:t>Desire for change from the present status to become Entrepreneur</a:t>
            </a:r>
          </a:p>
          <a:p>
            <a:pPr>
              <a:lnSpc>
                <a:spcPct val="150000"/>
              </a:lnSpc>
            </a:pPr>
            <a:r>
              <a:rPr lang="en-GB" sz="2800"/>
              <a:t>Possibilities to become an Entrepreneur</a:t>
            </a:r>
          </a:p>
        </p:txBody>
      </p:sp>
      <p:sp>
        <p:nvSpPr>
          <p:cNvPr id="4" name="Slide Number Placeholder 3">
            <a:extLst>
              <a:ext uri="{FF2B5EF4-FFF2-40B4-BE49-F238E27FC236}">
                <a16:creationId xmlns:a16="http://schemas.microsoft.com/office/drawing/2014/main" id="{30E9C363-7192-4ACF-AAA2-72B08265D581}"/>
              </a:ext>
            </a:extLst>
          </p:cNvPr>
          <p:cNvSpPr>
            <a:spLocks noGrp="1"/>
          </p:cNvSpPr>
          <p:nvPr>
            <p:ph type="sldNum" sz="quarter" idx="12"/>
          </p:nvPr>
        </p:nvSpPr>
        <p:spPr/>
        <p:txBody>
          <a:bodyPr/>
          <a:lstStyle/>
          <a:p>
            <a:fld id="{D57F1E4F-1CFF-5643-939E-02111984F565}" type="slidenum">
              <a:rPr lang="en-US" dirty="0"/>
              <a:pPr/>
              <a:t>21</a:t>
            </a:fld>
            <a:endParaRPr lang="en-US"/>
          </a:p>
        </p:txBody>
      </p:sp>
    </p:spTree>
    <p:extLst>
      <p:ext uri="{BB962C8B-B14F-4D97-AF65-F5344CB8AC3E}">
        <p14:creationId xmlns:p14="http://schemas.microsoft.com/office/powerpoint/2010/main" val="300726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F432-BCBA-41BC-89D9-4605500C3C73}"/>
              </a:ext>
            </a:extLst>
          </p:cNvPr>
          <p:cNvSpPr>
            <a:spLocks noGrp="1"/>
          </p:cNvSpPr>
          <p:nvPr>
            <p:ph type="title"/>
          </p:nvPr>
        </p:nvSpPr>
        <p:spPr/>
        <p:txBody>
          <a:bodyPr/>
          <a:lstStyle/>
          <a:p>
            <a:r>
              <a:rPr lang="en-GB" b="1"/>
              <a:t>Functions of Entrepreneurs</a:t>
            </a:r>
          </a:p>
        </p:txBody>
      </p:sp>
      <p:sp>
        <p:nvSpPr>
          <p:cNvPr id="3" name="Content Placeholder 2">
            <a:extLst>
              <a:ext uri="{FF2B5EF4-FFF2-40B4-BE49-F238E27FC236}">
                <a16:creationId xmlns:a16="http://schemas.microsoft.com/office/drawing/2014/main" id="{C76C5173-BE44-44FB-8B86-2A0A14C545C0}"/>
              </a:ext>
            </a:extLst>
          </p:cNvPr>
          <p:cNvSpPr>
            <a:spLocks noGrp="1"/>
          </p:cNvSpPr>
          <p:nvPr>
            <p:ph idx="1"/>
          </p:nvPr>
        </p:nvSpPr>
        <p:spPr/>
        <p:txBody>
          <a:bodyPr vert="horz" lIns="91440" tIns="45720" rIns="91440" bIns="45720" rtlCol="0" anchor="t">
            <a:normAutofit/>
          </a:bodyPr>
          <a:lstStyle/>
          <a:p>
            <a:endParaRPr lang="en-GB" sz="2800"/>
          </a:p>
          <a:p>
            <a:r>
              <a:rPr lang="en-GB" sz="2800"/>
              <a:t>Entrepreneurial functions</a:t>
            </a:r>
            <a:endParaRPr lang="en-US" sz="2800"/>
          </a:p>
          <a:p>
            <a:r>
              <a:rPr lang="en-GB" sz="2800"/>
              <a:t>Managerial functions</a:t>
            </a:r>
          </a:p>
          <a:p>
            <a:r>
              <a:rPr lang="en-GB" sz="2800"/>
              <a:t>Promotional functions</a:t>
            </a:r>
          </a:p>
          <a:p>
            <a:r>
              <a:rPr lang="en-GB" sz="2800"/>
              <a:t>Commercial functions</a:t>
            </a:r>
          </a:p>
        </p:txBody>
      </p:sp>
      <p:sp>
        <p:nvSpPr>
          <p:cNvPr id="4" name="Slide Number Placeholder 3">
            <a:extLst>
              <a:ext uri="{FF2B5EF4-FFF2-40B4-BE49-F238E27FC236}">
                <a16:creationId xmlns:a16="http://schemas.microsoft.com/office/drawing/2014/main" id="{C146D8F3-9009-472C-B122-8F4F820C6B99}"/>
              </a:ext>
            </a:extLst>
          </p:cNvPr>
          <p:cNvSpPr>
            <a:spLocks noGrp="1"/>
          </p:cNvSpPr>
          <p:nvPr>
            <p:ph type="sldNum" sz="quarter" idx="12"/>
          </p:nvPr>
        </p:nvSpPr>
        <p:spPr/>
        <p:txBody>
          <a:bodyPr/>
          <a:lstStyle/>
          <a:p>
            <a:fld id="{D57F1E4F-1CFF-5643-939E-02111984F565}" type="slidenum">
              <a:rPr lang="en-US" dirty="0"/>
              <a:pPr/>
              <a:t>22</a:t>
            </a:fld>
            <a:endParaRPr lang="en-US"/>
          </a:p>
        </p:txBody>
      </p:sp>
    </p:spTree>
    <p:extLst>
      <p:ext uri="{BB962C8B-B14F-4D97-AF65-F5344CB8AC3E}">
        <p14:creationId xmlns:p14="http://schemas.microsoft.com/office/powerpoint/2010/main" val="1973169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273-6D0E-4B79-B4AD-F907FC72BA61}"/>
              </a:ext>
            </a:extLst>
          </p:cNvPr>
          <p:cNvSpPr>
            <a:spLocks noGrp="1"/>
          </p:cNvSpPr>
          <p:nvPr>
            <p:ph type="title"/>
          </p:nvPr>
        </p:nvSpPr>
        <p:spPr/>
        <p:txBody>
          <a:bodyPr/>
          <a:lstStyle/>
          <a:p>
            <a:r>
              <a:rPr lang="en-GB" b="1"/>
              <a:t>Entrepreneurial Functions</a:t>
            </a:r>
          </a:p>
        </p:txBody>
      </p:sp>
      <p:sp>
        <p:nvSpPr>
          <p:cNvPr id="3" name="Content Placeholder 2">
            <a:extLst>
              <a:ext uri="{FF2B5EF4-FFF2-40B4-BE49-F238E27FC236}">
                <a16:creationId xmlns:a16="http://schemas.microsoft.com/office/drawing/2014/main" id="{CC49CD9E-94ED-421D-8483-D6E7DADED214}"/>
              </a:ext>
            </a:extLst>
          </p:cNvPr>
          <p:cNvSpPr>
            <a:spLocks noGrp="1"/>
          </p:cNvSpPr>
          <p:nvPr>
            <p:ph idx="1"/>
          </p:nvPr>
        </p:nvSpPr>
        <p:spPr/>
        <p:txBody>
          <a:bodyPr vert="horz" lIns="91440" tIns="45720" rIns="91440" bIns="45720" rtlCol="0" anchor="t">
            <a:normAutofit/>
          </a:bodyPr>
          <a:lstStyle/>
          <a:p>
            <a:endParaRPr lang="en-GB" sz="2800"/>
          </a:p>
          <a:p>
            <a:pPr>
              <a:lnSpc>
                <a:spcPct val="150000"/>
              </a:lnSpc>
            </a:pPr>
            <a:r>
              <a:rPr lang="en-GB" sz="2800"/>
              <a:t>Entrepreneur as Risk-Bearer</a:t>
            </a:r>
            <a:endParaRPr lang="en-GB"/>
          </a:p>
          <a:p>
            <a:pPr>
              <a:lnSpc>
                <a:spcPct val="150000"/>
              </a:lnSpc>
            </a:pPr>
            <a:r>
              <a:rPr lang="en-GB" sz="2800">
                <a:ea typeface="+mj-lt"/>
                <a:cs typeface="+mj-lt"/>
              </a:rPr>
              <a:t>Entrepreneur as Organizer or Coordinator</a:t>
            </a:r>
          </a:p>
          <a:p>
            <a:pPr>
              <a:lnSpc>
                <a:spcPct val="150000"/>
              </a:lnSpc>
            </a:pPr>
            <a:r>
              <a:rPr lang="en-GB" sz="2800">
                <a:ea typeface="+mj-lt"/>
                <a:cs typeface="+mj-lt"/>
              </a:rPr>
              <a:t>Entrepreneur as Innovator/Innovation</a:t>
            </a:r>
            <a:endParaRPr lang="en-GB" sz="2800"/>
          </a:p>
        </p:txBody>
      </p:sp>
      <p:sp>
        <p:nvSpPr>
          <p:cNvPr id="4" name="Slide Number Placeholder 3">
            <a:extLst>
              <a:ext uri="{FF2B5EF4-FFF2-40B4-BE49-F238E27FC236}">
                <a16:creationId xmlns:a16="http://schemas.microsoft.com/office/drawing/2014/main" id="{4261CBC5-F682-468C-9BEA-4BDCB42F6267}"/>
              </a:ext>
            </a:extLst>
          </p:cNvPr>
          <p:cNvSpPr>
            <a:spLocks noGrp="1"/>
          </p:cNvSpPr>
          <p:nvPr>
            <p:ph type="sldNum" sz="quarter" idx="12"/>
          </p:nvPr>
        </p:nvSpPr>
        <p:spPr/>
        <p:txBody>
          <a:bodyPr/>
          <a:lstStyle/>
          <a:p>
            <a:fld id="{D57F1E4F-1CFF-5643-939E-02111984F565}" type="slidenum">
              <a:rPr lang="en-US" dirty="0"/>
              <a:pPr/>
              <a:t>23</a:t>
            </a:fld>
            <a:endParaRPr lang="en-US"/>
          </a:p>
        </p:txBody>
      </p:sp>
    </p:spTree>
    <p:extLst>
      <p:ext uri="{BB962C8B-B14F-4D97-AF65-F5344CB8AC3E}">
        <p14:creationId xmlns:p14="http://schemas.microsoft.com/office/powerpoint/2010/main" val="404485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DB23-F6A7-4E6E-8BD0-3B5994329992}"/>
              </a:ext>
            </a:extLst>
          </p:cNvPr>
          <p:cNvSpPr>
            <a:spLocks noGrp="1"/>
          </p:cNvSpPr>
          <p:nvPr>
            <p:ph type="title"/>
          </p:nvPr>
        </p:nvSpPr>
        <p:spPr/>
        <p:txBody>
          <a:bodyPr/>
          <a:lstStyle/>
          <a:p>
            <a:r>
              <a:rPr lang="en-GB" b="1"/>
              <a:t>Managerial Functions</a:t>
            </a:r>
          </a:p>
        </p:txBody>
      </p:sp>
      <p:sp>
        <p:nvSpPr>
          <p:cNvPr id="3" name="Content Placeholder 2">
            <a:extLst>
              <a:ext uri="{FF2B5EF4-FFF2-40B4-BE49-F238E27FC236}">
                <a16:creationId xmlns:a16="http://schemas.microsoft.com/office/drawing/2014/main" id="{36FF87B7-A79C-4D6C-BD6D-F4DDC0F56132}"/>
              </a:ext>
            </a:extLst>
          </p:cNvPr>
          <p:cNvSpPr>
            <a:spLocks noGrp="1"/>
          </p:cNvSpPr>
          <p:nvPr>
            <p:ph idx="1"/>
          </p:nvPr>
        </p:nvSpPr>
        <p:spPr/>
        <p:txBody>
          <a:bodyPr vert="horz" lIns="91440" tIns="45720" rIns="91440" bIns="45720" rtlCol="0" anchor="t">
            <a:normAutofit/>
          </a:bodyPr>
          <a:lstStyle/>
          <a:p>
            <a:endParaRPr lang="en-GB" sz="3200"/>
          </a:p>
          <a:p>
            <a:r>
              <a:rPr lang="en-GB" sz="3200"/>
              <a:t>Planning</a:t>
            </a:r>
            <a:endParaRPr lang="en-GB"/>
          </a:p>
          <a:p>
            <a:r>
              <a:rPr lang="en-GB" sz="3200"/>
              <a:t>Organizing</a:t>
            </a:r>
          </a:p>
          <a:p>
            <a:r>
              <a:rPr lang="en-GB" sz="3200"/>
              <a:t>Staffing</a:t>
            </a:r>
          </a:p>
          <a:p>
            <a:r>
              <a:rPr lang="en-GB" sz="3200"/>
              <a:t>Directing</a:t>
            </a:r>
          </a:p>
          <a:p>
            <a:r>
              <a:rPr lang="en-GB" sz="3200"/>
              <a:t>Controlling</a:t>
            </a:r>
          </a:p>
        </p:txBody>
      </p:sp>
      <p:sp>
        <p:nvSpPr>
          <p:cNvPr id="4" name="Slide Number Placeholder 3">
            <a:extLst>
              <a:ext uri="{FF2B5EF4-FFF2-40B4-BE49-F238E27FC236}">
                <a16:creationId xmlns:a16="http://schemas.microsoft.com/office/drawing/2014/main" id="{EE8C2FF7-7A75-4C74-9304-F43DABD59810}"/>
              </a:ext>
            </a:extLst>
          </p:cNvPr>
          <p:cNvSpPr>
            <a:spLocks noGrp="1"/>
          </p:cNvSpPr>
          <p:nvPr>
            <p:ph type="sldNum" sz="quarter" idx="12"/>
          </p:nvPr>
        </p:nvSpPr>
        <p:spPr/>
        <p:txBody>
          <a:bodyPr/>
          <a:lstStyle/>
          <a:p>
            <a:fld id="{D57F1E4F-1CFF-5643-939E-02111984F565}" type="slidenum">
              <a:rPr lang="en-US" dirty="0"/>
              <a:pPr/>
              <a:t>24</a:t>
            </a:fld>
            <a:endParaRPr lang="en-US"/>
          </a:p>
        </p:txBody>
      </p:sp>
    </p:spTree>
    <p:extLst>
      <p:ext uri="{BB962C8B-B14F-4D97-AF65-F5344CB8AC3E}">
        <p14:creationId xmlns:p14="http://schemas.microsoft.com/office/powerpoint/2010/main" val="2810969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1F5C-14FB-447F-84D6-9FAB128DE6F6}"/>
              </a:ext>
            </a:extLst>
          </p:cNvPr>
          <p:cNvSpPr>
            <a:spLocks noGrp="1"/>
          </p:cNvSpPr>
          <p:nvPr>
            <p:ph type="title"/>
          </p:nvPr>
        </p:nvSpPr>
        <p:spPr/>
        <p:txBody>
          <a:bodyPr/>
          <a:lstStyle/>
          <a:p>
            <a:r>
              <a:rPr lang="en-GB" b="1"/>
              <a:t>Promotional Functions</a:t>
            </a:r>
          </a:p>
        </p:txBody>
      </p:sp>
      <p:sp>
        <p:nvSpPr>
          <p:cNvPr id="3" name="Content Placeholder 2">
            <a:extLst>
              <a:ext uri="{FF2B5EF4-FFF2-40B4-BE49-F238E27FC236}">
                <a16:creationId xmlns:a16="http://schemas.microsoft.com/office/drawing/2014/main" id="{D076D10D-E741-45C9-9EF8-B4482E761DCA}"/>
              </a:ext>
            </a:extLst>
          </p:cNvPr>
          <p:cNvSpPr>
            <a:spLocks noGrp="1"/>
          </p:cNvSpPr>
          <p:nvPr>
            <p:ph idx="1"/>
          </p:nvPr>
        </p:nvSpPr>
        <p:spPr/>
        <p:txBody>
          <a:bodyPr vert="horz" lIns="91440" tIns="45720" rIns="91440" bIns="45720" rtlCol="0" anchor="t">
            <a:normAutofit fontScale="92500"/>
          </a:bodyPr>
          <a:lstStyle/>
          <a:p>
            <a:endParaRPr lang="en-GB" sz="3200"/>
          </a:p>
          <a:p>
            <a:pPr>
              <a:lnSpc>
                <a:spcPct val="150000"/>
              </a:lnSpc>
            </a:pPr>
            <a:r>
              <a:rPr lang="en-GB" sz="3200"/>
              <a:t>Identification and Selection of Business Idea</a:t>
            </a:r>
            <a:endParaRPr lang="en-US" sz="3200"/>
          </a:p>
          <a:p>
            <a:pPr>
              <a:lnSpc>
                <a:spcPct val="150000"/>
              </a:lnSpc>
            </a:pPr>
            <a:r>
              <a:rPr lang="en-GB" sz="3200"/>
              <a:t>Preparation of Business Plan or Project Report</a:t>
            </a:r>
          </a:p>
          <a:p>
            <a:pPr>
              <a:lnSpc>
                <a:spcPct val="150000"/>
              </a:lnSpc>
            </a:pPr>
            <a:r>
              <a:rPr lang="en-GB" sz="3200"/>
              <a:t>Requirement for Finance</a:t>
            </a:r>
          </a:p>
          <a:p>
            <a:pPr marL="0" indent="0">
              <a:buNone/>
            </a:pPr>
            <a:endParaRPr lang="en-GB"/>
          </a:p>
        </p:txBody>
      </p:sp>
      <p:sp>
        <p:nvSpPr>
          <p:cNvPr id="4" name="Slide Number Placeholder 3">
            <a:extLst>
              <a:ext uri="{FF2B5EF4-FFF2-40B4-BE49-F238E27FC236}">
                <a16:creationId xmlns:a16="http://schemas.microsoft.com/office/drawing/2014/main" id="{80850B17-4258-435F-9A3D-312A2200230E}"/>
              </a:ext>
            </a:extLst>
          </p:cNvPr>
          <p:cNvSpPr>
            <a:spLocks noGrp="1"/>
          </p:cNvSpPr>
          <p:nvPr>
            <p:ph type="sldNum" sz="quarter" idx="12"/>
          </p:nvPr>
        </p:nvSpPr>
        <p:spPr/>
        <p:txBody>
          <a:bodyPr/>
          <a:lstStyle/>
          <a:p>
            <a:fld id="{D57F1E4F-1CFF-5643-939E-02111984F565}" type="slidenum">
              <a:rPr lang="en-US" dirty="0"/>
              <a:pPr/>
              <a:t>25</a:t>
            </a:fld>
            <a:endParaRPr lang="en-US"/>
          </a:p>
        </p:txBody>
      </p:sp>
    </p:spTree>
    <p:extLst>
      <p:ext uri="{BB962C8B-B14F-4D97-AF65-F5344CB8AC3E}">
        <p14:creationId xmlns:p14="http://schemas.microsoft.com/office/powerpoint/2010/main" val="2628701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518-52C4-4FAE-AD62-D380DF03C44E}"/>
              </a:ext>
            </a:extLst>
          </p:cNvPr>
          <p:cNvSpPr>
            <a:spLocks noGrp="1"/>
          </p:cNvSpPr>
          <p:nvPr>
            <p:ph type="title"/>
          </p:nvPr>
        </p:nvSpPr>
        <p:spPr/>
        <p:txBody>
          <a:bodyPr/>
          <a:lstStyle/>
          <a:p>
            <a:r>
              <a:rPr lang="en-GB" b="1"/>
              <a:t>Commercial Functions</a:t>
            </a:r>
          </a:p>
        </p:txBody>
      </p:sp>
      <p:sp>
        <p:nvSpPr>
          <p:cNvPr id="3" name="Content Placeholder 2">
            <a:extLst>
              <a:ext uri="{FF2B5EF4-FFF2-40B4-BE49-F238E27FC236}">
                <a16:creationId xmlns:a16="http://schemas.microsoft.com/office/drawing/2014/main" id="{744E5E03-E35B-40A1-AE4B-00E6772BEAFB}"/>
              </a:ext>
            </a:extLst>
          </p:cNvPr>
          <p:cNvSpPr>
            <a:spLocks noGrp="1"/>
          </p:cNvSpPr>
          <p:nvPr>
            <p:ph idx="1"/>
          </p:nvPr>
        </p:nvSpPr>
        <p:spPr/>
        <p:txBody>
          <a:bodyPr vert="horz" lIns="91440" tIns="45720" rIns="91440" bIns="45720" rtlCol="0" anchor="t">
            <a:normAutofit/>
          </a:bodyPr>
          <a:lstStyle/>
          <a:p>
            <a:endParaRPr lang="en-GB" sz="2800"/>
          </a:p>
          <a:p>
            <a:pPr>
              <a:lnSpc>
                <a:spcPct val="150000"/>
              </a:lnSpc>
            </a:pPr>
            <a:r>
              <a:rPr lang="en-GB" sz="2800"/>
              <a:t>Production/ Manufacturing</a:t>
            </a:r>
            <a:endParaRPr lang="en-US" sz="2800"/>
          </a:p>
          <a:p>
            <a:pPr>
              <a:lnSpc>
                <a:spcPct val="150000"/>
              </a:lnSpc>
            </a:pPr>
            <a:r>
              <a:rPr lang="en-GB" sz="2800"/>
              <a:t>Marketing</a:t>
            </a:r>
          </a:p>
          <a:p>
            <a:pPr>
              <a:lnSpc>
                <a:spcPct val="150000"/>
              </a:lnSpc>
            </a:pPr>
            <a:r>
              <a:rPr lang="en-GB" sz="2800"/>
              <a:t>Accounting</a:t>
            </a:r>
          </a:p>
          <a:p>
            <a:pPr marL="0" indent="0">
              <a:buNone/>
            </a:pPr>
            <a:endParaRPr lang="en-GB"/>
          </a:p>
        </p:txBody>
      </p:sp>
      <p:sp>
        <p:nvSpPr>
          <p:cNvPr id="4" name="Slide Number Placeholder 3">
            <a:extLst>
              <a:ext uri="{FF2B5EF4-FFF2-40B4-BE49-F238E27FC236}">
                <a16:creationId xmlns:a16="http://schemas.microsoft.com/office/drawing/2014/main" id="{BEAB7D7A-4C13-43E2-9D67-DCD4A2907FB1}"/>
              </a:ext>
            </a:extLst>
          </p:cNvPr>
          <p:cNvSpPr>
            <a:spLocks noGrp="1"/>
          </p:cNvSpPr>
          <p:nvPr>
            <p:ph type="sldNum" sz="quarter" idx="12"/>
          </p:nvPr>
        </p:nvSpPr>
        <p:spPr/>
        <p:txBody>
          <a:bodyPr/>
          <a:lstStyle/>
          <a:p>
            <a:fld id="{D57F1E4F-1CFF-5643-939E-02111984F565}" type="slidenum">
              <a:rPr lang="en-US" dirty="0"/>
              <a:pPr/>
              <a:t>26</a:t>
            </a:fld>
            <a:endParaRPr lang="en-US"/>
          </a:p>
        </p:txBody>
      </p:sp>
    </p:spTree>
    <p:extLst>
      <p:ext uri="{BB962C8B-B14F-4D97-AF65-F5344CB8AC3E}">
        <p14:creationId xmlns:p14="http://schemas.microsoft.com/office/powerpoint/2010/main" val="104625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585D-84E6-42D6-9569-CFCF3F96BD5D}"/>
              </a:ext>
            </a:extLst>
          </p:cNvPr>
          <p:cNvSpPr>
            <a:spLocks noGrp="1"/>
          </p:cNvSpPr>
          <p:nvPr>
            <p:ph type="title"/>
          </p:nvPr>
        </p:nvSpPr>
        <p:spPr/>
        <p:txBody>
          <a:bodyPr/>
          <a:lstStyle/>
          <a:p>
            <a:r>
              <a:rPr lang="en-GB" b="1"/>
              <a:t>Types of Entrepreneurs</a:t>
            </a:r>
            <a:br>
              <a:rPr lang="en-GB" b="1"/>
            </a:br>
            <a:endParaRPr lang="en-GB" b="1"/>
          </a:p>
        </p:txBody>
      </p:sp>
      <p:sp>
        <p:nvSpPr>
          <p:cNvPr id="3" name="Content Placeholder 2">
            <a:extLst>
              <a:ext uri="{FF2B5EF4-FFF2-40B4-BE49-F238E27FC236}">
                <a16:creationId xmlns:a16="http://schemas.microsoft.com/office/drawing/2014/main" id="{D6F22914-969A-4796-91C3-7B83E0E25CBA}"/>
              </a:ext>
            </a:extLst>
          </p:cNvPr>
          <p:cNvSpPr>
            <a:spLocks noGrp="1"/>
          </p:cNvSpPr>
          <p:nvPr>
            <p:ph idx="1"/>
          </p:nvPr>
        </p:nvSpPr>
        <p:spPr/>
        <p:txBody>
          <a:bodyPr vert="horz" lIns="91440" tIns="45720" rIns="91440" bIns="45720" rtlCol="0" anchor="t">
            <a:normAutofit fontScale="92500" lnSpcReduction="10000"/>
          </a:bodyPr>
          <a:lstStyle/>
          <a:p>
            <a:pPr>
              <a:lnSpc>
                <a:spcPct val="150000"/>
              </a:lnSpc>
              <a:buFont typeface="Arial" charset="2"/>
              <a:buChar char="•"/>
            </a:pPr>
            <a:r>
              <a:rPr lang="en-GB" sz="2400" b="1">
                <a:ea typeface="+mj-lt"/>
                <a:cs typeface="+mj-lt"/>
              </a:rPr>
              <a:t>Based on the type of Business</a:t>
            </a:r>
            <a:endParaRPr lang="en-GB" sz="2400" b="1"/>
          </a:p>
          <a:p>
            <a:pPr marL="457200" indent="-457200">
              <a:lnSpc>
                <a:spcPct val="150000"/>
              </a:lnSpc>
              <a:buAutoNum type="arabicPeriod"/>
            </a:pPr>
            <a:r>
              <a:rPr lang="en-GB" sz="2400"/>
              <a:t>Trading Entrepreneur</a:t>
            </a:r>
            <a:endParaRPr lang="en-US" sz="2400"/>
          </a:p>
          <a:p>
            <a:pPr marL="457200" indent="-457200">
              <a:lnSpc>
                <a:spcPct val="150000"/>
              </a:lnSpc>
              <a:buAutoNum type="arabicPeriod"/>
            </a:pPr>
            <a:r>
              <a:rPr lang="en-GB" sz="2400"/>
              <a:t>Manufacturing </a:t>
            </a:r>
            <a:r>
              <a:rPr lang="en-GB" sz="2400">
                <a:ea typeface="+mj-lt"/>
                <a:cs typeface="+mj-lt"/>
              </a:rPr>
              <a:t>Entrepreneur</a:t>
            </a:r>
            <a:endParaRPr lang="en-US" sz="2400">
              <a:ea typeface="+mj-lt"/>
              <a:cs typeface="+mj-lt"/>
            </a:endParaRPr>
          </a:p>
          <a:p>
            <a:pPr marL="457200" indent="-457200">
              <a:lnSpc>
                <a:spcPct val="150000"/>
              </a:lnSpc>
              <a:buAutoNum type="arabicPeriod"/>
            </a:pPr>
            <a:r>
              <a:rPr lang="en-GB" sz="2400">
                <a:ea typeface="+mj-lt"/>
                <a:cs typeface="+mj-lt"/>
              </a:rPr>
              <a:t>Agricultural</a:t>
            </a:r>
            <a:r>
              <a:rPr lang="en-GB" sz="2400"/>
              <a:t> </a:t>
            </a:r>
            <a:r>
              <a:rPr lang="en-GB" sz="2400">
                <a:ea typeface="+mj-lt"/>
                <a:cs typeface="+mj-lt"/>
              </a:rPr>
              <a:t>Entrepreneur</a:t>
            </a:r>
            <a:endParaRPr lang="en-US" sz="2400">
              <a:ea typeface="+mj-lt"/>
              <a:cs typeface="+mj-lt"/>
            </a:endParaRPr>
          </a:p>
          <a:p>
            <a:pPr>
              <a:lnSpc>
                <a:spcPct val="150000"/>
              </a:lnSpc>
              <a:buFont typeface="Arial" charset="2"/>
              <a:buChar char="•"/>
            </a:pPr>
            <a:r>
              <a:rPr lang="en-GB" sz="2400" b="1"/>
              <a:t>Based on the use of Technology</a:t>
            </a:r>
          </a:p>
          <a:p>
            <a:pPr marL="457200" indent="-457200">
              <a:lnSpc>
                <a:spcPct val="150000"/>
              </a:lnSpc>
              <a:buAutoNum type="arabicPeriod"/>
            </a:pPr>
            <a:r>
              <a:rPr lang="en-GB" sz="2400"/>
              <a:t>Technical Entrepreneur</a:t>
            </a:r>
          </a:p>
          <a:p>
            <a:pPr marL="457200" indent="-457200">
              <a:lnSpc>
                <a:spcPct val="150000"/>
              </a:lnSpc>
              <a:buAutoNum type="arabicPeriod"/>
            </a:pPr>
            <a:r>
              <a:rPr lang="en-GB" sz="2400"/>
              <a:t>Non-Technical Entrepreneur</a:t>
            </a:r>
          </a:p>
          <a:p>
            <a:pPr marL="457200" indent="-457200">
              <a:buAutoNum type="arabicPeriod"/>
            </a:pPr>
            <a:endParaRPr lang="en-GB"/>
          </a:p>
        </p:txBody>
      </p:sp>
      <p:sp>
        <p:nvSpPr>
          <p:cNvPr id="4" name="Slide Number Placeholder 3">
            <a:extLst>
              <a:ext uri="{FF2B5EF4-FFF2-40B4-BE49-F238E27FC236}">
                <a16:creationId xmlns:a16="http://schemas.microsoft.com/office/drawing/2014/main" id="{FD4160CB-C000-4377-98C7-D86B64BF5E19}"/>
              </a:ext>
            </a:extLst>
          </p:cNvPr>
          <p:cNvSpPr>
            <a:spLocks noGrp="1"/>
          </p:cNvSpPr>
          <p:nvPr>
            <p:ph type="sldNum" sz="quarter" idx="12"/>
          </p:nvPr>
        </p:nvSpPr>
        <p:spPr/>
        <p:txBody>
          <a:bodyPr/>
          <a:lstStyle/>
          <a:p>
            <a:fld id="{D57F1E4F-1CFF-5643-939E-02111984F565}" type="slidenum">
              <a:rPr lang="en-US" dirty="0"/>
              <a:pPr/>
              <a:t>27</a:t>
            </a:fld>
            <a:endParaRPr lang="en-US"/>
          </a:p>
        </p:txBody>
      </p:sp>
    </p:spTree>
    <p:extLst>
      <p:ext uri="{BB962C8B-B14F-4D97-AF65-F5344CB8AC3E}">
        <p14:creationId xmlns:p14="http://schemas.microsoft.com/office/powerpoint/2010/main" val="3440587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DDB4-2B24-4193-B9A1-3BDEE6EF2339}"/>
              </a:ext>
            </a:extLst>
          </p:cNvPr>
          <p:cNvSpPr>
            <a:spLocks noGrp="1"/>
          </p:cNvSpPr>
          <p:nvPr>
            <p:ph type="title"/>
          </p:nvPr>
        </p:nvSpPr>
        <p:spPr/>
        <p:txBody>
          <a:bodyPr/>
          <a:lstStyle/>
          <a:p>
            <a:r>
              <a:rPr lang="en-GB" b="1">
                <a:ea typeface="+mj-lt"/>
                <a:cs typeface="+mj-lt"/>
              </a:rPr>
              <a:t>Types of Entrepreneurs</a:t>
            </a:r>
            <a:br>
              <a:rPr lang="en-GB" b="1">
                <a:ea typeface="+mj-lt"/>
                <a:cs typeface="+mj-lt"/>
              </a:rPr>
            </a:br>
            <a:endParaRPr lang="en-GB">
              <a:ea typeface="+mj-lt"/>
              <a:cs typeface="+mj-lt"/>
            </a:endParaRPr>
          </a:p>
          <a:p>
            <a:endParaRPr lang="en-GB"/>
          </a:p>
        </p:txBody>
      </p:sp>
      <p:sp>
        <p:nvSpPr>
          <p:cNvPr id="3" name="Content Placeholder 2">
            <a:extLst>
              <a:ext uri="{FF2B5EF4-FFF2-40B4-BE49-F238E27FC236}">
                <a16:creationId xmlns:a16="http://schemas.microsoft.com/office/drawing/2014/main" id="{D60CC1C3-90C0-4917-A95D-C5DB6D9056C9}"/>
              </a:ext>
            </a:extLst>
          </p:cNvPr>
          <p:cNvSpPr>
            <a:spLocks noGrp="1"/>
          </p:cNvSpPr>
          <p:nvPr>
            <p:ph idx="1"/>
          </p:nvPr>
        </p:nvSpPr>
        <p:spPr/>
        <p:txBody>
          <a:bodyPr vert="horz" lIns="91440" tIns="45720" rIns="91440" bIns="45720" rtlCol="0" anchor="t">
            <a:normAutofit fontScale="92500" lnSpcReduction="10000"/>
          </a:bodyPr>
          <a:lstStyle/>
          <a:p>
            <a:pPr>
              <a:lnSpc>
                <a:spcPct val="150000"/>
              </a:lnSpc>
              <a:buFont typeface="Arial" charset="2"/>
              <a:buChar char="•"/>
            </a:pPr>
            <a:r>
              <a:rPr lang="en-GB" sz="2400" b="1"/>
              <a:t>Based on Ownership        Based on the size of Enterprise</a:t>
            </a:r>
            <a:endParaRPr lang="en-US"/>
          </a:p>
          <a:p>
            <a:pPr marL="457200" indent="-457200">
              <a:lnSpc>
                <a:spcPct val="150000"/>
              </a:lnSpc>
              <a:buAutoNum type="arabicPeriod"/>
            </a:pPr>
            <a:r>
              <a:rPr lang="en-GB" sz="2400"/>
              <a:t>Private Entrepreneur        1. Small-scale Entrepreneur</a:t>
            </a:r>
          </a:p>
          <a:p>
            <a:pPr marL="457200" indent="-457200">
              <a:lnSpc>
                <a:spcPct val="150000"/>
              </a:lnSpc>
              <a:buAutoNum type="arabicPeriod"/>
            </a:pPr>
            <a:r>
              <a:rPr lang="en-GB" sz="2400"/>
              <a:t>State Entrepreneur           2. Medium-scale Entrepreneur</a:t>
            </a:r>
          </a:p>
          <a:p>
            <a:pPr marL="457200" indent="-457200">
              <a:lnSpc>
                <a:spcPct val="150000"/>
              </a:lnSpc>
              <a:buAutoNum type="arabicPeriod"/>
            </a:pPr>
            <a:r>
              <a:rPr lang="en-GB" sz="2400"/>
              <a:t>Joint Entrepreneur            3. Large-scale Entrepreneur</a:t>
            </a:r>
          </a:p>
          <a:p>
            <a:pPr>
              <a:lnSpc>
                <a:spcPct val="150000"/>
              </a:lnSpc>
              <a:buFont typeface="Arial" charset="2"/>
              <a:buChar char="•"/>
            </a:pPr>
            <a:r>
              <a:rPr lang="en-GB" sz="2400" b="1"/>
              <a:t>Based on Gender</a:t>
            </a:r>
          </a:p>
          <a:p>
            <a:pPr marL="457200" indent="-457200">
              <a:lnSpc>
                <a:spcPct val="150000"/>
              </a:lnSpc>
              <a:buAutoNum type="arabicPeriod"/>
            </a:pPr>
            <a:r>
              <a:rPr lang="en-GB" sz="2400"/>
              <a:t>Men Entrepreneurs</a:t>
            </a:r>
          </a:p>
          <a:p>
            <a:pPr marL="457200" indent="-457200">
              <a:lnSpc>
                <a:spcPct val="150000"/>
              </a:lnSpc>
              <a:buAutoNum type="arabicPeriod"/>
            </a:pPr>
            <a:r>
              <a:rPr lang="en-GB" sz="2400"/>
              <a:t>Women Entrepreneurs</a:t>
            </a:r>
          </a:p>
          <a:p>
            <a:pPr marL="457200" indent="-457200">
              <a:buAutoNum type="arabicPeriod"/>
            </a:pPr>
            <a:endParaRPr lang="en-GB"/>
          </a:p>
        </p:txBody>
      </p:sp>
      <p:sp>
        <p:nvSpPr>
          <p:cNvPr id="4" name="Slide Number Placeholder 3">
            <a:extLst>
              <a:ext uri="{FF2B5EF4-FFF2-40B4-BE49-F238E27FC236}">
                <a16:creationId xmlns:a16="http://schemas.microsoft.com/office/drawing/2014/main" id="{18BB464A-2679-4A46-8826-D452FB10C2FF}"/>
              </a:ext>
            </a:extLst>
          </p:cNvPr>
          <p:cNvSpPr>
            <a:spLocks noGrp="1"/>
          </p:cNvSpPr>
          <p:nvPr>
            <p:ph type="sldNum" sz="quarter" idx="12"/>
          </p:nvPr>
        </p:nvSpPr>
        <p:spPr/>
        <p:txBody>
          <a:bodyPr/>
          <a:lstStyle/>
          <a:p>
            <a:fld id="{D57F1E4F-1CFF-5643-939E-02111984F565}" type="slidenum">
              <a:rPr lang="en-US" dirty="0"/>
              <a:pPr/>
              <a:t>28</a:t>
            </a:fld>
            <a:endParaRPr lang="en-US"/>
          </a:p>
        </p:txBody>
      </p:sp>
    </p:spTree>
    <p:extLst>
      <p:ext uri="{BB962C8B-B14F-4D97-AF65-F5344CB8AC3E}">
        <p14:creationId xmlns:p14="http://schemas.microsoft.com/office/powerpoint/2010/main" val="299231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2F4B-6AA4-4A22-9D8E-9BE363608628}"/>
              </a:ext>
            </a:extLst>
          </p:cNvPr>
          <p:cNvSpPr>
            <a:spLocks noGrp="1"/>
          </p:cNvSpPr>
          <p:nvPr>
            <p:ph type="title"/>
          </p:nvPr>
        </p:nvSpPr>
        <p:spPr/>
        <p:txBody>
          <a:bodyPr/>
          <a:lstStyle/>
          <a:p>
            <a:pPr algn="ctr"/>
            <a:r>
              <a:rPr lang="en-GB" b="1"/>
              <a:t>Types of Entrepreneurs</a:t>
            </a:r>
            <a:endParaRPr lang="en-US" b="1"/>
          </a:p>
        </p:txBody>
      </p:sp>
      <p:sp>
        <p:nvSpPr>
          <p:cNvPr id="3" name="Content Placeholder 2">
            <a:extLst>
              <a:ext uri="{FF2B5EF4-FFF2-40B4-BE49-F238E27FC236}">
                <a16:creationId xmlns:a16="http://schemas.microsoft.com/office/drawing/2014/main" id="{2990C769-5CE6-4CF2-BA27-73069254B5B0}"/>
              </a:ext>
            </a:extLst>
          </p:cNvPr>
          <p:cNvSpPr>
            <a:spLocks noGrp="1"/>
          </p:cNvSpPr>
          <p:nvPr>
            <p:ph idx="1"/>
          </p:nvPr>
        </p:nvSpPr>
        <p:spPr>
          <a:xfrm>
            <a:off x="466003" y="2052918"/>
            <a:ext cx="10927740" cy="4195481"/>
          </a:xfrm>
        </p:spPr>
        <p:txBody>
          <a:bodyPr vert="horz" lIns="91440" tIns="45720" rIns="91440" bIns="45720" rtlCol="0" anchor="t">
            <a:normAutofit fontScale="85000" lnSpcReduction="20000"/>
          </a:bodyPr>
          <a:lstStyle/>
          <a:p>
            <a:pPr algn="just">
              <a:lnSpc>
                <a:spcPct val="150000"/>
              </a:lnSpc>
            </a:pPr>
            <a:r>
              <a:rPr lang="en-GB" sz="2800"/>
              <a:t>Clarence Danhof classifies entrepreneurs into four classes based on their readiness to adapt to new technologies, products or markets. The four types of entrepreneurs are</a:t>
            </a:r>
            <a:endParaRPr lang="en-US" sz="2800"/>
          </a:p>
          <a:p>
            <a:pPr marL="457200" indent="-457200">
              <a:lnSpc>
                <a:spcPct val="150000"/>
              </a:lnSpc>
              <a:buAutoNum type="arabicPeriod"/>
            </a:pPr>
            <a:r>
              <a:rPr lang="en-GB" sz="3200"/>
              <a:t>Innovative Entrepreneurs</a:t>
            </a:r>
          </a:p>
          <a:p>
            <a:pPr marL="457200" indent="-457200">
              <a:lnSpc>
                <a:spcPct val="150000"/>
              </a:lnSpc>
              <a:buAutoNum type="arabicPeriod"/>
            </a:pPr>
            <a:r>
              <a:rPr lang="en-GB" sz="3200"/>
              <a:t>Imitative </a:t>
            </a:r>
            <a:r>
              <a:rPr lang="en-GB" sz="3200">
                <a:ea typeface="+mj-lt"/>
                <a:cs typeface="+mj-lt"/>
              </a:rPr>
              <a:t>Entrepreneurs</a:t>
            </a:r>
          </a:p>
          <a:p>
            <a:pPr marL="457200" indent="-457200">
              <a:lnSpc>
                <a:spcPct val="150000"/>
              </a:lnSpc>
              <a:buAutoNum type="arabicPeriod"/>
            </a:pPr>
            <a:r>
              <a:rPr lang="en-GB" sz="3200">
                <a:ea typeface="+mj-lt"/>
                <a:cs typeface="+mj-lt"/>
              </a:rPr>
              <a:t>Fabian</a:t>
            </a:r>
            <a:r>
              <a:rPr lang="en-GB" sz="3200"/>
              <a:t> </a:t>
            </a:r>
            <a:r>
              <a:rPr lang="en-GB" sz="3200">
                <a:ea typeface="+mj-lt"/>
                <a:cs typeface="+mj-lt"/>
              </a:rPr>
              <a:t>Entrepreneurs</a:t>
            </a:r>
          </a:p>
          <a:p>
            <a:pPr marL="457200" indent="-457200">
              <a:lnSpc>
                <a:spcPct val="150000"/>
              </a:lnSpc>
              <a:buAutoNum type="arabicPeriod"/>
            </a:pPr>
            <a:r>
              <a:rPr lang="en-GB" sz="3200">
                <a:ea typeface="+mj-lt"/>
                <a:cs typeface="+mj-lt"/>
              </a:rPr>
              <a:t>Drone</a:t>
            </a:r>
            <a:r>
              <a:rPr lang="en-GB" sz="3200"/>
              <a:t> </a:t>
            </a:r>
            <a:r>
              <a:rPr lang="en-GB" sz="3200">
                <a:ea typeface="+mj-lt"/>
                <a:cs typeface="+mj-lt"/>
              </a:rPr>
              <a:t>Entrepreneurs</a:t>
            </a:r>
            <a:endParaRPr lang="en-GB" sz="3200"/>
          </a:p>
          <a:p>
            <a:pPr marL="457200" indent="-457200">
              <a:buAutoNum type="arabicPeriod"/>
            </a:pPr>
            <a:endParaRPr lang="en-GB"/>
          </a:p>
          <a:p>
            <a:pPr marL="457200" indent="-457200">
              <a:buAutoNum type="arabicPeriod"/>
            </a:pPr>
            <a:endParaRPr lang="en-GB"/>
          </a:p>
          <a:p>
            <a:pPr marL="457200" indent="-457200">
              <a:buAutoNum type="arabicPeriod"/>
            </a:pPr>
            <a:endParaRPr lang="en-GB"/>
          </a:p>
        </p:txBody>
      </p:sp>
      <p:sp>
        <p:nvSpPr>
          <p:cNvPr id="4" name="Slide Number Placeholder 3">
            <a:extLst>
              <a:ext uri="{FF2B5EF4-FFF2-40B4-BE49-F238E27FC236}">
                <a16:creationId xmlns:a16="http://schemas.microsoft.com/office/drawing/2014/main" id="{B6855B96-B126-44DE-B66D-648C0F82623E}"/>
              </a:ext>
            </a:extLst>
          </p:cNvPr>
          <p:cNvSpPr>
            <a:spLocks noGrp="1"/>
          </p:cNvSpPr>
          <p:nvPr>
            <p:ph type="sldNum" sz="quarter" idx="12"/>
          </p:nvPr>
        </p:nvSpPr>
        <p:spPr/>
        <p:txBody>
          <a:bodyPr/>
          <a:lstStyle/>
          <a:p>
            <a:fld id="{D57F1E4F-1CFF-5643-939E-02111984F565}" type="slidenum">
              <a:rPr lang="en-US" dirty="0"/>
              <a:pPr/>
              <a:t>29</a:t>
            </a:fld>
            <a:endParaRPr lang="en-US"/>
          </a:p>
        </p:txBody>
      </p:sp>
    </p:spTree>
    <p:extLst>
      <p:ext uri="{BB962C8B-B14F-4D97-AF65-F5344CB8AC3E}">
        <p14:creationId xmlns:p14="http://schemas.microsoft.com/office/powerpoint/2010/main" val="202092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66DD-30A1-4524-8590-99ABFC27BA96}"/>
              </a:ext>
            </a:extLst>
          </p:cNvPr>
          <p:cNvSpPr>
            <a:spLocks noGrp="1"/>
          </p:cNvSpPr>
          <p:nvPr>
            <p:ph type="title"/>
          </p:nvPr>
        </p:nvSpPr>
        <p:spPr>
          <a:xfrm>
            <a:off x="646111" y="452718"/>
            <a:ext cx="9404723" cy="1221937"/>
          </a:xfrm>
        </p:spPr>
        <p:txBody>
          <a:bodyPr/>
          <a:lstStyle/>
          <a:p>
            <a:r>
              <a:rPr lang="en-GB" b="1"/>
              <a:t>Entrepreneur</a:t>
            </a:r>
          </a:p>
        </p:txBody>
      </p:sp>
      <p:sp>
        <p:nvSpPr>
          <p:cNvPr id="3" name="Content Placeholder 2">
            <a:extLst>
              <a:ext uri="{FF2B5EF4-FFF2-40B4-BE49-F238E27FC236}">
                <a16:creationId xmlns:a16="http://schemas.microsoft.com/office/drawing/2014/main" id="{70D8E3E8-48D8-4A29-AC8D-40661CF0BB32}"/>
              </a:ext>
            </a:extLst>
          </p:cNvPr>
          <p:cNvSpPr>
            <a:spLocks noGrp="1"/>
          </p:cNvSpPr>
          <p:nvPr>
            <p:ph idx="1"/>
          </p:nvPr>
        </p:nvSpPr>
        <p:spPr>
          <a:xfrm>
            <a:off x="424656" y="1409981"/>
            <a:ext cx="11640816" cy="4838418"/>
          </a:xfrm>
        </p:spPr>
        <p:txBody>
          <a:bodyPr vert="horz" lIns="91440" tIns="45720" rIns="91440" bIns="45720" rtlCol="0" anchor="t">
            <a:noAutofit/>
          </a:bodyPr>
          <a:lstStyle/>
          <a:p>
            <a:pPr>
              <a:lnSpc>
                <a:spcPct val="170000"/>
              </a:lnSpc>
            </a:pPr>
            <a:r>
              <a:rPr lang="en-GB" sz="2200"/>
              <a:t>Frenchword- </a:t>
            </a:r>
            <a:r>
              <a:rPr lang="en-GB" sz="2200" b="1"/>
              <a:t>Enterprendre</a:t>
            </a:r>
            <a:endParaRPr lang="en-US" sz="2200"/>
          </a:p>
          <a:p>
            <a:pPr algn="just">
              <a:lnSpc>
                <a:spcPct val="170000"/>
              </a:lnSpc>
            </a:pPr>
            <a:r>
              <a:rPr lang="en-GB" sz="2200"/>
              <a:t>"between-taker" and "go-between" i.e.,' to undertake'</a:t>
            </a:r>
          </a:p>
          <a:p>
            <a:pPr algn="just">
              <a:lnSpc>
                <a:spcPct val="170000"/>
              </a:lnSpc>
            </a:pPr>
            <a:r>
              <a:rPr lang="en-GB" sz="2200"/>
              <a:t>"the director or manager of a public musical institution, one who 'gets up' entertainment, especially musical performance"</a:t>
            </a:r>
          </a:p>
          <a:p>
            <a:pPr algn="just">
              <a:lnSpc>
                <a:spcPct val="170000"/>
              </a:lnSpc>
            </a:pPr>
            <a:r>
              <a:rPr lang="en-GB" sz="2200"/>
              <a:t>"The professional application of knowledge, skills and competencies and/or of monetizing a new idea, by an individual or a set of people by launching an enterprise do novo or diversifying from an existing one (distinct from seeking self employment as in a profession or trade), thus, to pursue growth while generating wealth, employment and social good"</a:t>
            </a:r>
          </a:p>
          <a:p>
            <a:endParaRPr lang="en-GB" sz="2800"/>
          </a:p>
        </p:txBody>
      </p:sp>
      <p:sp>
        <p:nvSpPr>
          <p:cNvPr id="4" name="Slide Number Placeholder 3">
            <a:extLst>
              <a:ext uri="{FF2B5EF4-FFF2-40B4-BE49-F238E27FC236}">
                <a16:creationId xmlns:a16="http://schemas.microsoft.com/office/drawing/2014/main" id="{C7412FA4-A1BB-4A30-8A35-8D269559C6CA}"/>
              </a:ext>
            </a:extLst>
          </p:cNvPr>
          <p:cNvSpPr>
            <a:spLocks noGrp="1"/>
          </p:cNvSpPr>
          <p:nvPr>
            <p:ph type="sldNum" sz="quarter" idx="12"/>
          </p:nvPr>
        </p:nvSpPr>
        <p:spPr/>
        <p:txBody>
          <a:bodyPr/>
          <a:lstStyle/>
          <a:p>
            <a:fld id="{D57F1E4F-1CFF-5643-939E-02111984F565}" type="slidenum">
              <a:rPr lang="en-US" dirty="0"/>
              <a:pPr/>
              <a:t>3</a:t>
            </a:fld>
            <a:endParaRPr lang="en-GB"/>
          </a:p>
        </p:txBody>
      </p:sp>
    </p:spTree>
    <p:extLst>
      <p:ext uri="{BB962C8B-B14F-4D97-AF65-F5344CB8AC3E}">
        <p14:creationId xmlns:p14="http://schemas.microsoft.com/office/powerpoint/2010/main" val="2392007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7275-85BA-44D3-B864-7B70ECD1CB9C}"/>
              </a:ext>
            </a:extLst>
          </p:cNvPr>
          <p:cNvSpPr>
            <a:spLocks noGrp="1"/>
          </p:cNvSpPr>
          <p:nvPr>
            <p:ph type="title"/>
          </p:nvPr>
        </p:nvSpPr>
        <p:spPr/>
        <p:txBody>
          <a:bodyPr/>
          <a:lstStyle/>
          <a:p>
            <a:r>
              <a:rPr lang="en-GB" b="1"/>
              <a:t>Categorization of Entrepreneurs based on Nature of Economy</a:t>
            </a:r>
          </a:p>
        </p:txBody>
      </p:sp>
      <p:sp>
        <p:nvSpPr>
          <p:cNvPr id="3" name="Content Placeholder 2">
            <a:extLst>
              <a:ext uri="{FF2B5EF4-FFF2-40B4-BE49-F238E27FC236}">
                <a16:creationId xmlns:a16="http://schemas.microsoft.com/office/drawing/2014/main" id="{DA43110F-897E-4EAA-AC00-ECC4DD86BF73}"/>
              </a:ext>
            </a:extLst>
          </p:cNvPr>
          <p:cNvSpPr>
            <a:spLocks noGrp="1"/>
          </p:cNvSpPr>
          <p:nvPr>
            <p:ph idx="1"/>
          </p:nvPr>
        </p:nvSpPr>
        <p:spPr/>
        <p:txBody>
          <a:bodyPr vert="horz" lIns="91440" tIns="45720" rIns="91440" bIns="45720" rtlCol="0" anchor="t">
            <a:normAutofit fontScale="77500" lnSpcReduction="20000"/>
          </a:bodyPr>
          <a:lstStyle/>
          <a:p>
            <a:r>
              <a:rPr lang="en-GB" sz="2800"/>
              <a:t>A slight variation from Danhof's grouping is offered by </a:t>
            </a:r>
            <a:r>
              <a:rPr lang="en-GB" sz="2800" b="1"/>
              <a:t>Singh.</a:t>
            </a:r>
          </a:p>
          <a:p>
            <a:pPr marL="0" indent="0">
              <a:buNone/>
            </a:pPr>
            <a:endParaRPr lang="en-GB" sz="2800" b="1"/>
          </a:p>
          <a:p>
            <a:pPr marL="457200" indent="-457200">
              <a:lnSpc>
                <a:spcPct val="150000"/>
              </a:lnSpc>
              <a:buAutoNum type="arabicParenR"/>
            </a:pPr>
            <a:r>
              <a:rPr lang="en-GB" sz="3200"/>
              <a:t>Innovative Entrepreneur(Developed)</a:t>
            </a:r>
          </a:p>
          <a:p>
            <a:pPr marL="457200" indent="-457200">
              <a:lnSpc>
                <a:spcPct val="150000"/>
              </a:lnSpc>
              <a:buAutoNum type="arabicParenR"/>
            </a:pPr>
            <a:r>
              <a:rPr lang="en-GB" sz="3200"/>
              <a:t>Imitative Entrepreneur(Developing)</a:t>
            </a:r>
          </a:p>
          <a:p>
            <a:pPr marL="457200" indent="-457200">
              <a:lnSpc>
                <a:spcPct val="150000"/>
              </a:lnSpc>
              <a:buAutoNum type="arabicParenR"/>
            </a:pPr>
            <a:r>
              <a:rPr lang="en-GB" sz="3200"/>
              <a:t>Exploitative Entrepreneur(Under-developed)</a:t>
            </a:r>
          </a:p>
          <a:p>
            <a:pPr marL="457200" indent="-457200">
              <a:lnSpc>
                <a:spcPct val="150000"/>
              </a:lnSpc>
              <a:buAutoNum type="arabicParenR"/>
            </a:pPr>
            <a:r>
              <a:rPr lang="en-GB" sz="3200"/>
              <a:t>Model Entrepreneur(Any kind of Market or Economy)</a:t>
            </a:r>
          </a:p>
          <a:p>
            <a:pPr marL="457200" indent="-457200">
              <a:buAutoNum type="arabicParenR"/>
            </a:pPr>
            <a:endParaRPr lang="en-GB"/>
          </a:p>
        </p:txBody>
      </p:sp>
      <p:sp>
        <p:nvSpPr>
          <p:cNvPr id="4" name="Slide Number Placeholder 3">
            <a:extLst>
              <a:ext uri="{FF2B5EF4-FFF2-40B4-BE49-F238E27FC236}">
                <a16:creationId xmlns:a16="http://schemas.microsoft.com/office/drawing/2014/main" id="{8D595991-8691-4F40-8532-434D124D71C7}"/>
              </a:ext>
            </a:extLst>
          </p:cNvPr>
          <p:cNvSpPr>
            <a:spLocks noGrp="1"/>
          </p:cNvSpPr>
          <p:nvPr>
            <p:ph type="sldNum" sz="quarter" idx="12"/>
          </p:nvPr>
        </p:nvSpPr>
        <p:spPr/>
        <p:txBody>
          <a:bodyPr/>
          <a:lstStyle/>
          <a:p>
            <a:fld id="{D57F1E4F-1CFF-5643-939E-02111984F565}" type="slidenum">
              <a:rPr lang="en-US" dirty="0"/>
              <a:pPr/>
              <a:t>30</a:t>
            </a:fld>
            <a:endParaRPr lang="en-US"/>
          </a:p>
        </p:txBody>
      </p:sp>
    </p:spTree>
    <p:extLst>
      <p:ext uri="{BB962C8B-B14F-4D97-AF65-F5344CB8AC3E}">
        <p14:creationId xmlns:p14="http://schemas.microsoft.com/office/powerpoint/2010/main" val="332813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6D44-6296-4C49-8C68-60572749ABC7}"/>
              </a:ext>
            </a:extLst>
          </p:cNvPr>
          <p:cNvSpPr>
            <a:spLocks noGrp="1"/>
          </p:cNvSpPr>
          <p:nvPr>
            <p:ph type="title"/>
          </p:nvPr>
        </p:nvSpPr>
        <p:spPr/>
        <p:txBody>
          <a:bodyPr/>
          <a:lstStyle/>
          <a:p>
            <a:r>
              <a:rPr lang="en-GB" sz="3200" b="1"/>
              <a:t>Classification of Entrepreneurs from Development Angle</a:t>
            </a:r>
          </a:p>
        </p:txBody>
      </p:sp>
      <p:sp>
        <p:nvSpPr>
          <p:cNvPr id="3" name="Content Placeholder 2">
            <a:extLst>
              <a:ext uri="{FF2B5EF4-FFF2-40B4-BE49-F238E27FC236}">
                <a16:creationId xmlns:a16="http://schemas.microsoft.com/office/drawing/2014/main" id="{C924AE46-9DE5-4B23-A94E-3EE4B5C22AB0}"/>
              </a:ext>
            </a:extLst>
          </p:cNvPr>
          <p:cNvSpPr>
            <a:spLocks noGrp="1"/>
          </p:cNvSpPr>
          <p:nvPr>
            <p:ph idx="1"/>
          </p:nvPr>
        </p:nvSpPr>
        <p:spPr>
          <a:xfrm>
            <a:off x="396731" y="1955937"/>
            <a:ext cx="10706067" cy="4694243"/>
          </a:xfrm>
        </p:spPr>
        <p:txBody>
          <a:bodyPr vert="horz" lIns="91440" tIns="45720" rIns="91440" bIns="45720" rtlCol="0" anchor="t">
            <a:normAutofit/>
          </a:bodyPr>
          <a:lstStyle/>
          <a:p>
            <a:pPr algn="just"/>
            <a:r>
              <a:rPr lang="en-GB" sz="2800" b="1"/>
              <a:t>Gupta</a:t>
            </a:r>
            <a:r>
              <a:rPr lang="en-GB" sz="2800"/>
              <a:t> in his classification, integrates sociological, psychological, and economic perspective of entrepreneurship development.</a:t>
            </a:r>
            <a:endParaRPr lang="en-US"/>
          </a:p>
          <a:p>
            <a:pPr marL="457200" indent="-457200">
              <a:buAutoNum type="arabicPeriod"/>
            </a:pPr>
            <a:r>
              <a:rPr lang="en-GB" sz="2800"/>
              <a:t>Prime mover type</a:t>
            </a:r>
          </a:p>
          <a:p>
            <a:pPr marL="457200" indent="-457200">
              <a:buAutoNum type="arabicPeriod"/>
            </a:pPr>
            <a:r>
              <a:rPr lang="en-GB" sz="2800"/>
              <a:t>Manager type</a:t>
            </a:r>
          </a:p>
          <a:p>
            <a:pPr marL="457200" indent="-457200">
              <a:buAutoNum type="arabicPeriod"/>
            </a:pPr>
            <a:r>
              <a:rPr lang="en-GB" sz="2800"/>
              <a:t>Minor innovator type</a:t>
            </a:r>
          </a:p>
          <a:p>
            <a:pPr marL="457200" indent="-457200">
              <a:buAutoNum type="arabicPeriod"/>
            </a:pPr>
            <a:r>
              <a:rPr lang="en-GB" sz="2800"/>
              <a:t>Initiator type</a:t>
            </a:r>
          </a:p>
          <a:p>
            <a:pPr marL="457200" indent="-457200">
              <a:buAutoNum type="arabicPeriod"/>
            </a:pPr>
            <a:r>
              <a:rPr lang="en-GB" sz="2800"/>
              <a:t>Satellite type</a:t>
            </a:r>
          </a:p>
          <a:p>
            <a:pPr marL="457200" indent="-457200">
              <a:buAutoNum type="arabicPeriod"/>
            </a:pPr>
            <a:r>
              <a:rPr lang="en-GB" sz="2800"/>
              <a:t>Local trading type</a:t>
            </a:r>
          </a:p>
        </p:txBody>
      </p:sp>
      <p:sp>
        <p:nvSpPr>
          <p:cNvPr id="4" name="Slide Number Placeholder 3">
            <a:extLst>
              <a:ext uri="{FF2B5EF4-FFF2-40B4-BE49-F238E27FC236}">
                <a16:creationId xmlns:a16="http://schemas.microsoft.com/office/drawing/2014/main" id="{FD324389-F0D3-4F22-BFB9-D1ECA191B97A}"/>
              </a:ext>
            </a:extLst>
          </p:cNvPr>
          <p:cNvSpPr>
            <a:spLocks noGrp="1"/>
          </p:cNvSpPr>
          <p:nvPr>
            <p:ph type="sldNum" sz="quarter" idx="12"/>
          </p:nvPr>
        </p:nvSpPr>
        <p:spPr/>
        <p:txBody>
          <a:bodyPr/>
          <a:lstStyle/>
          <a:p>
            <a:fld id="{D57F1E4F-1CFF-5643-939E-02111984F565}" type="slidenum">
              <a:rPr lang="en-US" dirty="0"/>
              <a:pPr/>
              <a:t>31</a:t>
            </a:fld>
            <a:endParaRPr lang="en-US"/>
          </a:p>
        </p:txBody>
      </p:sp>
    </p:spTree>
    <p:extLst>
      <p:ext uri="{BB962C8B-B14F-4D97-AF65-F5344CB8AC3E}">
        <p14:creationId xmlns:p14="http://schemas.microsoft.com/office/powerpoint/2010/main" val="1300106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FE78-677C-4560-B615-E002709292A3}"/>
              </a:ext>
            </a:extLst>
          </p:cNvPr>
          <p:cNvSpPr>
            <a:spLocks noGrp="1"/>
          </p:cNvSpPr>
          <p:nvPr>
            <p:ph type="title"/>
          </p:nvPr>
        </p:nvSpPr>
        <p:spPr/>
        <p:txBody>
          <a:bodyPr/>
          <a:lstStyle/>
          <a:p>
            <a:r>
              <a:rPr lang="en-GB" b="1"/>
              <a:t>Types of Entrepreneurs</a:t>
            </a:r>
          </a:p>
        </p:txBody>
      </p:sp>
      <p:sp>
        <p:nvSpPr>
          <p:cNvPr id="3" name="Content Placeholder 2">
            <a:extLst>
              <a:ext uri="{FF2B5EF4-FFF2-40B4-BE49-F238E27FC236}">
                <a16:creationId xmlns:a16="http://schemas.microsoft.com/office/drawing/2014/main" id="{B6B9FB64-9FE1-4784-A7F6-206DAA63A8B9}"/>
              </a:ext>
            </a:extLst>
          </p:cNvPr>
          <p:cNvSpPr>
            <a:spLocks noGrp="1"/>
          </p:cNvSpPr>
          <p:nvPr>
            <p:ph idx="1"/>
          </p:nvPr>
        </p:nvSpPr>
        <p:spPr/>
        <p:txBody>
          <a:bodyPr vert="horz" lIns="91440" tIns="45720" rIns="91440" bIns="45720" rtlCol="0" anchor="t">
            <a:normAutofit/>
          </a:bodyPr>
          <a:lstStyle/>
          <a:p>
            <a:r>
              <a:rPr lang="en-GB" sz="2400"/>
              <a:t>Following are some more types of Entrepreneurs listed by some other behavioural scientists:</a:t>
            </a:r>
          </a:p>
          <a:p>
            <a:pPr marL="457200" indent="-457200">
              <a:buAutoNum type="arabicPeriod"/>
            </a:pPr>
            <a:r>
              <a:rPr lang="en-GB" sz="2800"/>
              <a:t>Solo Operators</a:t>
            </a:r>
          </a:p>
          <a:p>
            <a:pPr marL="457200" indent="-457200">
              <a:buAutoNum type="arabicPeriod"/>
            </a:pPr>
            <a:r>
              <a:rPr lang="en-GB" sz="2800"/>
              <a:t>Active Partners</a:t>
            </a:r>
          </a:p>
          <a:p>
            <a:pPr marL="457200" indent="-457200">
              <a:buAutoNum type="arabicPeriod"/>
            </a:pPr>
            <a:r>
              <a:rPr lang="en-GB" sz="2800"/>
              <a:t>Inventors</a:t>
            </a:r>
          </a:p>
          <a:p>
            <a:pPr marL="457200" indent="-457200">
              <a:buAutoNum type="arabicPeriod"/>
            </a:pPr>
            <a:r>
              <a:rPr lang="en-GB" sz="2800"/>
              <a:t>Challengers</a:t>
            </a:r>
          </a:p>
          <a:p>
            <a:pPr marL="457200" indent="-457200">
              <a:buAutoNum type="arabicPeriod"/>
            </a:pPr>
            <a:r>
              <a:rPr lang="en-GB" sz="2800"/>
              <a:t>Buyers</a:t>
            </a:r>
          </a:p>
          <a:p>
            <a:pPr marL="457200" indent="-457200">
              <a:buAutoNum type="arabicPeriod"/>
            </a:pPr>
            <a:r>
              <a:rPr lang="en-GB" sz="2800"/>
              <a:t>Life-Timers</a:t>
            </a:r>
          </a:p>
        </p:txBody>
      </p:sp>
      <p:sp>
        <p:nvSpPr>
          <p:cNvPr id="4" name="Slide Number Placeholder 3">
            <a:extLst>
              <a:ext uri="{FF2B5EF4-FFF2-40B4-BE49-F238E27FC236}">
                <a16:creationId xmlns:a16="http://schemas.microsoft.com/office/drawing/2014/main" id="{CAC0FAF8-92AC-41ED-9538-32BF5DBB7318}"/>
              </a:ext>
            </a:extLst>
          </p:cNvPr>
          <p:cNvSpPr>
            <a:spLocks noGrp="1"/>
          </p:cNvSpPr>
          <p:nvPr>
            <p:ph type="sldNum" sz="quarter" idx="12"/>
          </p:nvPr>
        </p:nvSpPr>
        <p:spPr/>
        <p:txBody>
          <a:bodyPr/>
          <a:lstStyle/>
          <a:p>
            <a:fld id="{D57F1E4F-1CFF-5643-939E-02111984F565}" type="slidenum">
              <a:rPr lang="en-US" dirty="0"/>
              <a:pPr/>
              <a:t>32</a:t>
            </a:fld>
            <a:endParaRPr lang="en-US"/>
          </a:p>
        </p:txBody>
      </p:sp>
    </p:spTree>
    <p:extLst>
      <p:ext uri="{BB962C8B-B14F-4D97-AF65-F5344CB8AC3E}">
        <p14:creationId xmlns:p14="http://schemas.microsoft.com/office/powerpoint/2010/main" val="2946335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D828-E4AF-4682-9A1A-CACDC0C6A163}"/>
              </a:ext>
            </a:extLst>
          </p:cNvPr>
          <p:cNvSpPr>
            <a:spLocks noGrp="1"/>
          </p:cNvSpPr>
          <p:nvPr>
            <p:ph type="title"/>
          </p:nvPr>
        </p:nvSpPr>
        <p:spPr/>
        <p:txBody>
          <a:bodyPr/>
          <a:lstStyle/>
          <a:p>
            <a:endParaRPr lang="en-GB"/>
          </a:p>
        </p:txBody>
      </p:sp>
      <p:pic>
        <p:nvPicPr>
          <p:cNvPr id="5" name="Picture 5">
            <a:extLst>
              <a:ext uri="{FF2B5EF4-FFF2-40B4-BE49-F238E27FC236}">
                <a16:creationId xmlns:a16="http://schemas.microsoft.com/office/drawing/2014/main" id="{B802EF46-191E-4E44-AACE-67BEF22A855C}"/>
              </a:ext>
            </a:extLst>
          </p:cNvPr>
          <p:cNvPicPr>
            <a:picLocks noGrp="1" noChangeAspect="1"/>
          </p:cNvPicPr>
          <p:nvPr>
            <p:ph idx="1"/>
          </p:nvPr>
        </p:nvPicPr>
        <p:blipFill>
          <a:blip r:embed="rId2"/>
          <a:stretch>
            <a:fillRect/>
          </a:stretch>
        </p:blipFill>
        <p:spPr>
          <a:xfrm>
            <a:off x="-5182" y="-88564"/>
            <a:ext cx="11859839" cy="6941307"/>
          </a:xfrm>
        </p:spPr>
      </p:pic>
      <p:sp>
        <p:nvSpPr>
          <p:cNvPr id="4" name="Slide Number Placeholder 3">
            <a:extLst>
              <a:ext uri="{FF2B5EF4-FFF2-40B4-BE49-F238E27FC236}">
                <a16:creationId xmlns:a16="http://schemas.microsoft.com/office/drawing/2014/main" id="{4286E3B8-C81F-4537-9108-88897C226418}"/>
              </a:ext>
            </a:extLst>
          </p:cNvPr>
          <p:cNvSpPr>
            <a:spLocks noGrp="1"/>
          </p:cNvSpPr>
          <p:nvPr>
            <p:ph type="sldNum" sz="quarter" idx="12"/>
          </p:nvPr>
        </p:nvSpPr>
        <p:spPr/>
        <p:txBody>
          <a:bodyPr/>
          <a:lstStyle/>
          <a:p>
            <a:fld id="{D57F1E4F-1CFF-5643-939E-02111984F565}" type="slidenum">
              <a:rPr lang="en-US" dirty="0"/>
              <a:pPr/>
              <a:t>33</a:t>
            </a:fld>
            <a:endParaRPr lang="en-US"/>
          </a:p>
        </p:txBody>
      </p:sp>
    </p:spTree>
    <p:extLst>
      <p:ext uri="{BB962C8B-B14F-4D97-AF65-F5344CB8AC3E}">
        <p14:creationId xmlns:p14="http://schemas.microsoft.com/office/powerpoint/2010/main" val="329486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E928-CC15-4970-ABF8-0CBD43211ADF}"/>
              </a:ext>
            </a:extLst>
          </p:cNvPr>
          <p:cNvSpPr>
            <a:spLocks noGrp="1"/>
          </p:cNvSpPr>
          <p:nvPr>
            <p:ph type="title"/>
          </p:nvPr>
        </p:nvSpPr>
        <p:spPr>
          <a:xfrm>
            <a:off x="646111" y="452718"/>
            <a:ext cx="9404723" cy="599116"/>
          </a:xfrm>
        </p:spPr>
        <p:txBody>
          <a:bodyPr/>
          <a:lstStyle/>
          <a:p>
            <a:r>
              <a:rPr lang="en-GB" sz="2800" b="1"/>
              <a:t>Difference between an Entrepreneur and a Manager</a:t>
            </a:r>
          </a:p>
        </p:txBody>
      </p:sp>
      <p:pic>
        <p:nvPicPr>
          <p:cNvPr id="5" name="Picture 5" descr="Table&#10;&#10;Description automatically generated">
            <a:extLst>
              <a:ext uri="{FF2B5EF4-FFF2-40B4-BE49-F238E27FC236}">
                <a16:creationId xmlns:a16="http://schemas.microsoft.com/office/drawing/2014/main" id="{F5FC9AF0-C85C-49B7-B798-48F1A093444C}"/>
              </a:ext>
            </a:extLst>
          </p:cNvPr>
          <p:cNvPicPr>
            <a:picLocks noGrp="1" noChangeAspect="1"/>
          </p:cNvPicPr>
          <p:nvPr>
            <p:ph idx="1"/>
          </p:nvPr>
        </p:nvPicPr>
        <p:blipFill>
          <a:blip r:embed="rId2"/>
          <a:stretch>
            <a:fillRect/>
          </a:stretch>
        </p:blipFill>
        <p:spPr>
          <a:xfrm>
            <a:off x="-2726" y="1133264"/>
            <a:ext cx="12196513" cy="5772030"/>
          </a:xfrm>
        </p:spPr>
      </p:pic>
      <p:sp>
        <p:nvSpPr>
          <p:cNvPr id="4" name="Slide Number Placeholder 3">
            <a:extLst>
              <a:ext uri="{FF2B5EF4-FFF2-40B4-BE49-F238E27FC236}">
                <a16:creationId xmlns:a16="http://schemas.microsoft.com/office/drawing/2014/main" id="{C2035571-0154-46B0-B0E8-57B68893F7FD}"/>
              </a:ext>
            </a:extLst>
          </p:cNvPr>
          <p:cNvSpPr>
            <a:spLocks noGrp="1"/>
          </p:cNvSpPr>
          <p:nvPr>
            <p:ph type="sldNum" sz="quarter" idx="12"/>
          </p:nvPr>
        </p:nvSpPr>
        <p:spPr/>
        <p:txBody>
          <a:bodyPr/>
          <a:lstStyle/>
          <a:p>
            <a:fld id="{D57F1E4F-1CFF-5643-939E-02111984F565}" type="slidenum">
              <a:rPr lang="en-US" dirty="0"/>
              <a:pPr/>
              <a:t>34</a:t>
            </a:fld>
            <a:endParaRPr lang="en-US"/>
          </a:p>
        </p:txBody>
      </p:sp>
    </p:spTree>
    <p:extLst>
      <p:ext uri="{BB962C8B-B14F-4D97-AF65-F5344CB8AC3E}">
        <p14:creationId xmlns:p14="http://schemas.microsoft.com/office/powerpoint/2010/main" val="489309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B44F-3D2B-42BD-AE9E-FD6EAE67084F}"/>
              </a:ext>
            </a:extLst>
          </p:cNvPr>
          <p:cNvSpPr>
            <a:spLocks noGrp="1"/>
          </p:cNvSpPr>
          <p:nvPr>
            <p:ph type="title"/>
          </p:nvPr>
        </p:nvSpPr>
        <p:spPr/>
        <p:txBody>
          <a:bodyPr/>
          <a:lstStyle/>
          <a:p>
            <a:r>
              <a:rPr lang="en-GB" sz="4400" b="1"/>
              <a:t>INTRAPRENEUR</a:t>
            </a:r>
          </a:p>
        </p:txBody>
      </p:sp>
      <p:sp>
        <p:nvSpPr>
          <p:cNvPr id="3" name="Content Placeholder 2">
            <a:extLst>
              <a:ext uri="{FF2B5EF4-FFF2-40B4-BE49-F238E27FC236}">
                <a16:creationId xmlns:a16="http://schemas.microsoft.com/office/drawing/2014/main" id="{E43CCB11-C37E-470B-AC8F-7955CEA498E5}"/>
              </a:ext>
            </a:extLst>
          </p:cNvPr>
          <p:cNvSpPr>
            <a:spLocks noGrp="1"/>
          </p:cNvSpPr>
          <p:nvPr>
            <p:ph idx="1"/>
          </p:nvPr>
        </p:nvSpPr>
        <p:spPr>
          <a:xfrm>
            <a:off x="294290" y="1460938"/>
            <a:ext cx="10878207" cy="5397062"/>
          </a:xfrm>
        </p:spPr>
        <p:txBody>
          <a:bodyPr vert="horz" lIns="91440" tIns="45720" rIns="91440" bIns="45720" rtlCol="0" anchor="t">
            <a:normAutofit lnSpcReduction="10000"/>
          </a:bodyPr>
          <a:lstStyle/>
          <a:p>
            <a:pPr algn="just"/>
            <a:r>
              <a:rPr lang="en-GB" sz="2400" b="1"/>
              <a:t>"Intrapreneur is an entrepreneur within an already established organization."</a:t>
            </a:r>
            <a:endParaRPr lang="en-US"/>
          </a:p>
          <a:p>
            <a:pPr marL="0" indent="0" algn="just">
              <a:buNone/>
            </a:pPr>
            <a:r>
              <a:rPr lang="en-GB" b="1"/>
              <a:t>                                                                                   Gifford Pinchot(1985)</a:t>
            </a:r>
          </a:p>
          <a:p>
            <a:pPr algn="just"/>
            <a:r>
              <a:rPr lang="en-GB" sz="2800"/>
              <a:t>Intrapreneurs introduced new products, services and processes which enable their companies to grow and succeed in changing environment. These persons are driven not by monetary gain but by a deep desire of personal achievement. </a:t>
            </a:r>
          </a:p>
          <a:p>
            <a:pPr algn="just"/>
            <a:r>
              <a:rPr lang="en-GB" sz="2800"/>
              <a:t>Pinchot suggested the creation of a system that would provide select executives a status within the corporation similar to that of an entrepreneur in society. He described such people as </a:t>
            </a:r>
            <a:r>
              <a:rPr lang="en-GB" sz="2800" b="1"/>
              <a:t>intra-corporate entrepreneurs</a:t>
            </a:r>
            <a:r>
              <a:rPr lang="en-GB" sz="2800"/>
              <a:t> or  </a:t>
            </a:r>
            <a:r>
              <a:rPr lang="en-GB" sz="2800" b="1"/>
              <a:t>'Intrapreneurs'.</a:t>
            </a:r>
          </a:p>
        </p:txBody>
      </p:sp>
      <p:sp>
        <p:nvSpPr>
          <p:cNvPr id="4" name="Slide Number Placeholder 3">
            <a:extLst>
              <a:ext uri="{FF2B5EF4-FFF2-40B4-BE49-F238E27FC236}">
                <a16:creationId xmlns:a16="http://schemas.microsoft.com/office/drawing/2014/main" id="{EA4BC806-9895-4FFA-931C-03E3FF7797E5}"/>
              </a:ext>
            </a:extLst>
          </p:cNvPr>
          <p:cNvSpPr>
            <a:spLocks noGrp="1"/>
          </p:cNvSpPr>
          <p:nvPr>
            <p:ph type="sldNum" sz="quarter" idx="12"/>
          </p:nvPr>
        </p:nvSpPr>
        <p:spPr/>
        <p:txBody>
          <a:bodyPr/>
          <a:lstStyle/>
          <a:p>
            <a:fld id="{D57F1E4F-1CFF-5643-939E-02111984F565}" type="slidenum">
              <a:rPr lang="en-US" dirty="0"/>
              <a:pPr/>
              <a:t>35</a:t>
            </a:fld>
            <a:endParaRPr lang="en-US"/>
          </a:p>
        </p:txBody>
      </p:sp>
    </p:spTree>
    <p:extLst>
      <p:ext uri="{BB962C8B-B14F-4D97-AF65-F5344CB8AC3E}">
        <p14:creationId xmlns:p14="http://schemas.microsoft.com/office/powerpoint/2010/main" val="2841042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FB4D-A387-442D-AE4D-377CE42442DF}"/>
              </a:ext>
            </a:extLst>
          </p:cNvPr>
          <p:cNvSpPr>
            <a:spLocks noGrp="1"/>
          </p:cNvSpPr>
          <p:nvPr>
            <p:ph type="title"/>
          </p:nvPr>
        </p:nvSpPr>
        <p:spPr/>
        <p:txBody>
          <a:bodyPr/>
          <a:lstStyle/>
          <a:p>
            <a:r>
              <a:rPr lang="en-GB" b="1"/>
              <a:t>Intrapreneurial Process</a:t>
            </a:r>
          </a:p>
        </p:txBody>
      </p:sp>
      <p:sp>
        <p:nvSpPr>
          <p:cNvPr id="3" name="Content Placeholder 2">
            <a:extLst>
              <a:ext uri="{FF2B5EF4-FFF2-40B4-BE49-F238E27FC236}">
                <a16:creationId xmlns:a16="http://schemas.microsoft.com/office/drawing/2014/main" id="{CEDAC5A1-2A16-4865-9C0E-32415D96A60C}"/>
              </a:ext>
            </a:extLst>
          </p:cNvPr>
          <p:cNvSpPr>
            <a:spLocks noGrp="1"/>
          </p:cNvSpPr>
          <p:nvPr>
            <p:ph idx="1"/>
          </p:nvPr>
        </p:nvSpPr>
        <p:spPr/>
        <p:txBody>
          <a:bodyPr vert="horz" lIns="91440" tIns="45720" rIns="91440" bIns="45720" rtlCol="0" anchor="t">
            <a:normAutofit/>
          </a:bodyPr>
          <a:lstStyle/>
          <a:p>
            <a:pPr algn="just"/>
            <a:r>
              <a:rPr lang="en-GB" sz="2400"/>
              <a:t>The process of intrapreneurship involve both analytical and creative activities. According to </a:t>
            </a:r>
            <a:r>
              <a:rPr lang="en-GB" sz="2400" b="1"/>
              <a:t>Pierce</a:t>
            </a:r>
            <a:r>
              <a:rPr lang="en-GB" sz="2400"/>
              <a:t> and </a:t>
            </a:r>
            <a:r>
              <a:rPr lang="en-GB" sz="2400" b="1"/>
              <a:t>Dunham</a:t>
            </a:r>
            <a:r>
              <a:rPr lang="en-GB" sz="2400"/>
              <a:t>, the intrapreneurial process takes place in four sequential steps.</a:t>
            </a:r>
            <a:endParaRPr lang="en-US" sz="2400"/>
          </a:p>
          <a:p>
            <a:pPr marL="457200" indent="-457200">
              <a:buAutoNum type="romanUcPeriod"/>
            </a:pPr>
            <a:r>
              <a:rPr lang="en-GB" sz="2800"/>
              <a:t>Solo Phase</a:t>
            </a:r>
          </a:p>
          <a:p>
            <a:pPr marL="457200" indent="-457200">
              <a:buAutoNum type="romanUcPeriod"/>
            </a:pPr>
            <a:r>
              <a:rPr lang="en-GB" sz="2800"/>
              <a:t>Network Phase</a:t>
            </a:r>
          </a:p>
          <a:p>
            <a:pPr marL="457200" indent="-457200">
              <a:buAutoNum type="romanUcPeriod"/>
            </a:pPr>
            <a:r>
              <a:rPr lang="en-GB" sz="2800"/>
              <a:t>Boot Legging Phase</a:t>
            </a:r>
          </a:p>
          <a:p>
            <a:pPr marL="457200" indent="-457200">
              <a:buAutoNum type="romanUcPeriod"/>
            </a:pPr>
            <a:r>
              <a:rPr lang="en-GB" sz="2800"/>
              <a:t>Formal Team Phase</a:t>
            </a:r>
          </a:p>
          <a:p>
            <a:endParaRPr lang="en-GB" sz="2800"/>
          </a:p>
        </p:txBody>
      </p:sp>
      <p:sp>
        <p:nvSpPr>
          <p:cNvPr id="4" name="Slide Number Placeholder 3">
            <a:extLst>
              <a:ext uri="{FF2B5EF4-FFF2-40B4-BE49-F238E27FC236}">
                <a16:creationId xmlns:a16="http://schemas.microsoft.com/office/drawing/2014/main" id="{CBCC6A56-6165-4030-89F1-8340997428FB}"/>
              </a:ext>
            </a:extLst>
          </p:cNvPr>
          <p:cNvSpPr>
            <a:spLocks noGrp="1"/>
          </p:cNvSpPr>
          <p:nvPr>
            <p:ph type="sldNum" sz="quarter" idx="12"/>
          </p:nvPr>
        </p:nvSpPr>
        <p:spPr/>
        <p:txBody>
          <a:bodyPr/>
          <a:lstStyle/>
          <a:p>
            <a:fld id="{D57F1E4F-1CFF-5643-939E-02111984F565}" type="slidenum">
              <a:rPr lang="en-US" dirty="0"/>
              <a:pPr/>
              <a:t>36</a:t>
            </a:fld>
            <a:endParaRPr lang="en-US"/>
          </a:p>
        </p:txBody>
      </p:sp>
    </p:spTree>
    <p:extLst>
      <p:ext uri="{BB962C8B-B14F-4D97-AF65-F5344CB8AC3E}">
        <p14:creationId xmlns:p14="http://schemas.microsoft.com/office/powerpoint/2010/main" val="4078305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050F-F3B5-4E8C-9891-86CE593DDEF7}"/>
              </a:ext>
            </a:extLst>
          </p:cNvPr>
          <p:cNvSpPr>
            <a:spLocks noGrp="1"/>
          </p:cNvSpPr>
          <p:nvPr>
            <p:ph type="title"/>
          </p:nvPr>
        </p:nvSpPr>
        <p:spPr>
          <a:xfrm>
            <a:off x="646111" y="452718"/>
            <a:ext cx="9404723" cy="882946"/>
          </a:xfrm>
        </p:spPr>
        <p:txBody>
          <a:bodyPr/>
          <a:lstStyle/>
          <a:p>
            <a:r>
              <a:rPr lang="en-GB" sz="4000" b="1">
                <a:solidFill>
                  <a:srgbClr val="92D050"/>
                </a:solidFill>
              </a:rPr>
              <a:t>Entrepreneur VS   Intrapreneur</a:t>
            </a:r>
          </a:p>
        </p:txBody>
      </p:sp>
      <p:sp>
        <p:nvSpPr>
          <p:cNvPr id="4" name="Slide Number Placeholder 3">
            <a:extLst>
              <a:ext uri="{FF2B5EF4-FFF2-40B4-BE49-F238E27FC236}">
                <a16:creationId xmlns:a16="http://schemas.microsoft.com/office/drawing/2014/main" id="{988963EB-0E3C-462E-8614-86C175ED826A}"/>
              </a:ext>
            </a:extLst>
          </p:cNvPr>
          <p:cNvSpPr>
            <a:spLocks noGrp="1"/>
          </p:cNvSpPr>
          <p:nvPr>
            <p:ph type="sldNum" sz="quarter" idx="12"/>
          </p:nvPr>
        </p:nvSpPr>
        <p:spPr/>
        <p:txBody>
          <a:bodyPr/>
          <a:lstStyle/>
          <a:p>
            <a:fld id="{D57F1E4F-1CFF-5643-939E-02111984F565}" type="slidenum">
              <a:rPr lang="en-US" dirty="0"/>
              <a:pPr/>
              <a:t>37</a:t>
            </a:fld>
            <a:endParaRPr lang="en-US"/>
          </a:p>
        </p:txBody>
      </p:sp>
      <p:graphicFrame>
        <p:nvGraphicFramePr>
          <p:cNvPr id="8" name="Table 8">
            <a:extLst>
              <a:ext uri="{FF2B5EF4-FFF2-40B4-BE49-F238E27FC236}">
                <a16:creationId xmlns:a16="http://schemas.microsoft.com/office/drawing/2014/main" id="{B2AFA738-3C99-4175-A0CC-06E02F73BAF5}"/>
              </a:ext>
            </a:extLst>
          </p:cNvPr>
          <p:cNvGraphicFramePr>
            <a:graphicFrameLocks noGrp="1"/>
          </p:cNvGraphicFramePr>
          <p:nvPr>
            <p:ph idx="1"/>
            <p:extLst>
              <p:ext uri="{D42A27DB-BD31-4B8C-83A1-F6EECF244321}">
                <p14:modId xmlns:p14="http://schemas.microsoft.com/office/powerpoint/2010/main" val="1580498676"/>
              </p:ext>
            </p:extLst>
          </p:nvPr>
        </p:nvGraphicFramePr>
        <p:xfrm>
          <a:off x="13137" y="1655379"/>
          <a:ext cx="12179172" cy="4991582"/>
        </p:xfrm>
        <a:graphic>
          <a:graphicData uri="http://schemas.openxmlformats.org/drawingml/2006/table">
            <a:tbl>
              <a:tblPr firstRow="1" bandRow="1">
                <a:tableStyleId>{5C22544A-7EE6-4342-B048-85BDC9FD1C3A}</a:tableStyleId>
              </a:tblPr>
              <a:tblGrid>
                <a:gridCol w="3382287">
                  <a:extLst>
                    <a:ext uri="{9D8B030D-6E8A-4147-A177-3AD203B41FA5}">
                      <a16:colId xmlns:a16="http://schemas.microsoft.com/office/drawing/2014/main" val="2381261288"/>
                    </a:ext>
                  </a:extLst>
                </a:gridCol>
                <a:gridCol w="4339293">
                  <a:extLst>
                    <a:ext uri="{9D8B030D-6E8A-4147-A177-3AD203B41FA5}">
                      <a16:colId xmlns:a16="http://schemas.microsoft.com/office/drawing/2014/main" val="1103412114"/>
                    </a:ext>
                  </a:extLst>
                </a:gridCol>
                <a:gridCol w="4457592">
                  <a:extLst>
                    <a:ext uri="{9D8B030D-6E8A-4147-A177-3AD203B41FA5}">
                      <a16:colId xmlns:a16="http://schemas.microsoft.com/office/drawing/2014/main" val="2042149734"/>
                    </a:ext>
                  </a:extLst>
                </a:gridCol>
              </a:tblGrid>
              <a:tr h="992724">
                <a:tc>
                  <a:txBody>
                    <a:bodyPr/>
                    <a:lstStyle/>
                    <a:p>
                      <a:r>
                        <a:rPr lang="en-GB" sz="2800"/>
                        <a:t>Bases of Difference</a:t>
                      </a:r>
                    </a:p>
                  </a:txBody>
                  <a:tcPr/>
                </a:tc>
                <a:tc>
                  <a:txBody>
                    <a:bodyPr/>
                    <a:lstStyle/>
                    <a:p>
                      <a:r>
                        <a:rPr lang="en-GB" sz="2800"/>
                        <a:t>Entrepreneur</a:t>
                      </a:r>
                    </a:p>
                  </a:txBody>
                  <a:tcPr/>
                </a:tc>
                <a:tc>
                  <a:txBody>
                    <a:bodyPr/>
                    <a:lstStyle/>
                    <a:p>
                      <a:r>
                        <a:rPr lang="en-GB" sz="2800"/>
                        <a:t>Intrapreneur</a:t>
                      </a:r>
                    </a:p>
                  </a:txBody>
                  <a:tcPr/>
                </a:tc>
                <a:extLst>
                  <a:ext uri="{0D108BD9-81ED-4DB2-BD59-A6C34878D82A}">
                    <a16:rowId xmlns:a16="http://schemas.microsoft.com/office/drawing/2014/main" val="3612032177"/>
                  </a:ext>
                </a:extLst>
              </a:tr>
              <a:tr h="978741">
                <a:tc>
                  <a:txBody>
                    <a:bodyPr/>
                    <a:lstStyle/>
                    <a:p>
                      <a:r>
                        <a:rPr lang="en-GB"/>
                        <a:t>1. Dependency</a:t>
                      </a:r>
                    </a:p>
                  </a:txBody>
                  <a:tcPr/>
                </a:tc>
                <a:tc>
                  <a:txBody>
                    <a:bodyPr/>
                    <a:lstStyle/>
                    <a:p>
                      <a:r>
                        <a:rPr lang="en-GB"/>
                        <a:t>An entrepreneur is independent in his operations.</a:t>
                      </a:r>
                    </a:p>
                  </a:txBody>
                  <a:tcPr/>
                </a:tc>
                <a:tc>
                  <a:txBody>
                    <a:bodyPr/>
                    <a:lstStyle/>
                    <a:p>
                      <a:r>
                        <a:rPr lang="en-GB"/>
                        <a:t>An Intrapreneur is dependent on the entrepreneur, I.e., the owner</a:t>
                      </a:r>
                    </a:p>
                  </a:txBody>
                  <a:tcPr/>
                </a:tc>
                <a:extLst>
                  <a:ext uri="{0D108BD9-81ED-4DB2-BD59-A6C34878D82A}">
                    <a16:rowId xmlns:a16="http://schemas.microsoft.com/office/drawing/2014/main" val="3679485146"/>
                  </a:ext>
                </a:extLst>
              </a:tr>
              <a:tr h="992724">
                <a:tc>
                  <a:txBody>
                    <a:bodyPr/>
                    <a:lstStyle/>
                    <a:p>
                      <a:r>
                        <a:rPr lang="en-GB"/>
                        <a:t>2. Raising of Funds</a:t>
                      </a:r>
                    </a:p>
                  </a:txBody>
                  <a:tcPr/>
                </a:tc>
                <a:tc>
                  <a:txBody>
                    <a:bodyPr/>
                    <a:lstStyle/>
                    <a:p>
                      <a:r>
                        <a:rPr lang="en-GB"/>
                        <a:t>An entrepreneur himself raises funds required for the enterprise</a:t>
                      </a:r>
                    </a:p>
                  </a:txBody>
                  <a:tcPr/>
                </a:tc>
                <a:tc>
                  <a:txBody>
                    <a:bodyPr/>
                    <a:lstStyle/>
                    <a:p>
                      <a:r>
                        <a:rPr lang="en-GB"/>
                        <a:t>Funds are not raised by the intrapreneur</a:t>
                      </a:r>
                    </a:p>
                  </a:txBody>
                  <a:tcPr/>
                </a:tc>
                <a:extLst>
                  <a:ext uri="{0D108BD9-81ED-4DB2-BD59-A6C34878D82A}">
                    <a16:rowId xmlns:a16="http://schemas.microsoft.com/office/drawing/2014/main" val="508822073"/>
                  </a:ext>
                </a:extLst>
              </a:tr>
              <a:tr h="1034669">
                <a:tc>
                  <a:txBody>
                    <a:bodyPr/>
                    <a:lstStyle/>
                    <a:p>
                      <a:r>
                        <a:rPr lang="en-GB"/>
                        <a:t>3. Risk</a:t>
                      </a:r>
                    </a:p>
                  </a:txBody>
                  <a:tcPr/>
                </a:tc>
                <a:tc>
                  <a:txBody>
                    <a:bodyPr/>
                    <a:lstStyle/>
                    <a:p>
                      <a:r>
                        <a:rPr lang="en-GB"/>
                        <a:t>Entrepreneur bears the risk involed in the business.</a:t>
                      </a:r>
                    </a:p>
                  </a:txBody>
                  <a:tcPr/>
                </a:tc>
                <a:tc>
                  <a:txBody>
                    <a:bodyPr/>
                    <a:lstStyle/>
                    <a:p>
                      <a:r>
                        <a:rPr lang="en-GB"/>
                        <a:t>An intrapreneur does not fully bear the risk involed in the enterprise</a:t>
                      </a:r>
                    </a:p>
                    <a:p>
                      <a:pPr lvl="0">
                        <a:buNone/>
                      </a:pPr>
                      <a:endParaRPr lang="en-GB"/>
                    </a:p>
                  </a:txBody>
                  <a:tcPr/>
                </a:tc>
                <a:extLst>
                  <a:ext uri="{0D108BD9-81ED-4DB2-BD59-A6C34878D82A}">
                    <a16:rowId xmlns:a16="http://schemas.microsoft.com/office/drawing/2014/main" val="105511119"/>
                  </a:ext>
                </a:extLst>
              </a:tr>
              <a:tr h="992724">
                <a:tc>
                  <a:txBody>
                    <a:bodyPr/>
                    <a:lstStyle/>
                    <a:p>
                      <a:r>
                        <a:rPr lang="en-GB"/>
                        <a:t>4. Operation</a:t>
                      </a:r>
                    </a:p>
                  </a:txBody>
                  <a:tcPr/>
                </a:tc>
                <a:tc>
                  <a:txBody>
                    <a:bodyPr/>
                    <a:lstStyle/>
                    <a:p>
                      <a:r>
                        <a:rPr lang="en-GB"/>
                        <a:t>An enterpreneur operates from out-side.</a:t>
                      </a:r>
                    </a:p>
                  </a:txBody>
                  <a:tcPr/>
                </a:tc>
                <a:tc>
                  <a:txBody>
                    <a:bodyPr/>
                    <a:lstStyle/>
                    <a:p>
                      <a:r>
                        <a:rPr lang="en-GB"/>
                        <a:t>On the contrary, an intrapreneur operates from within the organization itself.</a:t>
                      </a:r>
                    </a:p>
                  </a:txBody>
                  <a:tcPr/>
                </a:tc>
                <a:extLst>
                  <a:ext uri="{0D108BD9-81ED-4DB2-BD59-A6C34878D82A}">
                    <a16:rowId xmlns:a16="http://schemas.microsoft.com/office/drawing/2014/main" val="3198570056"/>
                  </a:ext>
                </a:extLst>
              </a:tr>
            </a:tbl>
          </a:graphicData>
        </a:graphic>
      </p:graphicFrame>
    </p:spTree>
    <p:extLst>
      <p:ext uri="{BB962C8B-B14F-4D97-AF65-F5344CB8AC3E}">
        <p14:creationId xmlns:p14="http://schemas.microsoft.com/office/powerpoint/2010/main" val="2025526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3B36-0C98-456E-9D99-8574EA5254C3}"/>
              </a:ext>
            </a:extLst>
          </p:cNvPr>
          <p:cNvSpPr>
            <a:spLocks noGrp="1"/>
          </p:cNvSpPr>
          <p:nvPr>
            <p:ph type="title"/>
          </p:nvPr>
        </p:nvSpPr>
        <p:spPr/>
        <p:txBody>
          <a:bodyPr/>
          <a:lstStyle/>
          <a:p>
            <a:r>
              <a:rPr lang="en-GB" b="1"/>
              <a:t>Social Entrepreneur</a:t>
            </a:r>
          </a:p>
        </p:txBody>
      </p:sp>
      <p:sp>
        <p:nvSpPr>
          <p:cNvPr id="3" name="Content Placeholder 2">
            <a:extLst>
              <a:ext uri="{FF2B5EF4-FFF2-40B4-BE49-F238E27FC236}">
                <a16:creationId xmlns:a16="http://schemas.microsoft.com/office/drawing/2014/main" id="{C23A713B-AB50-4C73-A6BD-37042192233C}"/>
              </a:ext>
            </a:extLst>
          </p:cNvPr>
          <p:cNvSpPr>
            <a:spLocks noGrp="1"/>
          </p:cNvSpPr>
          <p:nvPr>
            <p:ph idx="1"/>
          </p:nvPr>
        </p:nvSpPr>
        <p:spPr>
          <a:xfrm>
            <a:off x="341313" y="1409160"/>
            <a:ext cx="11127436" cy="5299066"/>
          </a:xfrm>
        </p:spPr>
        <p:txBody>
          <a:bodyPr vert="horz" lIns="91440" tIns="45720" rIns="91440" bIns="45720" rtlCol="0" anchor="t">
            <a:noAutofit/>
          </a:bodyPr>
          <a:lstStyle/>
          <a:p>
            <a:pPr algn="just"/>
            <a:r>
              <a:rPr lang="en-GB" sz="3200"/>
              <a:t>Social Entrepreneurs  are individuals with innovative solutions to society's most pressing and daunting social problems. They are ambitious and persistent, tackling major social issues and offering new ideas for wide scale change. Throughout history, such individuals have introduced solutions to seemingly intractable social problems, fundamentally improving the lives of countless individuals by changing the way critical systems operate(Yunus 1997:9-24). </a:t>
            </a:r>
          </a:p>
          <a:p>
            <a:pPr algn="just"/>
            <a:r>
              <a:rPr lang="en-GB" sz="3200"/>
              <a:t>Dees(2001) gives a very detailed definition of a social entrepreneur.</a:t>
            </a:r>
            <a:endParaRPr lang="en-US" sz="3200"/>
          </a:p>
        </p:txBody>
      </p:sp>
      <p:sp>
        <p:nvSpPr>
          <p:cNvPr id="4" name="Slide Number Placeholder 3">
            <a:extLst>
              <a:ext uri="{FF2B5EF4-FFF2-40B4-BE49-F238E27FC236}">
                <a16:creationId xmlns:a16="http://schemas.microsoft.com/office/drawing/2014/main" id="{291CED44-7E67-4F7C-B6AD-3C4DECDFA6DE}"/>
              </a:ext>
            </a:extLst>
          </p:cNvPr>
          <p:cNvSpPr>
            <a:spLocks noGrp="1"/>
          </p:cNvSpPr>
          <p:nvPr>
            <p:ph type="sldNum" sz="quarter" idx="12"/>
          </p:nvPr>
        </p:nvSpPr>
        <p:spPr/>
        <p:txBody>
          <a:bodyPr/>
          <a:lstStyle/>
          <a:p>
            <a:fld id="{D57F1E4F-1CFF-5643-939E-02111984F565}" type="slidenum">
              <a:rPr lang="en-US" dirty="0"/>
              <a:pPr/>
              <a:t>38</a:t>
            </a:fld>
            <a:endParaRPr lang="en-US"/>
          </a:p>
        </p:txBody>
      </p:sp>
    </p:spTree>
    <p:extLst>
      <p:ext uri="{BB962C8B-B14F-4D97-AF65-F5344CB8AC3E}">
        <p14:creationId xmlns:p14="http://schemas.microsoft.com/office/powerpoint/2010/main" val="3387338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E37C-0123-4CBC-95CC-E46454868B65}"/>
              </a:ext>
            </a:extLst>
          </p:cNvPr>
          <p:cNvSpPr>
            <a:spLocks noGrp="1"/>
          </p:cNvSpPr>
          <p:nvPr>
            <p:ph type="title"/>
          </p:nvPr>
        </p:nvSpPr>
        <p:spPr/>
        <p:txBody>
          <a:bodyPr/>
          <a:lstStyle/>
          <a:p>
            <a:r>
              <a:rPr lang="en-GB" b="1">
                <a:ea typeface="+mj-lt"/>
                <a:cs typeface="+mj-lt"/>
              </a:rPr>
              <a:t>Social Entrepreneur</a:t>
            </a:r>
            <a:endParaRPr lang="en-GB">
              <a:ea typeface="+mj-lt"/>
              <a:cs typeface="+mj-lt"/>
            </a:endParaRPr>
          </a:p>
          <a:p>
            <a:endParaRPr lang="en-GB"/>
          </a:p>
        </p:txBody>
      </p:sp>
      <p:sp>
        <p:nvSpPr>
          <p:cNvPr id="3" name="Content Placeholder 2">
            <a:extLst>
              <a:ext uri="{FF2B5EF4-FFF2-40B4-BE49-F238E27FC236}">
                <a16:creationId xmlns:a16="http://schemas.microsoft.com/office/drawing/2014/main" id="{F3766C8C-3BDE-4BFA-8FFC-D24FF31732E6}"/>
              </a:ext>
            </a:extLst>
          </p:cNvPr>
          <p:cNvSpPr>
            <a:spLocks noGrp="1"/>
          </p:cNvSpPr>
          <p:nvPr>
            <p:ph idx="1"/>
          </p:nvPr>
        </p:nvSpPr>
        <p:spPr>
          <a:xfrm>
            <a:off x="380726" y="1422298"/>
            <a:ext cx="10588782" cy="4826101"/>
          </a:xfrm>
        </p:spPr>
        <p:txBody>
          <a:bodyPr vert="horz" lIns="91440" tIns="45720" rIns="91440" bIns="45720" rtlCol="0" anchor="t">
            <a:normAutofit/>
          </a:bodyPr>
          <a:lstStyle/>
          <a:p>
            <a:r>
              <a:rPr lang="en-GB">
                <a:ea typeface="+mj-lt"/>
                <a:cs typeface="+mj-lt"/>
              </a:rPr>
              <a:t>According to him, the social entrepreneur plays the role of change agent in society by:</a:t>
            </a:r>
          </a:p>
          <a:p>
            <a:pPr>
              <a:buFont typeface="Arial" charset="2"/>
              <a:buChar char="•"/>
            </a:pPr>
            <a:r>
              <a:rPr lang="en-GB" sz="2800"/>
              <a:t>Adopting a mission to create and sustain social value;</a:t>
            </a:r>
          </a:p>
          <a:p>
            <a:pPr>
              <a:buFont typeface="Arial" charset="2"/>
              <a:buChar char="•"/>
            </a:pPr>
            <a:r>
              <a:rPr lang="en-GB" sz="2800"/>
              <a:t>Searching for and pursuing new opportunities to serve that mission;</a:t>
            </a:r>
          </a:p>
          <a:p>
            <a:pPr>
              <a:buFont typeface="Arial" charset="2"/>
              <a:buChar char="•"/>
            </a:pPr>
            <a:r>
              <a:rPr lang="en-GB" sz="2800"/>
              <a:t>Continually innovating, adapting, and learning in pursuit of the mission;</a:t>
            </a:r>
          </a:p>
          <a:p>
            <a:pPr>
              <a:buFont typeface="Arial" charset="2"/>
              <a:buChar char="•"/>
            </a:pPr>
            <a:r>
              <a:rPr lang="en-GB" sz="2800"/>
              <a:t>Acting boldly without consideration of resources current in hand; and</a:t>
            </a:r>
          </a:p>
          <a:p>
            <a:pPr>
              <a:buFont typeface="Arial" charset="2"/>
              <a:buChar char="•"/>
            </a:pPr>
            <a:r>
              <a:rPr lang="en-GB" sz="2800"/>
              <a:t>Being accountable for outcomes of activities</a:t>
            </a:r>
          </a:p>
          <a:p>
            <a:pPr>
              <a:buFont typeface="Arial" charset="2"/>
              <a:buChar char="•"/>
            </a:pPr>
            <a:endParaRPr lang="en-GB"/>
          </a:p>
          <a:p>
            <a:endParaRPr lang="en-GB"/>
          </a:p>
        </p:txBody>
      </p:sp>
      <p:sp>
        <p:nvSpPr>
          <p:cNvPr id="4" name="Slide Number Placeholder 3">
            <a:extLst>
              <a:ext uri="{FF2B5EF4-FFF2-40B4-BE49-F238E27FC236}">
                <a16:creationId xmlns:a16="http://schemas.microsoft.com/office/drawing/2014/main" id="{A16F6DE6-6DF6-4917-87A2-350A596CB986}"/>
              </a:ext>
            </a:extLst>
          </p:cNvPr>
          <p:cNvSpPr>
            <a:spLocks noGrp="1"/>
          </p:cNvSpPr>
          <p:nvPr>
            <p:ph type="sldNum" sz="quarter" idx="12"/>
          </p:nvPr>
        </p:nvSpPr>
        <p:spPr/>
        <p:txBody>
          <a:bodyPr/>
          <a:lstStyle/>
          <a:p>
            <a:fld id="{D57F1E4F-1CFF-5643-939E-02111984F565}" type="slidenum">
              <a:rPr lang="en-US" dirty="0"/>
              <a:pPr/>
              <a:t>39</a:t>
            </a:fld>
            <a:endParaRPr lang="en-US"/>
          </a:p>
        </p:txBody>
      </p:sp>
    </p:spTree>
    <p:extLst>
      <p:ext uri="{BB962C8B-B14F-4D97-AF65-F5344CB8AC3E}">
        <p14:creationId xmlns:p14="http://schemas.microsoft.com/office/powerpoint/2010/main" val="315756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3" name="Freeform 7">
            <a:extLst>
              <a:ext uri="{FF2B5EF4-FFF2-40B4-BE49-F238E27FC236}">
                <a16:creationId xmlns:a16="http://schemas.microsoft.com/office/drawing/2014/main" id="{7D59C7C4-2BDE-42D4-877A-DF4E05E1A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B2D6352-518A-48A3-B3AC-3FBCCB8F13D0}"/>
              </a:ext>
            </a:extLst>
          </p:cNvPr>
          <p:cNvSpPr>
            <a:spLocks noGrp="1"/>
          </p:cNvSpPr>
          <p:nvPr>
            <p:ph type="title"/>
          </p:nvPr>
        </p:nvSpPr>
        <p:spPr>
          <a:xfrm>
            <a:off x="648930" y="629267"/>
            <a:ext cx="9252154" cy="1016654"/>
          </a:xfrm>
        </p:spPr>
        <p:txBody>
          <a:bodyPr>
            <a:normAutofit/>
          </a:bodyPr>
          <a:lstStyle/>
          <a:p>
            <a:r>
              <a:rPr lang="en-GB" b="1"/>
              <a:t>Entrepreneur</a:t>
            </a:r>
          </a:p>
        </p:txBody>
      </p:sp>
      <p:sp>
        <p:nvSpPr>
          <p:cNvPr id="4" name="Slide Number Placeholder 3">
            <a:extLst>
              <a:ext uri="{FF2B5EF4-FFF2-40B4-BE49-F238E27FC236}">
                <a16:creationId xmlns:a16="http://schemas.microsoft.com/office/drawing/2014/main" id="{C7827523-D080-42EC-AECE-A23DCEFB5F4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dirty="0"/>
              <a:pPr>
                <a:spcAft>
                  <a:spcPts val="600"/>
                </a:spcAft>
              </a:pPr>
              <a:t>4</a:t>
            </a:fld>
            <a:endParaRPr lang="en-US"/>
          </a:p>
        </p:txBody>
      </p:sp>
      <p:sp>
        <p:nvSpPr>
          <p:cNvPr id="15" name="Rectangle 11">
            <a:extLst>
              <a:ext uri="{FF2B5EF4-FFF2-40B4-BE49-F238E27FC236}">
                <a16:creationId xmlns:a16="http://schemas.microsoft.com/office/drawing/2014/main" id="{1943486C-10FD-4018-A1B6-5437172A2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E27BFA01-1979-4DAE-B1DE-ABF41AD73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5" descr="Diagram&#10;&#10;Description automatically generated">
            <a:extLst>
              <a:ext uri="{FF2B5EF4-FFF2-40B4-BE49-F238E27FC236}">
                <a16:creationId xmlns:a16="http://schemas.microsoft.com/office/drawing/2014/main" id="{EE40E17B-076F-442C-9FD0-344D83484A76}"/>
              </a:ext>
            </a:extLst>
          </p:cNvPr>
          <p:cNvPicPr>
            <a:picLocks noChangeAspect="1"/>
          </p:cNvPicPr>
          <p:nvPr/>
        </p:nvPicPr>
        <p:blipFill>
          <a:blip r:embed="rId3"/>
          <a:stretch>
            <a:fillRect/>
          </a:stretch>
        </p:blipFill>
        <p:spPr>
          <a:xfrm>
            <a:off x="365937" y="2270338"/>
            <a:ext cx="4585047" cy="4361677"/>
          </a:xfrm>
          <a:prstGeom prst="rect">
            <a:avLst/>
          </a:prstGeom>
          <a:effectLst/>
        </p:spPr>
      </p:pic>
      <p:sp>
        <p:nvSpPr>
          <p:cNvPr id="3" name="Content Placeholder 2">
            <a:extLst>
              <a:ext uri="{FF2B5EF4-FFF2-40B4-BE49-F238E27FC236}">
                <a16:creationId xmlns:a16="http://schemas.microsoft.com/office/drawing/2014/main" id="{9C13B58B-9BAB-4BF2-80BE-B9D667015D73}"/>
              </a:ext>
            </a:extLst>
          </p:cNvPr>
          <p:cNvSpPr>
            <a:spLocks noGrp="1"/>
          </p:cNvSpPr>
          <p:nvPr>
            <p:ph idx="1"/>
          </p:nvPr>
        </p:nvSpPr>
        <p:spPr>
          <a:xfrm>
            <a:off x="4955286" y="2548281"/>
            <a:ext cx="6588409" cy="3658689"/>
          </a:xfrm>
        </p:spPr>
        <p:txBody>
          <a:bodyPr vert="horz" lIns="91440" tIns="45720" rIns="91440" bIns="45720" rtlCol="0" anchor="t">
            <a:normAutofit/>
          </a:bodyPr>
          <a:lstStyle/>
          <a:p>
            <a:r>
              <a:rPr lang="en-GB">
                <a:solidFill>
                  <a:schemeClr val="bg1"/>
                </a:solidFill>
              </a:rPr>
              <a:t>The term 'entrepreneur' has been defined in many ways and various senses. These views are  broadly classified into three groups, namely, risk-bearer, organizer and innovator.</a:t>
            </a:r>
            <a:endParaRPr lang="en-US">
              <a:solidFill>
                <a:schemeClr val="bg1"/>
              </a:solidFill>
            </a:endParaRPr>
          </a:p>
          <a:p>
            <a:r>
              <a:rPr lang="en-GB">
                <a:solidFill>
                  <a:schemeClr val="bg1"/>
                </a:solidFill>
              </a:rPr>
              <a:t>Entrepreneur as Risk-Bearer</a:t>
            </a:r>
          </a:p>
          <a:p>
            <a:r>
              <a:rPr lang="en-GB">
                <a:solidFill>
                  <a:schemeClr val="bg1"/>
                </a:solidFill>
              </a:rPr>
              <a:t>Entrepreneur as Organizer or Coordinator</a:t>
            </a:r>
          </a:p>
          <a:p>
            <a:r>
              <a:rPr lang="en-GB">
                <a:solidFill>
                  <a:schemeClr val="bg1"/>
                </a:solidFill>
              </a:rPr>
              <a:t>Entrepreneur as Innovator</a:t>
            </a:r>
          </a:p>
        </p:txBody>
      </p:sp>
    </p:spTree>
    <p:extLst>
      <p:ext uri="{BB962C8B-B14F-4D97-AF65-F5344CB8AC3E}">
        <p14:creationId xmlns:p14="http://schemas.microsoft.com/office/powerpoint/2010/main" val="148680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ea typeface="+mj-lt"/>
                <a:cs typeface="+mj-lt"/>
              </a:rPr>
              <a:t>Social Entrepreneur</a:t>
            </a:r>
            <a:endParaRPr lang="en-US"/>
          </a:p>
        </p:txBody>
      </p:sp>
      <p:sp>
        <p:nvSpPr>
          <p:cNvPr id="3" name="Content Placeholder 2"/>
          <p:cNvSpPr>
            <a:spLocks noGrp="1"/>
          </p:cNvSpPr>
          <p:nvPr>
            <p:ph idx="1"/>
          </p:nvPr>
        </p:nvSpPr>
        <p:spPr/>
        <p:txBody>
          <a:bodyPr/>
          <a:lstStyle/>
          <a:p>
            <a:r>
              <a:rPr lang="en-US"/>
              <a:t>There are 3 key components that emerge out of this definition and are more of less common when it comes other variations of the definition of Social Entrepreneurship:</a:t>
            </a:r>
          </a:p>
          <a:p>
            <a:r>
              <a:rPr lang="en-US"/>
              <a:t> The problem</a:t>
            </a:r>
          </a:p>
          <a:p>
            <a:r>
              <a:rPr lang="en-US"/>
              <a:t> A sustainable solution</a:t>
            </a:r>
          </a:p>
          <a:p>
            <a:r>
              <a:rPr lang="en-US"/>
              <a:t> Social change</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7B87-5D3A-4904-A96F-267CDFDC3DDA}"/>
              </a:ext>
            </a:extLst>
          </p:cNvPr>
          <p:cNvSpPr>
            <a:spLocks noGrp="1"/>
          </p:cNvSpPr>
          <p:nvPr>
            <p:ph type="title"/>
          </p:nvPr>
        </p:nvSpPr>
        <p:spPr/>
        <p:txBody>
          <a:bodyPr/>
          <a:lstStyle/>
          <a:p>
            <a:r>
              <a:rPr lang="en-GB" b="1"/>
              <a:t>Social Entrepreneur</a:t>
            </a:r>
          </a:p>
        </p:txBody>
      </p:sp>
      <p:sp>
        <p:nvSpPr>
          <p:cNvPr id="3" name="Content Placeholder 2">
            <a:extLst>
              <a:ext uri="{FF2B5EF4-FFF2-40B4-BE49-F238E27FC236}">
                <a16:creationId xmlns:a16="http://schemas.microsoft.com/office/drawing/2014/main" id="{9307DD62-EDCE-4EC6-80D0-E7E91DA37D56}"/>
              </a:ext>
            </a:extLst>
          </p:cNvPr>
          <p:cNvSpPr>
            <a:spLocks noGrp="1"/>
          </p:cNvSpPr>
          <p:nvPr>
            <p:ph idx="1"/>
          </p:nvPr>
        </p:nvSpPr>
        <p:spPr>
          <a:xfrm>
            <a:off x="564657" y="2052918"/>
            <a:ext cx="10588782" cy="4195481"/>
          </a:xfrm>
        </p:spPr>
        <p:txBody>
          <a:bodyPr vert="horz" lIns="91440" tIns="45720" rIns="91440" bIns="45720" rtlCol="0" anchor="t">
            <a:noAutofit/>
          </a:bodyPr>
          <a:lstStyle/>
          <a:p>
            <a:pPr algn="just"/>
            <a:r>
              <a:rPr lang="en-GB" sz="2800"/>
              <a:t>Social entrepreneur is different from a business entrepreneur in the sense that </a:t>
            </a:r>
            <a:r>
              <a:rPr lang="en-GB" sz="2800">
                <a:solidFill>
                  <a:srgbClr val="FFFF00"/>
                </a:solidFill>
              </a:rPr>
              <a:t>the former assesses its success in terms of its impact he/she makes on society whereas the latter measures his/her performance in terms of profit and return.</a:t>
            </a:r>
            <a:r>
              <a:rPr lang="en-GB" sz="2800"/>
              <a:t>  While a business entrepreneur may create entirely new business enterprise, a social entrepreneur comes up with new solutions to daunting social problems and then implements them on a large-scale that benefits humanity.</a:t>
            </a:r>
            <a:endParaRPr lang="en-US"/>
          </a:p>
        </p:txBody>
      </p:sp>
      <p:sp>
        <p:nvSpPr>
          <p:cNvPr id="4" name="Slide Number Placeholder 3">
            <a:extLst>
              <a:ext uri="{FF2B5EF4-FFF2-40B4-BE49-F238E27FC236}">
                <a16:creationId xmlns:a16="http://schemas.microsoft.com/office/drawing/2014/main" id="{04D99A81-6ED9-49FB-8212-C9BB19C8A9AD}"/>
              </a:ext>
            </a:extLst>
          </p:cNvPr>
          <p:cNvSpPr>
            <a:spLocks noGrp="1"/>
          </p:cNvSpPr>
          <p:nvPr>
            <p:ph type="sldNum" sz="quarter" idx="12"/>
          </p:nvPr>
        </p:nvSpPr>
        <p:spPr/>
        <p:txBody>
          <a:bodyPr/>
          <a:lstStyle/>
          <a:p>
            <a:fld id="{D57F1E4F-1CFF-5643-939E-02111984F565}" type="slidenum">
              <a:rPr lang="en-US" dirty="0"/>
              <a:pPr/>
              <a:t>41</a:t>
            </a:fld>
            <a:endParaRPr lang="en-US"/>
          </a:p>
        </p:txBody>
      </p:sp>
    </p:spTree>
    <p:extLst>
      <p:ext uri="{BB962C8B-B14F-4D97-AF65-F5344CB8AC3E}">
        <p14:creationId xmlns:p14="http://schemas.microsoft.com/office/powerpoint/2010/main" val="4248975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3751"/>
          </a:xfrm>
        </p:spPr>
        <p:txBody>
          <a:bodyPr/>
          <a:lstStyle/>
          <a:p>
            <a:r>
              <a:rPr lang="en-GB" b="1"/>
              <a:t>Social Entrepreneur</a:t>
            </a:r>
            <a:endParaRPr lang="en-US"/>
          </a:p>
        </p:txBody>
      </p:sp>
      <p:sp>
        <p:nvSpPr>
          <p:cNvPr id="3" name="Content Placeholder 2"/>
          <p:cNvSpPr>
            <a:spLocks noGrp="1"/>
          </p:cNvSpPr>
          <p:nvPr>
            <p:ph idx="1"/>
          </p:nvPr>
        </p:nvSpPr>
        <p:spPr>
          <a:xfrm>
            <a:off x="1103312" y="1358537"/>
            <a:ext cx="10666322" cy="5090031"/>
          </a:xfrm>
        </p:spPr>
        <p:txBody>
          <a:bodyPr>
            <a:normAutofit/>
          </a:bodyPr>
          <a:lstStyle/>
          <a:p>
            <a:r>
              <a:rPr lang="en-US" b="1"/>
              <a:t>Examples of Social Enterprises:</a:t>
            </a:r>
            <a:endParaRPr lang="en-US"/>
          </a:p>
          <a:p>
            <a:r>
              <a:rPr lang="en-US" err="1"/>
              <a:t>Aravind</a:t>
            </a:r>
            <a:r>
              <a:rPr lang="en-US"/>
              <a:t> Eye Hospital &amp; </a:t>
            </a:r>
            <a:r>
              <a:rPr lang="en-US" err="1"/>
              <a:t>Aurolab</a:t>
            </a:r>
            <a:r>
              <a:rPr lang="en-US"/>
              <a:t>. Social Entrepreneur     </a:t>
            </a:r>
            <a:r>
              <a:rPr lang="en-US" err="1"/>
              <a:t>Dr.Govindappa</a:t>
            </a:r>
            <a:r>
              <a:rPr lang="en-US"/>
              <a:t> </a:t>
            </a:r>
            <a:r>
              <a:rPr lang="en-US" err="1"/>
              <a:t>Venkataswamy</a:t>
            </a:r>
            <a:endParaRPr lang="en-US"/>
          </a:p>
          <a:p>
            <a:pPr>
              <a:buNone/>
            </a:pPr>
            <a:r>
              <a:rPr lang="en-US"/>
              <a:t>    Mission: Making medical technology and health care services accessible, affordable and financially self-sustaining</a:t>
            </a:r>
          </a:p>
          <a:p>
            <a:r>
              <a:rPr lang="en-US"/>
              <a:t>SKS India. Social Entrepreneur: </a:t>
            </a:r>
            <a:r>
              <a:rPr lang="en-US" err="1"/>
              <a:t>Vikram</a:t>
            </a:r>
            <a:r>
              <a:rPr lang="en-US"/>
              <a:t> </a:t>
            </a:r>
            <a:r>
              <a:rPr lang="en-US" err="1"/>
              <a:t>Akula</a:t>
            </a:r>
            <a:r>
              <a:rPr lang="en-US"/>
              <a:t>.</a:t>
            </a:r>
          </a:p>
          <a:p>
            <a:pPr>
              <a:buNone/>
            </a:pPr>
            <a:r>
              <a:rPr lang="en-US"/>
              <a:t>     Mission : Empowering the poor to become self-reliant through affordable loans</a:t>
            </a:r>
          </a:p>
          <a:p>
            <a:r>
              <a:rPr lang="en-US"/>
              <a:t>AMUL (</a:t>
            </a:r>
            <a:r>
              <a:rPr lang="en-US" err="1"/>
              <a:t>Anand</a:t>
            </a:r>
            <a:r>
              <a:rPr lang="en-US"/>
              <a:t> Milk Union Limited) Social Entrepreneur</a:t>
            </a:r>
          </a:p>
          <a:p>
            <a:r>
              <a:rPr lang="en-US"/>
              <a:t>The </a:t>
            </a:r>
            <a:r>
              <a:rPr lang="en-US" err="1"/>
              <a:t>Amul</a:t>
            </a:r>
            <a:r>
              <a:rPr lang="en-US"/>
              <a:t> Pattern has established itself as a uniquely appropriate model for rural development. </a:t>
            </a:r>
            <a:r>
              <a:rPr lang="en-US" err="1"/>
              <a:t>Amul</a:t>
            </a:r>
            <a:r>
              <a:rPr lang="en-US"/>
              <a:t> has spurred the White Revolution of India, which has made India the largest producer of milk and milk products in the world.</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133"/>
          </a:xfrm>
        </p:spPr>
        <p:txBody>
          <a:bodyPr/>
          <a:lstStyle/>
          <a:p>
            <a:r>
              <a:rPr lang="en-GB" b="1"/>
              <a:t>Social Entrepreneur</a:t>
            </a:r>
            <a:endParaRPr lang="en-US"/>
          </a:p>
        </p:txBody>
      </p:sp>
      <p:sp>
        <p:nvSpPr>
          <p:cNvPr id="3" name="Content Placeholder 2"/>
          <p:cNvSpPr>
            <a:spLocks noGrp="1"/>
          </p:cNvSpPr>
          <p:nvPr>
            <p:ph idx="1"/>
          </p:nvPr>
        </p:nvSpPr>
        <p:spPr/>
        <p:txBody>
          <a:bodyPr>
            <a:normAutofit/>
          </a:bodyPr>
          <a:lstStyle/>
          <a:p>
            <a:r>
              <a:rPr lang="en-US" err="1"/>
              <a:t>Grameen</a:t>
            </a:r>
            <a:r>
              <a:rPr lang="en-US"/>
              <a:t> Bank. Social Entrepreneur: Muhammad </a:t>
            </a:r>
            <a:r>
              <a:rPr lang="en-US" err="1"/>
              <a:t>Yunus</a:t>
            </a:r>
            <a:endParaRPr lang="en-US"/>
          </a:p>
          <a:p>
            <a:r>
              <a:rPr lang="en-US"/>
              <a:t>has reversed conventional banking practice by removing the need for collateral and created a banking system based on mutual trust, accountability, participation and creativity</a:t>
            </a:r>
          </a:p>
          <a:p>
            <a:endParaRPr lang="en-US"/>
          </a:p>
          <a:p>
            <a:r>
              <a:rPr lang="en-US"/>
              <a:t> </a:t>
            </a:r>
            <a:r>
              <a:rPr lang="en-US" err="1"/>
              <a:t>Shri</a:t>
            </a:r>
            <a:r>
              <a:rPr lang="en-US"/>
              <a:t> </a:t>
            </a:r>
            <a:r>
              <a:rPr lang="en-US" err="1"/>
              <a:t>Mahila</a:t>
            </a:r>
            <a:r>
              <a:rPr lang="en-US"/>
              <a:t> </a:t>
            </a:r>
            <a:r>
              <a:rPr lang="en-US" err="1"/>
              <a:t>Griha</a:t>
            </a:r>
            <a:r>
              <a:rPr lang="en-US"/>
              <a:t> </a:t>
            </a:r>
            <a:r>
              <a:rPr lang="en-US" err="1"/>
              <a:t>Udyog</a:t>
            </a:r>
            <a:r>
              <a:rPr lang="en-US"/>
              <a:t> </a:t>
            </a:r>
            <a:r>
              <a:rPr lang="en-US" err="1"/>
              <a:t>Lijjat</a:t>
            </a:r>
            <a:r>
              <a:rPr lang="en-US"/>
              <a:t> </a:t>
            </a:r>
            <a:r>
              <a:rPr lang="en-US" err="1"/>
              <a:t>Papad</a:t>
            </a:r>
            <a:r>
              <a:rPr lang="en-US"/>
              <a:t>.</a:t>
            </a:r>
          </a:p>
          <a:p>
            <a:r>
              <a:rPr lang="en-US" err="1"/>
              <a:t>Shri</a:t>
            </a:r>
            <a:r>
              <a:rPr lang="en-US"/>
              <a:t> </a:t>
            </a:r>
            <a:r>
              <a:rPr lang="en-US" err="1"/>
              <a:t>Mahila</a:t>
            </a:r>
            <a:r>
              <a:rPr lang="en-US"/>
              <a:t> </a:t>
            </a:r>
            <a:r>
              <a:rPr lang="en-US" err="1"/>
              <a:t>Griha</a:t>
            </a:r>
            <a:r>
              <a:rPr lang="en-US"/>
              <a:t> </a:t>
            </a:r>
            <a:r>
              <a:rPr lang="en-US" err="1"/>
              <a:t>Udyog</a:t>
            </a:r>
            <a:r>
              <a:rPr lang="en-US"/>
              <a:t> </a:t>
            </a:r>
            <a:r>
              <a:rPr lang="en-US" err="1"/>
              <a:t>Lijjat</a:t>
            </a:r>
            <a:r>
              <a:rPr lang="en-US"/>
              <a:t> </a:t>
            </a:r>
            <a:r>
              <a:rPr lang="en-US" err="1"/>
              <a:t>Papad</a:t>
            </a:r>
            <a:r>
              <a:rPr lang="en-US"/>
              <a:t> is a Women’s </a:t>
            </a:r>
            <a:r>
              <a:rPr lang="en-US" err="1"/>
              <a:t>organisation</a:t>
            </a:r>
            <a:r>
              <a:rPr lang="en-US"/>
              <a:t> manufacturing various products from </a:t>
            </a:r>
            <a:r>
              <a:rPr lang="en-US" err="1"/>
              <a:t>Papad</a:t>
            </a:r>
            <a:r>
              <a:rPr lang="en-US"/>
              <a:t>, </a:t>
            </a:r>
            <a:r>
              <a:rPr lang="en-US" err="1"/>
              <a:t>Khakhra</a:t>
            </a:r>
            <a:r>
              <a:rPr lang="en-US"/>
              <a:t>, </a:t>
            </a:r>
            <a:r>
              <a:rPr lang="en-US" err="1"/>
              <a:t>Appalam</a:t>
            </a:r>
            <a:r>
              <a:rPr lang="en-US"/>
              <a:t>, </a:t>
            </a:r>
            <a:r>
              <a:rPr lang="en-US" err="1"/>
              <a:t>Masala</a:t>
            </a:r>
            <a:r>
              <a:rPr lang="en-US"/>
              <a:t>, </a:t>
            </a:r>
            <a:r>
              <a:rPr lang="en-US" err="1"/>
              <a:t>Vadi</a:t>
            </a:r>
            <a:r>
              <a:rPr lang="en-US"/>
              <a:t>, </a:t>
            </a:r>
            <a:r>
              <a:rPr lang="en-US" err="1"/>
              <a:t>Gehu</a:t>
            </a:r>
            <a:r>
              <a:rPr lang="en-US"/>
              <a:t> Atta, Bakery Products, </a:t>
            </a:r>
            <a:r>
              <a:rPr lang="en-US" err="1"/>
              <a:t>Chapati</a:t>
            </a:r>
            <a:r>
              <a:rPr lang="en-US"/>
              <a:t>, SASA Detergent Powder, SASA Detergent Cake (</a:t>
            </a:r>
            <a:r>
              <a:rPr lang="en-US" err="1"/>
              <a:t>Tikia</a:t>
            </a:r>
            <a:r>
              <a:rPr lang="en-US"/>
              <a:t>), SASA </a:t>
            </a:r>
            <a:r>
              <a:rPr lang="en-US" err="1"/>
              <a:t>Nilam</a:t>
            </a:r>
            <a:r>
              <a:rPr lang="en-US"/>
              <a:t> Detergent Powder, SASA Liquid Detergent.</a:t>
            </a:r>
          </a:p>
        </p:txBody>
      </p:sp>
      <p:sp>
        <p:nvSpPr>
          <p:cNvPr id="4" name="Slide Number Placeholder 3"/>
          <p:cNvSpPr>
            <a:spLocks noGrp="1"/>
          </p:cNvSpPr>
          <p:nvPr>
            <p:ph type="sldNum" sz="quarter" idx="12"/>
          </p:nvPr>
        </p:nvSpPr>
        <p:spPr/>
        <p:txBody>
          <a:bodyPr/>
          <a:lstStyle/>
          <a:p>
            <a:fld id="{D57F1E4F-1CFF-5643-939E-02111984F56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Women Entrepreneurship</a:t>
            </a:r>
            <a:endParaRPr lang="en-US"/>
          </a:p>
        </p:txBody>
      </p:sp>
      <p:sp>
        <p:nvSpPr>
          <p:cNvPr id="3" name="Content Placeholder 2"/>
          <p:cNvSpPr>
            <a:spLocks noGrp="1"/>
          </p:cNvSpPr>
          <p:nvPr>
            <p:ph idx="1"/>
          </p:nvPr>
        </p:nvSpPr>
        <p:spPr>
          <a:xfrm>
            <a:off x="1103312" y="2052918"/>
            <a:ext cx="6295971" cy="4195481"/>
          </a:xfrm>
        </p:spPr>
        <p:txBody>
          <a:bodyPr>
            <a:normAutofit lnSpcReduction="10000"/>
          </a:bodyPr>
          <a:lstStyle/>
          <a:p>
            <a:pPr algn="just"/>
            <a:r>
              <a:rPr lang="en-US" sz="2800"/>
              <a:t>“Somebody once said, educate a woman &amp; u will educate a family. I am saying empower a woman to become an entrepreneur, &amp; you will create an entire family of entrepreneurs. Women entrepreneurship is the need of the nation right now, it is the surest quickest way to make INDIA a super power.</a:t>
            </a:r>
          </a:p>
        </p:txBody>
      </p:sp>
      <p:sp>
        <p:nvSpPr>
          <p:cNvPr id="4" name="Slide Number Placeholder 3"/>
          <p:cNvSpPr>
            <a:spLocks noGrp="1"/>
          </p:cNvSpPr>
          <p:nvPr>
            <p:ph type="sldNum" sz="quarter" idx="12"/>
          </p:nvPr>
        </p:nvSpPr>
        <p:spPr/>
        <p:txBody>
          <a:bodyPr/>
          <a:lstStyle/>
          <a:p>
            <a:fld id="{D57F1E4F-1CFF-5643-939E-02111984F565}" type="slidenum">
              <a:rPr lang="en-US" smtClean="0"/>
              <a:pPr/>
              <a:t>44</a:t>
            </a:fld>
            <a:endParaRPr lang="en-US"/>
          </a:p>
        </p:txBody>
      </p:sp>
      <p:pic>
        <p:nvPicPr>
          <p:cNvPr id="2050" name="Picture 2"/>
          <p:cNvPicPr>
            <a:picLocks noChangeAspect="1" noChangeArrowheads="1"/>
          </p:cNvPicPr>
          <p:nvPr/>
        </p:nvPicPr>
        <p:blipFill>
          <a:blip r:embed="rId2"/>
          <a:srcRect/>
          <a:stretch>
            <a:fillRect/>
          </a:stretch>
        </p:blipFill>
        <p:spPr bwMode="auto">
          <a:xfrm>
            <a:off x="7751379" y="2458600"/>
            <a:ext cx="3967655" cy="3174945"/>
          </a:xfrm>
          <a:prstGeom prst="rect">
            <a:avLst/>
          </a:prstGeom>
          <a:noFill/>
          <a:ln w="9525">
            <a:noFill/>
            <a:miter lim="800000"/>
            <a:headEnd/>
            <a:tailEnd/>
          </a:ln>
          <a:effectLst/>
        </p:spPr>
      </p:pic>
    </p:spTree>
    <p:extLst>
      <p:ext uri="{BB962C8B-B14F-4D97-AF65-F5344CB8AC3E}">
        <p14:creationId xmlns:p14="http://schemas.microsoft.com/office/powerpoint/2010/main" val="1463652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Women Entrepreneurship</a:t>
            </a:r>
            <a:endParaRPr lang="en-US"/>
          </a:p>
        </p:txBody>
      </p:sp>
      <p:sp>
        <p:nvSpPr>
          <p:cNvPr id="3" name="Content Placeholder 2"/>
          <p:cNvSpPr>
            <a:spLocks noGrp="1"/>
          </p:cNvSpPr>
          <p:nvPr>
            <p:ph idx="1"/>
          </p:nvPr>
        </p:nvSpPr>
        <p:spPr>
          <a:xfrm>
            <a:off x="157655" y="2052918"/>
            <a:ext cx="7556937" cy="4195481"/>
          </a:xfrm>
        </p:spPr>
        <p:txBody>
          <a:bodyPr>
            <a:normAutofit lnSpcReduction="10000"/>
          </a:bodyPr>
          <a:lstStyle/>
          <a:p>
            <a:r>
              <a:rPr lang="en-US" sz="2800" b="1"/>
              <a:t>When women move forward, the family moves, the village moves and the nation moves....... </a:t>
            </a:r>
          </a:p>
          <a:p>
            <a:pPr>
              <a:buNone/>
            </a:pPr>
            <a:r>
              <a:rPr lang="en-US" sz="2800" b="1"/>
              <a:t>	</a:t>
            </a:r>
            <a:r>
              <a:rPr lang="en-US" b="1"/>
              <a:t>									</a:t>
            </a:r>
            <a:r>
              <a:rPr lang="en-US" b="1" err="1">
                <a:solidFill>
                  <a:srgbClr val="C00000"/>
                </a:solidFill>
              </a:rPr>
              <a:t>Pandit</a:t>
            </a:r>
            <a:r>
              <a:rPr lang="en-US" b="1">
                <a:solidFill>
                  <a:srgbClr val="C00000"/>
                </a:solidFill>
              </a:rPr>
              <a:t> Jawaharlal Nehru</a:t>
            </a:r>
            <a:endParaRPr lang="en-US">
              <a:solidFill>
                <a:srgbClr val="C00000"/>
              </a:solidFill>
            </a:endParaRPr>
          </a:p>
          <a:p>
            <a:r>
              <a:rPr lang="en-US" b="1"/>
              <a:t>“a confident , innovative and creative women capable of achieving self-economic independence individually or in collaboration, generates employment opportunities for others through initiating, establishing and running the enterprise by keeping pace with her personal, family and social life”</a:t>
            </a:r>
          </a:p>
          <a:p>
            <a:pPr>
              <a:buNone/>
            </a:pPr>
            <a:r>
              <a:rPr lang="en-US" b="1"/>
              <a:t>													</a:t>
            </a:r>
            <a:r>
              <a:rPr lang="en-US" b="1" err="1">
                <a:solidFill>
                  <a:srgbClr val="C00000"/>
                </a:solidFill>
              </a:rPr>
              <a:t>Kamal</a:t>
            </a:r>
            <a:r>
              <a:rPr lang="en-US" b="1">
                <a:solidFill>
                  <a:srgbClr val="C00000"/>
                </a:solidFill>
              </a:rPr>
              <a:t> Singh</a:t>
            </a:r>
          </a:p>
        </p:txBody>
      </p:sp>
      <p:sp>
        <p:nvSpPr>
          <p:cNvPr id="4" name="Slide Number Placeholder 3"/>
          <p:cNvSpPr>
            <a:spLocks noGrp="1"/>
          </p:cNvSpPr>
          <p:nvPr>
            <p:ph type="sldNum" sz="quarter" idx="12"/>
          </p:nvPr>
        </p:nvSpPr>
        <p:spPr/>
        <p:txBody>
          <a:bodyPr/>
          <a:lstStyle/>
          <a:p>
            <a:fld id="{D57F1E4F-1CFF-5643-939E-02111984F565}" type="slidenum">
              <a:rPr lang="en-US" smtClean="0"/>
              <a:pPr/>
              <a:t>45</a:t>
            </a:fld>
            <a:endParaRPr lang="en-US"/>
          </a:p>
        </p:txBody>
      </p:sp>
      <p:pic>
        <p:nvPicPr>
          <p:cNvPr id="1027" name="Picture 3"/>
          <p:cNvPicPr>
            <a:picLocks noChangeAspect="1" noChangeArrowheads="1"/>
          </p:cNvPicPr>
          <p:nvPr/>
        </p:nvPicPr>
        <p:blipFill>
          <a:blip r:embed="rId2"/>
          <a:srcRect/>
          <a:stretch>
            <a:fillRect/>
          </a:stretch>
        </p:blipFill>
        <p:spPr bwMode="auto">
          <a:xfrm>
            <a:off x="7855662" y="1533033"/>
            <a:ext cx="4048125" cy="5183077"/>
          </a:xfrm>
          <a:prstGeom prst="rect">
            <a:avLst/>
          </a:prstGeom>
          <a:noFill/>
          <a:ln w="9525">
            <a:noFill/>
            <a:miter lim="800000"/>
            <a:headEnd/>
            <a:tailEnd/>
          </a:ln>
          <a:effectLst/>
        </p:spPr>
      </p:pic>
    </p:spTree>
    <p:extLst>
      <p:ext uri="{BB962C8B-B14F-4D97-AF65-F5344CB8AC3E}">
        <p14:creationId xmlns:p14="http://schemas.microsoft.com/office/powerpoint/2010/main" val="1166689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3F5F-EA1C-47BE-8FDC-8437D8CD6DD0}"/>
              </a:ext>
            </a:extLst>
          </p:cNvPr>
          <p:cNvSpPr>
            <a:spLocks noGrp="1"/>
          </p:cNvSpPr>
          <p:nvPr>
            <p:ph type="title"/>
          </p:nvPr>
        </p:nvSpPr>
        <p:spPr/>
        <p:txBody>
          <a:bodyPr/>
          <a:lstStyle/>
          <a:p>
            <a:r>
              <a:rPr lang="en-GB" b="1"/>
              <a:t>Women Entrepreneurship</a:t>
            </a:r>
          </a:p>
        </p:txBody>
      </p:sp>
      <p:sp>
        <p:nvSpPr>
          <p:cNvPr id="3" name="Content Placeholder 2">
            <a:extLst>
              <a:ext uri="{FF2B5EF4-FFF2-40B4-BE49-F238E27FC236}">
                <a16:creationId xmlns:a16="http://schemas.microsoft.com/office/drawing/2014/main" id="{FA9F22F9-6058-4670-8F7A-1429E4794AD4}"/>
              </a:ext>
            </a:extLst>
          </p:cNvPr>
          <p:cNvSpPr>
            <a:spLocks noGrp="1"/>
          </p:cNvSpPr>
          <p:nvPr>
            <p:ph idx="1"/>
          </p:nvPr>
        </p:nvSpPr>
        <p:spPr/>
        <p:txBody>
          <a:bodyPr vert="horz" lIns="91440" tIns="45720" rIns="91440" bIns="45720" rtlCol="0" anchor="t">
            <a:normAutofit/>
          </a:bodyPr>
          <a:lstStyle/>
          <a:p>
            <a:r>
              <a:rPr lang="en-GB" sz="2400" b="1">
                <a:solidFill>
                  <a:srgbClr val="92D050"/>
                </a:solidFill>
              </a:rPr>
              <a:t>Government of India(GOI 2006) has defined women Entrepreneur as</a:t>
            </a:r>
          </a:p>
          <a:p>
            <a:pPr algn="just"/>
            <a:r>
              <a:rPr lang="en-GB" sz="2400">
                <a:solidFill>
                  <a:srgbClr val="92D050"/>
                </a:solidFill>
              </a:rPr>
              <a:t>"an enterprise owned and controlled by a women having a minimum financial interest of 51 per cent of the capital and giving at least 51 per cent of the employment generated in the enterprise to women"</a:t>
            </a:r>
          </a:p>
        </p:txBody>
      </p:sp>
      <p:sp>
        <p:nvSpPr>
          <p:cNvPr id="4" name="Slide Number Placeholder 3">
            <a:extLst>
              <a:ext uri="{FF2B5EF4-FFF2-40B4-BE49-F238E27FC236}">
                <a16:creationId xmlns:a16="http://schemas.microsoft.com/office/drawing/2014/main" id="{B0BFBFA8-6AEA-4FEC-A589-0160B58AFEE9}"/>
              </a:ext>
            </a:extLst>
          </p:cNvPr>
          <p:cNvSpPr>
            <a:spLocks noGrp="1"/>
          </p:cNvSpPr>
          <p:nvPr>
            <p:ph type="sldNum" sz="quarter" idx="12"/>
          </p:nvPr>
        </p:nvSpPr>
        <p:spPr/>
        <p:txBody>
          <a:bodyPr/>
          <a:lstStyle/>
          <a:p>
            <a:fld id="{D57F1E4F-1CFF-5643-939E-02111984F565}" type="slidenum">
              <a:rPr lang="en-US" dirty="0"/>
              <a:pPr/>
              <a:t>46</a:t>
            </a:fld>
            <a:endParaRPr lang="en-US"/>
          </a:p>
        </p:txBody>
      </p:sp>
      <p:pic>
        <p:nvPicPr>
          <p:cNvPr id="5" name="Picture 5">
            <a:extLst>
              <a:ext uri="{FF2B5EF4-FFF2-40B4-BE49-F238E27FC236}">
                <a16:creationId xmlns:a16="http://schemas.microsoft.com/office/drawing/2014/main" id="{8E5CCEDF-25BD-49D7-BA5F-096992920165}"/>
              </a:ext>
            </a:extLst>
          </p:cNvPr>
          <p:cNvPicPr>
            <a:picLocks noChangeAspect="1"/>
          </p:cNvPicPr>
          <p:nvPr/>
        </p:nvPicPr>
        <p:blipFill>
          <a:blip r:embed="rId2"/>
          <a:stretch>
            <a:fillRect/>
          </a:stretch>
        </p:blipFill>
        <p:spPr>
          <a:xfrm>
            <a:off x="1455175" y="4402394"/>
            <a:ext cx="9048134" cy="2453147"/>
          </a:xfrm>
          <a:prstGeom prst="rect">
            <a:avLst/>
          </a:prstGeom>
        </p:spPr>
      </p:pic>
    </p:spTree>
    <p:extLst>
      <p:ext uri="{BB962C8B-B14F-4D97-AF65-F5344CB8AC3E}">
        <p14:creationId xmlns:p14="http://schemas.microsoft.com/office/powerpoint/2010/main" val="2387256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DC6F-5FFE-4E7B-8E86-7EC2878FFD82}"/>
              </a:ext>
            </a:extLst>
          </p:cNvPr>
          <p:cNvSpPr>
            <a:spLocks noGrp="1"/>
          </p:cNvSpPr>
          <p:nvPr>
            <p:ph type="title"/>
          </p:nvPr>
        </p:nvSpPr>
        <p:spPr/>
        <p:txBody>
          <a:bodyPr/>
          <a:lstStyle/>
          <a:p>
            <a:r>
              <a:rPr lang="en-GB" sz="4000" b="1"/>
              <a:t>Why Women become Entrepreneurs?</a:t>
            </a:r>
          </a:p>
        </p:txBody>
      </p:sp>
      <p:sp>
        <p:nvSpPr>
          <p:cNvPr id="4" name="Slide Number Placeholder 3">
            <a:extLst>
              <a:ext uri="{FF2B5EF4-FFF2-40B4-BE49-F238E27FC236}">
                <a16:creationId xmlns:a16="http://schemas.microsoft.com/office/drawing/2014/main" id="{8105F393-F386-4BC3-8EF9-338A2D48557D}"/>
              </a:ext>
            </a:extLst>
          </p:cNvPr>
          <p:cNvSpPr>
            <a:spLocks noGrp="1"/>
          </p:cNvSpPr>
          <p:nvPr>
            <p:ph type="sldNum" sz="quarter" idx="12"/>
          </p:nvPr>
        </p:nvSpPr>
        <p:spPr/>
        <p:txBody>
          <a:bodyPr/>
          <a:lstStyle/>
          <a:p>
            <a:fld id="{D57F1E4F-1CFF-5643-939E-02111984F565}" type="slidenum">
              <a:rPr lang="en-US" dirty="0"/>
              <a:pPr/>
              <a:t>47</a:t>
            </a:fld>
            <a:endParaRPr lang="en-US"/>
          </a:p>
        </p:txBody>
      </p:sp>
      <p:sp>
        <p:nvSpPr>
          <p:cNvPr id="7" name="Content Placeholder 6">
            <a:extLst>
              <a:ext uri="{FF2B5EF4-FFF2-40B4-BE49-F238E27FC236}">
                <a16:creationId xmlns:a16="http://schemas.microsoft.com/office/drawing/2014/main" id="{45E30B5F-AECD-4DA4-9C9C-D18DC6336D4F}"/>
              </a:ext>
            </a:extLst>
          </p:cNvPr>
          <p:cNvSpPr>
            <a:spLocks noGrp="1"/>
          </p:cNvSpPr>
          <p:nvPr>
            <p:ph idx="1"/>
          </p:nvPr>
        </p:nvSpPr>
        <p:spPr>
          <a:xfrm>
            <a:off x="281781" y="1398075"/>
            <a:ext cx="10589602" cy="5255136"/>
          </a:xfrm>
        </p:spPr>
        <p:txBody>
          <a:bodyPr vert="horz" lIns="91440" tIns="45720" rIns="91440" bIns="45720" rtlCol="0" anchor="t">
            <a:noAutofit/>
          </a:bodyPr>
          <a:lstStyle/>
          <a:p>
            <a:r>
              <a:rPr lang="en-GB" sz="2400">
                <a:ea typeface="+mj-lt"/>
                <a:cs typeface="+mj-lt"/>
              </a:rPr>
              <a:t>To become economically independent</a:t>
            </a:r>
            <a:endParaRPr lang="en-GB" sz="2400"/>
          </a:p>
          <a:p>
            <a:r>
              <a:rPr lang="en-GB" sz="2400">
                <a:ea typeface="+mj-lt"/>
                <a:cs typeface="+mj-lt"/>
              </a:rPr>
              <a:t>To establish their own enterprise</a:t>
            </a:r>
          </a:p>
          <a:p>
            <a:r>
              <a:rPr lang="en-GB" sz="2400">
                <a:ea typeface="+mj-lt"/>
                <a:cs typeface="+mj-lt"/>
              </a:rPr>
              <a:t>To establish their identity in the society</a:t>
            </a:r>
            <a:endParaRPr lang="en-GB" sz="2400"/>
          </a:p>
          <a:p>
            <a:r>
              <a:rPr lang="en-GB" sz="2400">
                <a:ea typeface="+mj-lt"/>
                <a:cs typeface="+mj-lt"/>
              </a:rPr>
              <a:t>To achieve excellency in their endeavour</a:t>
            </a:r>
            <a:endParaRPr lang="en-GB" sz="2400"/>
          </a:p>
          <a:p>
            <a:r>
              <a:rPr lang="en-GB" sz="2400">
                <a:ea typeface="+mj-lt"/>
                <a:cs typeface="+mj-lt"/>
              </a:rPr>
              <a:t>To build confidence to themselves</a:t>
            </a:r>
            <a:endParaRPr lang="en-GB" sz="2400"/>
          </a:p>
          <a:p>
            <a:r>
              <a:rPr lang="en-GB" sz="2400">
                <a:ea typeface="+mj-lt"/>
                <a:cs typeface="+mj-lt"/>
              </a:rPr>
              <a:t>To develop risk assuming ability</a:t>
            </a:r>
            <a:endParaRPr lang="en-GB" sz="2400"/>
          </a:p>
          <a:p>
            <a:r>
              <a:rPr lang="en-GB" sz="2400">
                <a:ea typeface="+mj-lt"/>
                <a:cs typeface="+mj-lt"/>
              </a:rPr>
              <a:t>To claim equal status in society</a:t>
            </a:r>
            <a:endParaRPr lang="en-GB" sz="2400"/>
          </a:p>
          <a:p>
            <a:r>
              <a:rPr lang="en-GB" sz="2400">
                <a:ea typeface="+mj-lt"/>
                <a:cs typeface="+mj-lt"/>
              </a:rPr>
              <a:t>To secure greater freedom &amp; mobility</a:t>
            </a:r>
            <a:endParaRPr lang="en-GB" sz="2400"/>
          </a:p>
          <a:p>
            <a:r>
              <a:rPr lang="en-GB" sz="2400">
                <a:ea typeface="+mj-lt"/>
                <a:cs typeface="+mj-lt"/>
              </a:rPr>
              <a:t>Liking for business</a:t>
            </a:r>
            <a:endParaRPr lang="en-GB" sz="2400"/>
          </a:p>
          <a:p>
            <a:r>
              <a:rPr lang="en-GB" sz="2400">
                <a:ea typeface="+mj-lt"/>
                <a:cs typeface="+mj-lt"/>
              </a:rPr>
              <a:t>An urge to do something new</a:t>
            </a:r>
            <a:endParaRPr lang="en-GB" sz="2400"/>
          </a:p>
        </p:txBody>
      </p:sp>
    </p:spTree>
    <p:extLst>
      <p:ext uri="{BB962C8B-B14F-4D97-AF65-F5344CB8AC3E}">
        <p14:creationId xmlns:p14="http://schemas.microsoft.com/office/powerpoint/2010/main" val="1909934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F2DB-E466-49FC-A33E-32E8BE19CE37}"/>
              </a:ext>
            </a:extLst>
          </p:cNvPr>
          <p:cNvSpPr>
            <a:spLocks noGrp="1"/>
          </p:cNvSpPr>
          <p:nvPr>
            <p:ph type="title"/>
          </p:nvPr>
        </p:nvSpPr>
        <p:spPr/>
        <p:txBody>
          <a:bodyPr/>
          <a:lstStyle/>
          <a:p>
            <a:r>
              <a:rPr lang="en-GB" b="1"/>
              <a:t>Women Entrepreneurs in India-Traits of Women En</a:t>
            </a:r>
            <a:r>
              <a:rPr lang="en-GB" b="1">
                <a:ea typeface="+mj-lt"/>
                <a:cs typeface="+mj-lt"/>
              </a:rPr>
              <a:t>trepreneurs</a:t>
            </a:r>
            <a:endParaRPr lang="en-GB" b="1"/>
          </a:p>
        </p:txBody>
      </p:sp>
      <p:sp>
        <p:nvSpPr>
          <p:cNvPr id="3" name="Content Placeholder 2">
            <a:extLst>
              <a:ext uri="{FF2B5EF4-FFF2-40B4-BE49-F238E27FC236}">
                <a16:creationId xmlns:a16="http://schemas.microsoft.com/office/drawing/2014/main" id="{DC531DFA-6C38-46C2-AF6E-07582C2646F5}"/>
              </a:ext>
            </a:extLst>
          </p:cNvPr>
          <p:cNvSpPr>
            <a:spLocks noGrp="1"/>
          </p:cNvSpPr>
          <p:nvPr>
            <p:ph idx="1"/>
          </p:nvPr>
        </p:nvSpPr>
        <p:spPr/>
        <p:txBody>
          <a:bodyPr vert="horz" lIns="91440" tIns="45720" rIns="91440" bIns="45720" rtlCol="0" anchor="t">
            <a:normAutofit/>
          </a:bodyPr>
          <a:lstStyle/>
          <a:p>
            <a:r>
              <a:rPr lang="en-GB" sz="2800"/>
              <a:t>Women are Ambitious</a:t>
            </a:r>
            <a:endParaRPr lang="en-US"/>
          </a:p>
          <a:p>
            <a:r>
              <a:rPr lang="en-GB" sz="2800"/>
              <a:t>Women are Confident</a:t>
            </a:r>
          </a:p>
          <a:p>
            <a:r>
              <a:rPr lang="en-GB" sz="2800"/>
              <a:t>Women is open and willing to learn</a:t>
            </a:r>
          </a:p>
          <a:p>
            <a:r>
              <a:rPr lang="en-GB" sz="2800"/>
              <a:t>Women are cost conscious</a:t>
            </a:r>
          </a:p>
          <a:p>
            <a:r>
              <a:rPr lang="en-GB" sz="2800">
                <a:ea typeface="+mj-lt"/>
                <a:cs typeface="+mj-lt"/>
              </a:rPr>
              <a:t>Women Values Cooperation and Allegiance</a:t>
            </a:r>
            <a:endParaRPr lang="en-GB" sz="2800"/>
          </a:p>
          <a:p>
            <a:r>
              <a:rPr lang="en-US" sz="2800"/>
              <a:t>Women can Balance Home and Work</a:t>
            </a:r>
            <a:br>
              <a:rPr lang="en-US" sz="2400"/>
            </a:br>
            <a:endParaRPr lang="en-US" sz="2400"/>
          </a:p>
          <a:p>
            <a:endParaRPr lang="en-GB" sz="3200"/>
          </a:p>
          <a:p>
            <a:endParaRPr lang="en-GB"/>
          </a:p>
        </p:txBody>
      </p:sp>
      <p:sp>
        <p:nvSpPr>
          <p:cNvPr id="4" name="Slide Number Placeholder 3">
            <a:extLst>
              <a:ext uri="{FF2B5EF4-FFF2-40B4-BE49-F238E27FC236}">
                <a16:creationId xmlns:a16="http://schemas.microsoft.com/office/drawing/2014/main" id="{291C8644-C086-4EEF-9A63-10ADA1154E47}"/>
              </a:ext>
            </a:extLst>
          </p:cNvPr>
          <p:cNvSpPr>
            <a:spLocks noGrp="1"/>
          </p:cNvSpPr>
          <p:nvPr>
            <p:ph type="sldNum" sz="quarter" idx="12"/>
          </p:nvPr>
        </p:nvSpPr>
        <p:spPr/>
        <p:txBody>
          <a:bodyPr/>
          <a:lstStyle/>
          <a:p>
            <a:fld id="{D57F1E4F-1CFF-5643-939E-02111984F565}" type="slidenum">
              <a:rPr lang="en-US" dirty="0"/>
              <a:pPr/>
              <a:t>48</a:t>
            </a:fld>
            <a:endParaRPr lang="en-US"/>
          </a:p>
        </p:txBody>
      </p:sp>
    </p:spTree>
    <p:extLst>
      <p:ext uri="{BB962C8B-B14F-4D97-AF65-F5344CB8AC3E}">
        <p14:creationId xmlns:p14="http://schemas.microsoft.com/office/powerpoint/2010/main" val="3839133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7F19-34C1-46AB-9C65-22C6716AF783}"/>
              </a:ext>
            </a:extLst>
          </p:cNvPr>
          <p:cNvSpPr>
            <a:spLocks noGrp="1"/>
          </p:cNvSpPr>
          <p:nvPr>
            <p:ph type="title"/>
          </p:nvPr>
        </p:nvSpPr>
        <p:spPr/>
        <p:txBody>
          <a:bodyPr/>
          <a:lstStyle/>
          <a:p>
            <a:pPr algn="ctr"/>
            <a:r>
              <a:rPr lang="en-GB" sz="3200" b="1"/>
              <a:t>Factors influencing Women Entrepreneurship</a:t>
            </a:r>
            <a:endParaRPr lang="en-US"/>
          </a:p>
        </p:txBody>
      </p:sp>
      <p:sp>
        <p:nvSpPr>
          <p:cNvPr id="3" name="Content Placeholder 2">
            <a:extLst>
              <a:ext uri="{FF2B5EF4-FFF2-40B4-BE49-F238E27FC236}">
                <a16:creationId xmlns:a16="http://schemas.microsoft.com/office/drawing/2014/main" id="{5F50C1E7-C0E3-4E62-944C-0EB96CB9CF62}"/>
              </a:ext>
            </a:extLst>
          </p:cNvPr>
          <p:cNvSpPr>
            <a:spLocks noGrp="1"/>
          </p:cNvSpPr>
          <p:nvPr>
            <p:ph idx="1"/>
          </p:nvPr>
        </p:nvSpPr>
        <p:spPr/>
        <p:txBody>
          <a:bodyPr vert="horz" lIns="91440" tIns="45720" rIns="91440" bIns="45720" rtlCol="0" anchor="t">
            <a:normAutofit/>
          </a:bodyPr>
          <a:lstStyle/>
          <a:p>
            <a:r>
              <a:rPr lang="en-GB" sz="2800"/>
              <a:t>Family Culture and Traditions</a:t>
            </a:r>
          </a:p>
          <a:p>
            <a:r>
              <a:rPr lang="en-GB" sz="2800"/>
              <a:t>Geographical factors and Social factors</a:t>
            </a:r>
          </a:p>
          <a:p>
            <a:r>
              <a:rPr lang="en-GB" sz="2800"/>
              <a:t>Caste System</a:t>
            </a:r>
          </a:p>
          <a:p>
            <a:r>
              <a:rPr lang="en-GB" sz="2800"/>
              <a:t>Government aids and Policies</a:t>
            </a:r>
          </a:p>
          <a:p>
            <a:r>
              <a:rPr lang="en-GB" sz="2800"/>
              <a:t>Inherent capabilities and efficiency</a:t>
            </a:r>
          </a:p>
          <a:p>
            <a:pPr>
              <a:buFont typeface="Wingdings" charset="2"/>
              <a:buChar char="v"/>
            </a:pPr>
            <a:endParaRPr lang="en-GB"/>
          </a:p>
        </p:txBody>
      </p:sp>
      <p:sp>
        <p:nvSpPr>
          <p:cNvPr id="4" name="Slide Number Placeholder 3">
            <a:extLst>
              <a:ext uri="{FF2B5EF4-FFF2-40B4-BE49-F238E27FC236}">
                <a16:creationId xmlns:a16="http://schemas.microsoft.com/office/drawing/2014/main" id="{54227D80-651A-44BA-BF2C-726DA2E11CF0}"/>
              </a:ext>
            </a:extLst>
          </p:cNvPr>
          <p:cNvSpPr>
            <a:spLocks noGrp="1"/>
          </p:cNvSpPr>
          <p:nvPr>
            <p:ph type="sldNum" sz="quarter" idx="12"/>
          </p:nvPr>
        </p:nvSpPr>
        <p:spPr/>
        <p:txBody>
          <a:bodyPr/>
          <a:lstStyle/>
          <a:p>
            <a:fld id="{D57F1E4F-1CFF-5643-939E-02111984F565}" type="slidenum">
              <a:rPr lang="en-US" dirty="0"/>
              <a:pPr/>
              <a:t>49</a:t>
            </a:fld>
            <a:endParaRPr lang="en-US"/>
          </a:p>
        </p:txBody>
      </p:sp>
    </p:spTree>
    <p:extLst>
      <p:ext uri="{BB962C8B-B14F-4D97-AF65-F5344CB8AC3E}">
        <p14:creationId xmlns:p14="http://schemas.microsoft.com/office/powerpoint/2010/main" val="272179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solidFill>
                  <a:srgbClr val="FF0000"/>
                </a:solidFill>
              </a:rPr>
              <a:t>Entrepreneur-Entrepreneurship-Enterprise</a:t>
            </a:r>
            <a:endParaRPr lang="en-US" b="1">
              <a:solidFill>
                <a:srgbClr val="FF0000"/>
              </a:solidFill>
            </a:endParaRPr>
          </a:p>
        </p:txBody>
      </p:sp>
      <p:pic>
        <p:nvPicPr>
          <p:cNvPr id="6" name="Content Placeholder 5" descr="E-1.PNG"/>
          <p:cNvPicPr>
            <a:picLocks noGrp="1" noChangeAspect="1"/>
          </p:cNvPicPr>
          <p:nvPr>
            <p:ph idx="1"/>
          </p:nvPr>
        </p:nvPicPr>
        <p:blipFill>
          <a:blip r:embed="rId2"/>
          <a:stretch>
            <a:fillRect/>
          </a:stretch>
        </p:blipFill>
        <p:spPr>
          <a:xfrm>
            <a:off x="735724" y="2052637"/>
            <a:ext cx="9249104" cy="4379693"/>
          </a:xfrm>
        </p:spPr>
      </p:pic>
      <p:sp>
        <p:nvSpPr>
          <p:cNvPr id="4" name="Slide Number Placeholder 3"/>
          <p:cNvSpPr>
            <a:spLocks noGrp="1"/>
          </p:cNvSpPr>
          <p:nvPr>
            <p:ph type="sldNum" sz="quarter" idx="12"/>
          </p:nvPr>
        </p:nvSpPr>
        <p:spPr/>
        <p:txBody>
          <a:bodyPr/>
          <a:lstStyle/>
          <a:p>
            <a:fld id="{D57F1E4F-1CFF-5643-939E-02111984F565}" type="slidenum">
              <a:rPr lang="en-US" smtClean="0"/>
              <a:pPr/>
              <a:t>5</a:t>
            </a:fld>
            <a:endParaRPr lang="en-US"/>
          </a:p>
        </p:txBody>
      </p:sp>
    </p:spTree>
    <p:extLst>
      <p:ext uri="{BB962C8B-B14F-4D97-AF65-F5344CB8AC3E}">
        <p14:creationId xmlns:p14="http://schemas.microsoft.com/office/powerpoint/2010/main" val="1573251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D034-FD89-420D-A419-445B6580BBDF}"/>
              </a:ext>
            </a:extLst>
          </p:cNvPr>
          <p:cNvSpPr>
            <a:spLocks noGrp="1"/>
          </p:cNvSpPr>
          <p:nvPr>
            <p:ph type="title"/>
          </p:nvPr>
        </p:nvSpPr>
        <p:spPr/>
        <p:txBody>
          <a:bodyPr/>
          <a:lstStyle/>
          <a:p>
            <a:r>
              <a:rPr lang="en-GB" b="1">
                <a:ea typeface="+mj-lt"/>
                <a:cs typeface="+mj-lt"/>
              </a:rPr>
              <a:t>Factors influencing Women Entrepreneurship</a:t>
            </a:r>
            <a:endParaRPr lang="en-US"/>
          </a:p>
        </p:txBody>
      </p:sp>
      <p:sp>
        <p:nvSpPr>
          <p:cNvPr id="5" name="Text Placeholder 4"/>
          <p:cNvSpPr>
            <a:spLocks noGrp="1"/>
          </p:cNvSpPr>
          <p:nvPr>
            <p:ph type="body" idx="1"/>
          </p:nvPr>
        </p:nvSpPr>
        <p:spPr/>
        <p:txBody>
          <a:bodyPr/>
          <a:lstStyle/>
          <a:p>
            <a:r>
              <a:rPr lang="en-GB" b="1"/>
              <a:t>Push Factors</a:t>
            </a:r>
            <a:endParaRPr lang="en-US"/>
          </a:p>
        </p:txBody>
      </p:sp>
      <p:sp>
        <p:nvSpPr>
          <p:cNvPr id="3" name="Content Placeholder 2">
            <a:extLst>
              <a:ext uri="{FF2B5EF4-FFF2-40B4-BE49-F238E27FC236}">
                <a16:creationId xmlns:a16="http://schemas.microsoft.com/office/drawing/2014/main" id="{080D5A53-94EE-4885-B649-487D343937B3}"/>
              </a:ext>
            </a:extLst>
          </p:cNvPr>
          <p:cNvSpPr>
            <a:spLocks noGrp="1"/>
          </p:cNvSpPr>
          <p:nvPr>
            <p:ph sz="half" idx="2"/>
          </p:nvPr>
        </p:nvSpPr>
        <p:spPr>
          <a:xfrm>
            <a:off x="641132" y="2514600"/>
            <a:ext cx="4403834" cy="3741738"/>
          </a:xfrm>
        </p:spPr>
        <p:txBody>
          <a:bodyPr vert="horz" lIns="91440" tIns="45720" rIns="91440" bIns="45720" rtlCol="0" anchor="t">
            <a:normAutofit/>
          </a:bodyPr>
          <a:lstStyle/>
          <a:p>
            <a:pPr>
              <a:buNone/>
            </a:pPr>
            <a:r>
              <a:rPr lang="en-GB"/>
              <a:t>                                                               </a:t>
            </a:r>
          </a:p>
          <a:p>
            <a:pPr>
              <a:buNone/>
            </a:pPr>
            <a:r>
              <a:rPr lang="en-GB" sz="2000"/>
              <a:t>a. Death of bread winner </a:t>
            </a:r>
            <a:endParaRPr lang="en-GB" sz="2000">
              <a:ea typeface="+mj-lt"/>
              <a:cs typeface="+mj-lt"/>
            </a:endParaRPr>
          </a:p>
          <a:p>
            <a:pPr marL="0" indent="0">
              <a:lnSpc>
                <a:spcPct val="160000"/>
              </a:lnSpc>
              <a:buNone/>
            </a:pPr>
            <a:r>
              <a:rPr lang="en-GB" sz="2000"/>
              <a:t>b. Permanent inadequacy in income of the family </a:t>
            </a:r>
            <a:endParaRPr lang="en-GB" sz="2000">
              <a:ea typeface="+mj-lt"/>
              <a:cs typeface="+mj-lt"/>
            </a:endParaRPr>
          </a:p>
          <a:p>
            <a:pPr marL="0" indent="0">
              <a:lnSpc>
                <a:spcPct val="160000"/>
              </a:lnSpc>
              <a:buNone/>
            </a:pPr>
            <a:r>
              <a:rPr lang="en-GB" sz="2000"/>
              <a:t>c. Sudden fall in family income                </a:t>
            </a:r>
            <a:endParaRPr lang="en-GB" sz="2000">
              <a:ea typeface="+mj-lt"/>
              <a:cs typeface="+mj-lt"/>
            </a:endParaRPr>
          </a:p>
          <a:p>
            <a:endParaRPr lang="en-GB"/>
          </a:p>
        </p:txBody>
      </p:sp>
      <p:sp>
        <p:nvSpPr>
          <p:cNvPr id="6" name="Text Placeholder 5"/>
          <p:cNvSpPr>
            <a:spLocks noGrp="1"/>
          </p:cNvSpPr>
          <p:nvPr>
            <p:ph type="body" sz="quarter" idx="3"/>
          </p:nvPr>
        </p:nvSpPr>
        <p:spPr/>
        <p:txBody>
          <a:bodyPr/>
          <a:lstStyle/>
          <a:p>
            <a:endParaRPr lang="en-GB" b="1" u="sng">
              <a:ea typeface="+mj-lt"/>
              <a:cs typeface="+mj-lt"/>
            </a:endParaRPr>
          </a:p>
          <a:p>
            <a:r>
              <a:rPr lang="en-US" b="1"/>
              <a:t>Pull Factors</a:t>
            </a:r>
          </a:p>
        </p:txBody>
      </p:sp>
      <p:sp>
        <p:nvSpPr>
          <p:cNvPr id="7" name="Content Placeholder 6"/>
          <p:cNvSpPr>
            <a:spLocks noGrp="1"/>
          </p:cNvSpPr>
          <p:nvPr>
            <p:ph sz="quarter" idx="4"/>
          </p:nvPr>
        </p:nvSpPr>
        <p:spPr>
          <a:xfrm>
            <a:off x="5286702" y="2514600"/>
            <a:ext cx="6905297" cy="3741738"/>
          </a:xfrm>
        </p:spPr>
        <p:txBody>
          <a:bodyPr>
            <a:normAutofit/>
          </a:bodyPr>
          <a:lstStyle/>
          <a:p>
            <a:pPr>
              <a:lnSpc>
                <a:spcPct val="170000"/>
              </a:lnSpc>
              <a:buNone/>
            </a:pPr>
            <a:r>
              <a:rPr lang="en-GB" sz="1600">
                <a:ea typeface="+mj-lt"/>
                <a:cs typeface="+mj-lt"/>
              </a:rPr>
              <a:t>a.</a:t>
            </a:r>
            <a:r>
              <a:rPr lang="en-GB">
                <a:ea typeface="+mj-lt"/>
                <a:cs typeface="+mj-lt"/>
              </a:rPr>
              <a:t> Need and perception of Women’s Liberation, Equity etc. </a:t>
            </a:r>
          </a:p>
          <a:p>
            <a:pPr>
              <a:lnSpc>
                <a:spcPct val="170000"/>
              </a:lnSpc>
              <a:buNone/>
            </a:pPr>
            <a:r>
              <a:rPr lang="en-GB">
                <a:ea typeface="+mj-lt"/>
                <a:cs typeface="+mj-lt"/>
              </a:rPr>
              <a:t>b. To gain recognition, importance and social status. </a:t>
            </a:r>
            <a:endParaRPr lang="en-GB"/>
          </a:p>
          <a:p>
            <a:pPr>
              <a:lnSpc>
                <a:spcPct val="170000"/>
              </a:lnSpc>
              <a:buNone/>
            </a:pPr>
            <a:r>
              <a:rPr lang="en-GB">
                <a:ea typeface="+mj-lt"/>
                <a:cs typeface="+mj-lt"/>
              </a:rPr>
              <a:t>c. To get economic independence </a:t>
            </a:r>
            <a:endParaRPr lang="en-GB"/>
          </a:p>
          <a:p>
            <a:pPr>
              <a:lnSpc>
                <a:spcPct val="170000"/>
              </a:lnSpc>
              <a:buNone/>
            </a:pPr>
            <a:r>
              <a:rPr lang="en-GB">
                <a:ea typeface="+mj-lt"/>
                <a:cs typeface="+mj-lt"/>
              </a:rPr>
              <a:t>d. To utilize their free time or education </a:t>
            </a:r>
            <a:endParaRPr lang="en-GB"/>
          </a:p>
          <a:p>
            <a:pPr marL="0" indent="0">
              <a:lnSpc>
                <a:spcPct val="170000"/>
              </a:lnSpc>
              <a:buNone/>
            </a:pPr>
            <a:r>
              <a:rPr lang="en-GB">
                <a:ea typeface="+mj-lt"/>
                <a:cs typeface="+mj-lt"/>
              </a:rPr>
              <a:t>e. Women’s desire to evaluate their talent</a:t>
            </a:r>
            <a:r>
              <a:rPr lang="en-GB"/>
              <a:t>                                         </a:t>
            </a:r>
            <a:endParaRPr lang="en-US"/>
          </a:p>
        </p:txBody>
      </p:sp>
      <p:sp>
        <p:nvSpPr>
          <p:cNvPr id="4" name="Slide Number Placeholder 3">
            <a:extLst>
              <a:ext uri="{FF2B5EF4-FFF2-40B4-BE49-F238E27FC236}">
                <a16:creationId xmlns:a16="http://schemas.microsoft.com/office/drawing/2014/main" id="{2415D0BD-C49F-4A6A-872E-561DB06C5B59}"/>
              </a:ext>
            </a:extLst>
          </p:cNvPr>
          <p:cNvSpPr>
            <a:spLocks noGrp="1"/>
          </p:cNvSpPr>
          <p:nvPr>
            <p:ph type="sldNum" sz="quarter" idx="12"/>
          </p:nvPr>
        </p:nvSpPr>
        <p:spPr/>
        <p:txBody>
          <a:bodyPr/>
          <a:lstStyle/>
          <a:p>
            <a:fld id="{D57F1E4F-1CFF-5643-939E-02111984F565}" type="slidenum">
              <a:rPr lang="en-US" dirty="0"/>
              <a:pPr/>
              <a:t>50</a:t>
            </a:fld>
            <a:endParaRPr lang="en-US"/>
          </a:p>
        </p:txBody>
      </p:sp>
    </p:spTree>
    <p:extLst>
      <p:ext uri="{BB962C8B-B14F-4D97-AF65-F5344CB8AC3E}">
        <p14:creationId xmlns:p14="http://schemas.microsoft.com/office/powerpoint/2010/main" val="59147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a:t>Woman Entrepreneurs in India – Segments of Women Entrepreneurs</a:t>
            </a:r>
            <a:br>
              <a:rPr lang="en-US"/>
            </a:br>
            <a:endParaRPr lang="en-US"/>
          </a:p>
        </p:txBody>
      </p:sp>
      <p:sp>
        <p:nvSpPr>
          <p:cNvPr id="9" name="Content Placeholder 8"/>
          <p:cNvSpPr>
            <a:spLocks noGrp="1"/>
          </p:cNvSpPr>
          <p:nvPr>
            <p:ph idx="1"/>
          </p:nvPr>
        </p:nvSpPr>
        <p:spPr/>
        <p:txBody>
          <a:bodyPr>
            <a:normAutofit/>
          </a:bodyPr>
          <a:lstStyle/>
          <a:p>
            <a:r>
              <a:rPr lang="en-US"/>
              <a:t>Grassroots Entrepreneurs</a:t>
            </a:r>
          </a:p>
          <a:p>
            <a:pPr lvl="1"/>
            <a:r>
              <a:rPr lang="en-US"/>
              <a:t>Ex- tailors, flower sellers, STD booth owners, pan shops etc.,</a:t>
            </a:r>
          </a:p>
          <a:p>
            <a:pPr lvl="1">
              <a:buNone/>
            </a:pPr>
            <a:endParaRPr lang="en-US"/>
          </a:p>
          <a:p>
            <a:r>
              <a:rPr lang="en-US"/>
              <a:t>Mid-Rung Entrepreneurs</a:t>
            </a:r>
          </a:p>
          <a:p>
            <a:pPr lvl="1"/>
            <a:r>
              <a:rPr lang="en-US"/>
              <a:t>Turn over-Rs.50 </a:t>
            </a:r>
            <a:r>
              <a:rPr lang="en-US" err="1"/>
              <a:t>lakh</a:t>
            </a:r>
            <a:r>
              <a:rPr lang="en-US"/>
              <a:t> to Rs.1 </a:t>
            </a:r>
            <a:r>
              <a:rPr lang="en-US" err="1"/>
              <a:t>crore</a:t>
            </a:r>
            <a:endParaRPr lang="en-US"/>
          </a:p>
          <a:p>
            <a:pPr lvl="1"/>
            <a:r>
              <a:rPr lang="en-US"/>
              <a:t>Ex- garments shops, poultry farms, export businesses etc.,</a:t>
            </a:r>
          </a:p>
          <a:p>
            <a:pPr lvl="1">
              <a:buNone/>
            </a:pPr>
            <a:endParaRPr lang="en-US"/>
          </a:p>
          <a:p>
            <a:r>
              <a:rPr lang="en-US"/>
              <a:t>Upper Crust</a:t>
            </a:r>
          </a:p>
          <a:p>
            <a:pPr lvl="1"/>
            <a:r>
              <a:rPr lang="en-US"/>
              <a:t>Turnover- more than Rs.5 </a:t>
            </a:r>
            <a:r>
              <a:rPr lang="en-US" err="1"/>
              <a:t>crore</a:t>
            </a:r>
            <a:r>
              <a:rPr lang="en-US"/>
              <a:t>.</a:t>
            </a:r>
          </a:p>
          <a:p>
            <a:pPr lvl="1"/>
            <a:r>
              <a:rPr lang="en-US"/>
              <a:t>Ex-  export houses, travel agencies, traders in pharmaceuticals etc.,</a:t>
            </a:r>
          </a:p>
        </p:txBody>
      </p:sp>
      <p:sp>
        <p:nvSpPr>
          <p:cNvPr id="7" name="Slide Number Placeholder 6"/>
          <p:cNvSpPr>
            <a:spLocks noGrp="1"/>
          </p:cNvSpPr>
          <p:nvPr>
            <p:ph type="sldNum" sz="quarter" idx="12"/>
          </p:nvPr>
        </p:nvSpPr>
        <p:spPr/>
        <p:txBody>
          <a:bodyPr/>
          <a:lstStyle/>
          <a:p>
            <a:fld id="{D57F1E4F-1CFF-5643-939E-02111984F565}" type="slidenum">
              <a:rPr lang="en-US" smtClean="0"/>
              <a:pPr/>
              <a:t>51</a:t>
            </a:fld>
            <a:endParaRPr lang="en-US"/>
          </a:p>
        </p:txBody>
      </p:sp>
    </p:spTree>
    <p:extLst>
      <p:ext uri="{BB962C8B-B14F-4D97-AF65-F5344CB8AC3E}">
        <p14:creationId xmlns:p14="http://schemas.microsoft.com/office/powerpoint/2010/main" val="1085202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EB1D-BFFE-4513-8BBA-4DB0BA991E98}"/>
              </a:ext>
            </a:extLst>
          </p:cNvPr>
          <p:cNvSpPr>
            <a:spLocks noGrp="1"/>
          </p:cNvSpPr>
          <p:nvPr>
            <p:ph type="title"/>
          </p:nvPr>
        </p:nvSpPr>
        <p:spPr/>
        <p:txBody>
          <a:bodyPr/>
          <a:lstStyle/>
          <a:p>
            <a:r>
              <a:rPr lang="en-GB" b="1"/>
              <a:t>Functions of Women Entrepreneurs</a:t>
            </a:r>
          </a:p>
        </p:txBody>
      </p:sp>
      <p:sp>
        <p:nvSpPr>
          <p:cNvPr id="3" name="Content Placeholder 2">
            <a:extLst>
              <a:ext uri="{FF2B5EF4-FFF2-40B4-BE49-F238E27FC236}">
                <a16:creationId xmlns:a16="http://schemas.microsoft.com/office/drawing/2014/main" id="{D7035F18-A407-461C-BF57-8996C08F2CEF}"/>
              </a:ext>
            </a:extLst>
          </p:cNvPr>
          <p:cNvSpPr>
            <a:spLocks noGrp="1"/>
          </p:cNvSpPr>
          <p:nvPr>
            <p:ph idx="1"/>
          </p:nvPr>
        </p:nvSpPr>
        <p:spPr/>
        <p:txBody>
          <a:bodyPr vert="horz" lIns="91440" tIns="45720" rIns="91440" bIns="45720" rtlCol="0" anchor="t">
            <a:normAutofit/>
          </a:bodyPr>
          <a:lstStyle/>
          <a:p>
            <a:r>
              <a:rPr lang="en-GB"/>
              <a:t>Frederick Harbison(1956) has enumerated the following five functions of a women entrepreneur:</a:t>
            </a:r>
            <a:endParaRPr lang="en-US"/>
          </a:p>
          <a:p>
            <a:pPr marL="457200" indent="-457200">
              <a:buAutoNum type="arabicPeriod"/>
            </a:pPr>
            <a:r>
              <a:rPr lang="en-GB" sz="2400"/>
              <a:t>Exploration of the prospects of starting a new business enterprise.</a:t>
            </a:r>
          </a:p>
          <a:p>
            <a:pPr marL="457200" indent="-457200">
              <a:buAutoNum type="arabicPeriod"/>
            </a:pPr>
            <a:r>
              <a:rPr lang="en-GB" sz="2400"/>
              <a:t>Undertaking of risk and the handling of economic uncertainties involved in business.</a:t>
            </a:r>
          </a:p>
          <a:p>
            <a:pPr marL="457200" indent="-457200">
              <a:buAutoNum type="arabicPeriod"/>
            </a:pPr>
            <a:r>
              <a:rPr lang="en-GB" sz="2400"/>
              <a:t>Introduction of innovations or imitation of innovations.</a:t>
            </a:r>
          </a:p>
          <a:p>
            <a:pPr marL="457200" indent="-457200">
              <a:buAutoNum type="arabicPeriod"/>
            </a:pPr>
            <a:r>
              <a:rPr lang="en-GB" sz="2400"/>
              <a:t>Coordination. Administration and control.</a:t>
            </a:r>
          </a:p>
          <a:p>
            <a:pPr marL="457200" indent="-457200">
              <a:buAutoNum type="arabicPeriod"/>
            </a:pPr>
            <a:r>
              <a:rPr lang="en-GB" sz="2400"/>
              <a:t>Supervision and leadership.</a:t>
            </a:r>
          </a:p>
        </p:txBody>
      </p:sp>
      <p:sp>
        <p:nvSpPr>
          <p:cNvPr id="4" name="Slide Number Placeholder 3">
            <a:extLst>
              <a:ext uri="{FF2B5EF4-FFF2-40B4-BE49-F238E27FC236}">
                <a16:creationId xmlns:a16="http://schemas.microsoft.com/office/drawing/2014/main" id="{57B8F2E8-6C39-4D01-BD0B-38AB51577D0B}"/>
              </a:ext>
            </a:extLst>
          </p:cNvPr>
          <p:cNvSpPr>
            <a:spLocks noGrp="1"/>
          </p:cNvSpPr>
          <p:nvPr>
            <p:ph type="sldNum" sz="quarter" idx="12"/>
          </p:nvPr>
        </p:nvSpPr>
        <p:spPr/>
        <p:txBody>
          <a:bodyPr/>
          <a:lstStyle/>
          <a:p>
            <a:fld id="{D57F1E4F-1CFF-5643-939E-02111984F565}" type="slidenum">
              <a:rPr lang="en-US" dirty="0"/>
              <a:pPr/>
              <a:t>52</a:t>
            </a:fld>
            <a:endParaRPr lang="en-US"/>
          </a:p>
        </p:txBody>
      </p:sp>
    </p:spTree>
    <p:extLst>
      <p:ext uri="{BB962C8B-B14F-4D97-AF65-F5344CB8AC3E}">
        <p14:creationId xmlns:p14="http://schemas.microsoft.com/office/powerpoint/2010/main" val="249260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CC93-65DA-4730-8952-ECB20F1AEA04}"/>
              </a:ext>
            </a:extLst>
          </p:cNvPr>
          <p:cNvSpPr>
            <a:spLocks noGrp="1"/>
          </p:cNvSpPr>
          <p:nvPr>
            <p:ph type="title"/>
          </p:nvPr>
        </p:nvSpPr>
        <p:spPr/>
        <p:txBody>
          <a:bodyPr/>
          <a:lstStyle/>
          <a:p>
            <a:r>
              <a:rPr lang="en-GB" b="1">
                <a:ea typeface="+mj-lt"/>
                <a:cs typeface="+mj-lt"/>
              </a:rPr>
              <a:t>Functions of Women Entrepreneurs</a:t>
            </a:r>
            <a:endParaRPr lang="en-US"/>
          </a:p>
        </p:txBody>
      </p:sp>
      <p:sp>
        <p:nvSpPr>
          <p:cNvPr id="3" name="Content Placeholder 2">
            <a:extLst>
              <a:ext uri="{FF2B5EF4-FFF2-40B4-BE49-F238E27FC236}">
                <a16:creationId xmlns:a16="http://schemas.microsoft.com/office/drawing/2014/main" id="{783A2B06-2D8F-4618-9BBD-6FEBBBDE79AF}"/>
              </a:ext>
            </a:extLst>
          </p:cNvPr>
          <p:cNvSpPr>
            <a:spLocks noGrp="1"/>
          </p:cNvSpPr>
          <p:nvPr>
            <p:ph idx="1"/>
          </p:nvPr>
        </p:nvSpPr>
        <p:spPr/>
        <p:txBody>
          <a:bodyPr vert="horz" lIns="91440" tIns="45720" rIns="91440" bIns="45720" rtlCol="0" anchor="t">
            <a:normAutofit/>
          </a:bodyPr>
          <a:lstStyle/>
          <a:p>
            <a:pPr algn="just"/>
            <a:r>
              <a:rPr lang="en-GB" sz="2800"/>
              <a:t>All these entrepreneurial functions can be classified broadly into three categories:</a:t>
            </a:r>
            <a:endParaRPr lang="en-US"/>
          </a:p>
          <a:p>
            <a:r>
              <a:rPr lang="en-GB" sz="3200"/>
              <a:t>Risk-bearing</a:t>
            </a:r>
          </a:p>
          <a:p>
            <a:r>
              <a:rPr lang="en-GB" sz="3200"/>
              <a:t>Organisation</a:t>
            </a:r>
          </a:p>
          <a:p>
            <a:r>
              <a:rPr lang="en-GB" sz="3200"/>
              <a:t>Innovations</a:t>
            </a:r>
          </a:p>
        </p:txBody>
      </p:sp>
      <p:sp>
        <p:nvSpPr>
          <p:cNvPr id="4" name="Slide Number Placeholder 3">
            <a:extLst>
              <a:ext uri="{FF2B5EF4-FFF2-40B4-BE49-F238E27FC236}">
                <a16:creationId xmlns:a16="http://schemas.microsoft.com/office/drawing/2014/main" id="{23CBA1F2-B719-4903-93B0-C8BFD923E7D0}"/>
              </a:ext>
            </a:extLst>
          </p:cNvPr>
          <p:cNvSpPr>
            <a:spLocks noGrp="1"/>
          </p:cNvSpPr>
          <p:nvPr>
            <p:ph type="sldNum" sz="quarter" idx="12"/>
          </p:nvPr>
        </p:nvSpPr>
        <p:spPr/>
        <p:txBody>
          <a:bodyPr/>
          <a:lstStyle/>
          <a:p>
            <a:fld id="{D57F1E4F-1CFF-5643-939E-02111984F565}" type="slidenum">
              <a:rPr lang="en-US" dirty="0"/>
              <a:pPr/>
              <a:t>53</a:t>
            </a:fld>
            <a:endParaRPr lang="en-US"/>
          </a:p>
        </p:txBody>
      </p:sp>
    </p:spTree>
    <p:extLst>
      <p:ext uri="{BB962C8B-B14F-4D97-AF65-F5344CB8AC3E}">
        <p14:creationId xmlns:p14="http://schemas.microsoft.com/office/powerpoint/2010/main" val="3840061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103B-CC34-4653-9CA7-77B31D089117}"/>
              </a:ext>
            </a:extLst>
          </p:cNvPr>
          <p:cNvSpPr>
            <a:spLocks noGrp="1"/>
          </p:cNvSpPr>
          <p:nvPr>
            <p:ph type="title"/>
          </p:nvPr>
        </p:nvSpPr>
        <p:spPr/>
        <p:txBody>
          <a:bodyPr/>
          <a:lstStyle/>
          <a:p>
            <a:r>
              <a:rPr lang="en-GB" b="1"/>
              <a:t>Problems of Women Entrepreneurs</a:t>
            </a:r>
          </a:p>
        </p:txBody>
      </p:sp>
      <p:sp>
        <p:nvSpPr>
          <p:cNvPr id="3" name="Content Placeholder 2">
            <a:extLst>
              <a:ext uri="{FF2B5EF4-FFF2-40B4-BE49-F238E27FC236}">
                <a16:creationId xmlns:a16="http://schemas.microsoft.com/office/drawing/2014/main" id="{A5FB0AA4-F477-46F5-BFDD-88776A98A909}"/>
              </a:ext>
            </a:extLst>
          </p:cNvPr>
          <p:cNvSpPr>
            <a:spLocks noGrp="1"/>
          </p:cNvSpPr>
          <p:nvPr>
            <p:ph idx="1"/>
          </p:nvPr>
        </p:nvSpPr>
        <p:spPr>
          <a:xfrm>
            <a:off x="328175" y="1356608"/>
            <a:ext cx="11219402" cy="5338480"/>
          </a:xfrm>
        </p:spPr>
        <p:txBody>
          <a:bodyPr vert="horz" lIns="91440" tIns="45720" rIns="91440" bIns="45720" rtlCol="0" anchor="t">
            <a:normAutofit/>
          </a:bodyPr>
          <a:lstStyle/>
          <a:p>
            <a:pPr algn="just"/>
            <a:r>
              <a:rPr lang="en-GB"/>
              <a:t>Women entrepreneurs encounter two sets of problems, viz., general problems of entrepreneurs and problems specific to women entrepreneurs(Birley 1989).</a:t>
            </a:r>
            <a:endParaRPr lang="en-US"/>
          </a:p>
          <a:p>
            <a:pPr marL="457200" indent="-457200">
              <a:buFont typeface="Wingdings" charset="2"/>
              <a:buChar char="v"/>
            </a:pPr>
            <a:r>
              <a:rPr lang="en-GB" sz="2800"/>
              <a:t>Problems of Finance</a:t>
            </a:r>
          </a:p>
          <a:p>
            <a:pPr marL="457200" indent="-457200">
              <a:buFont typeface="Wingdings" charset="2"/>
              <a:buChar char="v"/>
            </a:pPr>
            <a:r>
              <a:rPr lang="en-GB" sz="2800"/>
              <a:t>Scarcity of Raw Material</a:t>
            </a:r>
          </a:p>
          <a:p>
            <a:pPr marL="457200" indent="-457200">
              <a:buFont typeface="Wingdings" charset="2"/>
              <a:buChar char="v"/>
            </a:pPr>
            <a:r>
              <a:rPr lang="en-GB" sz="2800"/>
              <a:t>Stiff Competition</a:t>
            </a:r>
          </a:p>
          <a:p>
            <a:pPr marL="457200" indent="-457200">
              <a:buFont typeface="Wingdings" charset="2"/>
              <a:buChar char="v"/>
            </a:pPr>
            <a:r>
              <a:rPr lang="en-GB" sz="2800"/>
              <a:t>Limited Mobility</a:t>
            </a:r>
          </a:p>
          <a:p>
            <a:pPr marL="457200" indent="-457200">
              <a:buFont typeface="Wingdings" charset="2"/>
              <a:buChar char="v"/>
            </a:pPr>
            <a:r>
              <a:rPr lang="en-GB" sz="2800"/>
              <a:t>Family Ties</a:t>
            </a:r>
          </a:p>
          <a:p>
            <a:pPr marL="457200" indent="-457200">
              <a:buFont typeface="Wingdings" charset="2"/>
              <a:buChar char="v"/>
            </a:pPr>
            <a:r>
              <a:rPr lang="en-GB" sz="2800"/>
              <a:t>Lack of Education</a:t>
            </a:r>
          </a:p>
          <a:p>
            <a:pPr marL="457200" indent="-457200">
              <a:buFont typeface="Wingdings" charset="2"/>
              <a:buChar char="v"/>
            </a:pPr>
            <a:r>
              <a:rPr lang="en-GB" sz="2800"/>
              <a:t>Male-Dominated Society</a:t>
            </a:r>
          </a:p>
          <a:p>
            <a:pPr marL="457200" indent="-457200">
              <a:buFont typeface="Wingdings" charset="2"/>
              <a:buChar char="v"/>
            </a:pPr>
            <a:r>
              <a:rPr lang="en-GB" sz="2800"/>
              <a:t>Low Risk-Bearing Ability</a:t>
            </a:r>
          </a:p>
        </p:txBody>
      </p:sp>
      <p:sp>
        <p:nvSpPr>
          <p:cNvPr id="4" name="Slide Number Placeholder 3">
            <a:extLst>
              <a:ext uri="{FF2B5EF4-FFF2-40B4-BE49-F238E27FC236}">
                <a16:creationId xmlns:a16="http://schemas.microsoft.com/office/drawing/2014/main" id="{426E1CAE-7A2B-4B30-AA98-DE04FF3F3E8C}"/>
              </a:ext>
            </a:extLst>
          </p:cNvPr>
          <p:cNvSpPr>
            <a:spLocks noGrp="1"/>
          </p:cNvSpPr>
          <p:nvPr>
            <p:ph type="sldNum" sz="quarter" idx="12"/>
          </p:nvPr>
        </p:nvSpPr>
        <p:spPr/>
        <p:txBody>
          <a:bodyPr/>
          <a:lstStyle/>
          <a:p>
            <a:fld id="{D57F1E4F-1CFF-5643-939E-02111984F565}" type="slidenum">
              <a:rPr lang="en-US" dirty="0"/>
              <a:pPr/>
              <a:t>54</a:t>
            </a:fld>
            <a:endParaRPr lang="en-US"/>
          </a:p>
        </p:txBody>
      </p:sp>
    </p:spTree>
    <p:extLst>
      <p:ext uri="{BB962C8B-B14F-4D97-AF65-F5344CB8AC3E}">
        <p14:creationId xmlns:p14="http://schemas.microsoft.com/office/powerpoint/2010/main" val="3991912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B3A1-0D23-4DFD-8038-C35B575B8021}"/>
              </a:ext>
            </a:extLst>
          </p:cNvPr>
          <p:cNvSpPr>
            <a:spLocks noGrp="1"/>
          </p:cNvSpPr>
          <p:nvPr>
            <p:ph type="title"/>
          </p:nvPr>
        </p:nvSpPr>
        <p:spPr/>
        <p:txBody>
          <a:bodyPr/>
          <a:lstStyle/>
          <a:p>
            <a:r>
              <a:rPr lang="en-GB" b="1"/>
              <a:t>Remedial Measures</a:t>
            </a:r>
          </a:p>
        </p:txBody>
      </p:sp>
      <p:sp>
        <p:nvSpPr>
          <p:cNvPr id="3" name="Content Placeholder 2">
            <a:extLst>
              <a:ext uri="{FF2B5EF4-FFF2-40B4-BE49-F238E27FC236}">
                <a16:creationId xmlns:a16="http://schemas.microsoft.com/office/drawing/2014/main" id="{C0FBA7FF-3DC1-4A43-96F5-98F0603C0401}"/>
              </a:ext>
            </a:extLst>
          </p:cNvPr>
          <p:cNvSpPr>
            <a:spLocks noGrp="1"/>
          </p:cNvSpPr>
          <p:nvPr>
            <p:ph idx="1"/>
          </p:nvPr>
        </p:nvSpPr>
        <p:spPr>
          <a:xfrm>
            <a:off x="698500" y="2052918"/>
            <a:ext cx="10411009" cy="4195481"/>
          </a:xfrm>
        </p:spPr>
        <p:txBody>
          <a:bodyPr vert="horz" lIns="91440" tIns="45720" rIns="91440" bIns="45720" rtlCol="0" anchor="t">
            <a:noAutofit/>
          </a:bodyPr>
          <a:lstStyle/>
          <a:p>
            <a:r>
              <a:rPr lang="en-GB" sz="2800">
                <a:ea typeface="+mj-lt"/>
                <a:cs typeface="+mj-lt"/>
              </a:rPr>
              <a:t>Financial assistance</a:t>
            </a:r>
            <a:endParaRPr lang="en-GB" sz="2800"/>
          </a:p>
          <a:p>
            <a:r>
              <a:rPr lang="en-GB" sz="2800">
                <a:ea typeface="+mj-lt"/>
                <a:cs typeface="+mj-lt"/>
              </a:rPr>
              <a:t>Simple legal formalities</a:t>
            </a:r>
            <a:endParaRPr lang="en-GB" sz="2800"/>
          </a:p>
          <a:p>
            <a:r>
              <a:rPr lang="en-GB" sz="2800">
                <a:ea typeface="+mj-lt"/>
                <a:cs typeface="+mj-lt"/>
              </a:rPr>
              <a:t>Creating awareness &amp; education</a:t>
            </a:r>
            <a:endParaRPr lang="en-GB" sz="2800"/>
          </a:p>
          <a:p>
            <a:r>
              <a:rPr lang="en-GB" sz="2800">
                <a:ea typeface="+mj-lt"/>
                <a:cs typeface="+mj-lt"/>
              </a:rPr>
              <a:t>Co-operation from agencies</a:t>
            </a:r>
            <a:endParaRPr lang="en-GB" sz="2800"/>
          </a:p>
          <a:p>
            <a:r>
              <a:rPr lang="en-GB" sz="2800">
                <a:ea typeface="+mj-lt"/>
                <a:cs typeface="+mj-lt"/>
              </a:rPr>
              <a:t>Training and development</a:t>
            </a:r>
            <a:endParaRPr lang="en-GB" sz="2800"/>
          </a:p>
          <a:p>
            <a:r>
              <a:rPr lang="en-GB" sz="2800">
                <a:ea typeface="+mj-lt"/>
                <a:cs typeface="+mj-lt"/>
              </a:rPr>
              <a:t>Offering concessions</a:t>
            </a:r>
            <a:endParaRPr lang="en-GB" sz="2800"/>
          </a:p>
          <a:p>
            <a:r>
              <a:rPr lang="en-GB" sz="2800">
                <a:ea typeface="+mj-lt"/>
                <a:cs typeface="+mj-lt"/>
              </a:rPr>
              <a:t>Women’s cell</a:t>
            </a:r>
            <a:endParaRPr lang="en-GB" sz="2800"/>
          </a:p>
          <a:p>
            <a:r>
              <a:rPr lang="en-GB" sz="2800">
                <a:ea typeface="+mj-lt"/>
                <a:cs typeface="+mj-lt"/>
              </a:rPr>
              <a:t>Women entrepreneurs’ association</a:t>
            </a:r>
            <a:endParaRPr lang="en-GB" sz="2800"/>
          </a:p>
        </p:txBody>
      </p:sp>
      <p:sp>
        <p:nvSpPr>
          <p:cNvPr id="4" name="Slide Number Placeholder 3">
            <a:extLst>
              <a:ext uri="{FF2B5EF4-FFF2-40B4-BE49-F238E27FC236}">
                <a16:creationId xmlns:a16="http://schemas.microsoft.com/office/drawing/2014/main" id="{55E624B8-6CC2-4228-97F4-B5FE38196463}"/>
              </a:ext>
            </a:extLst>
          </p:cNvPr>
          <p:cNvSpPr>
            <a:spLocks noGrp="1"/>
          </p:cNvSpPr>
          <p:nvPr>
            <p:ph type="sldNum" sz="quarter" idx="12"/>
          </p:nvPr>
        </p:nvSpPr>
        <p:spPr/>
        <p:txBody>
          <a:bodyPr/>
          <a:lstStyle/>
          <a:p>
            <a:fld id="{D57F1E4F-1CFF-5643-939E-02111984F565}" type="slidenum">
              <a:rPr lang="en-US" dirty="0"/>
              <a:pPr/>
              <a:t>55</a:t>
            </a:fld>
            <a:endParaRPr lang="en-US"/>
          </a:p>
        </p:txBody>
      </p:sp>
    </p:spTree>
    <p:extLst>
      <p:ext uri="{BB962C8B-B14F-4D97-AF65-F5344CB8AC3E}">
        <p14:creationId xmlns:p14="http://schemas.microsoft.com/office/powerpoint/2010/main" val="1311310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Woman Entrepreneurs in India – Financial Assistance</a:t>
            </a:r>
            <a:br>
              <a:rPr lang="en-US"/>
            </a:br>
            <a:endParaRPr lang="en-US"/>
          </a:p>
        </p:txBody>
      </p:sp>
      <p:sp>
        <p:nvSpPr>
          <p:cNvPr id="3" name="Content Placeholder 2"/>
          <p:cNvSpPr>
            <a:spLocks noGrp="1"/>
          </p:cNvSpPr>
          <p:nvPr>
            <p:ph idx="1"/>
          </p:nvPr>
        </p:nvSpPr>
        <p:spPr/>
        <p:txBody>
          <a:bodyPr/>
          <a:lstStyle/>
          <a:p>
            <a:pPr algn="just" fontAlgn="base">
              <a:lnSpc>
                <a:spcPct val="150000"/>
              </a:lnSpc>
            </a:pPr>
            <a:r>
              <a:rPr lang="en-US"/>
              <a:t>Women face difficulties in getting loans from Bank and Financial Institutions for starting their business ventures. To overcome this difficulty Financial Institutions and banks have specialized schemes where in finance is available to women entrepreneurs on concessional terms. Two of such important schemes are </a:t>
            </a:r>
          </a:p>
          <a:p>
            <a:pPr algn="just" fontAlgn="base">
              <a:lnSpc>
                <a:spcPct val="150000"/>
              </a:lnSpc>
            </a:pPr>
            <a:r>
              <a:rPr lang="en-US" err="1"/>
              <a:t>Mahila</a:t>
            </a:r>
            <a:r>
              <a:rPr lang="en-US"/>
              <a:t> </a:t>
            </a:r>
            <a:r>
              <a:rPr lang="en-US" err="1"/>
              <a:t>Udyog</a:t>
            </a:r>
            <a:r>
              <a:rPr lang="en-US"/>
              <a:t> </a:t>
            </a:r>
            <a:r>
              <a:rPr lang="en-US" err="1"/>
              <a:t>Nidhi</a:t>
            </a:r>
            <a:r>
              <a:rPr lang="en-US"/>
              <a:t> (MUN) scheme of Small Industries Development Bank of India       and </a:t>
            </a:r>
          </a:p>
          <a:p>
            <a:pPr algn="just" fontAlgn="base">
              <a:lnSpc>
                <a:spcPct val="150000"/>
              </a:lnSpc>
            </a:pPr>
            <a:r>
              <a:rPr lang="en-US" err="1"/>
              <a:t>Stree</a:t>
            </a:r>
            <a:r>
              <a:rPr lang="en-US"/>
              <a:t> </a:t>
            </a:r>
            <a:r>
              <a:rPr lang="en-US" err="1"/>
              <a:t>Shakti</a:t>
            </a:r>
            <a:r>
              <a:rPr lang="en-US"/>
              <a:t> Package of State Bank of India.</a:t>
            </a:r>
          </a:p>
          <a:p>
            <a:pPr algn="just">
              <a:lnSpc>
                <a:spcPct val="150000"/>
              </a:lnSpc>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56</a:t>
            </a:fld>
            <a:endParaRPr lang="en-US"/>
          </a:p>
        </p:txBody>
      </p:sp>
    </p:spTree>
    <p:extLst>
      <p:ext uri="{BB962C8B-B14F-4D97-AF65-F5344CB8AC3E}">
        <p14:creationId xmlns:p14="http://schemas.microsoft.com/office/powerpoint/2010/main" val="2218922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Woman Entrepreneurs in India – Financial Assistance</a:t>
            </a:r>
            <a:br>
              <a:rPr lang="en-US"/>
            </a:br>
            <a:endParaRPr lang="en-US"/>
          </a:p>
        </p:txBody>
      </p:sp>
      <p:sp>
        <p:nvSpPr>
          <p:cNvPr id="3" name="Content Placeholder 2"/>
          <p:cNvSpPr>
            <a:spLocks noGrp="1"/>
          </p:cNvSpPr>
          <p:nvPr>
            <p:ph idx="1"/>
          </p:nvPr>
        </p:nvSpPr>
        <p:spPr>
          <a:xfrm>
            <a:off x="641131" y="2052918"/>
            <a:ext cx="10468303" cy="4600130"/>
          </a:xfrm>
        </p:spPr>
        <p:txBody>
          <a:bodyPr>
            <a:normAutofit lnSpcReduction="10000"/>
          </a:bodyPr>
          <a:lstStyle/>
          <a:p>
            <a:r>
              <a:rPr lang="en-US" sz="2400" b="1" err="1"/>
              <a:t>Mahila</a:t>
            </a:r>
            <a:r>
              <a:rPr lang="en-US" sz="2400" b="1"/>
              <a:t> </a:t>
            </a:r>
            <a:r>
              <a:rPr lang="en-US" sz="2400" b="1" err="1"/>
              <a:t>Udyog</a:t>
            </a:r>
            <a:r>
              <a:rPr lang="en-US" sz="2400" b="1"/>
              <a:t> </a:t>
            </a:r>
            <a:r>
              <a:rPr lang="en-US" sz="2400" b="1" err="1"/>
              <a:t>Nidhi</a:t>
            </a:r>
            <a:r>
              <a:rPr lang="en-US" sz="2400" b="1"/>
              <a:t> (MUN) scheme of Small Industries Development Bank of India      </a:t>
            </a:r>
          </a:p>
          <a:p>
            <a:pPr algn="just">
              <a:buNone/>
            </a:pPr>
            <a:r>
              <a:rPr lang="en-US" sz="2400"/>
              <a:t> </a:t>
            </a:r>
            <a:r>
              <a:rPr lang="en-US"/>
              <a:t>	</a:t>
            </a:r>
            <a:r>
              <a:rPr lang="en-US" sz="2400"/>
              <a:t>The scheme provides a soft loan up to 25 percent of cost of Project subject to a maximum of Rs. 2.5 </a:t>
            </a:r>
            <a:r>
              <a:rPr lang="en-US" sz="2400" err="1"/>
              <a:t>lakh</a:t>
            </a:r>
            <a:r>
              <a:rPr lang="en-US" sz="2400"/>
              <a:t> per project at zero interest but a service charge of only one percent is charged to meet expenses of the lending institutions. To avail this assistance the cost of project should not exceed Rs. 10 </a:t>
            </a:r>
            <a:r>
              <a:rPr lang="en-US" sz="2400" err="1"/>
              <a:t>lakhs</a:t>
            </a:r>
            <a:r>
              <a:rPr lang="en-US" sz="2400"/>
              <a:t>. The assistance is available to women entrepreneurs setting up new projects, expansion, modernization, technology </a:t>
            </a:r>
            <a:r>
              <a:rPr lang="en-US" sz="2400" err="1"/>
              <a:t>upgradation</a:t>
            </a:r>
            <a:r>
              <a:rPr lang="en-US" sz="2400"/>
              <a:t> and diversification of an existing unit and also for rehabilitation of viable sick units in manufacturing or service sector.</a:t>
            </a:r>
          </a:p>
          <a:p>
            <a:pPr algn="just">
              <a:buNone/>
            </a:pPr>
            <a:r>
              <a:rPr lang="en-US" sz="2400" b="1"/>
              <a:t> </a:t>
            </a:r>
          </a:p>
          <a:p>
            <a:pPr algn="just"/>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57</a:t>
            </a:fld>
            <a:endParaRPr lang="en-US"/>
          </a:p>
        </p:txBody>
      </p:sp>
    </p:spTree>
    <p:extLst>
      <p:ext uri="{BB962C8B-B14F-4D97-AF65-F5344CB8AC3E}">
        <p14:creationId xmlns:p14="http://schemas.microsoft.com/office/powerpoint/2010/main" val="14562273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Woman Entrepreneurs in India – Financial Assistance</a:t>
            </a:r>
            <a:br>
              <a:rPr lang="en-US"/>
            </a:br>
            <a:endParaRPr lang="en-US"/>
          </a:p>
        </p:txBody>
      </p:sp>
      <p:sp>
        <p:nvSpPr>
          <p:cNvPr id="3" name="Content Placeholder 2"/>
          <p:cNvSpPr>
            <a:spLocks noGrp="1"/>
          </p:cNvSpPr>
          <p:nvPr>
            <p:ph idx="1"/>
          </p:nvPr>
        </p:nvSpPr>
        <p:spPr/>
        <p:txBody>
          <a:bodyPr>
            <a:normAutofit lnSpcReduction="10000"/>
          </a:bodyPr>
          <a:lstStyle/>
          <a:p>
            <a:r>
              <a:rPr lang="en-US" sz="2400" b="1" err="1"/>
              <a:t>Stree</a:t>
            </a:r>
            <a:r>
              <a:rPr lang="en-US" sz="2400" b="1"/>
              <a:t> </a:t>
            </a:r>
            <a:r>
              <a:rPr lang="en-US" sz="2400" b="1" err="1"/>
              <a:t>Shakti</a:t>
            </a:r>
            <a:r>
              <a:rPr lang="en-US" sz="2400" b="1"/>
              <a:t> Package</a:t>
            </a:r>
          </a:p>
          <a:p>
            <a:pPr algn="just" fontAlgn="base"/>
            <a:r>
              <a:rPr lang="en-US"/>
              <a:t>It is a unique scheme run by State Bank of India, aimed at supporting entrepreneurship among women. It is available to enterprises where women own </a:t>
            </a:r>
            <a:r>
              <a:rPr lang="en-US" b="1"/>
              <a:t>more than 50 percent</a:t>
            </a:r>
            <a:r>
              <a:rPr lang="en-US"/>
              <a:t> of the share capital.</a:t>
            </a:r>
          </a:p>
          <a:p>
            <a:pPr algn="just" fontAlgn="base"/>
            <a:r>
              <a:rPr lang="en-US" b="1"/>
              <a:t>The following concessions are offered under </a:t>
            </a:r>
            <a:r>
              <a:rPr lang="en-US" b="1" err="1"/>
              <a:t>stree</a:t>
            </a:r>
            <a:r>
              <a:rPr lang="en-US" b="1"/>
              <a:t> </a:t>
            </a:r>
            <a:r>
              <a:rPr lang="en-US" b="1" err="1"/>
              <a:t>shakti</a:t>
            </a:r>
            <a:r>
              <a:rPr lang="en-US" b="1"/>
              <a:t> package:</a:t>
            </a:r>
            <a:endParaRPr lang="en-US"/>
          </a:p>
          <a:p>
            <a:pPr algn="just" fontAlgn="base">
              <a:buNone/>
            </a:pPr>
            <a:r>
              <a:rPr lang="en-US"/>
              <a:t>1. The margin is lowered by 5 percent as applicable to that type of industrial unit.</a:t>
            </a:r>
          </a:p>
          <a:p>
            <a:pPr algn="just" fontAlgn="base">
              <a:buNone/>
            </a:pPr>
            <a:r>
              <a:rPr lang="en-US"/>
              <a:t>2. When the loan amount exceeds Rs. 2 </a:t>
            </a:r>
            <a:r>
              <a:rPr lang="en-US" err="1"/>
              <a:t>lakhs</a:t>
            </a:r>
            <a:r>
              <a:rPr lang="en-US"/>
              <a:t> the interest rate is lowered by 0.5 percent.</a:t>
            </a:r>
          </a:p>
          <a:p>
            <a:pPr algn="just" fontAlgn="base">
              <a:buNone/>
            </a:pPr>
            <a:r>
              <a:rPr lang="en-US"/>
              <a:t>3. In case of tiny sector units no security is required for loan up to Rs. 5 </a:t>
            </a:r>
            <a:r>
              <a:rPr lang="en-US" err="1"/>
              <a:t>lakhs</a:t>
            </a:r>
            <a:r>
              <a:rPr lang="en-US"/>
              <a:t>.</a:t>
            </a:r>
          </a:p>
          <a:p>
            <a:endParaRPr lang="en-US" b="1"/>
          </a:p>
        </p:txBody>
      </p:sp>
      <p:sp>
        <p:nvSpPr>
          <p:cNvPr id="4" name="Slide Number Placeholder 3"/>
          <p:cNvSpPr>
            <a:spLocks noGrp="1"/>
          </p:cNvSpPr>
          <p:nvPr>
            <p:ph type="sldNum" sz="quarter" idx="12"/>
          </p:nvPr>
        </p:nvSpPr>
        <p:spPr/>
        <p:txBody>
          <a:bodyPr/>
          <a:lstStyle/>
          <a:p>
            <a:fld id="{D57F1E4F-1CFF-5643-939E-02111984F565}" type="slidenum">
              <a:rPr lang="en-US" smtClean="0"/>
              <a:pPr/>
              <a:t>58</a:t>
            </a:fld>
            <a:endParaRPr lang="en-US"/>
          </a:p>
        </p:txBody>
      </p:sp>
    </p:spTree>
    <p:extLst>
      <p:ext uri="{BB962C8B-B14F-4D97-AF65-F5344CB8AC3E}">
        <p14:creationId xmlns:p14="http://schemas.microsoft.com/office/powerpoint/2010/main" val="3569517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Woman Entrepreneurs in India –</a:t>
            </a:r>
            <a:br>
              <a:rPr lang="en-US" sz="3200" b="1"/>
            </a:br>
            <a:r>
              <a:rPr lang="en-US" sz="3200" b="1"/>
              <a:t> Institutions Assisting Women Entrepreneurs</a:t>
            </a:r>
            <a:br>
              <a:rPr lang="en-US" sz="3200"/>
            </a:br>
            <a:endParaRPr lang="en-US" sz="3200"/>
          </a:p>
        </p:txBody>
      </p:sp>
      <p:sp>
        <p:nvSpPr>
          <p:cNvPr id="3" name="Content Placeholder 2"/>
          <p:cNvSpPr>
            <a:spLocks noGrp="1"/>
          </p:cNvSpPr>
          <p:nvPr>
            <p:ph idx="1"/>
          </p:nvPr>
        </p:nvSpPr>
        <p:spPr/>
        <p:txBody>
          <a:bodyPr>
            <a:noAutofit/>
          </a:bodyPr>
          <a:lstStyle/>
          <a:p>
            <a:pPr>
              <a:lnSpc>
                <a:spcPct val="150000"/>
              </a:lnSpc>
              <a:buFont typeface="Wingdings" pitchFamily="2" charset="2"/>
              <a:buChar char="v"/>
            </a:pPr>
            <a:r>
              <a:rPr lang="en-US" sz="1800"/>
              <a:t>Association of Women Entrepreneurs of Karnataka (AWAKE)-1983</a:t>
            </a:r>
          </a:p>
          <a:p>
            <a:pPr>
              <a:lnSpc>
                <a:spcPct val="150000"/>
              </a:lnSpc>
              <a:buFont typeface="Wingdings" pitchFamily="2" charset="2"/>
              <a:buChar char="v"/>
            </a:pPr>
            <a:r>
              <a:rPr lang="en-US" sz="1800"/>
              <a:t>Federation of Indian Women Entrepreneurs (FIWE)</a:t>
            </a:r>
          </a:p>
          <a:p>
            <a:pPr>
              <a:lnSpc>
                <a:spcPct val="150000"/>
              </a:lnSpc>
              <a:buFont typeface="Wingdings" pitchFamily="2" charset="2"/>
              <a:buChar char="v"/>
            </a:pPr>
            <a:r>
              <a:rPr lang="en-US" sz="1800"/>
              <a:t>Self-Help Groups (SHGs)</a:t>
            </a:r>
          </a:p>
          <a:p>
            <a:pPr>
              <a:lnSpc>
                <a:spcPct val="150000"/>
              </a:lnSpc>
              <a:buFont typeface="Wingdings" pitchFamily="2" charset="2"/>
              <a:buChar char="v"/>
            </a:pPr>
            <a:r>
              <a:rPr lang="en-US" sz="1800" err="1"/>
              <a:t>Mahila</a:t>
            </a:r>
            <a:r>
              <a:rPr lang="en-US" sz="1800"/>
              <a:t> </a:t>
            </a:r>
            <a:r>
              <a:rPr lang="en-US" sz="1800" err="1"/>
              <a:t>Udyog</a:t>
            </a:r>
            <a:r>
              <a:rPr lang="en-US" sz="1800"/>
              <a:t> </a:t>
            </a:r>
            <a:r>
              <a:rPr lang="en-US" sz="1800" err="1"/>
              <a:t>Nidhi</a:t>
            </a:r>
            <a:r>
              <a:rPr lang="en-US" sz="1800"/>
              <a:t> (MUN)</a:t>
            </a:r>
          </a:p>
          <a:p>
            <a:pPr>
              <a:lnSpc>
                <a:spcPct val="150000"/>
              </a:lnSpc>
              <a:buFont typeface="Wingdings" pitchFamily="2" charset="2"/>
              <a:buChar char="v"/>
            </a:pPr>
            <a:r>
              <a:rPr lang="en-US" sz="1800"/>
              <a:t>The Trade Related Entrepreneurship Assistance and Development (TREAD)</a:t>
            </a:r>
          </a:p>
          <a:p>
            <a:pPr>
              <a:lnSpc>
                <a:spcPct val="150000"/>
              </a:lnSpc>
              <a:buFont typeface="Wingdings" pitchFamily="2" charset="2"/>
              <a:buChar char="v"/>
            </a:pPr>
            <a:r>
              <a:rPr lang="en-US" sz="1800"/>
              <a:t> Bank of India’s </a:t>
            </a:r>
            <a:r>
              <a:rPr lang="en-US" sz="1800" err="1"/>
              <a:t>Priyadarshini</a:t>
            </a:r>
            <a:r>
              <a:rPr lang="en-US" sz="1800"/>
              <a:t> </a:t>
            </a:r>
            <a:r>
              <a:rPr lang="en-US" sz="1800" err="1"/>
              <a:t>Yojana</a:t>
            </a:r>
            <a:endParaRPr lang="en-US" sz="1800"/>
          </a:p>
          <a:p>
            <a:pPr>
              <a:lnSpc>
                <a:spcPct val="150000"/>
              </a:lnSpc>
              <a:buFont typeface="Wingdings" pitchFamily="2" charset="2"/>
              <a:buChar char="v"/>
            </a:pPr>
            <a:r>
              <a:rPr lang="en-US" sz="1800" err="1"/>
              <a:t>Swarna</a:t>
            </a:r>
            <a:r>
              <a:rPr lang="en-US" sz="1800"/>
              <a:t> </a:t>
            </a:r>
            <a:r>
              <a:rPr lang="en-US" sz="1800" err="1"/>
              <a:t>Jayanthi</a:t>
            </a:r>
            <a:r>
              <a:rPr lang="en-US" sz="1800"/>
              <a:t> Gram </a:t>
            </a:r>
            <a:r>
              <a:rPr lang="en-US" sz="1800" err="1"/>
              <a:t>Swarojgar</a:t>
            </a:r>
            <a:r>
              <a:rPr lang="en-US" sz="1800"/>
              <a:t> </a:t>
            </a:r>
            <a:r>
              <a:rPr lang="en-US" sz="1800" err="1"/>
              <a:t>Yojana</a:t>
            </a:r>
            <a:endParaRPr lang="en-US" sz="1800"/>
          </a:p>
          <a:p>
            <a:pPr>
              <a:lnSpc>
                <a:spcPct val="150000"/>
              </a:lnSpc>
              <a:buFont typeface="Wingdings" pitchFamily="2" charset="2"/>
              <a:buChar char="v"/>
            </a:pPr>
            <a:r>
              <a:rPr lang="en-US" sz="1800" err="1"/>
              <a:t>Rashtriya</a:t>
            </a:r>
            <a:r>
              <a:rPr lang="en-US" sz="1800"/>
              <a:t>  </a:t>
            </a:r>
            <a:r>
              <a:rPr lang="en-US" sz="1800" err="1"/>
              <a:t>Mahila</a:t>
            </a:r>
            <a:r>
              <a:rPr lang="en-US" sz="1800"/>
              <a:t>  </a:t>
            </a:r>
            <a:r>
              <a:rPr lang="en-US" sz="1800" err="1"/>
              <a:t>Kosha</a:t>
            </a:r>
            <a:endParaRPr lang="en-US" sz="1800"/>
          </a:p>
        </p:txBody>
      </p:sp>
      <p:sp>
        <p:nvSpPr>
          <p:cNvPr id="4" name="Slide Number Placeholder 3"/>
          <p:cNvSpPr>
            <a:spLocks noGrp="1"/>
          </p:cNvSpPr>
          <p:nvPr>
            <p:ph type="sldNum" sz="quarter" idx="12"/>
          </p:nvPr>
        </p:nvSpPr>
        <p:spPr/>
        <p:txBody>
          <a:bodyPr/>
          <a:lstStyle/>
          <a:p>
            <a:fld id="{D57F1E4F-1CFF-5643-939E-02111984F565}" type="slidenum">
              <a:rPr lang="en-US" smtClean="0"/>
              <a:pPr/>
              <a:t>59</a:t>
            </a:fld>
            <a:endParaRPr lang="en-US"/>
          </a:p>
        </p:txBody>
      </p:sp>
    </p:spTree>
    <p:extLst>
      <p:ext uri="{BB962C8B-B14F-4D97-AF65-F5344CB8AC3E}">
        <p14:creationId xmlns:p14="http://schemas.microsoft.com/office/powerpoint/2010/main" val="169240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Characteristics of Successful Entrepreneurs</a:t>
            </a:r>
            <a:endParaRPr lang="en-US"/>
          </a:p>
        </p:txBody>
      </p:sp>
      <p:sp>
        <p:nvSpPr>
          <p:cNvPr id="3" name="Content Placeholder 2"/>
          <p:cNvSpPr>
            <a:spLocks noGrp="1"/>
          </p:cNvSpPr>
          <p:nvPr>
            <p:ph idx="1"/>
          </p:nvPr>
        </p:nvSpPr>
        <p:spPr/>
        <p:txBody>
          <a:bodyPr>
            <a:normAutofit lnSpcReduction="10000"/>
          </a:bodyPr>
          <a:lstStyle/>
          <a:p>
            <a:r>
              <a:rPr lang="en-US" sz="2400"/>
              <a:t>Hard Work</a:t>
            </a:r>
          </a:p>
          <a:p>
            <a:r>
              <a:rPr lang="en-US" sz="2400"/>
              <a:t>Desire for High achievement	</a:t>
            </a:r>
          </a:p>
          <a:p>
            <a:r>
              <a:rPr lang="en-US" sz="2400"/>
              <a:t>Highly Optimistic</a:t>
            </a:r>
          </a:p>
          <a:p>
            <a:r>
              <a:rPr lang="en-US" sz="2400"/>
              <a:t>Independence</a:t>
            </a:r>
          </a:p>
          <a:p>
            <a:r>
              <a:rPr lang="en-US" sz="2400"/>
              <a:t>Foresight</a:t>
            </a:r>
          </a:p>
          <a:p>
            <a:r>
              <a:rPr lang="en-US" sz="2400"/>
              <a:t>Good Organizer</a:t>
            </a:r>
          </a:p>
          <a:p>
            <a:r>
              <a:rPr lang="en-US" sz="2400"/>
              <a:t>Innovative</a:t>
            </a:r>
          </a:p>
          <a:p>
            <a:r>
              <a:rPr lang="en-US" sz="2400"/>
              <a:t>Perseverance</a:t>
            </a:r>
            <a:r>
              <a:rPr lang="en-GB" sz="2400"/>
              <a:t>(J.K Rowling- Harry Potter)</a:t>
            </a:r>
            <a:endParaRPr lang="en-US" sz="2400"/>
          </a:p>
          <a:p>
            <a:r>
              <a:rPr lang="en-US" sz="2400"/>
              <a:t>Team Spirit</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a:t>
            </a:fld>
            <a:endParaRPr lang="en-US"/>
          </a:p>
        </p:txBody>
      </p:sp>
    </p:spTree>
    <p:extLst>
      <p:ext uri="{BB962C8B-B14F-4D97-AF65-F5344CB8AC3E}">
        <p14:creationId xmlns:p14="http://schemas.microsoft.com/office/powerpoint/2010/main" val="1310649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Woman Entrepreneurs in India –</a:t>
            </a:r>
            <a:br>
              <a:rPr lang="en-US" sz="3200" b="1"/>
            </a:br>
            <a:r>
              <a:rPr lang="en-US" sz="3200" b="1"/>
              <a:t> Institutions Assisting Women Entrepreneurs</a:t>
            </a:r>
            <a:br>
              <a:rPr lang="en-US" sz="3200" b="1"/>
            </a:br>
            <a:r>
              <a:rPr lang="en-US" sz="3200" b="1"/>
              <a:t> </a:t>
            </a:r>
            <a:r>
              <a:rPr lang="en-US" sz="2800" b="1"/>
              <a:t>Other Schemes</a:t>
            </a:r>
            <a:br>
              <a:rPr lang="en-US" sz="3200" b="1" u="sng"/>
            </a:br>
            <a:br>
              <a:rPr lang="en-US" sz="3200"/>
            </a:br>
            <a:endParaRPr lang="en-US" sz="3200"/>
          </a:p>
        </p:txBody>
      </p:sp>
      <p:sp>
        <p:nvSpPr>
          <p:cNvPr id="3" name="Content Placeholder 2"/>
          <p:cNvSpPr>
            <a:spLocks noGrp="1"/>
          </p:cNvSpPr>
          <p:nvPr>
            <p:ph sz="half" idx="1"/>
          </p:nvPr>
        </p:nvSpPr>
        <p:spPr>
          <a:xfrm>
            <a:off x="1103312" y="2217683"/>
            <a:ext cx="4396339" cy="4038655"/>
          </a:xfrm>
        </p:spPr>
        <p:txBody>
          <a:bodyPr>
            <a:normAutofit/>
          </a:bodyPr>
          <a:lstStyle/>
          <a:p>
            <a:r>
              <a:rPr lang="en-US" sz="2000"/>
              <a:t>Indian </a:t>
            </a:r>
            <a:r>
              <a:rPr lang="en-US" sz="2000" err="1"/>
              <a:t>Mahila</a:t>
            </a:r>
            <a:r>
              <a:rPr lang="en-US" sz="2000"/>
              <a:t> Kendra</a:t>
            </a:r>
          </a:p>
          <a:p>
            <a:pPr fontAlgn="base"/>
            <a:r>
              <a:rPr lang="en-US" sz="2000"/>
              <a:t> </a:t>
            </a:r>
            <a:r>
              <a:rPr lang="en-US" sz="2000" err="1"/>
              <a:t>Mahila</a:t>
            </a:r>
            <a:r>
              <a:rPr lang="en-US" sz="2000"/>
              <a:t> </a:t>
            </a:r>
            <a:r>
              <a:rPr lang="en-US" sz="2000" err="1"/>
              <a:t>Samiti</a:t>
            </a:r>
            <a:r>
              <a:rPr lang="en-US" sz="2000"/>
              <a:t> </a:t>
            </a:r>
            <a:r>
              <a:rPr lang="en-US" sz="2000" err="1"/>
              <a:t>Yojana</a:t>
            </a:r>
            <a:endParaRPr lang="en-US" sz="2000"/>
          </a:p>
          <a:p>
            <a:pPr fontAlgn="base"/>
            <a:r>
              <a:rPr lang="en-US" sz="2000"/>
              <a:t> </a:t>
            </a:r>
            <a:r>
              <a:rPr lang="en-US" sz="2000" err="1"/>
              <a:t>Mahila</a:t>
            </a:r>
            <a:r>
              <a:rPr lang="en-US" sz="2000"/>
              <a:t> </a:t>
            </a:r>
            <a:r>
              <a:rPr lang="en-US" sz="2000" err="1"/>
              <a:t>Vikasnidhi</a:t>
            </a:r>
            <a:endParaRPr lang="en-US" sz="2000"/>
          </a:p>
          <a:p>
            <a:pPr fontAlgn="base"/>
            <a:r>
              <a:rPr lang="en-US" sz="2000"/>
              <a:t> </a:t>
            </a:r>
            <a:r>
              <a:rPr lang="en-US" sz="2000" err="1"/>
              <a:t>Indira</a:t>
            </a:r>
            <a:r>
              <a:rPr lang="en-US" sz="2000"/>
              <a:t> </a:t>
            </a:r>
            <a:r>
              <a:rPr lang="en-US" sz="2000" err="1"/>
              <a:t>Mahila</a:t>
            </a:r>
            <a:r>
              <a:rPr lang="en-US" sz="2000"/>
              <a:t> </a:t>
            </a:r>
            <a:r>
              <a:rPr lang="en-US" sz="2000" err="1"/>
              <a:t>Yoj</a:t>
            </a:r>
            <a:r>
              <a:rPr lang="en-US" sz="2000"/>
              <a:t> </a:t>
            </a:r>
            <a:r>
              <a:rPr lang="en-US" sz="2000" err="1"/>
              <a:t>ana</a:t>
            </a:r>
            <a:endParaRPr lang="en-US" sz="2000"/>
          </a:p>
          <a:p>
            <a:pPr fontAlgn="base"/>
            <a:r>
              <a:rPr lang="en-US" sz="2000"/>
              <a:t>Working Women’s Forum</a:t>
            </a:r>
          </a:p>
          <a:p>
            <a:pPr fontAlgn="base"/>
            <a:r>
              <a:rPr lang="en-US" sz="2000"/>
              <a:t>Women’s Development Corporations</a:t>
            </a:r>
          </a:p>
          <a:p>
            <a:pPr fontAlgn="base"/>
            <a:endParaRPr lang="en-US"/>
          </a:p>
        </p:txBody>
      </p:sp>
      <p:sp>
        <p:nvSpPr>
          <p:cNvPr id="5" name="Content Placeholder 4"/>
          <p:cNvSpPr>
            <a:spLocks noGrp="1"/>
          </p:cNvSpPr>
          <p:nvPr>
            <p:ph sz="half" idx="2"/>
          </p:nvPr>
        </p:nvSpPr>
        <p:spPr>
          <a:xfrm>
            <a:off x="5654493" y="2249214"/>
            <a:ext cx="4396341" cy="4007123"/>
          </a:xfrm>
        </p:spPr>
        <p:txBody>
          <a:bodyPr>
            <a:normAutofit/>
          </a:bodyPr>
          <a:lstStyle/>
          <a:p>
            <a:pPr fontAlgn="base"/>
            <a:r>
              <a:rPr lang="en-US" sz="2000"/>
              <a:t>Marketing of Non-Farm Products of Rural Women</a:t>
            </a:r>
          </a:p>
          <a:p>
            <a:pPr fontAlgn="base"/>
            <a:r>
              <a:rPr lang="en-US" sz="2000"/>
              <a:t>Assistance to Rural Women in Non-Farm Development Schemes</a:t>
            </a:r>
          </a:p>
          <a:p>
            <a:pPr fontAlgn="base"/>
            <a:r>
              <a:rPr lang="en-US" sz="2000"/>
              <a:t>Prime Minister’s </a:t>
            </a:r>
            <a:r>
              <a:rPr lang="en-US" sz="2000" err="1"/>
              <a:t>Rozgar</a:t>
            </a:r>
            <a:r>
              <a:rPr lang="en-US" sz="2000"/>
              <a:t> </a:t>
            </a:r>
            <a:r>
              <a:rPr lang="en-US" sz="2000" err="1"/>
              <a:t>Yojana</a:t>
            </a:r>
            <a:r>
              <a:rPr lang="en-US" sz="2000"/>
              <a:t> (PMRY)</a:t>
            </a:r>
          </a:p>
          <a:p>
            <a:pPr fontAlgn="base"/>
            <a:r>
              <a:rPr lang="en-US" sz="2000"/>
              <a:t>Self-Employment </a:t>
            </a:r>
            <a:r>
              <a:rPr lang="en-US" sz="2000" err="1"/>
              <a:t>Programme</a:t>
            </a:r>
            <a:r>
              <a:rPr lang="en-US" sz="2000"/>
              <a:t> for Urban Poor (SEPUP)</a:t>
            </a:r>
          </a:p>
          <a:p>
            <a:pPr fontAlgn="base"/>
            <a:r>
              <a:rPr lang="en-US" sz="2000"/>
              <a:t> Integrated Rural Development </a:t>
            </a:r>
            <a:r>
              <a:rPr lang="en-US" sz="2000" err="1"/>
              <a:t>Programme</a:t>
            </a:r>
            <a:r>
              <a:rPr lang="en-US" sz="2000"/>
              <a:t> (IRDP)</a:t>
            </a:r>
          </a:p>
          <a:p>
            <a:endParaRPr lang="en-US"/>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60</a:t>
            </a:fld>
            <a:endParaRPr lang="en-US"/>
          </a:p>
        </p:txBody>
      </p:sp>
    </p:spTree>
    <p:extLst>
      <p:ext uri="{BB962C8B-B14F-4D97-AF65-F5344CB8AC3E}">
        <p14:creationId xmlns:p14="http://schemas.microsoft.com/office/powerpoint/2010/main" val="7353635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Woman Entrepreneurs in India-Scope of Opportunities for Women Entrepreneurs</a:t>
            </a:r>
            <a:endParaRPr lang="en-US" sz="3600"/>
          </a:p>
        </p:txBody>
      </p:sp>
      <p:sp>
        <p:nvSpPr>
          <p:cNvPr id="6" name="Content Placeholder 5"/>
          <p:cNvSpPr>
            <a:spLocks noGrp="1"/>
          </p:cNvSpPr>
          <p:nvPr>
            <p:ph idx="1"/>
          </p:nvPr>
        </p:nvSpPr>
        <p:spPr>
          <a:xfrm>
            <a:off x="641132" y="1734207"/>
            <a:ext cx="9932276" cy="4971393"/>
          </a:xfrm>
        </p:spPr>
        <p:txBody>
          <a:bodyPr vert="horz" lIns="91440" tIns="45720" rIns="91440" bIns="45720" rtlCol="0" anchor="t">
            <a:normAutofit/>
          </a:bodyPr>
          <a:lstStyle/>
          <a:p>
            <a:pPr algn="just" fontAlgn="base">
              <a:lnSpc>
                <a:spcPct val="150000"/>
              </a:lnSpc>
            </a:pPr>
            <a:r>
              <a:rPr lang="en-US"/>
              <a:t>The modern world women has been able to overcome the hurdle of society’s perception of considering them to the confined to the four walls of the house or viewing them as weak entrepreneurs caught up in limited business area such as </a:t>
            </a:r>
            <a:r>
              <a:rPr lang="en-US" err="1"/>
              <a:t>papad</a:t>
            </a:r>
            <a:r>
              <a:rPr lang="en-US"/>
              <a:t> making, pickle preparation food items, paintings, handicrafts, etc.</a:t>
            </a:r>
          </a:p>
          <a:p>
            <a:pPr algn="just" fontAlgn="base">
              <a:lnSpc>
                <a:spcPct val="150000"/>
              </a:lnSpc>
            </a:pPr>
            <a:r>
              <a:rPr lang="en-US"/>
              <a:t>They have been able for show a remarkable shift from these small entrepreneurs at ventures to modern technology-based business ventures such as-</a:t>
            </a:r>
          </a:p>
          <a:p>
            <a:pPr algn="just" fontAlgn="base">
              <a:lnSpc>
                <a:spcPct val="150000"/>
              </a:lnSpc>
              <a:buNone/>
            </a:pPr>
            <a:endParaRPr lang="en-US"/>
          </a:p>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pPr/>
              <a:t>61</a:t>
            </a:fld>
            <a:endParaRPr lang="en-US"/>
          </a:p>
        </p:txBody>
      </p:sp>
      <p:sp>
        <p:nvSpPr>
          <p:cNvPr id="3" name="TextBox 2">
            <a:extLst>
              <a:ext uri="{FF2B5EF4-FFF2-40B4-BE49-F238E27FC236}">
                <a16:creationId xmlns:a16="http://schemas.microsoft.com/office/drawing/2014/main" id="{E09827A1-5E57-87C7-92E3-C742636604D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847477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Woman Entrepreneurs in India-Scope of Opportunities for Women Entrepreneurs</a:t>
            </a:r>
            <a:endParaRPr lang="en-US" sz="3600"/>
          </a:p>
        </p:txBody>
      </p:sp>
      <p:sp>
        <p:nvSpPr>
          <p:cNvPr id="3" name="Content Placeholder 2"/>
          <p:cNvSpPr>
            <a:spLocks noGrp="1"/>
          </p:cNvSpPr>
          <p:nvPr>
            <p:ph idx="1"/>
          </p:nvPr>
        </p:nvSpPr>
        <p:spPr/>
        <p:txBody>
          <a:bodyPr>
            <a:normAutofit/>
          </a:bodyPr>
          <a:lstStyle/>
          <a:p>
            <a:pPr fontAlgn="base">
              <a:lnSpc>
                <a:spcPct val="150000"/>
              </a:lnSpc>
              <a:buFont typeface="Wingdings" pitchFamily="2" charset="2"/>
              <a:buChar char="v"/>
            </a:pPr>
            <a:r>
              <a:rPr lang="en-US"/>
              <a:t>Computer services and information dissemination</a:t>
            </a:r>
          </a:p>
          <a:p>
            <a:pPr fontAlgn="base">
              <a:lnSpc>
                <a:spcPct val="150000"/>
              </a:lnSpc>
              <a:buFont typeface="Wingdings" pitchFamily="2" charset="2"/>
              <a:buChar char="v"/>
            </a:pPr>
            <a:r>
              <a:rPr lang="en-US"/>
              <a:t>Trading in computer stationary</a:t>
            </a:r>
          </a:p>
          <a:p>
            <a:pPr fontAlgn="base">
              <a:lnSpc>
                <a:spcPct val="150000"/>
              </a:lnSpc>
              <a:buFont typeface="Wingdings" pitchFamily="2" charset="2"/>
              <a:buChar char="v"/>
            </a:pPr>
            <a:r>
              <a:rPr lang="en-US"/>
              <a:t>Computer maintenance</a:t>
            </a:r>
          </a:p>
          <a:p>
            <a:pPr fontAlgn="base">
              <a:lnSpc>
                <a:spcPct val="150000"/>
              </a:lnSpc>
              <a:buFont typeface="Wingdings" pitchFamily="2" charset="2"/>
              <a:buChar char="v"/>
            </a:pPr>
            <a:r>
              <a:rPr lang="en-US"/>
              <a:t>Travel and tourism</a:t>
            </a:r>
          </a:p>
          <a:p>
            <a:pPr fontAlgn="base">
              <a:lnSpc>
                <a:spcPct val="150000"/>
              </a:lnSpc>
              <a:buFont typeface="Wingdings" pitchFamily="2" charset="2"/>
              <a:buChar char="v"/>
            </a:pPr>
            <a:r>
              <a:rPr lang="en-US"/>
              <a:t>Quality testing, quality control laboratories</a:t>
            </a:r>
          </a:p>
          <a:p>
            <a:pPr fontAlgn="base">
              <a:lnSpc>
                <a:spcPct val="150000"/>
              </a:lnSpc>
              <a:buFont typeface="Wingdings" pitchFamily="2" charset="2"/>
              <a:buChar char="v"/>
            </a:pPr>
            <a:r>
              <a:rPr lang="en-US"/>
              <a:t>Community kitchens</a:t>
            </a:r>
          </a:p>
          <a:p>
            <a:pPr fontAlgn="base">
              <a:lnSpc>
                <a:spcPct val="150000"/>
              </a:lnSpc>
              <a:buFont typeface="Wingdings" pitchFamily="2" charset="2"/>
              <a:buChar char="v"/>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62</a:t>
            </a:fld>
            <a:endParaRPr lang="en-US"/>
          </a:p>
        </p:txBody>
      </p:sp>
    </p:spTree>
    <p:extLst>
      <p:ext uri="{BB962C8B-B14F-4D97-AF65-F5344CB8AC3E}">
        <p14:creationId xmlns:p14="http://schemas.microsoft.com/office/powerpoint/2010/main" val="27069526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Woman Entrepreneurs in India-Scope of Opportunities for Women Entrepreneurs</a:t>
            </a:r>
            <a:endParaRPr lang="en-US" sz="3600"/>
          </a:p>
        </p:txBody>
      </p:sp>
      <p:sp>
        <p:nvSpPr>
          <p:cNvPr id="3" name="Content Placeholder 2"/>
          <p:cNvSpPr>
            <a:spLocks noGrp="1"/>
          </p:cNvSpPr>
          <p:nvPr>
            <p:ph idx="1"/>
          </p:nvPr>
        </p:nvSpPr>
        <p:spPr/>
        <p:txBody>
          <a:bodyPr>
            <a:normAutofit/>
          </a:bodyPr>
          <a:lstStyle/>
          <a:p>
            <a:pPr fontAlgn="base">
              <a:lnSpc>
                <a:spcPct val="150000"/>
              </a:lnSpc>
            </a:pPr>
            <a:r>
              <a:rPr lang="en-US"/>
              <a:t>Poster and indoor plant library</a:t>
            </a:r>
          </a:p>
          <a:p>
            <a:pPr fontAlgn="base">
              <a:lnSpc>
                <a:spcPct val="150000"/>
              </a:lnSpc>
            </a:pPr>
            <a:r>
              <a:rPr lang="en-US"/>
              <a:t> Recreation centers for old people</a:t>
            </a:r>
          </a:p>
          <a:p>
            <a:pPr fontAlgn="base">
              <a:lnSpc>
                <a:spcPct val="150000"/>
              </a:lnSpc>
            </a:pPr>
            <a:r>
              <a:rPr lang="en-US"/>
              <a:t> Culture centers</a:t>
            </a:r>
          </a:p>
          <a:p>
            <a:pPr>
              <a:lnSpc>
                <a:spcPct val="150000"/>
              </a:lnSpc>
            </a:pPr>
            <a:r>
              <a:rPr lang="en-US"/>
              <a:t>Screen printing, photograph and video shooting</a:t>
            </a:r>
          </a:p>
          <a:p>
            <a:pPr fontAlgn="base">
              <a:lnSpc>
                <a:spcPct val="150000"/>
              </a:lnSpc>
            </a:pPr>
            <a:r>
              <a:rPr lang="en-US"/>
              <a:t>Stuffed soft toys, wooden toys</a:t>
            </a:r>
          </a:p>
          <a:p>
            <a:pPr fontAlgn="base">
              <a:lnSpc>
                <a:spcPct val="150000"/>
              </a:lnSpc>
            </a:pPr>
            <a:r>
              <a:rPr lang="en-US"/>
              <a:t>Mini laundry, community eating centers</a:t>
            </a:r>
          </a:p>
          <a:p>
            <a:pPr>
              <a:lnSpc>
                <a:spcPct val="160000"/>
              </a:lnSpc>
              <a:buNone/>
            </a:pPr>
            <a:endParaRPr lang="en-US"/>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63</a:t>
            </a:fld>
            <a:endParaRPr lang="en-US"/>
          </a:p>
        </p:txBody>
      </p:sp>
    </p:spTree>
    <p:extLst>
      <p:ext uri="{BB962C8B-B14F-4D97-AF65-F5344CB8AC3E}">
        <p14:creationId xmlns:p14="http://schemas.microsoft.com/office/powerpoint/2010/main" val="7784590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Woman Entrepreneurs in India-Scope of Opportunities for Women Entrepreneurs</a:t>
            </a:r>
            <a:endParaRPr lang="en-US" sz="3600"/>
          </a:p>
        </p:txBody>
      </p:sp>
      <p:sp>
        <p:nvSpPr>
          <p:cNvPr id="3" name="Content Placeholder 2"/>
          <p:cNvSpPr>
            <a:spLocks noGrp="1"/>
          </p:cNvSpPr>
          <p:nvPr>
            <p:ph idx="1"/>
          </p:nvPr>
        </p:nvSpPr>
        <p:spPr/>
        <p:txBody>
          <a:bodyPr>
            <a:normAutofit/>
          </a:bodyPr>
          <a:lstStyle/>
          <a:p>
            <a:pPr fontAlgn="base">
              <a:lnSpc>
                <a:spcPct val="150000"/>
              </a:lnSpc>
            </a:pPr>
            <a:r>
              <a:rPr lang="en-US"/>
              <a:t>Distributing and trading of house hold provision as well as saris, dress materials, etc.</a:t>
            </a:r>
          </a:p>
          <a:p>
            <a:pPr fontAlgn="base">
              <a:lnSpc>
                <a:spcPct val="150000"/>
              </a:lnSpc>
            </a:pPr>
            <a:r>
              <a:rPr lang="en-US"/>
              <a:t>Job contracts for packaging of goods</a:t>
            </a:r>
          </a:p>
          <a:p>
            <a:pPr fontAlgn="base">
              <a:lnSpc>
                <a:spcPct val="150000"/>
              </a:lnSpc>
            </a:pPr>
            <a:r>
              <a:rPr lang="en-US"/>
              <a:t>Photocopying, typing centers</a:t>
            </a:r>
          </a:p>
          <a:p>
            <a:pPr fontAlgn="base">
              <a:lnSpc>
                <a:spcPct val="150000"/>
              </a:lnSpc>
            </a:pPr>
            <a:r>
              <a:rPr lang="en-US"/>
              <a:t>Beauty parlors</a:t>
            </a:r>
          </a:p>
          <a:p>
            <a:pPr fontAlgn="base">
              <a:lnSpc>
                <a:spcPct val="150000"/>
              </a:lnSpc>
            </a:pPr>
            <a:r>
              <a:rPr lang="en-US"/>
              <a:t>Communications centers like STD booths, cyber cafes, etc.</a:t>
            </a:r>
          </a:p>
          <a:p>
            <a:pPr fontAlgn="base"/>
            <a:endParaRPr lang="en-US"/>
          </a:p>
          <a:p>
            <a:pPr fontAlgn="base">
              <a:lnSpc>
                <a:spcPct val="150000"/>
              </a:lnSpc>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64</a:t>
            </a:fld>
            <a:endParaRPr lang="en-US"/>
          </a:p>
        </p:txBody>
      </p:sp>
    </p:spTree>
    <p:extLst>
      <p:ext uri="{BB962C8B-B14F-4D97-AF65-F5344CB8AC3E}">
        <p14:creationId xmlns:p14="http://schemas.microsoft.com/office/powerpoint/2010/main" val="2971516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18730"/>
          </a:xfrm>
        </p:spPr>
        <p:txBody>
          <a:bodyPr/>
          <a:lstStyle/>
          <a:p>
            <a:r>
              <a:rPr lang="en-US" b="1"/>
              <a:t>Entrepreneurship barriers​</a:t>
            </a:r>
          </a:p>
        </p:txBody>
      </p:sp>
      <p:sp>
        <p:nvSpPr>
          <p:cNvPr id="3" name="Content Placeholder 2"/>
          <p:cNvSpPr>
            <a:spLocks noGrp="1"/>
          </p:cNvSpPr>
          <p:nvPr>
            <p:ph type="body" idx="1"/>
          </p:nvPr>
        </p:nvSpPr>
        <p:spPr/>
        <p:txBody>
          <a:bodyPr>
            <a:normAutofit fontScale="25000" lnSpcReduction="20000"/>
          </a:bodyPr>
          <a:lstStyle/>
          <a:p>
            <a:pPr fontAlgn="base"/>
            <a:endParaRPr lang="en-US" b="1"/>
          </a:p>
          <a:p>
            <a:pPr fontAlgn="base"/>
            <a:endParaRPr lang="en-US" sz="45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r>
              <a:rPr lang="en-US" sz="8000" b="1"/>
              <a:t>​</a:t>
            </a:r>
          </a:p>
          <a:p>
            <a:pPr fontAlgn="base"/>
            <a:r>
              <a:rPr lang="en-US" sz="9600" b="1"/>
              <a:t>Entry Barriers</a:t>
            </a:r>
            <a:endParaRPr lang="en-US" sz="8000"/>
          </a:p>
        </p:txBody>
      </p:sp>
      <p:sp>
        <p:nvSpPr>
          <p:cNvPr id="7" name="Text Placeholder 6"/>
          <p:cNvSpPr>
            <a:spLocks noGrp="1"/>
          </p:cNvSpPr>
          <p:nvPr>
            <p:ph type="body" sz="half" idx="15"/>
          </p:nvPr>
        </p:nvSpPr>
        <p:spPr/>
        <p:txBody>
          <a:bodyPr/>
          <a:lstStyle/>
          <a:p>
            <a:pPr fontAlgn="base">
              <a:buFont typeface="Arial" pitchFamily="34" charset="0"/>
              <a:buChar char="•"/>
            </a:pPr>
            <a:r>
              <a:rPr lang="en-US" sz="1800"/>
              <a:t>Achievement Motivation​</a:t>
            </a:r>
          </a:p>
          <a:p>
            <a:pPr fontAlgn="base">
              <a:buFont typeface="Arial" pitchFamily="34" charset="0"/>
              <a:buChar char="•"/>
            </a:pPr>
            <a:r>
              <a:rPr lang="en-US" sz="1800"/>
              <a:t>Lack of Confidence​</a:t>
            </a:r>
          </a:p>
          <a:p>
            <a:pPr fontAlgn="base">
              <a:buFont typeface="Arial" pitchFamily="34" charset="0"/>
              <a:buChar char="•"/>
            </a:pPr>
            <a:r>
              <a:rPr lang="en-US" sz="1800"/>
              <a:t>Risk Bearing Capacity​</a:t>
            </a:r>
          </a:p>
          <a:p>
            <a:pPr fontAlgn="base">
              <a:buFont typeface="Arial" pitchFamily="34" charset="0"/>
              <a:buChar char="•"/>
            </a:pPr>
            <a:r>
              <a:rPr lang="en-US" sz="1800"/>
              <a:t>Pressure to earn money​</a:t>
            </a:r>
          </a:p>
          <a:p>
            <a:endParaRPr lang="en-US"/>
          </a:p>
        </p:txBody>
      </p:sp>
      <p:sp>
        <p:nvSpPr>
          <p:cNvPr id="5" name="Text Placeholder 4"/>
          <p:cNvSpPr>
            <a:spLocks noGrp="1"/>
          </p:cNvSpPr>
          <p:nvPr>
            <p:ph type="body" sz="quarter" idx="3"/>
          </p:nvPr>
        </p:nvSpPr>
        <p:spPr/>
        <p:txBody>
          <a:bodyPr/>
          <a:lstStyle/>
          <a:p>
            <a:r>
              <a:rPr lang="en-US" b="1"/>
              <a:t>Survival Barriers</a:t>
            </a:r>
            <a:endParaRPr lang="en-US"/>
          </a:p>
        </p:txBody>
      </p:sp>
      <p:sp>
        <p:nvSpPr>
          <p:cNvPr id="8" name="Text Placeholder 7"/>
          <p:cNvSpPr>
            <a:spLocks noGrp="1"/>
          </p:cNvSpPr>
          <p:nvPr>
            <p:ph type="body" sz="half" idx="16"/>
          </p:nvPr>
        </p:nvSpPr>
        <p:spPr>
          <a:xfrm>
            <a:off x="3885012" y="2667000"/>
            <a:ext cx="2946794" cy="4028090"/>
          </a:xfrm>
        </p:spPr>
        <p:txBody>
          <a:bodyPr>
            <a:normAutofit fontScale="92500" lnSpcReduction="10000"/>
          </a:bodyPr>
          <a:lstStyle/>
          <a:p>
            <a:pPr fontAlgn="base">
              <a:buFont typeface="Arial" pitchFamily="34" charset="0"/>
              <a:buChar char="•"/>
            </a:pPr>
            <a:r>
              <a:rPr lang="en-US" sz="1800"/>
              <a:t>Adapting to changing Technology​</a:t>
            </a:r>
          </a:p>
          <a:p>
            <a:pPr fontAlgn="base">
              <a:buFont typeface="Arial" pitchFamily="34" charset="0"/>
              <a:buChar char="•"/>
            </a:pPr>
            <a:r>
              <a:rPr lang="en-US" sz="1800"/>
              <a:t>Constraining practices in Capital Market​</a:t>
            </a:r>
          </a:p>
          <a:p>
            <a:pPr fontAlgn="base">
              <a:buFont typeface="Arial" pitchFamily="34" charset="0"/>
              <a:buChar char="•"/>
            </a:pPr>
            <a:r>
              <a:rPr lang="en-US" sz="1800"/>
              <a:t>Mismanagement of Resources​</a:t>
            </a:r>
          </a:p>
          <a:p>
            <a:pPr fontAlgn="base">
              <a:buFont typeface="Arial" pitchFamily="34" charset="0"/>
              <a:buChar char="•"/>
            </a:pPr>
            <a:r>
              <a:rPr lang="en-US" sz="1800"/>
              <a:t>Limited Dissemination of Vital Information​</a:t>
            </a:r>
          </a:p>
          <a:p>
            <a:pPr fontAlgn="base">
              <a:buFont typeface="Arial" pitchFamily="34" charset="0"/>
              <a:buChar char="•"/>
            </a:pPr>
            <a:r>
              <a:rPr lang="en-US" sz="1800"/>
              <a:t>Increased competition from New Players​</a:t>
            </a:r>
          </a:p>
          <a:p>
            <a:pPr fontAlgn="base">
              <a:buFont typeface="Arial" pitchFamily="34" charset="0"/>
              <a:buChar char="•"/>
            </a:pPr>
            <a:r>
              <a:rPr lang="en-US" sz="1800"/>
              <a:t>Improper guidance from support agencies / Government</a:t>
            </a:r>
          </a:p>
          <a:p>
            <a:pPr>
              <a:buFont typeface="Arial" pitchFamily="34" charset="0"/>
              <a:buChar char="•"/>
            </a:pPr>
            <a:endParaRPr lang="en-US"/>
          </a:p>
        </p:txBody>
      </p:sp>
      <p:sp>
        <p:nvSpPr>
          <p:cNvPr id="6" name="Text Placeholder 5"/>
          <p:cNvSpPr>
            <a:spLocks noGrp="1"/>
          </p:cNvSpPr>
          <p:nvPr>
            <p:ph type="body" sz="quarter" idx="13"/>
          </p:nvPr>
        </p:nvSpPr>
        <p:spPr/>
        <p:txBody>
          <a:bodyPr/>
          <a:lstStyle/>
          <a:p>
            <a:r>
              <a:rPr lang="en-US" b="1"/>
              <a:t>Exit Barriers</a:t>
            </a:r>
            <a:endParaRPr lang="en-US"/>
          </a:p>
        </p:txBody>
      </p:sp>
      <p:sp>
        <p:nvSpPr>
          <p:cNvPr id="9" name="Text Placeholder 8"/>
          <p:cNvSpPr>
            <a:spLocks noGrp="1"/>
          </p:cNvSpPr>
          <p:nvPr>
            <p:ph type="body" sz="half" idx="17"/>
          </p:nvPr>
        </p:nvSpPr>
        <p:spPr/>
        <p:txBody>
          <a:bodyPr/>
          <a:lstStyle/>
          <a:p>
            <a:pPr fontAlgn="base">
              <a:buFont typeface="Arial" pitchFamily="34" charset="0"/>
              <a:buChar char="•"/>
            </a:pPr>
            <a:r>
              <a:rPr lang="en-US" sz="1800"/>
              <a:t>Unable to identify red   signals​</a:t>
            </a:r>
          </a:p>
          <a:p>
            <a:pPr fontAlgn="base">
              <a:buFont typeface="Arial" pitchFamily="34" charset="0"/>
              <a:buChar char="•"/>
            </a:pPr>
            <a:r>
              <a:rPr lang="en-US" sz="1800"/>
              <a:t>Fear of failure​</a:t>
            </a:r>
          </a:p>
          <a:p>
            <a:pPr fontAlgn="base">
              <a:buFont typeface="Arial" pitchFamily="34" charset="0"/>
              <a:buChar char="•"/>
            </a:pPr>
            <a:r>
              <a:rPr lang="en-US" sz="1800"/>
              <a:t>Increasing Demand for managerial and Marketing Skills ​</a:t>
            </a:r>
          </a:p>
          <a:p>
            <a:pPr>
              <a:buFont typeface="Arial" pitchFamily="34" charset="0"/>
              <a:buChar char="•"/>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65</a:t>
            </a:fld>
            <a:endParaRPr lang="en-US"/>
          </a:p>
        </p:txBody>
      </p:sp>
    </p:spTree>
    <p:extLst>
      <p:ext uri="{BB962C8B-B14F-4D97-AF65-F5344CB8AC3E}">
        <p14:creationId xmlns:p14="http://schemas.microsoft.com/office/powerpoint/2010/main" val="2440884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4647"/>
          </a:xfrm>
        </p:spPr>
        <p:txBody>
          <a:bodyPr/>
          <a:lstStyle/>
          <a:p>
            <a:r>
              <a:rPr lang="en-US" b="1"/>
              <a:t>Entrepreneurship barriers​</a:t>
            </a:r>
            <a:endParaRPr lang="en-US"/>
          </a:p>
        </p:txBody>
      </p:sp>
      <p:sp>
        <p:nvSpPr>
          <p:cNvPr id="3" name="Text Placeholder 2"/>
          <p:cNvSpPr>
            <a:spLocks noGrp="1"/>
          </p:cNvSpPr>
          <p:nvPr>
            <p:ph type="body" idx="1"/>
          </p:nvPr>
        </p:nvSpPr>
        <p:spPr>
          <a:xfrm>
            <a:off x="632947" y="1981199"/>
            <a:ext cx="2946866" cy="856593"/>
          </a:xfrm>
        </p:spPr>
        <p:txBody>
          <a:bodyPr/>
          <a:lstStyle/>
          <a:p>
            <a:endParaRPr lang="en-US" b="1"/>
          </a:p>
          <a:p>
            <a:endParaRPr lang="en-US" b="1"/>
          </a:p>
          <a:p>
            <a:endParaRPr lang="en-US" b="1"/>
          </a:p>
          <a:p>
            <a:r>
              <a:rPr lang="en-US" b="1"/>
              <a:t>                                </a:t>
            </a:r>
          </a:p>
          <a:p>
            <a:endParaRPr lang="en-US" b="1"/>
          </a:p>
          <a:p>
            <a:endParaRPr lang="en-US" b="1"/>
          </a:p>
          <a:p>
            <a:endParaRPr lang="en-US" b="1"/>
          </a:p>
          <a:p>
            <a:r>
              <a:rPr lang="en-US" b="1"/>
              <a:t>Environmental barriers</a:t>
            </a:r>
          </a:p>
        </p:txBody>
      </p:sp>
      <p:sp>
        <p:nvSpPr>
          <p:cNvPr id="4" name="Text Placeholder 3"/>
          <p:cNvSpPr>
            <a:spLocks noGrp="1"/>
          </p:cNvSpPr>
          <p:nvPr>
            <p:ph type="body" sz="half" idx="15"/>
          </p:nvPr>
        </p:nvSpPr>
        <p:spPr/>
        <p:txBody>
          <a:bodyPr>
            <a:normAutofit/>
          </a:bodyPr>
          <a:lstStyle/>
          <a:p>
            <a:pPr fontAlgn="base">
              <a:buFont typeface="Wingdings" pitchFamily="2" charset="2"/>
              <a:buChar char="§"/>
            </a:pPr>
            <a:endParaRPr lang="en-US" sz="1800" dirty="0"/>
          </a:p>
          <a:p>
            <a:pPr fontAlgn="base">
              <a:buFont typeface="Wingdings" pitchFamily="2" charset="2"/>
              <a:buChar char="§"/>
            </a:pPr>
            <a:r>
              <a:rPr lang="en-US" sz="1800" dirty="0"/>
              <a:t>Non availability of Raw Material​</a:t>
            </a:r>
          </a:p>
          <a:p>
            <a:pPr fontAlgn="base">
              <a:buFont typeface="Wingdings" pitchFamily="2" charset="2"/>
              <a:buChar char="§"/>
            </a:pPr>
            <a:r>
              <a:rPr lang="en-US" sz="1800" dirty="0"/>
              <a:t>Scarcity of Skilled Manpower​</a:t>
            </a:r>
          </a:p>
          <a:p>
            <a:pPr fontAlgn="base">
              <a:buFont typeface="Wingdings" pitchFamily="2" charset="2"/>
              <a:buChar char="§"/>
            </a:pPr>
            <a:r>
              <a:rPr lang="en-US" sz="1800" dirty="0"/>
              <a:t>Updated Technology​</a:t>
            </a:r>
          </a:p>
          <a:p>
            <a:pPr fontAlgn="base">
              <a:buFont typeface="Wingdings" pitchFamily="2" charset="2"/>
              <a:buChar char="§"/>
            </a:pPr>
            <a:r>
              <a:rPr lang="en-US" sz="1800" dirty="0"/>
              <a:t>Location​</a:t>
            </a:r>
          </a:p>
          <a:p>
            <a:pPr fontAlgn="base">
              <a:buFont typeface="Wingdings" pitchFamily="2" charset="2"/>
              <a:buChar char="§"/>
            </a:pPr>
            <a:r>
              <a:rPr lang="en-US" sz="1800" dirty="0"/>
              <a:t>Delay in getting Finance​</a:t>
            </a:r>
          </a:p>
          <a:p>
            <a:endParaRPr lang="en-US" dirty="0"/>
          </a:p>
        </p:txBody>
      </p:sp>
      <p:sp>
        <p:nvSpPr>
          <p:cNvPr id="5" name="Text Placeholder 4"/>
          <p:cNvSpPr>
            <a:spLocks noGrp="1"/>
          </p:cNvSpPr>
          <p:nvPr>
            <p:ph type="body" sz="quarter" idx="3"/>
          </p:nvPr>
        </p:nvSpPr>
        <p:spPr/>
        <p:txBody>
          <a:bodyPr/>
          <a:lstStyle/>
          <a:p>
            <a:r>
              <a:rPr lang="en-US" b="1"/>
              <a:t>Personal Barriers</a:t>
            </a:r>
            <a:endParaRPr lang="en-US"/>
          </a:p>
        </p:txBody>
      </p:sp>
      <p:sp>
        <p:nvSpPr>
          <p:cNvPr id="6" name="Text Placeholder 5"/>
          <p:cNvSpPr>
            <a:spLocks noGrp="1"/>
          </p:cNvSpPr>
          <p:nvPr>
            <p:ph type="body" sz="half" idx="16"/>
          </p:nvPr>
        </p:nvSpPr>
        <p:spPr/>
        <p:txBody>
          <a:bodyPr/>
          <a:lstStyle/>
          <a:p>
            <a:pPr fontAlgn="base">
              <a:buFont typeface="Wingdings" pitchFamily="2" charset="2"/>
              <a:buChar char="§"/>
            </a:pPr>
            <a:endParaRPr lang="en-US" sz="1800"/>
          </a:p>
          <a:p>
            <a:pPr fontAlgn="base">
              <a:buFont typeface="Wingdings" pitchFamily="2" charset="2"/>
              <a:buChar char="§"/>
            </a:pPr>
            <a:r>
              <a:rPr lang="en-US" sz="1800"/>
              <a:t>Lack of confidence​</a:t>
            </a:r>
          </a:p>
          <a:p>
            <a:pPr fontAlgn="base">
              <a:buFont typeface="Wingdings" pitchFamily="2" charset="2"/>
              <a:buChar char="§"/>
            </a:pPr>
            <a:r>
              <a:rPr lang="en-US" sz="1800"/>
              <a:t>Lack of assistance from others​</a:t>
            </a:r>
          </a:p>
          <a:p>
            <a:pPr fontAlgn="base">
              <a:buFont typeface="Wingdings" pitchFamily="2" charset="2"/>
              <a:buChar char="§"/>
            </a:pPr>
            <a:r>
              <a:rPr lang="en-US" sz="1800"/>
              <a:t>Lack of achievement Motivation​</a:t>
            </a:r>
          </a:p>
          <a:p>
            <a:pPr fontAlgn="base">
              <a:buFont typeface="Wingdings" pitchFamily="2" charset="2"/>
              <a:buChar char="§"/>
            </a:pPr>
            <a:r>
              <a:rPr lang="en-US" sz="1800"/>
              <a:t>Reaching the state of Contentment​</a:t>
            </a:r>
          </a:p>
          <a:p>
            <a:pPr fontAlgn="base">
              <a:buFont typeface="Wingdings" pitchFamily="2" charset="2"/>
              <a:buChar char="§"/>
            </a:pPr>
            <a:r>
              <a:rPr lang="en-US" sz="1800"/>
              <a:t>Expecting Fast Results or Lack </a:t>
            </a:r>
            <a:r>
              <a:rPr lang="en-US" sz="2400"/>
              <a:t>o</a:t>
            </a:r>
            <a:r>
              <a:rPr lang="en-US" sz="1800"/>
              <a:t>f Patience​</a:t>
            </a:r>
            <a:endParaRPr lang="en-US"/>
          </a:p>
          <a:p>
            <a:endParaRPr lang="en-US"/>
          </a:p>
        </p:txBody>
      </p:sp>
      <p:sp>
        <p:nvSpPr>
          <p:cNvPr id="7" name="Text Placeholder 6"/>
          <p:cNvSpPr>
            <a:spLocks noGrp="1"/>
          </p:cNvSpPr>
          <p:nvPr>
            <p:ph type="body" sz="quarter" idx="13"/>
          </p:nvPr>
        </p:nvSpPr>
        <p:spPr/>
        <p:txBody>
          <a:bodyPr/>
          <a:lstStyle/>
          <a:p>
            <a:r>
              <a:rPr lang="en-US" b="1"/>
              <a:t>Societal barriers</a:t>
            </a:r>
          </a:p>
        </p:txBody>
      </p:sp>
      <p:sp>
        <p:nvSpPr>
          <p:cNvPr id="8" name="Text Placeholder 7"/>
          <p:cNvSpPr>
            <a:spLocks noGrp="1"/>
          </p:cNvSpPr>
          <p:nvPr>
            <p:ph type="body" sz="half" idx="17"/>
          </p:nvPr>
        </p:nvSpPr>
        <p:spPr/>
        <p:txBody>
          <a:bodyPr/>
          <a:lstStyle/>
          <a:p>
            <a:pPr fontAlgn="base">
              <a:buFont typeface="Wingdings" pitchFamily="2" charset="2"/>
              <a:buChar char="§"/>
            </a:pPr>
            <a:endParaRPr lang="en-US" sz="1800"/>
          </a:p>
          <a:p>
            <a:pPr fontAlgn="base">
              <a:buFont typeface="Wingdings" pitchFamily="2" charset="2"/>
              <a:buChar char="§"/>
            </a:pPr>
            <a:r>
              <a:rPr lang="en-US" sz="1800"/>
              <a:t>Inhibition from starting business from Society​</a:t>
            </a:r>
          </a:p>
          <a:p>
            <a:pPr fontAlgn="base">
              <a:buFont typeface="Wingdings" pitchFamily="2" charset="2"/>
              <a:buChar char="§"/>
            </a:pPr>
            <a:r>
              <a:rPr lang="en-US" sz="1800"/>
              <a:t>Peer Pressure to join Employment​</a:t>
            </a:r>
          </a:p>
          <a:p>
            <a:pPr fontAlgn="base">
              <a:buFont typeface="Wingdings" pitchFamily="2" charset="2"/>
              <a:buChar char="§"/>
            </a:pPr>
            <a:r>
              <a:rPr lang="en-US" sz="1800"/>
              <a:t>Preference to Service than Business</a:t>
            </a:r>
            <a:r>
              <a:rPr lang="en-IN" sz="1800"/>
              <a:t>​</a:t>
            </a:r>
          </a:p>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pPr/>
              <a:t>66</a:t>
            </a:fld>
            <a:endParaRPr lang="en-US"/>
          </a:p>
        </p:txBody>
      </p:sp>
    </p:spTree>
    <p:extLst>
      <p:ext uri="{BB962C8B-B14F-4D97-AF65-F5344CB8AC3E}">
        <p14:creationId xmlns:p14="http://schemas.microsoft.com/office/powerpoint/2010/main" val="2466105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a:t>Reasons for Entrepreneurial failure​</a:t>
            </a:r>
          </a:p>
        </p:txBody>
      </p:sp>
      <p:sp>
        <p:nvSpPr>
          <p:cNvPr id="12" name="Content Placeholder 11"/>
          <p:cNvSpPr>
            <a:spLocks noGrp="1"/>
          </p:cNvSpPr>
          <p:nvPr>
            <p:ph idx="1"/>
          </p:nvPr>
        </p:nvSpPr>
        <p:spPr/>
        <p:txBody>
          <a:bodyPr>
            <a:normAutofit lnSpcReduction="10000"/>
          </a:bodyPr>
          <a:lstStyle/>
          <a:p>
            <a:pPr fontAlgn="base">
              <a:buFont typeface="Wingdings" pitchFamily="2" charset="2"/>
              <a:buChar char="v"/>
            </a:pPr>
            <a:r>
              <a:rPr lang="en-US"/>
              <a:t>Lack of experienced management​</a:t>
            </a:r>
          </a:p>
          <a:p>
            <a:pPr fontAlgn="base">
              <a:buFont typeface="Wingdings" pitchFamily="2" charset="2"/>
              <a:buChar char="v"/>
            </a:pPr>
            <a:r>
              <a:rPr lang="en-US"/>
              <a:t>Few trained and experienced Manpower​</a:t>
            </a:r>
          </a:p>
          <a:p>
            <a:pPr fontAlgn="base">
              <a:buFont typeface="Wingdings" pitchFamily="2" charset="2"/>
              <a:buChar char="v"/>
            </a:pPr>
            <a:r>
              <a:rPr lang="en-US"/>
              <a:t>Poor Financial Management​</a:t>
            </a:r>
          </a:p>
          <a:p>
            <a:pPr fontAlgn="base">
              <a:buFont typeface="Wingdings" pitchFamily="2" charset="2"/>
              <a:buChar char="v"/>
            </a:pPr>
            <a:r>
              <a:rPr lang="en-US"/>
              <a:t>Rapid Growth​</a:t>
            </a:r>
          </a:p>
          <a:p>
            <a:pPr fontAlgn="base">
              <a:buFont typeface="Wingdings" pitchFamily="2" charset="2"/>
              <a:buChar char="v"/>
            </a:pPr>
            <a:r>
              <a:rPr lang="en-US"/>
              <a:t>Lack of business Linkages​</a:t>
            </a:r>
          </a:p>
          <a:p>
            <a:pPr fontAlgn="base">
              <a:buFont typeface="Wingdings" pitchFamily="2" charset="2"/>
              <a:buChar char="v"/>
            </a:pPr>
            <a:r>
              <a:rPr lang="en-US"/>
              <a:t>Weak Marketing efforts​</a:t>
            </a:r>
          </a:p>
          <a:p>
            <a:pPr fontAlgn="base">
              <a:buFont typeface="Wingdings" pitchFamily="2" charset="2"/>
              <a:buChar char="v"/>
            </a:pPr>
            <a:r>
              <a:rPr lang="en-US"/>
              <a:t>Lack of Information​</a:t>
            </a:r>
          </a:p>
          <a:p>
            <a:pPr fontAlgn="base">
              <a:buFont typeface="Wingdings" pitchFamily="2" charset="2"/>
              <a:buChar char="v"/>
            </a:pPr>
            <a:r>
              <a:rPr lang="en-US"/>
              <a:t>Incorrect Pricing​</a:t>
            </a:r>
          </a:p>
          <a:p>
            <a:pPr fontAlgn="base">
              <a:buFont typeface="Wingdings" pitchFamily="2" charset="2"/>
              <a:buChar char="v"/>
            </a:pPr>
            <a:r>
              <a:rPr lang="en-US"/>
              <a:t>Improper Inventory Control​</a:t>
            </a:r>
          </a:p>
          <a:p>
            <a:pPr fontAlgn="base">
              <a:buFont typeface="Wingdings" pitchFamily="2" charset="2"/>
              <a:buChar char="v"/>
            </a:pPr>
            <a:r>
              <a:rPr lang="en-US"/>
              <a:t>Short Term Outlook</a:t>
            </a:r>
            <a:r>
              <a:rPr lang="en-IN"/>
              <a:t>​</a:t>
            </a:r>
          </a:p>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pPr/>
              <a:t>67</a:t>
            </a:fld>
            <a:endParaRPr lang="en-US"/>
          </a:p>
        </p:txBody>
      </p:sp>
    </p:spTree>
    <p:extLst>
      <p:ext uri="{BB962C8B-B14F-4D97-AF65-F5344CB8AC3E}">
        <p14:creationId xmlns:p14="http://schemas.microsoft.com/office/powerpoint/2010/main" val="38770211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How to avoid failure as an Entrepreneur​</a:t>
            </a:r>
          </a:p>
        </p:txBody>
      </p:sp>
      <p:sp>
        <p:nvSpPr>
          <p:cNvPr id="3" name="Content Placeholder 2"/>
          <p:cNvSpPr>
            <a:spLocks noGrp="1"/>
          </p:cNvSpPr>
          <p:nvPr>
            <p:ph idx="1"/>
          </p:nvPr>
        </p:nvSpPr>
        <p:spPr/>
        <p:txBody>
          <a:bodyPr>
            <a:normAutofit/>
          </a:bodyPr>
          <a:lstStyle/>
          <a:p>
            <a:pPr fontAlgn="base"/>
            <a:r>
              <a:rPr lang="en-IN"/>
              <a:t>Focus your efforts.</a:t>
            </a:r>
            <a:r>
              <a:rPr lang="en-US"/>
              <a:t>​</a:t>
            </a:r>
          </a:p>
          <a:p>
            <a:pPr fontAlgn="base"/>
            <a:r>
              <a:rPr lang="en-IN"/>
              <a:t>Know who to surround yourself with.</a:t>
            </a:r>
            <a:r>
              <a:rPr lang="en-US"/>
              <a:t>​</a:t>
            </a:r>
          </a:p>
          <a:p>
            <a:pPr fontAlgn="base"/>
            <a:r>
              <a:rPr lang="en-IN"/>
              <a:t>Create a company culture.</a:t>
            </a:r>
            <a:r>
              <a:rPr lang="en-US"/>
              <a:t>​</a:t>
            </a:r>
          </a:p>
          <a:p>
            <a:pPr fontAlgn="base"/>
            <a:r>
              <a:rPr lang="en-IN"/>
              <a:t>Designate your MVP.</a:t>
            </a:r>
            <a:r>
              <a:rPr lang="en-US"/>
              <a:t>​</a:t>
            </a:r>
          </a:p>
          <a:p>
            <a:pPr fontAlgn="base"/>
            <a:r>
              <a:rPr lang="en-IN"/>
              <a:t>Only build what is needed.</a:t>
            </a:r>
            <a:r>
              <a:rPr lang="en-US"/>
              <a:t>​</a:t>
            </a:r>
          </a:p>
          <a:p>
            <a:pPr fontAlgn="base"/>
            <a:r>
              <a:rPr lang="en-IN"/>
              <a:t>Sell before you build.</a:t>
            </a:r>
            <a:r>
              <a:rPr lang="en-US"/>
              <a:t>​</a:t>
            </a:r>
          </a:p>
          <a:p>
            <a:pPr fontAlgn="base"/>
            <a:r>
              <a:rPr lang="en-IN"/>
              <a:t>Reasons to Pre-Sell Product</a:t>
            </a:r>
            <a:r>
              <a:rPr lang="en-US"/>
              <a:t>​</a:t>
            </a:r>
          </a:p>
          <a:p>
            <a:pPr lvl="1" fontAlgn="base"/>
            <a:r>
              <a:rPr lang="en-IN"/>
              <a:t>Build better customer relationships</a:t>
            </a:r>
            <a:r>
              <a:rPr lang="en-US"/>
              <a:t>​</a:t>
            </a:r>
          </a:p>
          <a:p>
            <a:pPr lvl="1" fontAlgn="base"/>
            <a:r>
              <a:rPr lang="en-IN"/>
              <a:t>Market validation</a:t>
            </a:r>
            <a:r>
              <a:rPr lang="en-US"/>
              <a:t>​</a:t>
            </a:r>
          </a:p>
          <a:p>
            <a:pPr lvl="1" fontAlgn="base"/>
            <a:r>
              <a:rPr lang="en-IN"/>
              <a:t>Test pricing. </a:t>
            </a:r>
            <a:r>
              <a:rPr lang="en-US"/>
              <a:t>​</a:t>
            </a:r>
          </a:p>
          <a:p>
            <a:pPr>
              <a:buFont typeface="Wingdings" pitchFamily="2" charset="2"/>
              <a:buChar char="ü"/>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68</a:t>
            </a:fld>
            <a:endParaRPr lang="en-US"/>
          </a:p>
        </p:txBody>
      </p:sp>
    </p:spTree>
    <p:extLst>
      <p:ext uri="{BB962C8B-B14F-4D97-AF65-F5344CB8AC3E}">
        <p14:creationId xmlns:p14="http://schemas.microsoft.com/office/powerpoint/2010/main" val="41503578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How to avoid failure as an Entrepreneur​</a:t>
            </a:r>
            <a:endParaRPr lang="en-US" sz="3600"/>
          </a:p>
        </p:txBody>
      </p:sp>
      <p:sp>
        <p:nvSpPr>
          <p:cNvPr id="3" name="Content Placeholder 2"/>
          <p:cNvSpPr>
            <a:spLocks noGrp="1"/>
          </p:cNvSpPr>
          <p:nvPr>
            <p:ph idx="1"/>
          </p:nvPr>
        </p:nvSpPr>
        <p:spPr/>
        <p:txBody>
          <a:bodyPr>
            <a:normAutofit lnSpcReduction="10000"/>
          </a:bodyPr>
          <a:lstStyle/>
          <a:p>
            <a:pPr fontAlgn="base"/>
            <a:r>
              <a:rPr lang="en-IN"/>
              <a:t>Create systems.</a:t>
            </a:r>
            <a:r>
              <a:rPr lang="en-US"/>
              <a:t>​</a:t>
            </a:r>
          </a:p>
          <a:p>
            <a:pPr lvl="1" fontAlgn="base">
              <a:buFont typeface="Arial" pitchFamily="34" charset="0"/>
              <a:buChar char="•"/>
            </a:pPr>
            <a:r>
              <a:rPr lang="en-IN"/>
              <a:t>Talent Management System</a:t>
            </a:r>
            <a:r>
              <a:rPr lang="en-US"/>
              <a:t>​</a:t>
            </a:r>
          </a:p>
          <a:p>
            <a:pPr lvl="1" fontAlgn="base">
              <a:buFont typeface="Arial" pitchFamily="34" charset="0"/>
              <a:buChar char="•"/>
            </a:pPr>
            <a:r>
              <a:rPr lang="en-IN"/>
              <a:t>Marketing Management System</a:t>
            </a:r>
            <a:r>
              <a:rPr lang="en-US"/>
              <a:t>​</a:t>
            </a:r>
          </a:p>
          <a:p>
            <a:pPr lvl="1" fontAlgn="base">
              <a:buFont typeface="Arial" pitchFamily="34" charset="0"/>
              <a:buChar char="•"/>
            </a:pPr>
            <a:r>
              <a:rPr lang="en-IN"/>
              <a:t>Sales Management System</a:t>
            </a:r>
            <a:r>
              <a:rPr lang="en-US"/>
              <a:t>​</a:t>
            </a:r>
          </a:p>
          <a:p>
            <a:pPr lvl="1" fontAlgn="base">
              <a:buFont typeface="Arial" pitchFamily="34" charset="0"/>
              <a:buChar char="•"/>
            </a:pPr>
            <a:r>
              <a:rPr lang="en-IN"/>
              <a:t>Financial Management System</a:t>
            </a:r>
            <a:r>
              <a:rPr lang="en-US"/>
              <a:t>​</a:t>
            </a:r>
          </a:p>
          <a:p>
            <a:pPr lvl="1" fontAlgn="base">
              <a:buFont typeface="Arial" pitchFamily="34" charset="0"/>
              <a:buChar char="•"/>
            </a:pPr>
            <a:r>
              <a:rPr lang="en-IN"/>
              <a:t>Legal Management System </a:t>
            </a:r>
            <a:r>
              <a:rPr lang="en-US"/>
              <a:t>​</a:t>
            </a:r>
          </a:p>
          <a:p>
            <a:pPr lvl="1" fontAlgn="base">
              <a:buFont typeface="Arial" pitchFamily="34" charset="0"/>
              <a:buChar char="•"/>
            </a:pPr>
            <a:r>
              <a:rPr lang="en-IN"/>
              <a:t>Operational Management System</a:t>
            </a:r>
            <a:r>
              <a:rPr lang="en-US"/>
              <a:t>​</a:t>
            </a:r>
          </a:p>
          <a:p>
            <a:pPr lvl="1" fontAlgn="base">
              <a:buFont typeface="Arial" pitchFamily="34" charset="0"/>
              <a:buChar char="•"/>
            </a:pPr>
            <a:r>
              <a:rPr lang="en-IN"/>
              <a:t>Client Management System </a:t>
            </a:r>
            <a:r>
              <a:rPr lang="en-US"/>
              <a:t>​</a:t>
            </a:r>
          </a:p>
          <a:p>
            <a:pPr fontAlgn="base"/>
            <a:r>
              <a:rPr lang="en-IN"/>
              <a:t>Having Cash Management</a:t>
            </a:r>
            <a:r>
              <a:rPr lang="en-US"/>
              <a:t>​</a:t>
            </a:r>
          </a:p>
          <a:p>
            <a:pPr fontAlgn="base"/>
            <a:r>
              <a:rPr lang="en-IN"/>
              <a:t>Maintaining Interest</a:t>
            </a:r>
            <a:r>
              <a:rPr lang="en-US"/>
              <a:t>​</a:t>
            </a:r>
          </a:p>
          <a:p>
            <a:pPr fontAlgn="base"/>
            <a:r>
              <a:rPr lang="en-IN"/>
              <a:t>The crisis of a lifetime.</a:t>
            </a:r>
            <a:r>
              <a:rPr lang="en-US"/>
              <a:t>​</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69</a:t>
            </a:fld>
            <a:endParaRPr lang="en-US"/>
          </a:p>
        </p:txBody>
      </p:sp>
    </p:spTree>
    <p:extLst>
      <p:ext uri="{BB962C8B-B14F-4D97-AF65-F5344CB8AC3E}">
        <p14:creationId xmlns:p14="http://schemas.microsoft.com/office/powerpoint/2010/main" val="175625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C139-AB05-4AF5-969B-3CE95F1AAF78}"/>
              </a:ext>
            </a:extLst>
          </p:cNvPr>
          <p:cNvSpPr>
            <a:spLocks noGrp="1"/>
          </p:cNvSpPr>
          <p:nvPr>
            <p:ph type="title"/>
          </p:nvPr>
        </p:nvSpPr>
        <p:spPr/>
        <p:txBody>
          <a:bodyPr/>
          <a:lstStyle/>
          <a:p>
            <a:r>
              <a:rPr lang="en-GB" b="1"/>
              <a:t>Azim Premji's Ten Golden Rules for a Successful Entrepreneur</a:t>
            </a:r>
          </a:p>
        </p:txBody>
      </p:sp>
      <p:sp>
        <p:nvSpPr>
          <p:cNvPr id="3" name="Content Placeholder 2">
            <a:extLst>
              <a:ext uri="{FF2B5EF4-FFF2-40B4-BE49-F238E27FC236}">
                <a16:creationId xmlns:a16="http://schemas.microsoft.com/office/drawing/2014/main" id="{410AC029-2C4F-446B-86F9-8444A696B505}"/>
              </a:ext>
            </a:extLst>
          </p:cNvPr>
          <p:cNvSpPr>
            <a:spLocks noGrp="1"/>
          </p:cNvSpPr>
          <p:nvPr>
            <p:ph idx="1"/>
          </p:nvPr>
        </p:nvSpPr>
        <p:spPr>
          <a:xfrm>
            <a:off x="650875" y="1957669"/>
            <a:ext cx="9827602" cy="4707448"/>
          </a:xfrm>
        </p:spPr>
        <p:txBody>
          <a:bodyPr vert="horz" lIns="91440" tIns="45720" rIns="91440" bIns="45720" rtlCol="0" anchor="t">
            <a:noAutofit/>
          </a:bodyPr>
          <a:lstStyle/>
          <a:p>
            <a:pPr marL="457200" indent="-457200">
              <a:buAutoNum type="arabicPeriod"/>
            </a:pPr>
            <a:r>
              <a:rPr lang="en-GB" sz="2200"/>
              <a:t>Dare to Dream</a:t>
            </a:r>
          </a:p>
          <a:p>
            <a:pPr marL="457200" indent="-457200">
              <a:buAutoNum type="arabicPeriod"/>
            </a:pPr>
            <a:r>
              <a:rPr lang="en-GB" sz="2200"/>
              <a:t>Set clear goals</a:t>
            </a:r>
          </a:p>
          <a:p>
            <a:pPr marL="457200" indent="-457200">
              <a:buAutoNum type="arabicPeriod"/>
            </a:pPr>
            <a:r>
              <a:rPr lang="en-GB" sz="2200"/>
              <a:t>Never loose your Zest and Curiosity for learning</a:t>
            </a:r>
          </a:p>
          <a:p>
            <a:pPr marL="457200" indent="-457200">
              <a:buAutoNum type="arabicPeriod"/>
            </a:pPr>
            <a:r>
              <a:rPr lang="en-GB" sz="2200"/>
              <a:t>Strive for Excellence</a:t>
            </a:r>
          </a:p>
          <a:p>
            <a:pPr marL="457200" indent="-457200">
              <a:buAutoNum type="arabicPeriod"/>
            </a:pPr>
            <a:r>
              <a:rPr lang="en-GB" sz="2200"/>
              <a:t>Build Self-confidence</a:t>
            </a:r>
          </a:p>
          <a:p>
            <a:pPr marL="457200" indent="-457200">
              <a:buAutoNum type="arabicPeriod"/>
            </a:pPr>
            <a:r>
              <a:rPr lang="en-GB" sz="2200"/>
              <a:t>Learn to work in Teams</a:t>
            </a:r>
          </a:p>
          <a:p>
            <a:pPr marL="457200" indent="-457200">
              <a:buAutoNum type="arabicPeriod"/>
            </a:pPr>
            <a:r>
              <a:rPr lang="en-GB" sz="2200"/>
              <a:t>Take care of yourself</a:t>
            </a:r>
          </a:p>
          <a:p>
            <a:pPr marL="457200" indent="-457200">
              <a:buAutoNum type="arabicPeriod"/>
            </a:pPr>
            <a:r>
              <a:rPr lang="en-GB" sz="2200"/>
              <a:t>Persevere</a:t>
            </a:r>
          </a:p>
          <a:p>
            <a:pPr marL="457200" indent="-457200">
              <a:buAutoNum type="arabicPeriod"/>
            </a:pPr>
            <a:r>
              <a:rPr lang="en-GB" sz="2200"/>
              <a:t>Have a Broader Social Vision</a:t>
            </a:r>
          </a:p>
          <a:p>
            <a:pPr marL="457200" indent="-457200">
              <a:buAutoNum type="arabicPeriod"/>
            </a:pPr>
            <a:r>
              <a:rPr lang="en-GB" sz="2200"/>
              <a:t>Never let success go to your head</a:t>
            </a:r>
          </a:p>
        </p:txBody>
      </p:sp>
      <p:sp>
        <p:nvSpPr>
          <p:cNvPr id="4" name="Slide Number Placeholder 3">
            <a:extLst>
              <a:ext uri="{FF2B5EF4-FFF2-40B4-BE49-F238E27FC236}">
                <a16:creationId xmlns:a16="http://schemas.microsoft.com/office/drawing/2014/main" id="{1F745706-AEF7-480F-BDBC-1A127CE3B2F0}"/>
              </a:ext>
            </a:extLst>
          </p:cNvPr>
          <p:cNvSpPr>
            <a:spLocks noGrp="1"/>
          </p:cNvSpPr>
          <p:nvPr>
            <p:ph type="sldNum" sz="quarter" idx="12"/>
          </p:nvPr>
        </p:nvSpPr>
        <p:spPr/>
        <p:txBody>
          <a:bodyPr/>
          <a:lstStyle/>
          <a:p>
            <a:fld id="{D57F1E4F-1CFF-5643-939E-02111984F565}" type="slidenum">
              <a:rPr lang="en-US" dirty="0"/>
              <a:pPr/>
              <a:t>7</a:t>
            </a:fld>
            <a:endParaRPr lang="en-US"/>
          </a:p>
        </p:txBody>
      </p:sp>
    </p:spTree>
    <p:extLst>
      <p:ext uri="{BB962C8B-B14F-4D97-AF65-F5344CB8AC3E}">
        <p14:creationId xmlns:p14="http://schemas.microsoft.com/office/powerpoint/2010/main" val="3010194177"/>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5602-7155-4972-83A6-183457B8EB41}"/>
              </a:ext>
            </a:extLst>
          </p:cNvPr>
          <p:cNvSpPr>
            <a:spLocks noGrp="1"/>
          </p:cNvSpPr>
          <p:nvPr>
            <p:ph type="title"/>
          </p:nvPr>
        </p:nvSpPr>
        <p:spPr/>
        <p:txBody>
          <a:bodyPr/>
          <a:lstStyle/>
          <a:p>
            <a:r>
              <a:rPr lang="en-GB" b="1"/>
              <a:t>Incubation Centres</a:t>
            </a:r>
          </a:p>
        </p:txBody>
      </p:sp>
      <p:sp>
        <p:nvSpPr>
          <p:cNvPr id="3" name="Content Placeholder 2">
            <a:extLst>
              <a:ext uri="{FF2B5EF4-FFF2-40B4-BE49-F238E27FC236}">
                <a16:creationId xmlns:a16="http://schemas.microsoft.com/office/drawing/2014/main" id="{F3F6CEE4-29F3-4A3D-9225-0AE0501AB58C}"/>
              </a:ext>
            </a:extLst>
          </p:cNvPr>
          <p:cNvSpPr>
            <a:spLocks noGrp="1"/>
          </p:cNvSpPr>
          <p:nvPr>
            <p:ph idx="1"/>
          </p:nvPr>
        </p:nvSpPr>
        <p:spPr/>
        <p:txBody>
          <a:bodyPr vert="horz" lIns="91440" tIns="45720" rIns="91440" bIns="45720" rtlCol="0" anchor="t">
            <a:normAutofit/>
          </a:bodyPr>
          <a:lstStyle/>
          <a:p>
            <a:pPr algn="just"/>
            <a:r>
              <a:rPr lang="en-GB" sz="2400"/>
              <a:t>Business incubators are organizations designed to assist and accelerate the growth of small businesses. They typically provide business assistance in the form of coaching and training, access to investors, and access to office services and space on flexible terms. Incubators are short-term assistance programs. They are designed to provide concentrated critical resources during the key development period.  Most incubators have time limits ranging from six months to three years. Business incubators have become one of the most concentrated and useful methods for obtaining business assistance.</a:t>
            </a:r>
            <a:endParaRPr lang="en-US" sz="2400"/>
          </a:p>
        </p:txBody>
      </p:sp>
      <p:sp>
        <p:nvSpPr>
          <p:cNvPr id="4" name="Slide Number Placeholder 3">
            <a:extLst>
              <a:ext uri="{FF2B5EF4-FFF2-40B4-BE49-F238E27FC236}">
                <a16:creationId xmlns:a16="http://schemas.microsoft.com/office/drawing/2014/main" id="{2DDE936D-A6CE-4693-A5E7-70BDC36967A4}"/>
              </a:ext>
            </a:extLst>
          </p:cNvPr>
          <p:cNvSpPr>
            <a:spLocks noGrp="1"/>
          </p:cNvSpPr>
          <p:nvPr>
            <p:ph type="sldNum" sz="quarter" idx="12"/>
          </p:nvPr>
        </p:nvSpPr>
        <p:spPr/>
        <p:txBody>
          <a:bodyPr/>
          <a:lstStyle/>
          <a:p>
            <a:fld id="{D57F1E4F-1CFF-5643-939E-02111984F565}" type="slidenum">
              <a:rPr lang="en-US" dirty="0"/>
              <a:pPr/>
              <a:t>70</a:t>
            </a:fld>
            <a:endParaRPr lang="en-US"/>
          </a:p>
        </p:txBody>
      </p:sp>
    </p:spTree>
    <p:extLst>
      <p:ext uri="{BB962C8B-B14F-4D97-AF65-F5344CB8AC3E}">
        <p14:creationId xmlns:p14="http://schemas.microsoft.com/office/powerpoint/2010/main" val="23777547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Incubation Centres</a:t>
            </a:r>
            <a:endParaRPr lang="en-US"/>
          </a:p>
        </p:txBody>
      </p:sp>
      <p:sp>
        <p:nvSpPr>
          <p:cNvPr id="3" name="Content Placeholder 2"/>
          <p:cNvSpPr>
            <a:spLocks noGrp="1"/>
          </p:cNvSpPr>
          <p:nvPr>
            <p:ph idx="1"/>
          </p:nvPr>
        </p:nvSpPr>
        <p:spPr/>
        <p:txBody>
          <a:bodyPr/>
          <a:lstStyle/>
          <a:p>
            <a:pPr algn="just"/>
            <a:r>
              <a:rPr lang="en-IN" sz="2400"/>
              <a:t>Is the institution that assists entrepreneurs in developing their business and solving problems associated with it, especially in the initial stages, by providing an array of business and technical services, initial seed funds, lab facilities, advisory, network and linkages.</a:t>
            </a:r>
            <a:r>
              <a:rPr lang="en-US" sz="2400"/>
              <a:t>​</a:t>
            </a:r>
          </a:p>
          <a:p>
            <a:pPr algn="just" fontAlgn="base"/>
            <a:r>
              <a:rPr lang="en-IN" sz="2400" b="1"/>
              <a:t>Purpose of Incubation Centres</a:t>
            </a:r>
            <a:r>
              <a:rPr lang="en-US" sz="2400"/>
              <a:t>​</a:t>
            </a:r>
          </a:p>
          <a:p>
            <a:pPr lvl="1" algn="just" fontAlgn="base"/>
            <a:r>
              <a:rPr lang="en-IN" sz="2000"/>
              <a:t>Manufacturing space is acquired at below-market rates.</a:t>
            </a:r>
            <a:r>
              <a:rPr lang="en-US" sz="2000"/>
              <a:t>​</a:t>
            </a:r>
          </a:p>
          <a:p>
            <a:pPr lvl="1" algn="just" fontAlgn="base"/>
            <a:r>
              <a:rPr lang="en-IN" sz="2000"/>
              <a:t>Staff supplies advice and expertise in developing business and marketing plans.</a:t>
            </a:r>
            <a:r>
              <a:rPr lang="en-US" sz="2000"/>
              <a:t>​</a:t>
            </a:r>
          </a:p>
          <a:p>
            <a:pPr lvl="1" algn="just" fontAlgn="base"/>
            <a:r>
              <a:rPr lang="en-IN" sz="2000"/>
              <a:t>Assist in funding </a:t>
            </a:r>
            <a:r>
              <a:rPr lang="en-IN" sz="2000" err="1"/>
              <a:t>fledgeling</a:t>
            </a:r>
            <a:r>
              <a:rPr lang="en-IN" sz="2000"/>
              <a:t> businesses.</a:t>
            </a:r>
            <a:r>
              <a:rPr lang="en-US" sz="2000"/>
              <a:t>​</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71</a:t>
            </a:fld>
            <a:endParaRPr lang="en-US"/>
          </a:p>
        </p:txBody>
      </p:sp>
    </p:spTree>
    <p:extLst>
      <p:ext uri="{BB962C8B-B14F-4D97-AF65-F5344CB8AC3E}">
        <p14:creationId xmlns:p14="http://schemas.microsoft.com/office/powerpoint/2010/main" val="3182108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0054"/>
          </a:xfrm>
        </p:spPr>
        <p:txBody>
          <a:bodyPr/>
          <a:lstStyle/>
          <a:p>
            <a:r>
              <a:rPr lang="en-US" b="1"/>
              <a:t>Functions of Incubation Centers</a:t>
            </a:r>
            <a:r>
              <a:rPr lang="en-US"/>
              <a:t>​</a:t>
            </a:r>
            <a:br>
              <a:rPr lang="en-US"/>
            </a:br>
            <a:endParaRPr lang="en-US"/>
          </a:p>
        </p:txBody>
      </p:sp>
      <p:sp>
        <p:nvSpPr>
          <p:cNvPr id="3" name="Content Placeholder 2"/>
          <p:cNvSpPr>
            <a:spLocks noGrp="1"/>
          </p:cNvSpPr>
          <p:nvPr>
            <p:ph idx="1"/>
          </p:nvPr>
        </p:nvSpPr>
        <p:spPr>
          <a:xfrm>
            <a:off x="1103312" y="1513490"/>
            <a:ext cx="8946541" cy="5097517"/>
          </a:xfrm>
        </p:spPr>
        <p:txBody>
          <a:bodyPr>
            <a:noAutofit/>
          </a:bodyPr>
          <a:lstStyle/>
          <a:p>
            <a:pPr algn="just" fontAlgn="base"/>
            <a:r>
              <a:rPr lang="en-US" sz="2200"/>
              <a:t>Reduces the investment risk associated with start-ups and R&amp;D, thereby improving the success rate of entrepreneurs and innovators.​</a:t>
            </a:r>
          </a:p>
          <a:p>
            <a:pPr algn="just" fontAlgn="base"/>
            <a:r>
              <a:rPr lang="en-US" sz="2200"/>
              <a:t>Assists with incubation projects and helps with the development of new technologies and products.​</a:t>
            </a:r>
          </a:p>
          <a:p>
            <a:pPr algn="just" fontAlgn="base"/>
            <a:r>
              <a:rPr lang="en-US" sz="2200"/>
              <a:t>Enables the commercialization of R&amp;D results.​</a:t>
            </a:r>
          </a:p>
          <a:p>
            <a:pPr algn="just" fontAlgn="base"/>
            <a:r>
              <a:rPr lang="en-US" sz="2200"/>
              <a:t>Provides a venue where academics and industry leaders can cooperate.​</a:t>
            </a:r>
          </a:p>
          <a:p>
            <a:pPr algn="just" fontAlgn="base"/>
            <a:r>
              <a:rPr lang="en-US" sz="2200"/>
              <a:t>Offers a testing services to speed up product development.​</a:t>
            </a:r>
          </a:p>
          <a:p>
            <a:pPr algn="just" fontAlgn="base"/>
            <a:r>
              <a:rPr lang="en-US" sz="2200"/>
              <a:t>Assist with consulting services in talent development, fund raising, information provision, management and other operations​</a:t>
            </a:r>
          </a:p>
          <a:p>
            <a:endParaRPr lang="en-US" sz="2200"/>
          </a:p>
        </p:txBody>
      </p:sp>
      <p:sp>
        <p:nvSpPr>
          <p:cNvPr id="4" name="Slide Number Placeholder 3"/>
          <p:cNvSpPr>
            <a:spLocks noGrp="1"/>
          </p:cNvSpPr>
          <p:nvPr>
            <p:ph type="sldNum" sz="quarter" idx="12"/>
          </p:nvPr>
        </p:nvSpPr>
        <p:spPr/>
        <p:txBody>
          <a:bodyPr/>
          <a:lstStyle/>
          <a:p>
            <a:fld id="{D57F1E4F-1CFF-5643-939E-02111984F565}" type="slidenum">
              <a:rPr lang="en-US" smtClean="0"/>
              <a:pPr/>
              <a:t>72</a:t>
            </a:fld>
            <a:endParaRPr lang="en-US"/>
          </a:p>
        </p:txBody>
      </p:sp>
    </p:spTree>
    <p:extLst>
      <p:ext uri="{BB962C8B-B14F-4D97-AF65-F5344CB8AC3E}">
        <p14:creationId xmlns:p14="http://schemas.microsoft.com/office/powerpoint/2010/main" val="5366925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C045-9CA2-4B4F-9C2A-4830C1075626}"/>
              </a:ext>
            </a:extLst>
          </p:cNvPr>
          <p:cNvSpPr>
            <a:spLocks noGrp="1"/>
          </p:cNvSpPr>
          <p:nvPr>
            <p:ph type="title"/>
          </p:nvPr>
        </p:nvSpPr>
        <p:spPr>
          <a:xfrm>
            <a:off x="0" y="-7199"/>
            <a:ext cx="12192000" cy="864449"/>
          </a:xfrm>
        </p:spPr>
        <p:txBody>
          <a:bodyPr/>
          <a:lstStyle/>
          <a:p>
            <a:r>
              <a:rPr lang="en-US"/>
              <a:t>Incubation centers- types</a:t>
            </a:r>
            <a:endParaRPr lang="en-IN"/>
          </a:p>
        </p:txBody>
      </p:sp>
      <p:graphicFrame>
        <p:nvGraphicFramePr>
          <p:cNvPr id="6" name="Table 6">
            <a:extLst>
              <a:ext uri="{FF2B5EF4-FFF2-40B4-BE49-F238E27FC236}">
                <a16:creationId xmlns:a16="http://schemas.microsoft.com/office/drawing/2014/main" id="{EE8C68B1-951B-4863-BECD-F8903EB9884E}"/>
              </a:ext>
            </a:extLst>
          </p:cNvPr>
          <p:cNvGraphicFramePr>
            <a:graphicFrameLocks noGrp="1"/>
          </p:cNvGraphicFramePr>
          <p:nvPr>
            <p:ph idx="1"/>
          </p:nvPr>
        </p:nvGraphicFramePr>
        <p:xfrm>
          <a:off x="0" y="-7198"/>
          <a:ext cx="12191999" cy="6865200"/>
        </p:xfrm>
        <a:graphic>
          <a:graphicData uri="http://schemas.openxmlformats.org/drawingml/2006/table">
            <a:tbl>
              <a:tblPr firstRow="1" bandRow="1">
                <a:tableStyleId>{073A0DAA-6AF3-43AB-8588-CEC1D06C72B9}</a:tableStyleId>
              </a:tblPr>
              <a:tblGrid>
                <a:gridCol w="3267075">
                  <a:extLst>
                    <a:ext uri="{9D8B030D-6E8A-4147-A177-3AD203B41FA5}">
                      <a16:colId xmlns:a16="http://schemas.microsoft.com/office/drawing/2014/main" val="1673659907"/>
                    </a:ext>
                  </a:extLst>
                </a:gridCol>
                <a:gridCol w="8924924">
                  <a:extLst>
                    <a:ext uri="{9D8B030D-6E8A-4147-A177-3AD203B41FA5}">
                      <a16:colId xmlns:a16="http://schemas.microsoft.com/office/drawing/2014/main" val="2597876417"/>
                    </a:ext>
                  </a:extLst>
                </a:gridCol>
              </a:tblGrid>
              <a:tr h="1456617">
                <a:tc>
                  <a:txBody>
                    <a:bodyPr/>
                    <a:lstStyle/>
                    <a:p>
                      <a:pPr algn="ctr"/>
                      <a:r>
                        <a:rPr lang="en-US"/>
                        <a:t>Types of Incubation Centers</a:t>
                      </a:r>
                      <a:endParaRPr lang="en-IN"/>
                    </a:p>
                  </a:txBody>
                  <a:tcPr anchor="ctr"/>
                </a:tc>
                <a:tc>
                  <a:txBody>
                    <a:bodyPr/>
                    <a:lstStyle/>
                    <a:p>
                      <a:pPr algn="ctr"/>
                      <a:r>
                        <a:rPr lang="en-US"/>
                        <a:t>Role </a:t>
                      </a:r>
                      <a:endParaRPr lang="en-IN"/>
                    </a:p>
                  </a:txBody>
                  <a:tcPr anchor="ctr"/>
                </a:tc>
                <a:extLst>
                  <a:ext uri="{0D108BD9-81ED-4DB2-BD59-A6C34878D82A}">
                    <a16:rowId xmlns:a16="http://schemas.microsoft.com/office/drawing/2014/main" val="3041546866"/>
                  </a:ext>
                </a:extLst>
              </a:tr>
              <a:tr h="3379536">
                <a:tc>
                  <a:txBody>
                    <a:bodyPr/>
                    <a:lstStyle/>
                    <a:p>
                      <a:r>
                        <a:rPr lang="en-US" b="1"/>
                        <a:t>Business Incubator (BI)</a:t>
                      </a:r>
                      <a:endParaRPr lang="en-IN" b="1"/>
                    </a:p>
                  </a:txBody>
                  <a:tcPr anchor="ctr"/>
                </a:tc>
                <a:tc>
                  <a:txBody>
                    <a:bodyPr/>
                    <a:lstStyle/>
                    <a:p>
                      <a:pPr algn="just">
                        <a:lnSpc>
                          <a:spcPct val="150000"/>
                        </a:lnSpc>
                      </a:pPr>
                      <a:r>
                        <a:rPr lang="en-US" sz="1800" kern="1200">
                          <a:solidFill>
                            <a:schemeClr val="dk1"/>
                          </a:solidFill>
                          <a:effectLst/>
                          <a:latin typeface="+mn-lt"/>
                          <a:ea typeface="+mn-ea"/>
                          <a:cs typeface="+mn-cs"/>
                        </a:rPr>
                        <a:t>promote continuous regional and national industrial and economic growth including increasing employment through general business development or stimulating specific economic objectives such as industrial restructuring and wealth generation or utilization of resources. The incubator combines a variety of small enterprises support elements in one integrated affordable package. It has a special niche, i.e. nurturing early stage, growth-oriented ventures, through focused assistance</a:t>
                      </a:r>
                      <a:r>
                        <a:rPr lang="en-US"/>
                        <a:t> </a:t>
                      </a:r>
                      <a:r>
                        <a:rPr lang="en-IN" sz="1800" b="0" i="0" kern="1200">
                          <a:solidFill>
                            <a:schemeClr val="dk1"/>
                          </a:solidFill>
                          <a:effectLst/>
                          <a:latin typeface="+mn-lt"/>
                          <a:ea typeface="+mn-ea"/>
                          <a:cs typeface="+mn-cs"/>
                        </a:rPr>
                        <a:t>within a supportive environment.</a:t>
                      </a:r>
                      <a:endParaRPr lang="en-IN"/>
                    </a:p>
                  </a:txBody>
                  <a:tcPr/>
                </a:tc>
                <a:extLst>
                  <a:ext uri="{0D108BD9-81ED-4DB2-BD59-A6C34878D82A}">
                    <a16:rowId xmlns:a16="http://schemas.microsoft.com/office/drawing/2014/main" val="1547040636"/>
                  </a:ext>
                </a:extLst>
              </a:tr>
              <a:tr h="2029047">
                <a:tc>
                  <a:txBody>
                    <a:bodyPr/>
                    <a:lstStyle/>
                    <a:p>
                      <a:r>
                        <a:rPr lang="en-US" b="1"/>
                        <a:t>Technology Incubator (TI)</a:t>
                      </a:r>
                      <a:endParaRPr lang="en-IN" b="1"/>
                    </a:p>
                  </a:txBody>
                  <a:tcPr anchor="ctr"/>
                </a:tc>
                <a:tc>
                  <a:txBody>
                    <a:bodyPr/>
                    <a:lstStyle/>
                    <a:p>
                      <a:pPr algn="just">
                        <a:lnSpc>
                          <a:spcPct val="150000"/>
                        </a:lnSpc>
                      </a:pPr>
                      <a:r>
                        <a:rPr lang="en-US" sz="1800" kern="1200">
                          <a:solidFill>
                            <a:schemeClr val="dk1"/>
                          </a:solidFill>
                          <a:effectLst/>
                          <a:latin typeface="+mn-lt"/>
                          <a:ea typeface="+mn-ea"/>
                          <a:cs typeface="+mn-cs"/>
                        </a:rPr>
                        <a:t>are intended for bolstering the technology development stage. The primary goal of technology incubators is to promote the development of technology-based firms, and assist in completion of the technologies under development.</a:t>
                      </a:r>
                    </a:p>
                  </a:txBody>
                  <a:tcPr/>
                </a:tc>
                <a:extLst>
                  <a:ext uri="{0D108BD9-81ED-4DB2-BD59-A6C34878D82A}">
                    <a16:rowId xmlns:a16="http://schemas.microsoft.com/office/drawing/2014/main" val="3573282865"/>
                  </a:ext>
                </a:extLst>
              </a:tr>
            </a:tbl>
          </a:graphicData>
        </a:graphic>
      </p:graphicFrame>
    </p:spTree>
    <p:extLst>
      <p:ext uri="{BB962C8B-B14F-4D97-AF65-F5344CB8AC3E}">
        <p14:creationId xmlns:p14="http://schemas.microsoft.com/office/powerpoint/2010/main" val="1989010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C045-9CA2-4B4F-9C2A-4830C1075626}"/>
              </a:ext>
            </a:extLst>
          </p:cNvPr>
          <p:cNvSpPr>
            <a:spLocks noGrp="1"/>
          </p:cNvSpPr>
          <p:nvPr>
            <p:ph type="title"/>
          </p:nvPr>
        </p:nvSpPr>
        <p:spPr>
          <a:xfrm>
            <a:off x="0" y="-7199"/>
            <a:ext cx="12192000" cy="864449"/>
          </a:xfrm>
        </p:spPr>
        <p:txBody>
          <a:bodyPr/>
          <a:lstStyle/>
          <a:p>
            <a:r>
              <a:rPr lang="en-US"/>
              <a:t>Incubation centers- types</a:t>
            </a:r>
            <a:endParaRPr lang="en-IN"/>
          </a:p>
        </p:txBody>
      </p:sp>
      <p:graphicFrame>
        <p:nvGraphicFramePr>
          <p:cNvPr id="6" name="Table 6">
            <a:extLst>
              <a:ext uri="{FF2B5EF4-FFF2-40B4-BE49-F238E27FC236}">
                <a16:creationId xmlns:a16="http://schemas.microsoft.com/office/drawing/2014/main" id="{EE8C68B1-951B-4863-BECD-F8903EB9884E}"/>
              </a:ext>
            </a:extLst>
          </p:cNvPr>
          <p:cNvGraphicFramePr>
            <a:graphicFrameLocks noGrp="1"/>
          </p:cNvGraphicFramePr>
          <p:nvPr>
            <p:ph idx="1"/>
          </p:nvPr>
        </p:nvGraphicFramePr>
        <p:xfrm>
          <a:off x="0" y="0"/>
          <a:ext cx="12191999" cy="6857998"/>
        </p:xfrm>
        <a:graphic>
          <a:graphicData uri="http://schemas.openxmlformats.org/drawingml/2006/table">
            <a:tbl>
              <a:tblPr firstRow="1" bandRow="1">
                <a:tableStyleId>{073A0DAA-6AF3-43AB-8588-CEC1D06C72B9}</a:tableStyleId>
              </a:tblPr>
              <a:tblGrid>
                <a:gridCol w="4733925">
                  <a:extLst>
                    <a:ext uri="{9D8B030D-6E8A-4147-A177-3AD203B41FA5}">
                      <a16:colId xmlns:a16="http://schemas.microsoft.com/office/drawing/2014/main" val="1673659907"/>
                    </a:ext>
                  </a:extLst>
                </a:gridCol>
                <a:gridCol w="7458074">
                  <a:extLst>
                    <a:ext uri="{9D8B030D-6E8A-4147-A177-3AD203B41FA5}">
                      <a16:colId xmlns:a16="http://schemas.microsoft.com/office/drawing/2014/main" val="2597876417"/>
                    </a:ext>
                  </a:extLst>
                </a:gridCol>
              </a:tblGrid>
              <a:tr h="1419253">
                <a:tc>
                  <a:txBody>
                    <a:bodyPr/>
                    <a:lstStyle/>
                    <a:p>
                      <a:pPr algn="ctr"/>
                      <a:r>
                        <a:rPr lang="en-US"/>
                        <a:t>Types of Incubation Centers</a:t>
                      </a:r>
                      <a:endParaRPr lang="en-IN"/>
                    </a:p>
                  </a:txBody>
                  <a:tcPr anchor="ctr"/>
                </a:tc>
                <a:tc>
                  <a:txBody>
                    <a:bodyPr/>
                    <a:lstStyle/>
                    <a:p>
                      <a:pPr algn="ctr"/>
                      <a:r>
                        <a:rPr lang="en-US"/>
                        <a:t>Role</a:t>
                      </a:r>
                      <a:endParaRPr lang="en-IN"/>
                    </a:p>
                  </a:txBody>
                  <a:tcPr anchor="ctr"/>
                </a:tc>
                <a:extLst>
                  <a:ext uri="{0D108BD9-81ED-4DB2-BD59-A6C34878D82A}">
                    <a16:rowId xmlns:a16="http://schemas.microsoft.com/office/drawing/2014/main" val="3041546866"/>
                  </a:ext>
                </a:extLst>
              </a:tr>
              <a:tr h="3075679">
                <a:tc>
                  <a:txBody>
                    <a:bodyPr/>
                    <a:lstStyle/>
                    <a:p>
                      <a:pPr>
                        <a:lnSpc>
                          <a:spcPct val="150000"/>
                        </a:lnSpc>
                      </a:pPr>
                      <a:r>
                        <a:rPr lang="en-US" b="1"/>
                        <a:t>Technology Innovation Centers (TIC)</a:t>
                      </a:r>
                    </a:p>
                  </a:txBody>
                  <a:tcPr anchor="ctr"/>
                </a:tc>
                <a:tc>
                  <a:txBody>
                    <a:bodyPr/>
                    <a:lstStyle/>
                    <a:p>
                      <a:pPr algn="just">
                        <a:lnSpc>
                          <a:spcPct val="150000"/>
                        </a:lnSpc>
                      </a:pPr>
                      <a:r>
                        <a:rPr lang="en-US" sz="1800" kern="1200">
                          <a:solidFill>
                            <a:schemeClr val="dk1"/>
                          </a:solidFill>
                          <a:effectLst/>
                          <a:latin typeface="+mn-lt"/>
                          <a:ea typeface="+mn-ea"/>
                          <a:cs typeface="+mn-cs"/>
                        </a:rPr>
                        <a:t>conduct research and development (R&amp;D) and technology innovations required by the industrial field, which aims to jointly invest resources into university campuses or research institutions and achieve commercialization with support from business enterprises or public institutions.</a:t>
                      </a:r>
                      <a:r>
                        <a:rPr lang="en-US"/>
                        <a:t> </a:t>
                      </a:r>
                      <a:endParaRPr lang="en-IN"/>
                    </a:p>
                  </a:txBody>
                  <a:tcPr/>
                </a:tc>
                <a:extLst>
                  <a:ext uri="{0D108BD9-81ED-4DB2-BD59-A6C34878D82A}">
                    <a16:rowId xmlns:a16="http://schemas.microsoft.com/office/drawing/2014/main" val="1437817756"/>
                  </a:ext>
                </a:extLst>
              </a:tr>
              <a:tr h="2363066">
                <a:tc>
                  <a:txBody>
                    <a:bodyPr/>
                    <a:lstStyle/>
                    <a:p>
                      <a:pPr>
                        <a:lnSpc>
                          <a:spcPct val="150000"/>
                        </a:lnSpc>
                      </a:pPr>
                      <a:r>
                        <a:rPr lang="en-US" b="1"/>
                        <a:t>Technology Business Incubators (TBI)</a:t>
                      </a:r>
                    </a:p>
                  </a:txBody>
                  <a:tcPr anchor="ctr"/>
                </a:tc>
                <a:tc>
                  <a:txBody>
                    <a:bodyPr/>
                    <a:lstStyle/>
                    <a:p>
                      <a:pPr algn="just">
                        <a:lnSpc>
                          <a:spcPct val="150000"/>
                        </a:lnSpc>
                      </a:pPr>
                      <a:r>
                        <a:rPr lang="en-US" sz="1800" kern="1200">
                          <a:solidFill>
                            <a:schemeClr val="dk1"/>
                          </a:solidFill>
                          <a:effectLst/>
                          <a:latin typeface="+mn-lt"/>
                          <a:ea typeface="+mn-ea"/>
                          <a:cs typeface="+mn-cs"/>
                        </a:rPr>
                        <a:t>is a venture of universities, public research institutes, local government and private institutions to promote and bolster a new technology intensive enterprise.</a:t>
                      </a:r>
                      <a:r>
                        <a:rPr lang="en-US"/>
                        <a:t> </a:t>
                      </a:r>
                      <a:endParaRPr lang="en-IN"/>
                    </a:p>
                  </a:txBody>
                  <a:tcPr/>
                </a:tc>
                <a:extLst>
                  <a:ext uri="{0D108BD9-81ED-4DB2-BD59-A6C34878D82A}">
                    <a16:rowId xmlns:a16="http://schemas.microsoft.com/office/drawing/2014/main" val="1493988060"/>
                  </a:ext>
                </a:extLst>
              </a:tr>
            </a:tbl>
          </a:graphicData>
        </a:graphic>
      </p:graphicFrame>
    </p:spTree>
    <p:extLst>
      <p:ext uri="{BB962C8B-B14F-4D97-AF65-F5344CB8AC3E}">
        <p14:creationId xmlns:p14="http://schemas.microsoft.com/office/powerpoint/2010/main" val="22337490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Types of Incubation Services</a:t>
            </a:r>
          </a:p>
        </p:txBody>
      </p:sp>
      <p:sp>
        <p:nvSpPr>
          <p:cNvPr id="3" name="Content Placeholder 2"/>
          <p:cNvSpPr>
            <a:spLocks noGrp="1"/>
          </p:cNvSpPr>
          <p:nvPr>
            <p:ph idx="1"/>
          </p:nvPr>
        </p:nvSpPr>
        <p:spPr>
          <a:xfrm>
            <a:off x="588305" y="2420780"/>
            <a:ext cx="8946541" cy="4195481"/>
          </a:xfrm>
        </p:spPr>
        <p:txBody>
          <a:bodyPr>
            <a:normAutofit fontScale="92500" lnSpcReduction="10000"/>
          </a:bodyPr>
          <a:lstStyle/>
          <a:p>
            <a:pPr algn="just">
              <a:lnSpc>
                <a:spcPct val="150000"/>
              </a:lnSpc>
            </a:pPr>
            <a:r>
              <a:rPr lang="en-US"/>
              <a:t>Since startup companies lack many resources, experience and networks, incubators provide services which helps them get through initial hurdles in starting up a business. These hurdles include space, funding, legal, accounting, computer services and other prerequisites to running the business. Most common Incubator services are</a:t>
            </a:r>
          </a:p>
          <a:p>
            <a:pPr fontAlgn="base"/>
            <a:r>
              <a:rPr lang="en-US"/>
              <a:t>They help with business basics</a:t>
            </a:r>
          </a:p>
          <a:p>
            <a:pPr fontAlgn="base"/>
            <a:r>
              <a:rPr lang="en-US"/>
              <a:t>They provide Networking activities</a:t>
            </a:r>
          </a:p>
          <a:p>
            <a:pPr fontAlgn="base"/>
            <a:r>
              <a:rPr lang="en-US"/>
              <a:t>They provide Marketing assistance</a:t>
            </a:r>
          </a:p>
          <a:p>
            <a:pPr fontAlgn="base"/>
            <a:r>
              <a:rPr lang="en-US"/>
              <a:t>Incubators help in Market Research</a:t>
            </a:r>
          </a:p>
          <a:p>
            <a:pPr fontAlgn="base"/>
            <a:r>
              <a:rPr lang="en-US"/>
              <a:t>They provide High-speed Internet access</a:t>
            </a:r>
          </a:p>
          <a:p>
            <a:pPr fontAlgn="base">
              <a:buNone/>
            </a:pPr>
            <a:endParaRPr lang="en-US"/>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75</a:t>
            </a:fld>
            <a:endParaRPr lang="en-US"/>
          </a:p>
        </p:txBody>
      </p:sp>
    </p:spTree>
    <p:extLst>
      <p:ext uri="{BB962C8B-B14F-4D97-AF65-F5344CB8AC3E}">
        <p14:creationId xmlns:p14="http://schemas.microsoft.com/office/powerpoint/2010/main" val="1039119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a:t>Most Common Incubator Services</a:t>
            </a:r>
            <a:endParaRPr lang="en-US"/>
          </a:p>
        </p:txBody>
      </p:sp>
      <p:sp>
        <p:nvSpPr>
          <p:cNvPr id="3" name="Content Placeholder 2"/>
          <p:cNvSpPr>
            <a:spLocks noGrp="1"/>
          </p:cNvSpPr>
          <p:nvPr>
            <p:ph sz="half" idx="1"/>
          </p:nvPr>
        </p:nvSpPr>
        <p:spPr/>
        <p:txBody>
          <a:bodyPr>
            <a:normAutofit lnSpcReduction="10000"/>
          </a:bodyPr>
          <a:lstStyle/>
          <a:p>
            <a:pPr algn="just" fontAlgn="base"/>
            <a:r>
              <a:rPr lang="en-US"/>
              <a:t>Incubators Help with accounting/financial management</a:t>
            </a:r>
          </a:p>
          <a:p>
            <a:pPr algn="just" fontAlgn="base"/>
            <a:r>
              <a:rPr lang="en-US"/>
              <a:t>They help in providing Access to bank loans, loan funds and guarantee programs</a:t>
            </a:r>
          </a:p>
          <a:p>
            <a:pPr algn="just" fontAlgn="base"/>
            <a:r>
              <a:rPr lang="en-US"/>
              <a:t>Incubators help with presentation skills</a:t>
            </a:r>
          </a:p>
          <a:p>
            <a:pPr algn="just" fontAlgn="base"/>
            <a:r>
              <a:rPr lang="en-US"/>
              <a:t>They link to higher education resources</a:t>
            </a:r>
          </a:p>
          <a:p>
            <a:pPr algn="just" fontAlgn="base"/>
            <a:r>
              <a:rPr lang="en-US"/>
              <a:t>They link to strategic partners</a:t>
            </a:r>
          </a:p>
          <a:p>
            <a:pPr algn="just" fontAlgn="base"/>
            <a:r>
              <a:rPr lang="en-US"/>
              <a:t>They provide Access to angel investors or venture capital</a:t>
            </a:r>
          </a:p>
          <a:p>
            <a:pPr algn="just" fontAlgn="base"/>
            <a:endParaRPr lang="en-US"/>
          </a:p>
        </p:txBody>
      </p:sp>
      <p:sp>
        <p:nvSpPr>
          <p:cNvPr id="6" name="Content Placeholder 5"/>
          <p:cNvSpPr>
            <a:spLocks noGrp="1"/>
          </p:cNvSpPr>
          <p:nvPr>
            <p:ph sz="half" idx="2"/>
          </p:nvPr>
        </p:nvSpPr>
        <p:spPr/>
        <p:txBody>
          <a:bodyPr>
            <a:normAutofit lnSpcReduction="10000"/>
          </a:bodyPr>
          <a:lstStyle/>
          <a:p>
            <a:pPr algn="just" fontAlgn="base"/>
            <a:r>
              <a:rPr lang="en-US"/>
              <a:t>They organize Comprehensive business training programs</a:t>
            </a:r>
          </a:p>
          <a:p>
            <a:pPr algn="just" fontAlgn="base"/>
            <a:r>
              <a:rPr lang="en-US"/>
              <a:t>They act as Advisory boards and mentors</a:t>
            </a:r>
          </a:p>
          <a:p>
            <a:pPr algn="just" fontAlgn="base"/>
            <a:r>
              <a:rPr lang="en-US"/>
              <a:t>They help in Management team identification</a:t>
            </a:r>
          </a:p>
          <a:p>
            <a:pPr algn="just" fontAlgn="base"/>
            <a:r>
              <a:rPr lang="en-US"/>
              <a:t>They help with business etiquette</a:t>
            </a:r>
          </a:p>
          <a:p>
            <a:pPr algn="just" fontAlgn="base"/>
            <a:r>
              <a:rPr lang="en-US"/>
              <a:t>They provide Technology commercialization assistance</a:t>
            </a:r>
          </a:p>
          <a:p>
            <a:pPr algn="just" fontAlgn="base"/>
            <a:r>
              <a:rPr lang="en-US"/>
              <a:t>They help with regulatory compliance</a:t>
            </a:r>
          </a:p>
          <a:p>
            <a:pPr algn="just" fontAlgn="base"/>
            <a:r>
              <a:rPr lang="en-US"/>
              <a:t>They provide Intellectual property management</a:t>
            </a:r>
          </a:p>
          <a:p>
            <a:pPr algn="just"/>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76</a:t>
            </a:fld>
            <a:endParaRPr lang="en-US"/>
          </a:p>
        </p:txBody>
      </p:sp>
    </p:spTree>
    <p:extLst>
      <p:ext uri="{BB962C8B-B14F-4D97-AF65-F5344CB8AC3E}">
        <p14:creationId xmlns:p14="http://schemas.microsoft.com/office/powerpoint/2010/main" val="13980272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Incubation Process</a:t>
            </a:r>
          </a:p>
        </p:txBody>
      </p:sp>
      <p:sp>
        <p:nvSpPr>
          <p:cNvPr id="3" name="Content Placeholder 2"/>
          <p:cNvSpPr>
            <a:spLocks noGrp="1"/>
          </p:cNvSpPr>
          <p:nvPr>
            <p:ph idx="1"/>
          </p:nvPr>
        </p:nvSpPr>
        <p:spPr/>
        <p:txBody>
          <a:bodyPr/>
          <a:lstStyle/>
          <a:p>
            <a:r>
              <a:rPr lang="en-US"/>
              <a:t>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77</a:t>
            </a:fld>
            <a:endParaRPr lang="en-US"/>
          </a:p>
        </p:txBody>
      </p:sp>
      <p:pic>
        <p:nvPicPr>
          <p:cNvPr id="6" name="Picture 5" descr="The-Incubation-Process.png"/>
          <p:cNvPicPr>
            <a:picLocks noChangeAspect="1"/>
          </p:cNvPicPr>
          <p:nvPr/>
        </p:nvPicPr>
        <p:blipFill>
          <a:blip r:embed="rId2"/>
          <a:stretch>
            <a:fillRect/>
          </a:stretch>
        </p:blipFill>
        <p:spPr>
          <a:xfrm>
            <a:off x="578070" y="1608082"/>
            <a:ext cx="10247586" cy="4960883"/>
          </a:xfrm>
          <a:prstGeom prst="rect">
            <a:avLst/>
          </a:prstGeom>
        </p:spPr>
      </p:pic>
    </p:spTree>
    <p:extLst>
      <p:ext uri="{BB962C8B-B14F-4D97-AF65-F5344CB8AC3E}">
        <p14:creationId xmlns:p14="http://schemas.microsoft.com/office/powerpoint/2010/main" val="35490519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9125-F122-4A6A-A62A-D37C211CB2A7}"/>
              </a:ext>
            </a:extLst>
          </p:cNvPr>
          <p:cNvSpPr>
            <a:spLocks noGrp="1"/>
          </p:cNvSpPr>
          <p:nvPr>
            <p:ph type="title"/>
          </p:nvPr>
        </p:nvSpPr>
        <p:spPr/>
        <p:txBody>
          <a:bodyPr/>
          <a:lstStyle/>
          <a:p>
            <a:r>
              <a:rPr lang="en-GB" b="1"/>
              <a:t>Benefits of Incubation</a:t>
            </a:r>
          </a:p>
        </p:txBody>
      </p:sp>
      <p:sp>
        <p:nvSpPr>
          <p:cNvPr id="3" name="Content Placeholder 2">
            <a:extLst>
              <a:ext uri="{FF2B5EF4-FFF2-40B4-BE49-F238E27FC236}">
                <a16:creationId xmlns:a16="http://schemas.microsoft.com/office/drawing/2014/main" id="{10C0CFEF-07BE-47B0-9892-6E6A2B841F98}"/>
              </a:ext>
            </a:extLst>
          </p:cNvPr>
          <p:cNvSpPr>
            <a:spLocks noGrp="1"/>
          </p:cNvSpPr>
          <p:nvPr>
            <p:ph idx="1"/>
          </p:nvPr>
        </p:nvSpPr>
        <p:spPr/>
        <p:txBody>
          <a:bodyPr vert="horz" lIns="91440" tIns="45720" rIns="91440" bIns="45720" rtlCol="0" anchor="t">
            <a:normAutofit lnSpcReduction="10000"/>
          </a:bodyPr>
          <a:lstStyle/>
          <a:p>
            <a:r>
              <a:rPr lang="en-GB"/>
              <a:t> Incubators are found all over the world and their approach to venture development can be summarized along the following dimensions:</a:t>
            </a:r>
            <a:endParaRPr lang="en-US"/>
          </a:p>
          <a:p>
            <a:pPr>
              <a:buFont typeface="Wingdings" charset="2"/>
              <a:buChar char="v"/>
            </a:pPr>
            <a:r>
              <a:rPr lang="en-GB" sz="2800"/>
              <a:t>Offering Space on Flexible Terms</a:t>
            </a:r>
          </a:p>
          <a:p>
            <a:pPr>
              <a:buFont typeface="Wingdings" charset="2"/>
              <a:buChar char="v"/>
            </a:pPr>
            <a:r>
              <a:rPr lang="en-GB" sz="2800"/>
              <a:t>Providing shared office services</a:t>
            </a:r>
          </a:p>
          <a:p>
            <a:pPr>
              <a:buFont typeface="Wingdings" charset="2"/>
              <a:buChar char="v"/>
            </a:pPr>
            <a:r>
              <a:rPr lang="en-GB" sz="2800"/>
              <a:t>Presenting a business consulting network</a:t>
            </a:r>
          </a:p>
          <a:p>
            <a:pPr>
              <a:buFont typeface="Wingdings" charset="2"/>
              <a:buChar char="v"/>
            </a:pPr>
            <a:r>
              <a:rPr lang="en-GB" sz="2800"/>
              <a:t>Providing opportunities to develop business relations</a:t>
            </a:r>
          </a:p>
          <a:p>
            <a:pPr>
              <a:buFont typeface="Wingdings" charset="2"/>
              <a:buChar char="v"/>
            </a:pPr>
            <a:r>
              <a:rPr lang="en-GB" sz="2800"/>
              <a:t>Facilitating access to Capital</a:t>
            </a:r>
          </a:p>
          <a:p>
            <a:pPr>
              <a:buFont typeface="Wingdings" charset="2"/>
              <a:buChar char="v"/>
            </a:pPr>
            <a:endParaRPr lang="en-GB"/>
          </a:p>
        </p:txBody>
      </p:sp>
      <p:sp>
        <p:nvSpPr>
          <p:cNvPr id="4" name="Slide Number Placeholder 3">
            <a:extLst>
              <a:ext uri="{FF2B5EF4-FFF2-40B4-BE49-F238E27FC236}">
                <a16:creationId xmlns:a16="http://schemas.microsoft.com/office/drawing/2014/main" id="{26E78B2B-0C74-456E-8D61-368A2E9CB96E}"/>
              </a:ext>
            </a:extLst>
          </p:cNvPr>
          <p:cNvSpPr>
            <a:spLocks noGrp="1"/>
          </p:cNvSpPr>
          <p:nvPr>
            <p:ph type="sldNum" sz="quarter" idx="12"/>
          </p:nvPr>
        </p:nvSpPr>
        <p:spPr/>
        <p:txBody>
          <a:bodyPr/>
          <a:lstStyle/>
          <a:p>
            <a:fld id="{D57F1E4F-1CFF-5643-939E-02111984F565}" type="slidenum">
              <a:rPr lang="en-US" dirty="0"/>
              <a:pPr/>
              <a:t>78</a:t>
            </a:fld>
            <a:endParaRPr lang="en-US"/>
          </a:p>
        </p:txBody>
      </p:sp>
    </p:spTree>
    <p:extLst>
      <p:ext uri="{BB962C8B-B14F-4D97-AF65-F5344CB8AC3E}">
        <p14:creationId xmlns:p14="http://schemas.microsoft.com/office/powerpoint/2010/main" val="15790381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8EEE-0B29-4048-A2E6-9AC13811A29B}"/>
              </a:ext>
            </a:extLst>
          </p:cNvPr>
          <p:cNvSpPr>
            <a:spLocks noGrp="1"/>
          </p:cNvSpPr>
          <p:nvPr>
            <p:ph type="title"/>
          </p:nvPr>
        </p:nvSpPr>
        <p:spPr/>
        <p:txBody>
          <a:bodyPr/>
          <a:lstStyle/>
          <a:p>
            <a:r>
              <a:rPr lang="en-GB" b="1"/>
              <a:t>Types of Incubators</a:t>
            </a:r>
          </a:p>
        </p:txBody>
      </p:sp>
      <p:sp>
        <p:nvSpPr>
          <p:cNvPr id="3" name="Content Placeholder 2">
            <a:extLst>
              <a:ext uri="{FF2B5EF4-FFF2-40B4-BE49-F238E27FC236}">
                <a16:creationId xmlns:a16="http://schemas.microsoft.com/office/drawing/2014/main" id="{F0C47F7E-A9C4-4637-91DE-B36D24AE6889}"/>
              </a:ext>
            </a:extLst>
          </p:cNvPr>
          <p:cNvSpPr>
            <a:spLocks noGrp="1"/>
          </p:cNvSpPr>
          <p:nvPr>
            <p:ph idx="1"/>
          </p:nvPr>
        </p:nvSpPr>
        <p:spPr/>
        <p:txBody>
          <a:bodyPr vert="horz" lIns="91440" tIns="45720" rIns="91440" bIns="45720" rtlCol="0" anchor="t">
            <a:normAutofit lnSpcReduction="10000"/>
          </a:bodyPr>
          <a:lstStyle/>
          <a:p>
            <a:r>
              <a:rPr lang="en-GB" sz="2800"/>
              <a:t>Virtual Business Incubators</a:t>
            </a:r>
          </a:p>
          <a:p>
            <a:r>
              <a:rPr lang="en-GB" sz="2800"/>
              <a:t>Medical Incubator</a:t>
            </a:r>
          </a:p>
          <a:p>
            <a:r>
              <a:rPr lang="en-GB" sz="2800"/>
              <a:t>Kitchen Incubator</a:t>
            </a:r>
          </a:p>
          <a:p>
            <a:r>
              <a:rPr lang="en-GB" sz="2800"/>
              <a:t>Public/Social Incubator</a:t>
            </a:r>
          </a:p>
          <a:p>
            <a:r>
              <a:rPr lang="en-GB" sz="2800"/>
              <a:t>Seed Accelerator</a:t>
            </a:r>
          </a:p>
          <a:p>
            <a:r>
              <a:rPr lang="en-GB" sz="2800"/>
              <a:t>Corporate Accelerator</a:t>
            </a:r>
          </a:p>
          <a:p>
            <a:r>
              <a:rPr lang="en-GB" sz="2800"/>
              <a:t>Start up Studio</a:t>
            </a:r>
          </a:p>
          <a:p>
            <a:r>
              <a:rPr lang="en-GB" sz="2800"/>
              <a:t>Venture Builder</a:t>
            </a:r>
          </a:p>
          <a:p>
            <a:endParaRPr lang="en-GB"/>
          </a:p>
          <a:p>
            <a:endParaRPr lang="en-GB"/>
          </a:p>
        </p:txBody>
      </p:sp>
      <p:sp>
        <p:nvSpPr>
          <p:cNvPr id="4" name="Slide Number Placeholder 3">
            <a:extLst>
              <a:ext uri="{FF2B5EF4-FFF2-40B4-BE49-F238E27FC236}">
                <a16:creationId xmlns:a16="http://schemas.microsoft.com/office/drawing/2014/main" id="{E1CEF611-46E9-4E9D-BB64-51934269C187}"/>
              </a:ext>
            </a:extLst>
          </p:cNvPr>
          <p:cNvSpPr>
            <a:spLocks noGrp="1"/>
          </p:cNvSpPr>
          <p:nvPr>
            <p:ph type="sldNum" sz="quarter" idx="12"/>
          </p:nvPr>
        </p:nvSpPr>
        <p:spPr/>
        <p:txBody>
          <a:bodyPr/>
          <a:lstStyle/>
          <a:p>
            <a:fld id="{D57F1E4F-1CFF-5643-939E-02111984F565}" type="slidenum">
              <a:rPr lang="en-US" dirty="0"/>
              <a:pPr/>
              <a:t>79</a:t>
            </a:fld>
            <a:endParaRPr lang="en-US"/>
          </a:p>
        </p:txBody>
      </p:sp>
    </p:spTree>
    <p:extLst>
      <p:ext uri="{BB962C8B-B14F-4D97-AF65-F5344CB8AC3E}">
        <p14:creationId xmlns:p14="http://schemas.microsoft.com/office/powerpoint/2010/main" val="255024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07C9-B380-4D3C-BEB4-68262F5DBBDC}"/>
              </a:ext>
            </a:extLst>
          </p:cNvPr>
          <p:cNvSpPr>
            <a:spLocks noGrp="1"/>
          </p:cNvSpPr>
          <p:nvPr>
            <p:ph type="title"/>
          </p:nvPr>
        </p:nvSpPr>
        <p:spPr/>
        <p:txBody>
          <a:bodyPr/>
          <a:lstStyle/>
          <a:p>
            <a:r>
              <a:rPr lang="en-GB" b="1"/>
              <a:t>Skills of an Entrepreneur</a:t>
            </a:r>
          </a:p>
        </p:txBody>
      </p:sp>
      <p:sp>
        <p:nvSpPr>
          <p:cNvPr id="3" name="Content Placeholder 2">
            <a:extLst>
              <a:ext uri="{FF2B5EF4-FFF2-40B4-BE49-F238E27FC236}">
                <a16:creationId xmlns:a16="http://schemas.microsoft.com/office/drawing/2014/main" id="{8F5CFAC4-F497-47AB-8851-D32A03CEA557}"/>
              </a:ext>
            </a:extLst>
          </p:cNvPr>
          <p:cNvSpPr>
            <a:spLocks noGrp="1"/>
          </p:cNvSpPr>
          <p:nvPr>
            <p:ph idx="1"/>
          </p:nvPr>
        </p:nvSpPr>
        <p:spPr>
          <a:xfrm>
            <a:off x="519906" y="1207575"/>
            <a:ext cx="10422914" cy="5528980"/>
          </a:xfrm>
        </p:spPr>
        <p:txBody>
          <a:bodyPr vert="horz" lIns="91440" tIns="45720" rIns="91440" bIns="45720" rtlCol="0" anchor="t">
            <a:normAutofit fontScale="92500" lnSpcReduction="20000"/>
          </a:bodyPr>
          <a:lstStyle/>
          <a:p>
            <a:pPr>
              <a:lnSpc>
                <a:spcPct val="150000"/>
              </a:lnSpc>
              <a:spcBef>
                <a:spcPts val="0"/>
              </a:spcBef>
              <a:buChar char="•"/>
            </a:pPr>
            <a:r>
              <a:rPr lang="en-GB" sz="2400">
                <a:ea typeface="+mj-lt"/>
                <a:cs typeface="+mj-lt"/>
              </a:rPr>
              <a:t>Business Management Skills</a:t>
            </a:r>
            <a:r>
              <a:rPr lang="en-US" sz="2400">
                <a:ea typeface="+mj-lt"/>
                <a:cs typeface="+mj-lt"/>
              </a:rPr>
              <a:t> </a:t>
            </a:r>
            <a:endParaRPr lang="en-US"/>
          </a:p>
          <a:p>
            <a:pPr>
              <a:lnSpc>
                <a:spcPct val="150000"/>
              </a:lnSpc>
              <a:spcBef>
                <a:spcPts val="0"/>
              </a:spcBef>
              <a:buChar char="•"/>
            </a:pPr>
            <a:r>
              <a:rPr lang="en-GB" sz="2400">
                <a:ea typeface="+mj-lt"/>
                <a:cs typeface="+mj-lt"/>
              </a:rPr>
              <a:t>Communication and Active listening Skills </a:t>
            </a:r>
            <a:endParaRPr lang="en-US" sz="2400">
              <a:ea typeface="+mj-lt"/>
              <a:cs typeface="+mj-lt"/>
            </a:endParaRPr>
          </a:p>
          <a:p>
            <a:pPr>
              <a:lnSpc>
                <a:spcPct val="150000"/>
              </a:lnSpc>
              <a:spcBef>
                <a:spcPts val="0"/>
              </a:spcBef>
              <a:buChar char="•"/>
            </a:pPr>
            <a:r>
              <a:rPr lang="en-GB" sz="2400">
                <a:ea typeface="+mj-lt"/>
                <a:cs typeface="+mj-lt"/>
              </a:rPr>
              <a:t>Risk-taking Skills </a:t>
            </a:r>
            <a:endParaRPr lang="en-US" sz="2400">
              <a:ea typeface="+mj-lt"/>
              <a:cs typeface="+mj-lt"/>
            </a:endParaRPr>
          </a:p>
          <a:p>
            <a:pPr>
              <a:lnSpc>
                <a:spcPct val="150000"/>
              </a:lnSpc>
              <a:spcBef>
                <a:spcPts val="0"/>
              </a:spcBef>
              <a:buChar char="•"/>
            </a:pPr>
            <a:r>
              <a:rPr lang="en-GB" sz="2400">
                <a:ea typeface="+mj-lt"/>
                <a:cs typeface="+mj-lt"/>
              </a:rPr>
              <a:t>Networking Skills</a:t>
            </a:r>
            <a:r>
              <a:rPr lang="en-US" sz="2400">
                <a:ea typeface="+mj-lt"/>
                <a:cs typeface="+mj-lt"/>
              </a:rPr>
              <a:t> </a:t>
            </a:r>
          </a:p>
          <a:p>
            <a:pPr>
              <a:lnSpc>
                <a:spcPct val="150000"/>
              </a:lnSpc>
              <a:spcBef>
                <a:spcPts val="0"/>
              </a:spcBef>
              <a:buChar char="•"/>
            </a:pPr>
            <a:r>
              <a:rPr lang="en-US" sz="2400"/>
              <a:t>Critical thinking Skills</a:t>
            </a:r>
          </a:p>
          <a:p>
            <a:pPr>
              <a:lnSpc>
                <a:spcPct val="150000"/>
              </a:lnSpc>
              <a:spcBef>
                <a:spcPts val="0"/>
              </a:spcBef>
              <a:buChar char="•"/>
            </a:pPr>
            <a:r>
              <a:rPr lang="en-US" sz="2400"/>
              <a:t>Problem Solving Skills</a:t>
            </a:r>
          </a:p>
          <a:p>
            <a:pPr>
              <a:lnSpc>
                <a:spcPct val="150000"/>
              </a:lnSpc>
              <a:spcBef>
                <a:spcPts val="0"/>
              </a:spcBef>
              <a:buChar char="•"/>
            </a:pPr>
            <a:r>
              <a:rPr lang="en-US" sz="2400"/>
              <a:t>Creative thinking Skills</a:t>
            </a:r>
          </a:p>
          <a:p>
            <a:pPr>
              <a:lnSpc>
                <a:spcPct val="150000"/>
              </a:lnSpc>
              <a:spcBef>
                <a:spcPts val="0"/>
              </a:spcBef>
              <a:buChar char="•"/>
            </a:pPr>
            <a:r>
              <a:rPr lang="en-US" sz="2400"/>
              <a:t>Customer Service Skills</a:t>
            </a:r>
          </a:p>
          <a:p>
            <a:pPr>
              <a:lnSpc>
                <a:spcPct val="150000"/>
              </a:lnSpc>
              <a:spcBef>
                <a:spcPts val="0"/>
              </a:spcBef>
              <a:buChar char="•"/>
            </a:pPr>
            <a:r>
              <a:rPr lang="en-US" sz="2400"/>
              <a:t>Leadership Skills</a:t>
            </a:r>
          </a:p>
          <a:p>
            <a:pPr>
              <a:lnSpc>
                <a:spcPct val="150000"/>
              </a:lnSpc>
              <a:spcBef>
                <a:spcPts val="0"/>
              </a:spcBef>
              <a:buChar char="•"/>
            </a:pPr>
            <a:r>
              <a:rPr lang="en-US" sz="2400"/>
              <a:t>Financial Skills</a:t>
            </a:r>
          </a:p>
          <a:p>
            <a:pPr>
              <a:lnSpc>
                <a:spcPct val="150000"/>
              </a:lnSpc>
              <a:spcBef>
                <a:spcPts val="0"/>
              </a:spcBef>
              <a:buChar char="•"/>
            </a:pPr>
            <a:r>
              <a:rPr lang="en-US" sz="2400"/>
              <a:t>Time Management and Organisational Skills</a:t>
            </a:r>
          </a:p>
          <a:p>
            <a:pPr>
              <a:lnSpc>
                <a:spcPct val="150000"/>
              </a:lnSpc>
              <a:spcBef>
                <a:spcPts val="0"/>
              </a:spcBef>
              <a:buChar char="•"/>
            </a:pPr>
            <a:r>
              <a:rPr lang="en-US" sz="2400"/>
              <a:t>Technical Skills</a:t>
            </a:r>
          </a:p>
          <a:p>
            <a:pPr>
              <a:lnSpc>
                <a:spcPct val="150000"/>
              </a:lnSpc>
              <a:spcBef>
                <a:spcPts val="0"/>
              </a:spcBef>
              <a:buChar char="•"/>
            </a:pPr>
            <a:endParaRPr lang="en-US"/>
          </a:p>
          <a:p>
            <a:pPr marL="0" indent="0">
              <a:buNone/>
            </a:pPr>
            <a:endParaRPr lang="en-GB"/>
          </a:p>
        </p:txBody>
      </p:sp>
      <p:sp>
        <p:nvSpPr>
          <p:cNvPr id="4" name="Slide Number Placeholder 3">
            <a:extLst>
              <a:ext uri="{FF2B5EF4-FFF2-40B4-BE49-F238E27FC236}">
                <a16:creationId xmlns:a16="http://schemas.microsoft.com/office/drawing/2014/main" id="{B16E55C0-F5C0-4646-BC26-B5FAA8B92597}"/>
              </a:ext>
            </a:extLst>
          </p:cNvPr>
          <p:cNvSpPr>
            <a:spLocks noGrp="1"/>
          </p:cNvSpPr>
          <p:nvPr>
            <p:ph type="sldNum" sz="quarter" idx="12"/>
          </p:nvPr>
        </p:nvSpPr>
        <p:spPr/>
        <p:txBody>
          <a:bodyPr/>
          <a:lstStyle/>
          <a:p>
            <a:fld id="{D57F1E4F-1CFF-5643-939E-02111984F565}" type="slidenum">
              <a:rPr lang="en-US" dirty="0"/>
              <a:pPr/>
              <a:t>8</a:t>
            </a:fld>
            <a:endParaRPr lang="en-US"/>
          </a:p>
        </p:txBody>
      </p:sp>
      <p:sp>
        <p:nvSpPr>
          <p:cNvPr id="5" name="TextBox 4">
            <a:extLst>
              <a:ext uri="{FF2B5EF4-FFF2-40B4-BE49-F238E27FC236}">
                <a16:creationId xmlns:a16="http://schemas.microsoft.com/office/drawing/2014/main" id="{4F07668A-2A3C-42AD-9326-0277A07AE16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a:cs typeface="Arial"/>
            </a:endParaRPr>
          </a:p>
        </p:txBody>
      </p:sp>
    </p:spTree>
    <p:extLst>
      <p:ext uri="{BB962C8B-B14F-4D97-AF65-F5344CB8AC3E}">
        <p14:creationId xmlns:p14="http://schemas.microsoft.com/office/powerpoint/2010/main" val="1865335055"/>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43CF98B-8259-4FEB-A824-0FF0C5C1EDD6}"/>
              </a:ext>
            </a:extLst>
          </p:cNvPr>
          <p:cNvGraphicFramePr>
            <a:graphicFrameLocks noGrp="1"/>
          </p:cNvGraphicFramePr>
          <p:nvPr/>
        </p:nvGraphicFramePr>
        <p:xfrm>
          <a:off x="0" y="0"/>
          <a:ext cx="12192000" cy="6858000"/>
        </p:xfrm>
        <a:graphic>
          <a:graphicData uri="http://schemas.openxmlformats.org/drawingml/2006/table">
            <a:tbl>
              <a:tblPr firstRow="1" bandRow="1">
                <a:tableStyleId>{073A0DAA-6AF3-43AB-8588-CEC1D06C72B9}</a:tableStyleId>
              </a:tblPr>
              <a:tblGrid>
                <a:gridCol w="2084439">
                  <a:extLst>
                    <a:ext uri="{9D8B030D-6E8A-4147-A177-3AD203B41FA5}">
                      <a16:colId xmlns:a16="http://schemas.microsoft.com/office/drawing/2014/main" val="1319084661"/>
                    </a:ext>
                  </a:extLst>
                </a:gridCol>
                <a:gridCol w="5909187">
                  <a:extLst>
                    <a:ext uri="{9D8B030D-6E8A-4147-A177-3AD203B41FA5}">
                      <a16:colId xmlns:a16="http://schemas.microsoft.com/office/drawing/2014/main" val="136307701"/>
                    </a:ext>
                  </a:extLst>
                </a:gridCol>
                <a:gridCol w="4198374">
                  <a:extLst>
                    <a:ext uri="{9D8B030D-6E8A-4147-A177-3AD203B41FA5}">
                      <a16:colId xmlns:a16="http://schemas.microsoft.com/office/drawing/2014/main" val="1562833357"/>
                    </a:ext>
                  </a:extLst>
                </a:gridCol>
              </a:tblGrid>
              <a:tr h="485605">
                <a:tc>
                  <a:txBody>
                    <a:bodyPr/>
                    <a:lstStyle/>
                    <a:p>
                      <a:pPr algn="ctr"/>
                      <a:r>
                        <a:rPr lang="en-US" sz="2400"/>
                        <a:t>Basis</a:t>
                      </a:r>
                      <a:endParaRPr lang="en-IN" sz="2400"/>
                    </a:p>
                  </a:txBody>
                  <a:tcPr/>
                </a:tc>
                <a:tc>
                  <a:txBody>
                    <a:bodyPr/>
                    <a:lstStyle/>
                    <a:p>
                      <a:pPr algn="ctr"/>
                      <a:r>
                        <a:rPr lang="en-US" sz="2400"/>
                        <a:t>Incubators</a:t>
                      </a:r>
                      <a:endParaRPr lang="en-IN" sz="2400"/>
                    </a:p>
                  </a:txBody>
                  <a:tcPr/>
                </a:tc>
                <a:tc>
                  <a:txBody>
                    <a:bodyPr/>
                    <a:lstStyle/>
                    <a:p>
                      <a:pPr algn="ctr"/>
                      <a:r>
                        <a:rPr lang="en-US" sz="2400"/>
                        <a:t>Accelerators</a:t>
                      </a:r>
                      <a:endParaRPr lang="en-IN" sz="2400"/>
                    </a:p>
                  </a:txBody>
                  <a:tcPr/>
                </a:tc>
                <a:extLst>
                  <a:ext uri="{0D108BD9-81ED-4DB2-BD59-A6C34878D82A}">
                    <a16:rowId xmlns:a16="http://schemas.microsoft.com/office/drawing/2014/main" val="269150181"/>
                  </a:ext>
                </a:extLst>
              </a:tr>
              <a:tr h="1131470">
                <a:tc>
                  <a:txBody>
                    <a:bodyPr/>
                    <a:lstStyle/>
                    <a:p>
                      <a:pPr>
                        <a:lnSpc>
                          <a:spcPct val="150000"/>
                        </a:lnSpc>
                      </a:pPr>
                      <a:r>
                        <a:rPr lang="en-US" b="1"/>
                        <a:t>Clients</a:t>
                      </a:r>
                      <a:endParaRPr lang="en-IN" b="1"/>
                    </a:p>
                  </a:txBody>
                  <a:tcPr anchor="ctr"/>
                </a:tc>
                <a:tc>
                  <a:txBody>
                    <a:bodyPr/>
                    <a:lstStyle/>
                    <a:p>
                      <a:pPr>
                        <a:lnSpc>
                          <a:spcPct val="150000"/>
                        </a:lnSpc>
                      </a:pPr>
                      <a:r>
                        <a:rPr lang="en-US"/>
                        <a:t>Science based Business(Bio Tech, Medical Devices, Nano Technology)</a:t>
                      </a:r>
                      <a:endParaRPr lang="en-IN"/>
                    </a:p>
                  </a:txBody>
                  <a:tcPr anchor="ctr"/>
                </a:tc>
                <a:tc>
                  <a:txBody>
                    <a:bodyPr/>
                    <a:lstStyle/>
                    <a:p>
                      <a:pPr>
                        <a:lnSpc>
                          <a:spcPct val="150000"/>
                        </a:lnSpc>
                      </a:pPr>
                      <a:r>
                        <a:rPr lang="en-US"/>
                        <a:t>Mostly IT Based( Web Designing, Cloud Computing)</a:t>
                      </a:r>
                      <a:endParaRPr lang="en-IN"/>
                    </a:p>
                  </a:txBody>
                  <a:tcPr anchor="ctr"/>
                </a:tc>
                <a:extLst>
                  <a:ext uri="{0D108BD9-81ED-4DB2-BD59-A6C34878D82A}">
                    <a16:rowId xmlns:a16="http://schemas.microsoft.com/office/drawing/2014/main" val="2802783411"/>
                  </a:ext>
                </a:extLst>
              </a:tr>
              <a:tr h="1012956">
                <a:tc>
                  <a:txBody>
                    <a:bodyPr/>
                    <a:lstStyle/>
                    <a:p>
                      <a:pPr>
                        <a:lnSpc>
                          <a:spcPct val="150000"/>
                        </a:lnSpc>
                      </a:pPr>
                      <a:r>
                        <a:rPr lang="en-US" b="1"/>
                        <a:t>Selection Process</a:t>
                      </a:r>
                      <a:endParaRPr lang="en-IN" b="1"/>
                    </a:p>
                  </a:txBody>
                  <a:tcPr anchor="ctr"/>
                </a:tc>
                <a:tc>
                  <a:txBody>
                    <a:bodyPr/>
                    <a:lstStyle/>
                    <a:p>
                      <a:pPr>
                        <a:lnSpc>
                          <a:spcPct val="150000"/>
                        </a:lnSpc>
                      </a:pPr>
                      <a:r>
                        <a:rPr lang="en-US"/>
                        <a:t>Competitive Selection, Mostly Same Region)</a:t>
                      </a:r>
                      <a:endParaRPr lang="en-IN"/>
                    </a:p>
                  </a:txBody>
                  <a:tcPr anchor="ctr"/>
                </a:tc>
                <a:tc>
                  <a:txBody>
                    <a:bodyPr/>
                    <a:lstStyle/>
                    <a:p>
                      <a:pPr>
                        <a:lnSpc>
                          <a:spcPct val="150000"/>
                        </a:lnSpc>
                      </a:pPr>
                      <a:r>
                        <a:rPr lang="en-US"/>
                        <a:t>Competitive Selection of Firms from Wide Regions</a:t>
                      </a:r>
                      <a:endParaRPr lang="en-IN"/>
                    </a:p>
                  </a:txBody>
                  <a:tcPr anchor="ctr"/>
                </a:tc>
                <a:extLst>
                  <a:ext uri="{0D108BD9-81ED-4DB2-BD59-A6C34878D82A}">
                    <a16:rowId xmlns:a16="http://schemas.microsoft.com/office/drawing/2014/main" val="749351416"/>
                  </a:ext>
                </a:extLst>
              </a:tr>
              <a:tr h="1012956">
                <a:tc>
                  <a:txBody>
                    <a:bodyPr/>
                    <a:lstStyle/>
                    <a:p>
                      <a:pPr>
                        <a:lnSpc>
                          <a:spcPct val="150000"/>
                        </a:lnSpc>
                      </a:pPr>
                      <a:r>
                        <a:rPr lang="en-US" b="1"/>
                        <a:t>Term of Assistance</a:t>
                      </a:r>
                      <a:endParaRPr lang="en-IN" b="1"/>
                    </a:p>
                  </a:txBody>
                  <a:tcPr anchor="ctr"/>
                </a:tc>
                <a:tc>
                  <a:txBody>
                    <a:bodyPr/>
                    <a:lstStyle/>
                    <a:p>
                      <a:pPr>
                        <a:lnSpc>
                          <a:spcPct val="150000"/>
                        </a:lnSpc>
                      </a:pPr>
                      <a:r>
                        <a:rPr lang="en-US"/>
                        <a:t>1 to 5 years</a:t>
                      </a:r>
                      <a:endParaRPr lang="en-IN"/>
                    </a:p>
                  </a:txBody>
                  <a:tcPr anchor="ctr"/>
                </a:tc>
                <a:tc>
                  <a:txBody>
                    <a:bodyPr/>
                    <a:lstStyle/>
                    <a:p>
                      <a:pPr>
                        <a:lnSpc>
                          <a:spcPct val="150000"/>
                        </a:lnSpc>
                      </a:pPr>
                      <a:r>
                        <a:rPr lang="en-US"/>
                        <a:t>Short Term Assistance from 1-3 Months</a:t>
                      </a:r>
                      <a:endParaRPr lang="en-IN"/>
                    </a:p>
                  </a:txBody>
                  <a:tcPr anchor="ctr"/>
                </a:tc>
                <a:extLst>
                  <a:ext uri="{0D108BD9-81ED-4DB2-BD59-A6C34878D82A}">
                    <a16:rowId xmlns:a16="http://schemas.microsoft.com/office/drawing/2014/main" val="3231470005"/>
                  </a:ext>
                </a:extLst>
              </a:tr>
              <a:tr h="1299198">
                <a:tc>
                  <a:txBody>
                    <a:bodyPr/>
                    <a:lstStyle/>
                    <a:p>
                      <a:pPr>
                        <a:lnSpc>
                          <a:spcPct val="150000"/>
                        </a:lnSpc>
                      </a:pPr>
                      <a:r>
                        <a:rPr lang="en-US" b="1"/>
                        <a:t>Services</a:t>
                      </a:r>
                      <a:endParaRPr lang="en-IN" b="1"/>
                    </a:p>
                  </a:txBody>
                  <a:tcPr anchor="ctr"/>
                </a:tc>
                <a:tc>
                  <a:txBody>
                    <a:bodyPr/>
                    <a:lstStyle/>
                    <a:p>
                      <a:pPr>
                        <a:lnSpc>
                          <a:spcPct val="150000"/>
                        </a:lnSpc>
                      </a:pPr>
                      <a:r>
                        <a:rPr lang="en-US"/>
                        <a:t>Provide Services like Consultation, Specialized advice in IPR, Skill Development</a:t>
                      </a:r>
                      <a:endParaRPr lang="en-IN"/>
                    </a:p>
                  </a:txBody>
                  <a:tcPr anchor="ctr"/>
                </a:tc>
                <a:tc>
                  <a:txBody>
                    <a:bodyPr/>
                    <a:lstStyle/>
                    <a:p>
                      <a:pPr>
                        <a:lnSpc>
                          <a:spcPct val="150000"/>
                        </a:lnSpc>
                      </a:pPr>
                      <a:r>
                        <a:rPr lang="en-US"/>
                        <a:t>Give Ideas, Procure Resources and Investments, Find Customers</a:t>
                      </a:r>
                      <a:endParaRPr lang="en-IN"/>
                    </a:p>
                  </a:txBody>
                  <a:tcPr anchor="ctr"/>
                </a:tc>
                <a:extLst>
                  <a:ext uri="{0D108BD9-81ED-4DB2-BD59-A6C34878D82A}">
                    <a16:rowId xmlns:a16="http://schemas.microsoft.com/office/drawing/2014/main" val="3986437636"/>
                  </a:ext>
                </a:extLst>
              </a:tr>
              <a:tr h="1915815">
                <a:tc>
                  <a:txBody>
                    <a:bodyPr/>
                    <a:lstStyle/>
                    <a:p>
                      <a:pPr>
                        <a:lnSpc>
                          <a:spcPct val="150000"/>
                        </a:lnSpc>
                      </a:pPr>
                      <a:r>
                        <a:rPr lang="en-US" b="1"/>
                        <a:t>Investment</a:t>
                      </a:r>
                      <a:endParaRPr lang="en-IN" b="1"/>
                    </a:p>
                  </a:txBody>
                  <a:tcPr anchor="ctr"/>
                </a:tc>
                <a:tc>
                  <a:txBody>
                    <a:bodyPr/>
                    <a:lstStyle/>
                    <a:p>
                      <a:pPr>
                        <a:lnSpc>
                          <a:spcPct val="150000"/>
                        </a:lnSpc>
                      </a:pPr>
                      <a:r>
                        <a:rPr lang="en-US"/>
                        <a:t>Do not have funds to invest directly, Create a network to expand the business, do not take Equity</a:t>
                      </a:r>
                      <a:endParaRPr lang="en-IN"/>
                    </a:p>
                  </a:txBody>
                  <a:tcPr anchor="ctr"/>
                </a:tc>
                <a:tc>
                  <a:txBody>
                    <a:bodyPr/>
                    <a:lstStyle/>
                    <a:p>
                      <a:pPr>
                        <a:lnSpc>
                          <a:spcPct val="150000"/>
                        </a:lnSpc>
                      </a:pPr>
                      <a:r>
                        <a:rPr lang="en-US"/>
                        <a:t>Invest money in Companies and take Equity </a:t>
                      </a:r>
                      <a:endParaRPr lang="en-IN"/>
                    </a:p>
                  </a:txBody>
                  <a:tcPr anchor="ctr"/>
                </a:tc>
                <a:extLst>
                  <a:ext uri="{0D108BD9-81ED-4DB2-BD59-A6C34878D82A}">
                    <a16:rowId xmlns:a16="http://schemas.microsoft.com/office/drawing/2014/main" val="1286802847"/>
                  </a:ext>
                </a:extLst>
              </a:tr>
            </a:tbl>
          </a:graphicData>
        </a:graphic>
      </p:graphicFrame>
    </p:spTree>
    <p:extLst>
      <p:ext uri="{BB962C8B-B14F-4D97-AF65-F5344CB8AC3E}">
        <p14:creationId xmlns:p14="http://schemas.microsoft.com/office/powerpoint/2010/main" val="265103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79D4-C8E7-49D5-84C3-5E14FDC8CD85}"/>
              </a:ext>
            </a:extLst>
          </p:cNvPr>
          <p:cNvSpPr>
            <a:spLocks noGrp="1"/>
          </p:cNvSpPr>
          <p:nvPr>
            <p:ph type="title"/>
          </p:nvPr>
        </p:nvSpPr>
        <p:spPr/>
        <p:txBody>
          <a:bodyPr/>
          <a:lstStyle/>
          <a:p>
            <a:r>
              <a:rPr lang="en-GB" sz="3200" b="1"/>
              <a:t>Essential Qualities of a Successful Entrepreneur</a:t>
            </a:r>
            <a:br>
              <a:rPr lang="en-GB" sz="3200" b="1"/>
            </a:br>
            <a:r>
              <a:rPr lang="en-GB" sz="3200" b="1"/>
              <a:t>                                    </a:t>
            </a:r>
            <a:r>
              <a:rPr lang="en-GB" sz="2800"/>
              <a:t>Dr.Kiran Mazumdar-Shaw</a:t>
            </a:r>
            <a:br>
              <a:rPr lang="en-GB" sz="2800"/>
            </a:br>
            <a:endParaRPr lang="en-GB" sz="3200"/>
          </a:p>
        </p:txBody>
      </p:sp>
      <p:sp>
        <p:nvSpPr>
          <p:cNvPr id="3" name="Content Placeholder 2">
            <a:extLst>
              <a:ext uri="{FF2B5EF4-FFF2-40B4-BE49-F238E27FC236}">
                <a16:creationId xmlns:a16="http://schemas.microsoft.com/office/drawing/2014/main" id="{8864DEDB-36F8-46B7-8D8D-93BDE0F51D0E}"/>
              </a:ext>
            </a:extLst>
          </p:cNvPr>
          <p:cNvSpPr>
            <a:spLocks noGrp="1"/>
          </p:cNvSpPr>
          <p:nvPr>
            <p:ph idx="1"/>
          </p:nvPr>
        </p:nvSpPr>
        <p:spPr>
          <a:xfrm>
            <a:off x="412750" y="1671919"/>
            <a:ext cx="10101446" cy="4957479"/>
          </a:xfrm>
        </p:spPr>
        <p:txBody>
          <a:bodyPr vert="horz" lIns="91440" tIns="45720" rIns="91440" bIns="45720" rtlCol="0" anchor="t">
            <a:noAutofit/>
          </a:bodyPr>
          <a:lstStyle/>
          <a:p>
            <a:pPr marL="457200" indent="-457200">
              <a:buAutoNum type="arabicParenR"/>
            </a:pPr>
            <a:r>
              <a:rPr lang="en-GB" sz="2400"/>
              <a:t>Sprit of challenge</a:t>
            </a:r>
          </a:p>
          <a:p>
            <a:pPr marL="457200" indent="-457200">
              <a:buAutoNum type="arabicParenR"/>
            </a:pPr>
            <a:r>
              <a:rPr lang="en-GB" sz="2400"/>
              <a:t>Sense of Conviction</a:t>
            </a:r>
          </a:p>
          <a:p>
            <a:pPr marL="457200" indent="-457200">
              <a:buAutoNum type="arabicParenR"/>
            </a:pPr>
            <a:r>
              <a:rPr lang="en-GB" sz="2400"/>
              <a:t>Resourcefulness</a:t>
            </a:r>
          </a:p>
          <a:p>
            <a:pPr marL="457200" indent="-457200">
              <a:buAutoNum type="arabicParenR"/>
            </a:pPr>
            <a:r>
              <a:rPr lang="en-GB" sz="2400"/>
              <a:t>Ethos of Persistence</a:t>
            </a:r>
          </a:p>
          <a:p>
            <a:pPr marL="457200" indent="-457200">
              <a:buAutoNum type="arabicParenR"/>
            </a:pPr>
            <a:r>
              <a:rPr lang="en-GB" sz="2400"/>
              <a:t>Ability to manage failure</a:t>
            </a:r>
          </a:p>
          <a:p>
            <a:pPr marL="457200" indent="-457200">
              <a:buAutoNum type="arabicParenR"/>
            </a:pPr>
            <a:r>
              <a:rPr lang="en-GB" sz="2400"/>
              <a:t>Problem solving approach</a:t>
            </a:r>
          </a:p>
          <a:p>
            <a:pPr marL="457200" indent="-457200">
              <a:buAutoNum type="arabicParenR"/>
            </a:pPr>
            <a:r>
              <a:rPr lang="en-GB" sz="2400"/>
              <a:t>Ability to spot and leverage opportunity</a:t>
            </a:r>
          </a:p>
          <a:p>
            <a:pPr marL="457200" indent="-457200">
              <a:buAutoNum type="arabicParenR"/>
            </a:pPr>
            <a:r>
              <a:rPr lang="en-GB" sz="2400"/>
              <a:t>Building core competence and excellence</a:t>
            </a:r>
          </a:p>
          <a:p>
            <a:pPr marL="457200" indent="-457200">
              <a:buAutoNum type="arabicParenR"/>
            </a:pPr>
            <a:r>
              <a:rPr lang="en-GB" sz="2400"/>
              <a:t>Uncompromising work ethic</a:t>
            </a:r>
          </a:p>
          <a:p>
            <a:pPr marL="457200" indent="-457200">
              <a:buAutoNum type="arabicParenR"/>
            </a:pPr>
            <a:r>
              <a:rPr lang="en-GB" sz="2400"/>
              <a:t>Building a strong organizational DNA through differentiation</a:t>
            </a:r>
          </a:p>
        </p:txBody>
      </p:sp>
      <p:sp>
        <p:nvSpPr>
          <p:cNvPr id="4" name="Slide Number Placeholder 3">
            <a:extLst>
              <a:ext uri="{FF2B5EF4-FFF2-40B4-BE49-F238E27FC236}">
                <a16:creationId xmlns:a16="http://schemas.microsoft.com/office/drawing/2014/main" id="{25043C35-C336-46E4-90EB-156BD741F4E6}"/>
              </a:ext>
            </a:extLst>
          </p:cNvPr>
          <p:cNvSpPr>
            <a:spLocks noGrp="1"/>
          </p:cNvSpPr>
          <p:nvPr>
            <p:ph type="sldNum" sz="quarter" idx="12"/>
          </p:nvPr>
        </p:nvSpPr>
        <p:spPr/>
        <p:txBody>
          <a:bodyPr/>
          <a:lstStyle/>
          <a:p>
            <a:fld id="{D57F1E4F-1CFF-5643-939E-02111984F565}" type="slidenum">
              <a:rPr lang="en-US" dirty="0"/>
              <a:pPr/>
              <a:t>9</a:t>
            </a:fld>
            <a:endParaRPr lang="en-US"/>
          </a:p>
        </p:txBody>
      </p:sp>
    </p:spTree>
    <p:extLst>
      <p:ext uri="{BB962C8B-B14F-4D97-AF65-F5344CB8AC3E}">
        <p14:creationId xmlns:p14="http://schemas.microsoft.com/office/powerpoint/2010/main" val="3118796368"/>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4632</Words>
  <Application>Microsoft Office PowerPoint</Application>
  <PresentationFormat>Widescreen</PresentationFormat>
  <Paragraphs>709</Paragraphs>
  <Slides>80</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80</vt:i4>
      </vt:variant>
    </vt:vector>
  </HeadingPairs>
  <TitlesOfParts>
    <vt:vector size="88" baseType="lpstr">
      <vt:lpstr>Arial</vt:lpstr>
      <vt:lpstr>Calibri</vt:lpstr>
      <vt:lpstr>Calibri Light</vt:lpstr>
      <vt:lpstr>Century Gothic</vt:lpstr>
      <vt:lpstr>Wingdings</vt:lpstr>
      <vt:lpstr>Wingdings 3</vt:lpstr>
      <vt:lpstr>Ion</vt:lpstr>
      <vt:lpstr>Office Theme</vt:lpstr>
      <vt:lpstr>Entrepreneurship             and  Project Management</vt:lpstr>
      <vt:lpstr>UNIT-I Introduction to Entrepreneurship Contents</vt:lpstr>
      <vt:lpstr>Entrepreneur</vt:lpstr>
      <vt:lpstr>Entrepreneur</vt:lpstr>
      <vt:lpstr>Entrepreneur-Entrepreneurship-Enterprise</vt:lpstr>
      <vt:lpstr>Characteristics of Successful Entrepreneurs</vt:lpstr>
      <vt:lpstr>Azim Premji's Ten Golden Rules for a Successful Entrepreneur</vt:lpstr>
      <vt:lpstr>Skills of an Entrepreneur</vt:lpstr>
      <vt:lpstr>Essential Qualities of a Successful Entrepreneur                                     Dr.Kiran Mazumdar-Shaw </vt:lpstr>
      <vt:lpstr>The Major Charms of becoming an Entrepreneur</vt:lpstr>
      <vt:lpstr>Entrepreneurship</vt:lpstr>
      <vt:lpstr>Entrepreneurship </vt:lpstr>
      <vt:lpstr>Concept of Entrepreneurship</vt:lpstr>
      <vt:lpstr> ENTREPRENEUR AND ENTREPRENEURSHIP </vt:lpstr>
      <vt:lpstr>ENTREPRENEUR AND ENTREPRENEURSHIP </vt:lpstr>
      <vt:lpstr>Entrepreneurship</vt:lpstr>
      <vt:lpstr>Nature of Entrepreneurship</vt:lpstr>
      <vt:lpstr>Factors affecting Entrepreneurship Development</vt:lpstr>
      <vt:lpstr>Factors affecting Entrepreneurship    Development  </vt:lpstr>
      <vt:lpstr>Entrepreneurial Process</vt:lpstr>
      <vt:lpstr>The Entrepreneurial decision process </vt:lpstr>
      <vt:lpstr>Functions of Entrepreneurs</vt:lpstr>
      <vt:lpstr>Entrepreneurial Functions</vt:lpstr>
      <vt:lpstr>Managerial Functions</vt:lpstr>
      <vt:lpstr>Promotional Functions</vt:lpstr>
      <vt:lpstr>Commercial Functions</vt:lpstr>
      <vt:lpstr>Types of Entrepreneurs </vt:lpstr>
      <vt:lpstr>Types of Entrepreneurs  </vt:lpstr>
      <vt:lpstr>Types of Entrepreneurs</vt:lpstr>
      <vt:lpstr>Categorization of Entrepreneurs based on Nature of Economy</vt:lpstr>
      <vt:lpstr>Classification of Entrepreneurs from Development Angle</vt:lpstr>
      <vt:lpstr>Types of Entrepreneurs</vt:lpstr>
      <vt:lpstr>PowerPoint Presentation</vt:lpstr>
      <vt:lpstr>Difference between an Entrepreneur and a Manager</vt:lpstr>
      <vt:lpstr>INTRAPRENEUR</vt:lpstr>
      <vt:lpstr>Intrapreneurial Process</vt:lpstr>
      <vt:lpstr>Entrepreneur VS   Intrapreneur</vt:lpstr>
      <vt:lpstr>Social Entrepreneur</vt:lpstr>
      <vt:lpstr>Social Entrepreneur </vt:lpstr>
      <vt:lpstr>Social Entrepreneur</vt:lpstr>
      <vt:lpstr>Social Entrepreneur</vt:lpstr>
      <vt:lpstr>Social Entrepreneur</vt:lpstr>
      <vt:lpstr>Social Entrepreneur</vt:lpstr>
      <vt:lpstr>Women Entrepreneurship</vt:lpstr>
      <vt:lpstr>Women Entrepreneurship</vt:lpstr>
      <vt:lpstr>Women Entrepreneurship</vt:lpstr>
      <vt:lpstr>Why Women become Entrepreneurs?</vt:lpstr>
      <vt:lpstr>Women Entrepreneurs in India-Traits of Women Entrepreneurs</vt:lpstr>
      <vt:lpstr>Factors influencing Women Entrepreneurship</vt:lpstr>
      <vt:lpstr>Factors influencing Women Entrepreneurship</vt:lpstr>
      <vt:lpstr>Woman Entrepreneurs in India – Segments of Women Entrepreneurs </vt:lpstr>
      <vt:lpstr>Functions of Women Entrepreneurs</vt:lpstr>
      <vt:lpstr>Functions of Women Entrepreneurs</vt:lpstr>
      <vt:lpstr>Problems of Women Entrepreneurs</vt:lpstr>
      <vt:lpstr>Remedial Measures</vt:lpstr>
      <vt:lpstr>Woman Entrepreneurs in India – Financial Assistance </vt:lpstr>
      <vt:lpstr>Woman Entrepreneurs in India – Financial Assistance </vt:lpstr>
      <vt:lpstr>Woman Entrepreneurs in India – Financial Assistance </vt:lpstr>
      <vt:lpstr>Woman Entrepreneurs in India –  Institutions Assisting Women Entrepreneurs </vt:lpstr>
      <vt:lpstr>Woman Entrepreneurs in India –  Institutions Assisting Women Entrepreneurs  Other Schemes  </vt:lpstr>
      <vt:lpstr>Woman Entrepreneurs in India-Scope of Opportunities for Women Entrepreneurs</vt:lpstr>
      <vt:lpstr>Woman Entrepreneurs in India-Scope of Opportunities for Women Entrepreneurs</vt:lpstr>
      <vt:lpstr>Woman Entrepreneurs in India-Scope of Opportunities for Women Entrepreneurs</vt:lpstr>
      <vt:lpstr>Woman Entrepreneurs in India-Scope of Opportunities for Women Entrepreneurs</vt:lpstr>
      <vt:lpstr>Entrepreneurship barriers​</vt:lpstr>
      <vt:lpstr>Entrepreneurship barriers​</vt:lpstr>
      <vt:lpstr>Reasons for Entrepreneurial failure​</vt:lpstr>
      <vt:lpstr>How to avoid failure as an Entrepreneur​</vt:lpstr>
      <vt:lpstr>How to avoid failure as an Entrepreneur​</vt:lpstr>
      <vt:lpstr>Incubation Centres</vt:lpstr>
      <vt:lpstr>Incubation Centres</vt:lpstr>
      <vt:lpstr>Functions of Incubation Centers​ </vt:lpstr>
      <vt:lpstr>Incubation centers- types</vt:lpstr>
      <vt:lpstr>Incubation centers- types</vt:lpstr>
      <vt:lpstr>Types of Incubation Services</vt:lpstr>
      <vt:lpstr>Most Common Incubator Services</vt:lpstr>
      <vt:lpstr>Incubation Process</vt:lpstr>
      <vt:lpstr>Benefits of Incubation</vt:lpstr>
      <vt:lpstr>Types of Incubators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Ravikumar Chintakindi</cp:lastModifiedBy>
  <cp:revision>7</cp:revision>
  <dcterms:created xsi:type="dcterms:W3CDTF">2022-01-22T12:46:37Z</dcterms:created>
  <dcterms:modified xsi:type="dcterms:W3CDTF">2022-08-23T04:35:49Z</dcterms:modified>
</cp:coreProperties>
</file>