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1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380" r:id="rId14"/>
    <p:sldMasterId id="2147484394" r:id="rId15"/>
  </p:sldMasterIdLst>
  <p:notesMasterIdLst>
    <p:notesMasterId r:id="rId37"/>
  </p:notesMasterIdLst>
  <p:handoutMasterIdLst>
    <p:handoutMasterId r:id="rId38"/>
  </p:handoutMasterIdLst>
  <p:sldIdLst>
    <p:sldId id="257" r:id="rId16"/>
    <p:sldId id="266" r:id="rId17"/>
    <p:sldId id="273" r:id="rId18"/>
    <p:sldId id="297" r:id="rId19"/>
    <p:sldId id="298" r:id="rId20"/>
    <p:sldId id="271" r:id="rId21"/>
    <p:sldId id="295" r:id="rId22"/>
    <p:sldId id="284" r:id="rId23"/>
    <p:sldId id="285" r:id="rId24"/>
    <p:sldId id="286" r:id="rId25"/>
    <p:sldId id="282" r:id="rId26"/>
    <p:sldId id="283" r:id="rId27"/>
    <p:sldId id="264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59" r:id="rId36"/>
  </p:sldIdLst>
  <p:sldSz cx="6858000" cy="5143500"/>
  <p:notesSz cx="7010400" cy="92964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183" userDrawn="1">
          <p15:clr>
            <a:srgbClr val="A4A3A4"/>
          </p15:clr>
        </p15:guide>
        <p15:guide id="3" pos="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126"/>
    <a:srgbClr val="7AB800"/>
    <a:srgbClr val="C1D62F"/>
    <a:srgbClr val="74CAC7"/>
    <a:srgbClr val="00447C"/>
    <a:srgbClr val="000D7C"/>
    <a:srgbClr val="AAAAAA"/>
    <a:srgbClr val="0085C3"/>
    <a:srgbClr val="0087CC"/>
    <a:srgbClr val="FF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86036" autoAdjust="0"/>
  </p:normalViewPr>
  <p:slideViewPr>
    <p:cSldViewPr snapToGrid="0">
      <p:cViewPr varScale="1">
        <p:scale>
          <a:sx n="87" d="100"/>
          <a:sy n="87" d="100"/>
        </p:scale>
        <p:origin x="1000" y="56"/>
      </p:cViewPr>
      <p:guideLst>
        <p:guide orient="horz" pos="3072"/>
        <p:guide pos="4183"/>
        <p:guide pos="135"/>
      </p:guideLst>
    </p:cSldViewPr>
  </p:slideViewPr>
  <p:outlineViewPr>
    <p:cViewPr>
      <p:scale>
        <a:sx n="33" d="100"/>
        <a:sy n="33" d="100"/>
      </p:scale>
      <p:origin x="0" y="9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Restricted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Restricted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384175"/>
            <a:ext cx="5241925" cy="393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6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6150" y="376238"/>
            <a:ext cx="5157788" cy="3868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6150" y="376238"/>
            <a:ext cx="5157788" cy="3868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6150" y="376238"/>
            <a:ext cx="5157788" cy="3868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54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da-DK" sz="1200" i="0" kern="1200" dirty="0" smtClean="0">
                <a:solidFill>
                  <a:schemeClr val="accent3"/>
                </a:solidFill>
                <a:latin typeface="Museo Sans For Dell" pitchFamily="2" charset="0"/>
                <a:ea typeface="+mn-ea"/>
                <a:cs typeface="+mn-cs"/>
              </a:rPr>
              <a:t>Optional slide: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da-DK" sz="1200" i="0" kern="1200" dirty="0" smtClean="0">
                <a:solidFill>
                  <a:schemeClr val="accent3"/>
                </a:solidFill>
                <a:latin typeface="Museo Sans For Dell" pitchFamily="2" charset="0"/>
                <a:ea typeface="+mn-ea"/>
                <a:cs typeface="+mn-cs"/>
              </a:rPr>
              <a:t>Current Events, Activities and initiatives</a:t>
            </a:r>
            <a:endParaRPr lang="en-US" sz="1200" i="0" kern="1200" dirty="0" smtClean="0">
              <a:solidFill>
                <a:schemeClr val="accent3"/>
              </a:solidFill>
              <a:latin typeface="Museo Sans For Dell" pitchFamily="2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1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384175"/>
            <a:ext cx="5241925" cy="393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6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05743" y="274326"/>
            <a:ext cx="5172749" cy="1231014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05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05742" y="1968764"/>
            <a:ext cx="5172075" cy="230832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15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3" y="4772030"/>
            <a:ext cx="750094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rebuchet MS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63" y="4305658"/>
            <a:ext cx="592511" cy="5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91"/>
            <a:ext cx="596646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7588" y="274319"/>
            <a:ext cx="321395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2" y="1280160"/>
            <a:ext cx="3212895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2" y="274325"/>
            <a:ext cx="409532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280160"/>
            <a:ext cx="32232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819150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4325"/>
            <a:ext cx="322326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32232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1113348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91"/>
            <a:ext cx="596646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ackground Cover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Tech_Data_L1-P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0" r="-5040" b="16920"/>
          <a:stretch>
            <a:fillRect/>
          </a:stretch>
        </p:blipFill>
        <p:spPr bwMode="auto">
          <a:xfrm>
            <a:off x="5781675" y="4697016"/>
            <a:ext cx="1077516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5750" y="1854994"/>
            <a:ext cx="4657725" cy="1015663"/>
          </a:xfrm>
          <a:noFill/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E2B8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marL="0" eaLnBrk="0" hangingPunct="0">
              <a:lnSpc>
                <a:spcPct val="100000"/>
              </a:lnSpc>
              <a:spcAft>
                <a:spcPct val="25000"/>
              </a:spcAft>
              <a:defRPr sz="3000" b="0">
                <a:effectLst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178969"/>
            <a:ext cx="4700588" cy="923330"/>
          </a:xfrm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E2B8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 eaLnBrk="0" hangingPunct="0">
              <a:spcBef>
                <a:spcPct val="0"/>
              </a:spcBef>
              <a:spcAft>
                <a:spcPct val="25000"/>
              </a:spcAft>
              <a:buClrTx/>
              <a:buSzPct val="100000"/>
              <a:buFontTx/>
              <a:buNone/>
              <a:tabLst/>
              <a:defRPr sz="2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</a:t>
            </a:r>
          </a:p>
          <a:p>
            <a:pPr lvl="0"/>
            <a:r>
              <a:rPr lang="en-US" noProof="0" smtClean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41421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32062-A0C3-4F07-BC5F-02CE967F864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230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219A3-C790-49AC-97FD-68C2617E09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984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32172" y="1208485"/>
            <a:ext cx="3151584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498057" y="1208485"/>
            <a:ext cx="3151585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924D9-2EA9-47FE-A821-6C6E1890206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6867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3F523-976A-46D3-9FF5-91643C5F26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27FD9-86FE-44EF-AC67-096D490E768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521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DB15D-4B83-42F2-AA9C-8524DE40A2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3725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F4CE6-28F4-431A-A902-3613E09F6B2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6015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C57AE-9506-457E-B243-26A4E432A7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1875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2747E-16CC-4314-9096-2EAAF1320C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2554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5143500" y="1"/>
            <a:ext cx="1714500" cy="4602956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5029200" cy="4602956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7B85D-78DE-4754-B2DA-EA779584F9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876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og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825104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abel 2"/>
          <p:cNvSpPr>
            <a:spLocks noGrp="1"/>
          </p:cNvSpPr>
          <p:nvPr>
            <p:ph type="tbl" idx="1"/>
          </p:nvPr>
        </p:nvSpPr>
        <p:spPr>
          <a:xfrm>
            <a:off x="232173" y="1208485"/>
            <a:ext cx="6417469" cy="3394472"/>
          </a:xfrm>
        </p:spPr>
        <p:txBody>
          <a:bodyPr/>
          <a:lstStyle/>
          <a:p>
            <a:pPr lvl="0"/>
            <a:endParaRPr lang="da-DK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FC43D-6CD0-46CF-8CCE-D83246C93E3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3914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og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825104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iagram 2"/>
          <p:cNvSpPr>
            <a:spLocks noGrp="1"/>
          </p:cNvSpPr>
          <p:nvPr>
            <p:ph type="chart" idx="1"/>
          </p:nvPr>
        </p:nvSpPr>
        <p:spPr>
          <a:xfrm>
            <a:off x="232173" y="1208485"/>
            <a:ext cx="6417469" cy="3394472"/>
          </a:xfrm>
        </p:spPr>
        <p:txBody>
          <a:bodyPr/>
          <a:lstStyle/>
          <a:p>
            <a:pPr lvl="0"/>
            <a:endParaRPr lang="da-DK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B6199-51CC-44C2-90E4-D7B29D8670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9729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ackground Cover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Tech_Data_L1-P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0" r="-5040" b="16920"/>
          <a:stretch>
            <a:fillRect/>
          </a:stretch>
        </p:blipFill>
        <p:spPr bwMode="auto">
          <a:xfrm>
            <a:off x="5781675" y="4697016"/>
            <a:ext cx="1077516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5751" y="1854995"/>
            <a:ext cx="4657725" cy="1015663"/>
          </a:xfrm>
          <a:noFill/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E2B8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marL="0" eaLnBrk="0" hangingPunct="0">
              <a:lnSpc>
                <a:spcPct val="100000"/>
              </a:lnSpc>
              <a:spcAft>
                <a:spcPct val="25000"/>
              </a:spcAft>
              <a:defRPr sz="3000" b="0">
                <a:effectLst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1" y="3178969"/>
            <a:ext cx="4700588" cy="923330"/>
          </a:xfrm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E2B8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 eaLnBrk="0" hangingPunct="0">
              <a:spcBef>
                <a:spcPct val="0"/>
              </a:spcBef>
              <a:spcAft>
                <a:spcPct val="25000"/>
              </a:spcAft>
              <a:buClrTx/>
              <a:buSzPct val="100000"/>
              <a:buFontTx/>
              <a:buNone/>
              <a:tabLst/>
              <a:defRPr sz="2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</a:t>
            </a:r>
          </a:p>
          <a:p>
            <a:pPr lvl="0"/>
            <a:r>
              <a:rPr lang="en-US" noProof="0" smtClean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99428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C6A6F-0892-4009-9888-32DB4A0AD09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1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96172"/>
            <a:ext cx="6179345" cy="640170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60120"/>
            <a:ext cx="6172200" cy="3566160"/>
          </a:xfrm>
        </p:spPr>
        <p:txBody>
          <a:bodyPr lIns="0" tIns="0" rIns="0" bIns="0"/>
          <a:lstStyle>
            <a:lvl1pPr>
              <a:spcBef>
                <a:spcPts val="75"/>
              </a:spcBef>
              <a:spcAft>
                <a:spcPts val="75"/>
              </a:spcAft>
              <a:defRPr sz="15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75"/>
              </a:spcBef>
              <a:spcAft>
                <a:spcPts val="75"/>
              </a:spcAft>
              <a:buFont typeface="Museo Sans For Dell" pitchFamily="2" charset="0"/>
              <a:buChar char="–"/>
              <a:defRPr sz="135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75"/>
              </a:spcBef>
              <a:spcAft>
                <a:spcPts val="75"/>
              </a:spcAft>
              <a:defRPr sz="12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75"/>
              </a:spcBef>
              <a:spcAft>
                <a:spcPts val="75"/>
              </a:spcAft>
              <a:defRPr sz="10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75"/>
              </a:spcBef>
              <a:spcAft>
                <a:spcPts val="75"/>
              </a:spcAft>
              <a:buClr>
                <a:schemeClr val="accent1"/>
              </a:buClr>
              <a:defRPr sz="9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342900" y="4629150"/>
            <a:ext cx="61722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144768" y="4670013"/>
            <a:ext cx="429769" cy="429769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212" y="4822031"/>
            <a:ext cx="1414463" cy="1143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75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6652" y="4823646"/>
            <a:ext cx="195262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" name="Date Placeholder 8"/>
          <p:cNvSpPr>
            <a:spLocks noGrp="1"/>
          </p:cNvSpPr>
          <p:nvPr>
            <p:ph type="dt" sz="half" idx="2"/>
          </p:nvPr>
        </p:nvSpPr>
        <p:spPr>
          <a:xfrm>
            <a:off x="1371600" y="4821175"/>
            <a:ext cx="685801" cy="114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75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r>
              <a:rPr>
                <a:solidFill>
                  <a:srgbClr val="000000">
                    <a:lumMod val="60000"/>
                    <a:lumOff val="40000"/>
                  </a:srgbClr>
                </a:solidFill>
              </a:rPr>
              <a:t>3/2/2012</a:t>
            </a:r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45319"/>
      </p:ext>
    </p:extLst>
  </p:cSld>
  <p:clrMapOvr>
    <a:masterClrMapping/>
  </p:clrMapOvr>
  <p:transition spd="med"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1735" y="2180036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F4143-167D-43B7-89F6-8BE7E6A0FC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3845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32172" y="1208485"/>
            <a:ext cx="3151584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498058" y="1208485"/>
            <a:ext cx="3151585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36A68-E538-464F-B8C2-8C52AE39A3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170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1E144-83C5-4088-B330-2E4F1F2AF6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878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6DE55-1C14-40CE-97D9-2F88FBCB00D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5695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ED9A1-F2CD-411D-AACF-C701CD14A1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975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42901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AE684-4E8E-4E61-9E18-774FC7EE4E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4457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2CE24-0883-47E4-ACBA-356846D1157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4108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45560-5987-4302-8939-ED9DF9B1057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186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5143500" y="1"/>
            <a:ext cx="1714500" cy="4602956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5029200" cy="4602956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B0BA35-32E1-499E-BB91-C70B0C6B8E7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8593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og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825104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abel 2"/>
          <p:cNvSpPr>
            <a:spLocks noGrp="1"/>
          </p:cNvSpPr>
          <p:nvPr>
            <p:ph type="tbl" idx="1"/>
          </p:nvPr>
        </p:nvSpPr>
        <p:spPr>
          <a:xfrm>
            <a:off x="232174" y="1208485"/>
            <a:ext cx="6417469" cy="3394472"/>
          </a:xfrm>
        </p:spPr>
        <p:txBody>
          <a:bodyPr/>
          <a:lstStyle/>
          <a:p>
            <a:pPr lvl="0"/>
            <a:endParaRPr lang="da-DK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1565D-CBAB-424F-B3C5-79FA0F00F8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7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08" indent="-173792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08" indent="-173792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25762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og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825104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iagram 2"/>
          <p:cNvSpPr>
            <a:spLocks noGrp="1"/>
          </p:cNvSpPr>
          <p:nvPr>
            <p:ph type="chart" idx="1"/>
          </p:nvPr>
        </p:nvSpPr>
        <p:spPr>
          <a:xfrm>
            <a:off x="232174" y="1208485"/>
            <a:ext cx="6417469" cy="3394472"/>
          </a:xfrm>
        </p:spPr>
        <p:txBody>
          <a:bodyPr/>
          <a:lstStyle/>
          <a:p>
            <a:pPr lvl="0"/>
            <a:endParaRPr lang="da-DK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D4D46-1EE8-4973-960E-36CC0ED2164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42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1835944" y="1157288"/>
            <a:ext cx="5022056" cy="3993356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5574198" y="3849192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05743" y="274326"/>
            <a:ext cx="5172749" cy="1231014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05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subTitle" idx="1"/>
          </p:nvPr>
        </p:nvSpPr>
        <p:spPr>
          <a:xfrm>
            <a:off x="205742" y="1968764"/>
            <a:ext cx="5172075" cy="230832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15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29084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050">
                <a:solidFill>
                  <a:schemeClr val="tx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16896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7947"/>
            <a:ext cx="5966460" cy="290849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207970" y="1280160"/>
            <a:ext cx="596423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6254645" y="4543792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7946"/>
            <a:ext cx="596646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205740" y="1554480"/>
            <a:ext cx="596646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1097280"/>
            <a:ext cx="59664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 marL="171446" marR="0" indent="-171446" algn="l" defTabSz="685783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15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430995" marR="0" indent="-167875" algn="l" defTabSz="685783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35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682212" marR="0" indent="-165493" algn="l" defTabSz="685783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›"/>
              <a:tabLst/>
              <a:defRPr sz="75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171446" marR="0" lvl="0" indent="-171446" algn="l" defTabSz="685783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430995" marR="0" lvl="1" indent="-167875" algn="l" defTabSz="685783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 marL="171446" marR="0" indent="-171446" algn="l" defTabSz="685783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15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430995" marR="0" indent="-167875" algn="l" defTabSz="685783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35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688169" marR="0" indent="-171450" algn="l" defTabSz="685783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anose="02000000000000000000" pitchFamily="2" charset="0"/>
              <a:buChar char="›"/>
              <a:tabLst/>
              <a:defRPr sz="75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171446" marR="0" lvl="0" indent="-171446" algn="l" defTabSz="685783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430995" marR="0" lvl="1" indent="-167875" algn="l" defTabSz="685783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7946"/>
            <a:ext cx="596646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7946"/>
            <a:ext cx="596646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1850178" y="1157288"/>
            <a:ext cx="5022056" cy="3993356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3075387" y="1114430"/>
            <a:ext cx="3804047" cy="4036219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5521733" y="3849192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05743" y="274326"/>
            <a:ext cx="5172749" cy="1231014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05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subTitle" idx="1"/>
          </p:nvPr>
        </p:nvSpPr>
        <p:spPr>
          <a:xfrm>
            <a:off x="205742" y="1968764"/>
            <a:ext cx="5172075" cy="230832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15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418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1748271"/>
            <a:ext cx="5138176" cy="1495794"/>
          </a:xfrm>
        </p:spPr>
        <p:txBody>
          <a:bodyPr anchor="ctr" anchorCtr="0">
            <a:normAutofit/>
          </a:bodyPr>
          <a:lstStyle>
            <a:lvl1pPr>
              <a:defRPr sz="40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64" y="1323964"/>
            <a:ext cx="3466073" cy="24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1748271"/>
            <a:ext cx="5138176" cy="1495794"/>
          </a:xfrm>
        </p:spPr>
        <p:txBody>
          <a:bodyPr anchor="ctr" anchorCtr="0">
            <a:normAutofit/>
          </a:bodyPr>
          <a:lstStyle>
            <a:lvl1pPr>
              <a:defRPr sz="40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6" name="Picture 5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6245609" y="4546187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961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541299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 marL="767934" indent="0"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None/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39" y="1097280"/>
            <a:ext cx="59664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5"/>
            <a:ext cx="596646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59664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7588" y="274319"/>
            <a:ext cx="321395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2" y="1280160"/>
            <a:ext cx="3212895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1" y="274325"/>
            <a:ext cx="3934460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280160"/>
            <a:ext cx="32232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819150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4325"/>
            <a:ext cx="322326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32232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1113348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91"/>
            <a:ext cx="596646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solidFill>
          <a:schemeClr val="tx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328612" y="2009618"/>
            <a:ext cx="4471988" cy="755014"/>
          </a:xfrm>
        </p:spPr>
        <p:txBody>
          <a:bodyPr anchor="b" anchorCtr="0"/>
          <a:lstStyle>
            <a:lvl1pPr algn="l">
              <a:lnSpc>
                <a:spcPts val="3000"/>
              </a:lnSpc>
              <a:defRPr sz="27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35756" y="3124043"/>
            <a:ext cx="4464844" cy="600076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1500" b="0" i="0" smtClean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5756" y="1335881"/>
            <a:ext cx="61864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756" y="3807619"/>
            <a:ext cx="61864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4772025"/>
            <a:ext cx="750094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hidden">
          <a:xfrm>
            <a:off x="0" y="4772025"/>
            <a:ext cx="750094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hidden">
          <a:xfrm>
            <a:off x="0" y="4772025"/>
            <a:ext cx="750094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48967" y="1988821"/>
            <a:ext cx="1115570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23173"/>
      </p:ext>
    </p:extLst>
  </p:cSld>
  <p:clrMapOvr>
    <a:masterClrMapping/>
  </p:clrMapOvr>
  <p:transition spd="med">
    <p:wipe dir="r"/>
  </p:transition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28" y="28575"/>
            <a:ext cx="6179345" cy="720090"/>
          </a:xfrm>
        </p:spPr>
        <p:txBody>
          <a:bodyPr wrap="square" anchor="b"/>
          <a:lstStyle>
            <a:lvl1pPr>
              <a:lnSpc>
                <a:spcPct val="90000"/>
              </a:lnSpc>
              <a:defRPr sz="225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756" y="982980"/>
            <a:ext cx="6172200" cy="756361"/>
          </a:xfrm>
        </p:spPr>
        <p:txBody>
          <a:bodyPr lIns="0" tIns="0" rIns="0" bIns="0"/>
          <a:lstStyle>
            <a:lvl1pPr>
              <a:spcBef>
                <a:spcPts val="1200"/>
              </a:spcBef>
              <a:defRPr sz="165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600"/>
              </a:spcBef>
              <a:buFont typeface="Museo Sans For Dell" pitchFamily="2" charset="0"/>
              <a:buChar char="–"/>
              <a:defRPr sz="135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600"/>
              </a:spcBef>
              <a:defRPr sz="12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defRPr sz="135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defRPr sz="135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 userDrawn="1"/>
        </p:nvCxnSpPr>
        <p:spPr bwMode="auto">
          <a:xfrm>
            <a:off x="342900" y="4629150"/>
            <a:ext cx="61722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44768" y="4670013"/>
            <a:ext cx="429769" cy="429769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212" y="4822031"/>
            <a:ext cx="1414463" cy="1143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75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3376" y="4830370"/>
            <a:ext cx="195262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77209"/>
      </p:ext>
    </p:extLst>
  </p:cSld>
  <p:clrMapOvr>
    <a:masterClrMapping/>
  </p:clrMapOvr>
  <p:transition spd="med">
    <p:wipe dir="r"/>
  </p:transition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1748271"/>
            <a:ext cx="5138176" cy="1495794"/>
          </a:xfrm>
        </p:spPr>
        <p:txBody>
          <a:bodyPr anchor="ctr" anchorCtr="0">
            <a:normAutofit/>
          </a:bodyPr>
          <a:lstStyle>
            <a:lvl1pPr>
              <a:defRPr sz="40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6245609" y="4546187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595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39" y="1097280"/>
            <a:ext cx="59664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5"/>
            <a:ext cx="596646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59664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7588" y="274319"/>
            <a:ext cx="321395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2" y="1280160"/>
            <a:ext cx="3212895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1" y="274325"/>
            <a:ext cx="3934460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280160"/>
            <a:ext cx="32232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819150"/>
            <a:ext cx="3223260" cy="238842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4325"/>
            <a:ext cx="322326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32232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1113348"/>
            <a:ext cx="3223260" cy="238842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91"/>
            <a:ext cx="596646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7"/>
            <a:ext cx="6858000" cy="12155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1748271"/>
            <a:ext cx="5138176" cy="1495794"/>
          </a:xfrm>
        </p:spPr>
        <p:txBody>
          <a:bodyPr anchor="ctr" anchorCtr="0">
            <a:normAutofit/>
          </a:bodyPr>
          <a:lstStyle>
            <a:lvl1pPr>
              <a:defRPr sz="40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6245609" y="4546187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88695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39" y="1097280"/>
            <a:ext cx="59664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5"/>
            <a:ext cx="596646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59664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39" y="1097280"/>
            <a:ext cx="59664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5"/>
            <a:ext cx="596646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59664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7588" y="274319"/>
            <a:ext cx="321395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2" y="1280160"/>
            <a:ext cx="3212895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1" y="274325"/>
            <a:ext cx="4459394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280160"/>
            <a:ext cx="32232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819150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4325"/>
            <a:ext cx="322326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32232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1113348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91"/>
            <a:ext cx="596646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1748271"/>
            <a:ext cx="5138176" cy="1495794"/>
          </a:xfrm>
        </p:spPr>
        <p:txBody>
          <a:bodyPr anchor="ctr" anchorCtr="0">
            <a:normAutofit/>
          </a:bodyPr>
          <a:lstStyle>
            <a:lvl1pPr>
              <a:defRPr sz="40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6245609" y="4546187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2363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39" y="1097280"/>
            <a:ext cx="59664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5"/>
            <a:ext cx="596646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59664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7588" y="274319"/>
            <a:ext cx="321395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2" y="1280160"/>
            <a:ext cx="3212895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2" y="274325"/>
            <a:ext cx="404452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280160"/>
            <a:ext cx="32232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819150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4325"/>
            <a:ext cx="322326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32232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1113348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91"/>
            <a:ext cx="596646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1748271"/>
            <a:ext cx="5138176" cy="1495794"/>
          </a:xfrm>
        </p:spPr>
        <p:txBody>
          <a:bodyPr anchor="ctr" anchorCtr="0">
            <a:normAutofit/>
          </a:bodyPr>
          <a:lstStyle>
            <a:lvl1pPr>
              <a:defRPr sz="40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6245609" y="4546187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601515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39" y="1097280"/>
            <a:ext cx="59664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5"/>
            <a:ext cx="596646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59664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7588" y="274319"/>
            <a:ext cx="321395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2" y="1280160"/>
            <a:ext cx="3212895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7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750" dirty="0" smtClean="0"/>
              <a:t>Fourth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7588" y="274319"/>
            <a:ext cx="321395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2" y="1280160"/>
            <a:ext cx="3212895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4325"/>
            <a:ext cx="4046220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280160"/>
            <a:ext cx="32232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819150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4325"/>
            <a:ext cx="322326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32232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1113348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91"/>
            <a:ext cx="596646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7AB800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6245609" y="4546187"/>
            <a:ext cx="475126" cy="47512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1748271"/>
            <a:ext cx="5138176" cy="1495794"/>
          </a:xfrm>
        </p:spPr>
        <p:txBody>
          <a:bodyPr anchor="ctr" anchorCtr="0">
            <a:normAutofit/>
          </a:bodyPr>
          <a:lstStyle>
            <a:lvl1pPr>
              <a:defRPr sz="40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32582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39" y="1097280"/>
            <a:ext cx="59664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5"/>
            <a:ext cx="596646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59664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1" y="274325"/>
            <a:ext cx="3782060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280160"/>
            <a:ext cx="32232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819150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7588" y="274319"/>
            <a:ext cx="321395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2" y="1280160"/>
            <a:ext cx="3212895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2" y="274325"/>
            <a:ext cx="404452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280160"/>
            <a:ext cx="32232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819150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4325"/>
            <a:ext cx="322326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32232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1113348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91"/>
            <a:ext cx="596646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6257873" y="4445041"/>
            <a:ext cx="475126" cy="47512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1748271"/>
            <a:ext cx="5138176" cy="1495794"/>
          </a:xfrm>
        </p:spPr>
        <p:txBody>
          <a:bodyPr anchor="ctr" anchorCtr="0">
            <a:normAutofit/>
          </a:bodyPr>
          <a:lstStyle>
            <a:lvl1pPr>
              <a:defRPr sz="40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522503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39" y="1097280"/>
            <a:ext cx="59664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5"/>
            <a:ext cx="596646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59664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4325"/>
            <a:ext cx="322326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32232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1113348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7588" y="274319"/>
            <a:ext cx="321395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2" y="1280160"/>
            <a:ext cx="3212895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2" y="274325"/>
            <a:ext cx="4433993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280160"/>
            <a:ext cx="32232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819150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274325"/>
            <a:ext cx="322326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32232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" y="1113348"/>
            <a:ext cx="32232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91"/>
            <a:ext cx="596646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CE1126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6257623" y="4448088"/>
            <a:ext cx="475126" cy="47512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5740" y="1748271"/>
            <a:ext cx="5138176" cy="1495794"/>
          </a:xfrm>
        </p:spPr>
        <p:txBody>
          <a:bodyPr anchor="ctr" anchorCtr="0">
            <a:normAutofit/>
          </a:bodyPr>
          <a:lstStyle>
            <a:lvl1pPr>
              <a:defRPr sz="40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587777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1" y="1280160"/>
            <a:ext cx="594329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5739" y="1097280"/>
            <a:ext cx="596646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5"/>
            <a:ext cx="596646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5740" y="1554480"/>
            <a:ext cx="596646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050">
                <a:solidFill>
                  <a:schemeClr val="bg2"/>
                </a:solidFill>
                <a:latin typeface="Museo Sans For Dell" pitchFamily="2" charset="0"/>
              </a:defRPr>
            </a:lvl1pPr>
            <a:lvl2pPr marL="429806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9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105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39" y="271886"/>
            <a:ext cx="596646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057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3291840" y="1280160"/>
            <a:ext cx="28803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AAAAA"/>
              </a:buClr>
              <a:defRPr sz="10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0995" indent="-173827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9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AAAAAA"/>
              </a:buClr>
              <a:defRPr sz="75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6" Type="http://schemas.openxmlformats.org/officeDocument/2006/relationships/image" Target="../media/image10.wmf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image" Target="../media/image9.wmf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9.xml"/><Relationship Id="rId16" Type="http://schemas.openxmlformats.org/officeDocument/2006/relationships/image" Target="../media/image10.wmf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image" Target="../media/image9.wmf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15" cstate="screen"/>
          <a:stretch>
            <a:fillRect/>
          </a:stretch>
        </p:blipFill>
        <p:spPr bwMode="black">
          <a:xfrm>
            <a:off x="6240655" y="4546483"/>
            <a:ext cx="470835" cy="470835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05741" y="271886"/>
            <a:ext cx="594794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05742" y="1280160"/>
            <a:ext cx="59452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75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1456" y="4873847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Restricted - Confidential&#10;"/>
          <p:cNvSpPr txBox="1"/>
          <p:nvPr userDrawn="1"/>
        </p:nvSpPr>
        <p:spPr>
          <a:xfrm>
            <a:off x="0" y="4850511"/>
            <a:ext cx="6858000" cy="324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638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1456" y="4873847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366" r:id="rId2"/>
    <p:sldLayoutId id="2147484367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378" r:id="rId12"/>
    <p:sldLayoutId id="2147484379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89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7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67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46" indent="-171446" algn="l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0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0995" indent="-175018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9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12" indent="-165493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4618" indent="-166684" algn="l" rtl="0" eaLnBrk="1" fontAlgn="base" hangingPunct="1">
        <a:lnSpc>
          <a:spcPct val="90000"/>
        </a:lnSpc>
        <a:spcBef>
          <a:spcPts val="225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074" indent="-1774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8965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857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748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640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05741" y="271886"/>
            <a:ext cx="594794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05742" y="1280160"/>
            <a:ext cx="59452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75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fl" descr="                              Dell - Restricted - Confidential&#10;"/>
          <p:cNvSpPr txBox="1"/>
          <p:nvPr userDrawn="1"/>
        </p:nvSpPr>
        <p:spPr>
          <a:xfrm>
            <a:off x="0" y="4850511"/>
            <a:ext cx="6858000" cy="324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638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18" y="4605547"/>
            <a:ext cx="362200" cy="362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76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64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89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7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67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46" indent="-171446" algn="l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0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0995" indent="-175018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9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12" indent="-165493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4618" indent="-166684" algn="l" rtl="0" eaLnBrk="1" fontAlgn="base" hangingPunct="1">
        <a:lnSpc>
          <a:spcPct val="90000"/>
        </a:lnSpc>
        <a:spcBef>
          <a:spcPts val="225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7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074" indent="-1774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8965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857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748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640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Top CurveC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 t="49374" r="305" b="-6921"/>
          <a:stretch>
            <a:fillRect/>
          </a:stretch>
        </p:blipFill>
        <p:spPr bwMode="auto">
          <a:xfrm flipH="1" flipV="1">
            <a:off x="0" y="4393407"/>
            <a:ext cx="6858000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173" y="1208485"/>
            <a:ext cx="6417469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858000" cy="825104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Box 15"/>
          <p:cNvSpPr txBox="1">
            <a:spLocks noChangeArrowheads="1"/>
          </p:cNvSpPr>
          <p:nvPr userDrawn="1"/>
        </p:nvSpPr>
        <p:spPr bwMode="auto">
          <a:xfrm>
            <a:off x="140494" y="4988719"/>
            <a:ext cx="108942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600" i="1" smtClean="0">
                <a:solidFill>
                  <a:srgbClr val="000000"/>
                </a:solidFill>
              </a:rPr>
              <a:t>Tech Data Confidential</a:t>
            </a:r>
          </a:p>
        </p:txBody>
      </p:sp>
      <p:sp>
        <p:nvSpPr>
          <p:cNvPr id="39960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816" y="4989910"/>
            <a:ext cx="257175" cy="1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600"/>
            </a:lvl1pPr>
          </a:lstStyle>
          <a:p>
            <a:fld id="{A37D3014-0588-47E1-9AD5-14CB6350903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41" descr="Tech_Data_L1-PP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0" r="-5040" b="16920"/>
          <a:stretch>
            <a:fillRect/>
          </a:stretch>
        </p:blipFill>
        <p:spPr bwMode="auto">
          <a:xfrm>
            <a:off x="5781675" y="4697016"/>
            <a:ext cx="1077516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4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hf hdr="0" ftr="0" dt="0"/>
  <p:txStyles>
    <p:titleStyle>
      <a:lvl1pPr marL="215504" indent="-21550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marL="215504" indent="-21550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marL="215504" indent="-21550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marL="215504" indent="-21550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marL="215504" indent="-21550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558404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01304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244204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587104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20000"/>
        </a:spcAft>
        <a:buClr>
          <a:srgbClr val="0033CC"/>
        </a:buClr>
        <a:buSzPct val="125000"/>
        <a:buFont typeface="Arial" panose="020B0604020202020204" pitchFamily="34" charset="0"/>
        <a:buChar char="•"/>
        <a:tabLst>
          <a:tab pos="1371600" algn="l"/>
        </a:tabLst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53604" algn="l" rtl="0" eaLnBrk="0" fontAlgn="base" hangingPunct="0">
        <a:spcBef>
          <a:spcPct val="20000"/>
        </a:spcBef>
        <a:spcAft>
          <a:spcPct val="20000"/>
        </a:spcAft>
        <a:buClr>
          <a:srgbClr val="C89400"/>
        </a:buClr>
        <a:buFont typeface="Arial" panose="020B0604020202020204" pitchFamily="34" charset="0"/>
        <a:buChar char="–"/>
        <a:tabLst>
          <a:tab pos="1371600" algn="l"/>
        </a:tabLst>
        <a:defRPr sz="1500">
          <a:solidFill>
            <a:schemeClr val="tx1"/>
          </a:solidFill>
          <a:latin typeface="+mn-lt"/>
        </a:defRPr>
      </a:lvl2pPr>
      <a:lvl3pPr marL="760810" indent="-192881" algn="l" rtl="0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SzPct val="75000"/>
        <a:buChar char="•"/>
        <a:tabLst>
          <a:tab pos="1371600" algn="l"/>
        </a:tabLst>
        <a:defRPr>
          <a:solidFill>
            <a:schemeClr val="tx1"/>
          </a:solidFill>
          <a:latin typeface="+mn-lt"/>
        </a:defRPr>
      </a:lvl3pPr>
      <a:lvl4pPr marL="1041797" indent="-247650" algn="l" rtl="0" eaLnBrk="0" fontAlgn="base" hangingPunct="0">
        <a:spcBef>
          <a:spcPct val="20000"/>
        </a:spcBef>
        <a:spcAft>
          <a:spcPct val="20000"/>
        </a:spcAft>
        <a:buClr>
          <a:schemeClr val="folHlink"/>
        </a:buClr>
        <a:buSzPct val="75000"/>
        <a:buFont typeface="Arial" panose="020B0604020202020204" pitchFamily="34" charset="0"/>
        <a:buChar char="–"/>
        <a:tabLst>
          <a:tab pos="1371600" algn="l"/>
        </a:tabLst>
        <a:defRPr sz="1200">
          <a:solidFill>
            <a:schemeClr val="tx1"/>
          </a:solidFill>
          <a:latin typeface="+mn-lt"/>
        </a:defRPr>
      </a:lvl4pPr>
      <a:lvl5pPr marL="1235869" indent="-188119" algn="l" rtl="0" eaLnBrk="0" fontAlgn="base" hangingPunct="0">
        <a:spcBef>
          <a:spcPct val="20000"/>
        </a:spcBef>
        <a:spcAft>
          <a:spcPct val="20000"/>
        </a:spcAft>
        <a:buClr>
          <a:srgbClr val="000000"/>
        </a:buClr>
        <a:buSzPct val="50000"/>
        <a:buChar char="•"/>
        <a:tabLst>
          <a:tab pos="1371600" algn="l"/>
        </a:tabLst>
        <a:defRPr sz="1050">
          <a:solidFill>
            <a:schemeClr val="tx1"/>
          </a:solidFill>
          <a:latin typeface="+mn-lt"/>
        </a:defRPr>
      </a:lvl5pPr>
      <a:lvl6pPr marL="1578769" indent="-188119" algn="l" rtl="0" fontAlgn="base">
        <a:spcBef>
          <a:spcPct val="20000"/>
        </a:spcBef>
        <a:spcAft>
          <a:spcPct val="20000"/>
        </a:spcAft>
        <a:buClr>
          <a:srgbClr val="000000"/>
        </a:buClr>
        <a:buSzPct val="50000"/>
        <a:buChar char="•"/>
        <a:tabLst>
          <a:tab pos="1371600" algn="l"/>
        </a:tabLst>
        <a:defRPr sz="1050">
          <a:solidFill>
            <a:schemeClr val="tx1"/>
          </a:solidFill>
          <a:latin typeface="+mn-lt"/>
        </a:defRPr>
      </a:lvl6pPr>
      <a:lvl7pPr marL="1921669" indent="-188119" algn="l" rtl="0" fontAlgn="base">
        <a:spcBef>
          <a:spcPct val="20000"/>
        </a:spcBef>
        <a:spcAft>
          <a:spcPct val="20000"/>
        </a:spcAft>
        <a:buClr>
          <a:srgbClr val="000000"/>
        </a:buClr>
        <a:buSzPct val="50000"/>
        <a:buChar char="•"/>
        <a:tabLst>
          <a:tab pos="1371600" algn="l"/>
        </a:tabLst>
        <a:defRPr sz="1050">
          <a:solidFill>
            <a:schemeClr val="tx1"/>
          </a:solidFill>
          <a:latin typeface="+mn-lt"/>
        </a:defRPr>
      </a:lvl7pPr>
      <a:lvl8pPr marL="2264569" indent="-188119" algn="l" rtl="0" fontAlgn="base">
        <a:spcBef>
          <a:spcPct val="20000"/>
        </a:spcBef>
        <a:spcAft>
          <a:spcPct val="20000"/>
        </a:spcAft>
        <a:buClr>
          <a:srgbClr val="000000"/>
        </a:buClr>
        <a:buSzPct val="50000"/>
        <a:buChar char="•"/>
        <a:tabLst>
          <a:tab pos="1371600" algn="l"/>
        </a:tabLst>
        <a:defRPr sz="1050">
          <a:solidFill>
            <a:schemeClr val="tx1"/>
          </a:solidFill>
          <a:latin typeface="+mn-lt"/>
        </a:defRPr>
      </a:lvl8pPr>
      <a:lvl9pPr marL="2607469" indent="-188119" algn="l" rtl="0" fontAlgn="base">
        <a:spcBef>
          <a:spcPct val="20000"/>
        </a:spcBef>
        <a:spcAft>
          <a:spcPct val="20000"/>
        </a:spcAft>
        <a:buClr>
          <a:srgbClr val="000000"/>
        </a:buClr>
        <a:buSzPct val="50000"/>
        <a:buChar char="•"/>
        <a:tabLst>
          <a:tab pos="1371600" algn="l"/>
        </a:tabLst>
        <a:defRPr sz="105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Top CurveC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 t="49374" r="305" b="-6921"/>
          <a:stretch>
            <a:fillRect/>
          </a:stretch>
        </p:blipFill>
        <p:spPr bwMode="auto">
          <a:xfrm flipH="1" flipV="1">
            <a:off x="0" y="4393407"/>
            <a:ext cx="6858000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173" y="1208485"/>
            <a:ext cx="6417469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 smtClean="0"/>
              <a:t>Click to edit Master text styles</a:t>
            </a:r>
          </a:p>
          <a:p>
            <a:pPr lvl="1"/>
            <a:r>
              <a:rPr lang="en-US" altLang="nb-NO" smtClean="0"/>
              <a:t>Second level</a:t>
            </a:r>
          </a:p>
          <a:p>
            <a:pPr lvl="2"/>
            <a:r>
              <a:rPr lang="en-US" altLang="nb-NO" smtClean="0"/>
              <a:t>Third level</a:t>
            </a:r>
          </a:p>
          <a:p>
            <a:pPr lvl="3"/>
            <a:r>
              <a:rPr lang="en-US" altLang="nb-NO" smtClean="0"/>
              <a:t>Fourth level</a:t>
            </a:r>
          </a:p>
          <a:p>
            <a:pPr lvl="4"/>
            <a:r>
              <a:rPr lang="en-US" altLang="nb-NO" smtClean="0"/>
              <a:t>Fifth level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858000" cy="825104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Box 15"/>
          <p:cNvSpPr txBox="1">
            <a:spLocks noChangeArrowheads="1"/>
          </p:cNvSpPr>
          <p:nvPr userDrawn="1"/>
        </p:nvSpPr>
        <p:spPr bwMode="auto">
          <a:xfrm>
            <a:off x="140494" y="4988719"/>
            <a:ext cx="108942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600" i="1" smtClean="0">
                <a:solidFill>
                  <a:srgbClr val="000000"/>
                </a:solidFill>
              </a:rPr>
              <a:t>Tech Data Confidential</a:t>
            </a:r>
          </a:p>
        </p:txBody>
      </p:sp>
      <p:sp>
        <p:nvSpPr>
          <p:cNvPr id="39960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816" y="4989910"/>
            <a:ext cx="257175" cy="1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600"/>
            </a:lvl1pPr>
          </a:lstStyle>
          <a:p>
            <a:fld id="{94A15262-94AE-45D8-A0F6-35FE014D0571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41" descr="Tech_Data_L1-PP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0" r="-5040" b="16920"/>
          <a:stretch>
            <a:fillRect/>
          </a:stretch>
        </p:blipFill>
        <p:spPr bwMode="auto">
          <a:xfrm>
            <a:off x="5781675" y="4697016"/>
            <a:ext cx="1077516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9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  <p:sldLayoutId id="2147484406" r:id="rId12"/>
    <p:sldLayoutId id="2147484407" r:id="rId13"/>
  </p:sldLayoutIdLst>
  <p:hf hdr="0" ftr="0" dt="0"/>
  <p:txStyles>
    <p:titleStyle>
      <a:lvl1pPr marL="215504" indent="-21550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marL="215504" indent="-21550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marL="215504" indent="-21550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marL="215504" indent="-21550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marL="215504" indent="-21550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558404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01304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244204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587104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20000"/>
        </a:spcAft>
        <a:buClr>
          <a:srgbClr val="0033CC"/>
        </a:buClr>
        <a:buSzPct val="125000"/>
        <a:buFont typeface="Arial" panose="020B0604020202020204" pitchFamily="34" charset="0"/>
        <a:buChar char="•"/>
        <a:tabLst>
          <a:tab pos="1371600" algn="l"/>
        </a:tabLst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53604" algn="l" rtl="0" eaLnBrk="0" fontAlgn="base" hangingPunct="0">
        <a:spcBef>
          <a:spcPct val="20000"/>
        </a:spcBef>
        <a:spcAft>
          <a:spcPct val="20000"/>
        </a:spcAft>
        <a:buClr>
          <a:srgbClr val="C89400"/>
        </a:buClr>
        <a:buFont typeface="Arial" panose="020B0604020202020204" pitchFamily="34" charset="0"/>
        <a:buChar char="–"/>
        <a:tabLst>
          <a:tab pos="1371600" algn="l"/>
        </a:tabLst>
        <a:defRPr sz="1500">
          <a:solidFill>
            <a:schemeClr val="tx1"/>
          </a:solidFill>
          <a:latin typeface="+mn-lt"/>
        </a:defRPr>
      </a:lvl2pPr>
      <a:lvl3pPr marL="760810" indent="-192881" algn="l" rtl="0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SzPct val="75000"/>
        <a:buChar char="•"/>
        <a:tabLst>
          <a:tab pos="1371600" algn="l"/>
        </a:tabLst>
        <a:defRPr>
          <a:solidFill>
            <a:schemeClr val="tx1"/>
          </a:solidFill>
          <a:latin typeface="+mn-lt"/>
        </a:defRPr>
      </a:lvl3pPr>
      <a:lvl4pPr marL="1041797" indent="-247650" algn="l" rtl="0" eaLnBrk="0" fontAlgn="base" hangingPunct="0">
        <a:spcBef>
          <a:spcPct val="20000"/>
        </a:spcBef>
        <a:spcAft>
          <a:spcPct val="20000"/>
        </a:spcAft>
        <a:buClr>
          <a:schemeClr val="folHlink"/>
        </a:buClr>
        <a:buSzPct val="75000"/>
        <a:buFont typeface="Arial" panose="020B0604020202020204" pitchFamily="34" charset="0"/>
        <a:buChar char="–"/>
        <a:tabLst>
          <a:tab pos="1371600" algn="l"/>
        </a:tabLst>
        <a:defRPr sz="1200">
          <a:solidFill>
            <a:schemeClr val="tx1"/>
          </a:solidFill>
          <a:latin typeface="+mn-lt"/>
        </a:defRPr>
      </a:lvl4pPr>
      <a:lvl5pPr marL="1235869" indent="-188119" algn="l" rtl="0" eaLnBrk="0" fontAlgn="base" hangingPunct="0">
        <a:spcBef>
          <a:spcPct val="20000"/>
        </a:spcBef>
        <a:spcAft>
          <a:spcPct val="20000"/>
        </a:spcAft>
        <a:buClr>
          <a:srgbClr val="000000"/>
        </a:buClr>
        <a:buSzPct val="50000"/>
        <a:buChar char="•"/>
        <a:tabLst>
          <a:tab pos="1371600" algn="l"/>
        </a:tabLst>
        <a:defRPr sz="1050">
          <a:solidFill>
            <a:schemeClr val="tx1"/>
          </a:solidFill>
          <a:latin typeface="+mn-lt"/>
        </a:defRPr>
      </a:lvl5pPr>
      <a:lvl6pPr marL="1578769" indent="-188119" algn="l" rtl="0" fontAlgn="base">
        <a:spcBef>
          <a:spcPct val="20000"/>
        </a:spcBef>
        <a:spcAft>
          <a:spcPct val="20000"/>
        </a:spcAft>
        <a:buClr>
          <a:srgbClr val="000000"/>
        </a:buClr>
        <a:buSzPct val="50000"/>
        <a:buChar char="•"/>
        <a:tabLst>
          <a:tab pos="1371600" algn="l"/>
        </a:tabLst>
        <a:defRPr sz="1050">
          <a:solidFill>
            <a:schemeClr val="tx1"/>
          </a:solidFill>
          <a:latin typeface="+mn-lt"/>
        </a:defRPr>
      </a:lvl6pPr>
      <a:lvl7pPr marL="1921669" indent="-188119" algn="l" rtl="0" fontAlgn="base">
        <a:spcBef>
          <a:spcPct val="20000"/>
        </a:spcBef>
        <a:spcAft>
          <a:spcPct val="20000"/>
        </a:spcAft>
        <a:buClr>
          <a:srgbClr val="000000"/>
        </a:buClr>
        <a:buSzPct val="50000"/>
        <a:buChar char="•"/>
        <a:tabLst>
          <a:tab pos="1371600" algn="l"/>
        </a:tabLst>
        <a:defRPr sz="1050">
          <a:solidFill>
            <a:schemeClr val="tx1"/>
          </a:solidFill>
          <a:latin typeface="+mn-lt"/>
        </a:defRPr>
      </a:lvl7pPr>
      <a:lvl8pPr marL="2264569" indent="-188119" algn="l" rtl="0" fontAlgn="base">
        <a:spcBef>
          <a:spcPct val="20000"/>
        </a:spcBef>
        <a:spcAft>
          <a:spcPct val="20000"/>
        </a:spcAft>
        <a:buClr>
          <a:srgbClr val="000000"/>
        </a:buClr>
        <a:buSzPct val="50000"/>
        <a:buChar char="•"/>
        <a:tabLst>
          <a:tab pos="1371600" algn="l"/>
        </a:tabLst>
        <a:defRPr sz="1050">
          <a:solidFill>
            <a:schemeClr val="tx1"/>
          </a:solidFill>
          <a:latin typeface="+mn-lt"/>
        </a:defRPr>
      </a:lvl8pPr>
      <a:lvl9pPr marL="2607469" indent="-188119" algn="l" rtl="0" fontAlgn="base">
        <a:spcBef>
          <a:spcPct val="20000"/>
        </a:spcBef>
        <a:spcAft>
          <a:spcPct val="20000"/>
        </a:spcAft>
        <a:buClr>
          <a:srgbClr val="000000"/>
        </a:buClr>
        <a:buSzPct val="50000"/>
        <a:buChar char="•"/>
        <a:tabLst>
          <a:tab pos="1371600" algn="l"/>
        </a:tabLst>
        <a:defRPr sz="105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05740" y="277947"/>
            <a:ext cx="5966460" cy="2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07971" y="1280160"/>
            <a:ext cx="596646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TextBox 14" hidden="1"/>
          <p:cNvSpPr txBox="1"/>
          <p:nvPr/>
        </p:nvSpPr>
        <p:spPr>
          <a:xfrm>
            <a:off x="1421609" y="4789228"/>
            <a:ext cx="487153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75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75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049185" y="1603182"/>
            <a:ext cx="1604963" cy="1407583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fl" descr="                              Dell - Restricted - Confidential&#10;"/>
          <p:cNvSpPr txBox="1"/>
          <p:nvPr userDrawn="1"/>
        </p:nvSpPr>
        <p:spPr>
          <a:xfrm>
            <a:off x="0" y="4850511"/>
            <a:ext cx="6858000" cy="324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638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pic>
        <p:nvPicPr>
          <p:cNvPr id="10" name="Picture 9" descr="dell_white_logo.png"/>
          <p:cNvPicPr>
            <a:picLocks noChangeAspect="1"/>
          </p:cNvPicPr>
          <p:nvPr userDrawn="1"/>
        </p:nvPicPr>
        <p:blipFill>
          <a:blip r:embed="rId11" cstate="screen"/>
          <a:stretch>
            <a:fillRect/>
          </a:stretch>
        </p:blipFill>
        <p:spPr bwMode="black">
          <a:xfrm>
            <a:off x="6245609" y="4546187"/>
            <a:ext cx="475126" cy="47512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368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9" r:id="rId8"/>
    <p:sldLayoutId id="2147484351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89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7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67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46" indent="-171446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05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0995" indent="-167875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9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682212" indent="-165493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75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934618" indent="-166684" algn="l" rtl="0" eaLnBrk="1" fontAlgn="base" hangingPunct="1">
        <a:lnSpc>
          <a:spcPct val="100000"/>
        </a:lnSpc>
        <a:spcBef>
          <a:spcPts val="225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75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206074" indent="-1774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8965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857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748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640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05741" y="271886"/>
            <a:ext cx="594794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05742" y="1280160"/>
            <a:ext cx="59452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Restricted - Confidential&#10;"/>
          <p:cNvSpPr txBox="1"/>
          <p:nvPr/>
        </p:nvSpPr>
        <p:spPr>
          <a:xfrm>
            <a:off x="0" y="4850511"/>
            <a:ext cx="6858000" cy="324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638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18" y="4605547"/>
            <a:ext cx="362200" cy="3622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7" r:id="rId1"/>
    <p:sldLayoutId id="2147484369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350" r:id="rId10"/>
    <p:sldLayoutId id="2147484408" r:id="rId11"/>
    <p:sldLayoutId id="2147484409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89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7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67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46" indent="-171446" algn="l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0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0995" indent="-175018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9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12" indent="-165493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4618" indent="-166684" algn="l" rtl="0" eaLnBrk="1" fontAlgn="base" hangingPunct="1">
        <a:lnSpc>
          <a:spcPct val="90000"/>
        </a:lnSpc>
        <a:spcBef>
          <a:spcPts val="225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7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074" indent="-1774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8965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857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748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640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05741" y="271886"/>
            <a:ext cx="594794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05742" y="1280160"/>
            <a:ext cx="59452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fl" descr="                              Dell - Restricted - Confidential&#10;"/>
          <p:cNvSpPr txBox="1"/>
          <p:nvPr userDrawn="1"/>
        </p:nvSpPr>
        <p:spPr>
          <a:xfrm>
            <a:off x="0" y="4850511"/>
            <a:ext cx="6858000" cy="324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638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18" y="4605547"/>
            <a:ext cx="362200" cy="362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370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353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89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7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67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46" indent="-171446" algn="l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0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0995" indent="-175018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9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12" indent="-165493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4618" indent="-166684" algn="l" rtl="0" eaLnBrk="1" fontAlgn="base" hangingPunct="1">
        <a:lnSpc>
          <a:spcPct val="90000"/>
        </a:lnSpc>
        <a:spcBef>
          <a:spcPts val="225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074" indent="-1774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8965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857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748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640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05741" y="271886"/>
            <a:ext cx="594794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05742" y="1280160"/>
            <a:ext cx="59452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75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fl" descr="                              Dell - Restricted - Confidential&#10;"/>
          <p:cNvSpPr txBox="1"/>
          <p:nvPr userDrawn="1"/>
        </p:nvSpPr>
        <p:spPr>
          <a:xfrm>
            <a:off x="0" y="4850511"/>
            <a:ext cx="6858000" cy="324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638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18" y="4605547"/>
            <a:ext cx="362200" cy="362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371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355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89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7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67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46" indent="-171446" algn="l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0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0995" indent="-175018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9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12" indent="-165493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9380" indent="-171446" algn="l" rtl="0" eaLnBrk="1" fontAlgn="base" hangingPunct="1">
        <a:lnSpc>
          <a:spcPct val="90000"/>
        </a:lnSpc>
        <a:spcBef>
          <a:spcPts val="225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7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074" indent="-1774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8965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857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748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640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05741" y="271886"/>
            <a:ext cx="594794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05742" y="1280160"/>
            <a:ext cx="59452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75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fl" descr="                              Dell - Restricted - Confidential&#10;"/>
          <p:cNvSpPr txBox="1"/>
          <p:nvPr userDrawn="1"/>
        </p:nvSpPr>
        <p:spPr>
          <a:xfrm>
            <a:off x="0" y="4850511"/>
            <a:ext cx="6858000" cy="324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638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18" y="4605547"/>
            <a:ext cx="362200" cy="362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372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356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cap="none" baseline="0">
          <a:solidFill>
            <a:schemeClr val="accent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89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7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67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46" indent="-171446" algn="l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0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0995" indent="-175018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9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12" indent="-165493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4618" indent="-166684" algn="l" rtl="0" eaLnBrk="1" fontAlgn="base" hangingPunct="1">
        <a:lnSpc>
          <a:spcPct val="90000"/>
        </a:lnSpc>
        <a:spcBef>
          <a:spcPts val="225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7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074" indent="-1774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8965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857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748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640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05741" y="271886"/>
            <a:ext cx="594794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05742" y="1280160"/>
            <a:ext cx="59452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75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fl" descr="                              Dell - Restricted - Confidential&#10;"/>
          <p:cNvSpPr txBox="1"/>
          <p:nvPr userDrawn="1"/>
        </p:nvSpPr>
        <p:spPr>
          <a:xfrm>
            <a:off x="0" y="4850511"/>
            <a:ext cx="6858000" cy="324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638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18" y="4605547"/>
            <a:ext cx="362200" cy="362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7AB800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373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358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89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7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67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46" indent="-171446" algn="l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0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0995" indent="-175018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9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12" indent="-165493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4618" indent="-166684" algn="l" rtl="0" eaLnBrk="1" fontAlgn="base" hangingPunct="1">
        <a:lnSpc>
          <a:spcPct val="90000"/>
        </a:lnSpc>
        <a:spcBef>
          <a:spcPts val="225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7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074" indent="-1774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8965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857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748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640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05741" y="271886"/>
            <a:ext cx="594794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05742" y="1280160"/>
            <a:ext cx="59452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fl" descr="                              Dell - Restricted - Confidential&#10;"/>
          <p:cNvSpPr txBox="1"/>
          <p:nvPr userDrawn="1"/>
        </p:nvSpPr>
        <p:spPr>
          <a:xfrm>
            <a:off x="0" y="4850511"/>
            <a:ext cx="6858000" cy="324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638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18" y="4605547"/>
            <a:ext cx="362200" cy="362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74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60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89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7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67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46" indent="-171446" algn="l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0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0995" indent="-175018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9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12" indent="-165493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4618" indent="-166684" algn="l" rtl="0" eaLnBrk="1" fontAlgn="base" hangingPunct="1">
        <a:lnSpc>
          <a:spcPct val="90000"/>
        </a:lnSpc>
        <a:spcBef>
          <a:spcPts val="225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7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074" indent="-1774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8965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857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748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640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05741" y="271886"/>
            <a:ext cx="594794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05742" y="1280160"/>
            <a:ext cx="59452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75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421609" y="4840912"/>
            <a:ext cx="487153" cy="934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675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bg1"/>
                </a:buClr>
              </a:pPr>
              <a:t>3/11/2015</a:t>
            </a:fld>
            <a:endParaRPr lang="en-US" sz="675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fl" descr="                              Dell - Restricted - Confidential&#10;"/>
          <p:cNvSpPr txBox="1"/>
          <p:nvPr userDrawn="1"/>
        </p:nvSpPr>
        <p:spPr>
          <a:xfrm>
            <a:off x="0" y="4850511"/>
            <a:ext cx="6858000" cy="324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Restricted - Confidential</a:t>
            </a:r>
          </a:p>
          <a:p>
            <a:pPr algn="l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638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18" y="4605547"/>
            <a:ext cx="362200" cy="362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21456" y="4909562"/>
            <a:ext cx="198882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75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75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057767"/>
            <a:ext cx="6858000" cy="85737"/>
          </a:xfrm>
          <a:prstGeom prst="rect">
            <a:avLst/>
          </a:prstGeom>
          <a:solidFill>
            <a:srgbClr val="CE1126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75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63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89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7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67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46" indent="-171446" algn="l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0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0995" indent="-175018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9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12" indent="-165493" algn="l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7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4618" indent="-166684" algn="l" rtl="0" eaLnBrk="1" fontAlgn="base" hangingPunct="1">
        <a:lnSpc>
          <a:spcPct val="90000"/>
        </a:lnSpc>
        <a:spcBef>
          <a:spcPts val="225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7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074" indent="-1774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8965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857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748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640" indent="-177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://www.dustin.dk/" TargetMode="Externa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dustin.dk/" TargetMode="Externa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://www.dustin.dk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05743" y="552301"/>
            <a:ext cx="5172749" cy="1231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MDF planning and processes Tool</a:t>
            </a:r>
            <a:br>
              <a:rPr lang="en-US" dirty="0" smtClean="0"/>
            </a:br>
            <a:r>
              <a:rPr lang="en-US" dirty="0" smtClean="0"/>
              <a:t>DK, FI, NO, SE, IS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05742" y="1968764"/>
            <a:ext cx="5172075" cy="923330"/>
          </a:xfrm>
        </p:spPr>
        <p:txBody>
          <a:bodyPr/>
          <a:lstStyle/>
          <a:p>
            <a:r>
              <a:rPr lang="da-DK" dirty="0" smtClean="0"/>
              <a:t>Claus Borvang</a:t>
            </a:r>
          </a:p>
          <a:p>
            <a:r>
              <a:rPr lang="da-DK" dirty="0" smtClean="0"/>
              <a:t>Nordic Partner Marketing Manager</a:t>
            </a:r>
          </a:p>
          <a:p>
            <a:r>
              <a:rPr lang="en-US" dirty="0" smtClean="0"/>
              <a:t>Brief 11/3 - 2015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0973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 smtClean="0"/>
              <a:t>Product </a:t>
            </a:r>
            <a:r>
              <a:rPr lang="nb-NO" dirty="0" err="1" smtClean="0"/>
              <a:t>Evening</a:t>
            </a:r>
            <a:endParaRPr lang="nb-NO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0033CC"/>
              </a:buClr>
              <a:buSzPct val="125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spcAft>
                <a:spcPct val="20000"/>
              </a:spcAft>
              <a:buClr>
                <a:srgbClr val="C89400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75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5000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5000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5000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5000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5000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5C75793-E857-4D5E-A1F4-2C4C7F6F912D}" type="slidenum">
              <a:rPr lang="en-US" altLang="nb-NO" sz="6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nb-NO" sz="600">
              <a:solidFill>
                <a:srgbClr val="000000"/>
              </a:solidFill>
            </a:endParaRPr>
          </a:p>
        </p:txBody>
      </p:sp>
      <p:pic>
        <p:nvPicPr>
          <p:cNvPr id="24580" name="Picture 2" descr="C:\Users\Maria.Lund\Documents\Dell\2014-15\Q4\POE - Q4\bilde 2_poker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0" y="1315642"/>
            <a:ext cx="3824288" cy="286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 descr="C:\Users\Maria.Lund\Documents\Dell\2014-15\Q4\POE - Q4\bilde 4_poke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98" y="1541860"/>
            <a:ext cx="3220640" cy="24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6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1" descr="image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54" y="1211902"/>
            <a:ext cx="5898058" cy="257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846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98889"/>
            <a:ext cx="6858000" cy="2005091"/>
          </a:xfrm>
          <a:prstGeom prst="rect">
            <a:avLst/>
          </a:prstGeom>
          <a:solidFill>
            <a:srgbClr val="002060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627" y="699160"/>
            <a:ext cx="4037336" cy="6135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r>
              <a:rPr lang="sv-SE" sz="2100" dirty="0">
                <a:solidFill>
                  <a:srgbClr val="0070C0"/>
                </a:solidFill>
                <a:latin typeface="+mj-lt"/>
              </a:rPr>
              <a:t>Key Activities &amp; Initiatives</a:t>
            </a:r>
            <a:endParaRPr lang="sv-SE" sz="21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r>
              <a:rPr lang="da-DK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Planned Partner and DMR Activities, Events &amp; Initiatives </a:t>
            </a:r>
            <a:endParaRPr lang="en-US" sz="1200" dirty="0" err="1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8177" y="642938"/>
            <a:ext cx="1949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r>
              <a:rPr lang="da-DK" sz="3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Nordic</a:t>
            </a:r>
            <a:endParaRPr lang="en-US" sz="3000" b="1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>
          <a:xfrm>
            <a:off x="187586" y="1297912"/>
            <a:ext cx="6569561" cy="1126376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sv-SE" sz="100" dirty="0"/>
              <a:t>s</a:t>
            </a:r>
          </a:p>
          <a:p>
            <a:pPr>
              <a:buClr>
                <a:schemeClr val="accent1"/>
              </a:buClr>
            </a:pPr>
            <a:r>
              <a:rPr lang="sv-SE" sz="900" dirty="0" err="1"/>
              <a:t>Repeat</a:t>
            </a:r>
            <a:r>
              <a:rPr lang="sv-SE" sz="900" dirty="0"/>
              <a:t> AMD Q4 Campaign – Workstation </a:t>
            </a:r>
            <a:r>
              <a:rPr lang="sv-SE" sz="900" dirty="0" err="1"/>
              <a:t>up</a:t>
            </a:r>
            <a:r>
              <a:rPr lang="sv-SE" sz="900" dirty="0"/>
              <a:t> 105 K USD for NDC</a:t>
            </a:r>
          </a:p>
          <a:p>
            <a:pPr>
              <a:buClr>
                <a:schemeClr val="accent1"/>
              </a:buClr>
            </a:pPr>
            <a:r>
              <a:rPr lang="sv-SE" sz="900" dirty="0" err="1"/>
              <a:t>Vostro</a:t>
            </a:r>
            <a:r>
              <a:rPr lang="sv-SE" sz="900" dirty="0"/>
              <a:t> re-</a:t>
            </a:r>
            <a:r>
              <a:rPr lang="sv-SE" sz="900" dirty="0" err="1"/>
              <a:t>egnite</a:t>
            </a:r>
            <a:r>
              <a:rPr lang="sv-SE" sz="900" dirty="0"/>
              <a:t> </a:t>
            </a:r>
            <a:r>
              <a:rPr lang="sv-SE" sz="900" dirty="0" err="1"/>
              <a:t>Acguisition</a:t>
            </a:r>
            <a:r>
              <a:rPr lang="sv-SE" sz="900" dirty="0"/>
              <a:t> and </a:t>
            </a:r>
            <a:r>
              <a:rPr lang="sv-SE" sz="900" dirty="0" err="1"/>
              <a:t>reactivation</a:t>
            </a:r>
            <a:r>
              <a:rPr lang="sv-SE" sz="900" dirty="0"/>
              <a:t> – 125 </a:t>
            </a:r>
            <a:r>
              <a:rPr lang="sv-SE" sz="900" dirty="0" err="1"/>
              <a:t>Resellers</a:t>
            </a:r>
            <a:r>
              <a:rPr lang="sv-SE" sz="900" dirty="0"/>
              <a:t> and 1800 </a:t>
            </a:r>
            <a:r>
              <a:rPr lang="sv-SE" sz="900" dirty="0" err="1"/>
              <a:t>units</a:t>
            </a:r>
            <a:endParaRPr lang="sv-SE" sz="900" dirty="0"/>
          </a:p>
          <a:p>
            <a:pPr>
              <a:buClr>
                <a:schemeClr val="accent1"/>
              </a:buClr>
            </a:pPr>
            <a:r>
              <a:rPr lang="sv-SE" sz="900" dirty="0"/>
              <a:t>ESG </a:t>
            </a:r>
            <a:r>
              <a:rPr lang="sv-SE" sz="900" dirty="0" err="1"/>
              <a:t>Reseller</a:t>
            </a:r>
            <a:r>
              <a:rPr lang="sv-SE" sz="900" dirty="0"/>
              <a:t> </a:t>
            </a:r>
            <a:r>
              <a:rPr lang="sv-SE" sz="900" dirty="0" err="1"/>
              <a:t>Acquisition</a:t>
            </a:r>
            <a:r>
              <a:rPr lang="sv-SE" sz="900" dirty="0"/>
              <a:t> VTRX print Campaign – Xbox Dell and MS ROK </a:t>
            </a:r>
            <a:r>
              <a:rPr lang="sv-SE" sz="900" dirty="0" err="1"/>
              <a:t>Boost</a:t>
            </a:r>
            <a:endParaRPr lang="sv-SE" sz="900" dirty="0"/>
          </a:p>
          <a:p>
            <a:pPr>
              <a:buClr>
                <a:schemeClr val="accent1"/>
              </a:buClr>
            </a:pPr>
            <a:r>
              <a:rPr lang="sv-SE" sz="900" dirty="0"/>
              <a:t>NDC Campaign W10-12 – Broad line up, assets, offline activities, incentive trip – target sales out $ 4 M</a:t>
            </a:r>
          </a:p>
          <a:p>
            <a:pPr>
              <a:buClr>
                <a:schemeClr val="accent1"/>
              </a:buClr>
            </a:pPr>
            <a:r>
              <a:rPr lang="sv-SE" sz="900" dirty="0"/>
              <a:t>NDC Dell/Techdata Workshop 1) Alling 13 </a:t>
            </a:r>
            <a:r>
              <a:rPr lang="sv-SE" sz="900" dirty="0" err="1"/>
              <a:t>week</a:t>
            </a:r>
            <a:r>
              <a:rPr lang="sv-SE" sz="900" dirty="0"/>
              <a:t> planing </a:t>
            </a:r>
            <a:r>
              <a:rPr lang="sv-SE" sz="900" dirty="0" err="1"/>
              <a:t>cycle</a:t>
            </a:r>
            <a:r>
              <a:rPr lang="sv-SE" sz="900" dirty="0"/>
              <a:t> R&amp;R 2) </a:t>
            </a:r>
            <a:r>
              <a:rPr lang="sv-SE" sz="900" dirty="0" err="1"/>
              <a:t>How</a:t>
            </a:r>
            <a:r>
              <a:rPr lang="sv-SE" sz="900" dirty="0"/>
              <a:t> to </a:t>
            </a:r>
            <a:r>
              <a:rPr lang="sv-SE" sz="900" dirty="0" err="1"/>
              <a:t>take</a:t>
            </a:r>
            <a:r>
              <a:rPr lang="sv-SE" sz="900" dirty="0"/>
              <a:t> </a:t>
            </a:r>
            <a:r>
              <a:rPr lang="sv-SE" sz="900" dirty="0" err="1"/>
              <a:t>salesout</a:t>
            </a:r>
            <a:r>
              <a:rPr lang="sv-SE" sz="900" dirty="0"/>
              <a:t> to 200% in FY16</a:t>
            </a:r>
            <a:endParaRPr lang="en-US" sz="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50" y="2498888"/>
            <a:ext cx="1388213" cy="1971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29" y="2493361"/>
            <a:ext cx="1596542" cy="1985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49" y="2503859"/>
            <a:ext cx="1421198" cy="2013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080" y="2484469"/>
            <a:ext cx="1657623" cy="20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29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Back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6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Q</a:t>
            </a:r>
            <a:r>
              <a:rPr lang="da-DK" dirty="0" smtClean="0"/>
              <a:t>2</a:t>
            </a:r>
            <a:r>
              <a:rPr lang="pl-PL" dirty="0" smtClean="0"/>
              <a:t>FY</a:t>
            </a:r>
            <a:r>
              <a:rPr lang="da-DK" dirty="0" smtClean="0"/>
              <a:t>13</a:t>
            </a:r>
            <a:r>
              <a:rPr lang="pl-PL" dirty="0" smtClean="0"/>
              <a:t> </a:t>
            </a:r>
            <a:r>
              <a:rPr lang="en-US" dirty="0" smtClean="0"/>
              <a:t>Intel Initiatives POE collection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Digital Media Ads – </a:t>
            </a:r>
            <a:r>
              <a:rPr lang="da-DK" dirty="0" smtClean="0"/>
              <a:t>DUSTIN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231064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POE: 3rd party </a:t>
            </a:r>
            <a:r>
              <a:rPr lang="fr-CH" dirty="0" err="1" smtClean="0"/>
              <a:t>invoice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line item </a:t>
            </a:r>
            <a:r>
              <a:rPr lang="fr-CH" dirty="0" err="1" smtClean="0"/>
              <a:t>detail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sz="825" dirty="0">
                <a:solidFill>
                  <a:srgbClr val="FF0000"/>
                </a:solidFill>
              </a:rPr>
              <a:t>- </a:t>
            </a:r>
            <a:r>
              <a:rPr lang="fr-CH" sz="825" dirty="0" err="1">
                <a:solidFill>
                  <a:srgbClr val="FF0000"/>
                </a:solidFill>
              </a:rPr>
              <a:t>need</a:t>
            </a:r>
            <a:r>
              <a:rPr lang="fr-CH" sz="825" dirty="0">
                <a:solidFill>
                  <a:srgbClr val="FF0000"/>
                </a:solidFill>
              </a:rPr>
              <a:t> to </a:t>
            </a:r>
            <a:r>
              <a:rPr lang="fr-CH" sz="825" dirty="0" err="1">
                <a:solidFill>
                  <a:srgbClr val="FF0000"/>
                </a:solidFill>
              </a:rPr>
              <a:t>be</a:t>
            </a:r>
            <a:r>
              <a:rPr lang="fr-CH" sz="825" dirty="0">
                <a:solidFill>
                  <a:srgbClr val="FF0000"/>
                </a:solidFill>
              </a:rPr>
              <a:t> as </a:t>
            </a:r>
            <a:r>
              <a:rPr lang="fr-CH" sz="825" dirty="0" err="1">
                <a:solidFill>
                  <a:srgbClr val="FF0000"/>
                </a:solidFill>
              </a:rPr>
              <a:t>embedded</a:t>
            </a:r>
            <a:r>
              <a:rPr lang="fr-CH" sz="825" dirty="0">
                <a:solidFill>
                  <a:srgbClr val="FF0000"/>
                </a:solidFill>
              </a:rPr>
              <a:t> file – good </a:t>
            </a:r>
            <a:r>
              <a:rPr lang="fr-CH" sz="825" dirty="0" err="1">
                <a:solidFill>
                  <a:srgbClr val="FF0000"/>
                </a:solidFill>
              </a:rPr>
              <a:t>readable</a:t>
            </a:r>
            <a:r>
              <a:rPr lang="fr-CH" sz="825" dirty="0">
                <a:solidFill>
                  <a:srgbClr val="FF0000"/>
                </a:solidFill>
              </a:rPr>
              <a:t>. </a:t>
            </a:r>
            <a:endParaRPr lang="en-US" sz="825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9" y="859351"/>
            <a:ext cx="2529518" cy="357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8037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28" y="376440"/>
            <a:ext cx="6179345" cy="720090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POE: </a:t>
            </a:r>
            <a:r>
              <a:rPr lang="pl-PL" dirty="0" smtClean="0"/>
              <a:t>Creative &amp; screen shot of ad destination page (ADP)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fr-CH" sz="825" dirty="0">
                <a:solidFill>
                  <a:srgbClr val="FF0000"/>
                </a:solidFill>
              </a:rPr>
              <a:t>- </a:t>
            </a:r>
            <a:r>
              <a:rPr lang="fr-CH" sz="825" dirty="0" err="1">
                <a:solidFill>
                  <a:srgbClr val="FF0000"/>
                </a:solidFill>
              </a:rPr>
              <a:t>need</a:t>
            </a:r>
            <a:r>
              <a:rPr lang="fr-CH" sz="825" dirty="0">
                <a:solidFill>
                  <a:srgbClr val="FF0000"/>
                </a:solidFill>
              </a:rPr>
              <a:t> to </a:t>
            </a:r>
            <a:r>
              <a:rPr lang="fr-CH" sz="825" dirty="0" err="1">
                <a:solidFill>
                  <a:srgbClr val="FF0000"/>
                </a:solidFill>
              </a:rPr>
              <a:t>be</a:t>
            </a:r>
            <a:r>
              <a:rPr lang="fr-CH" sz="825" dirty="0">
                <a:solidFill>
                  <a:srgbClr val="FF0000"/>
                </a:solidFill>
              </a:rPr>
              <a:t> as </a:t>
            </a:r>
            <a:r>
              <a:rPr lang="fr-CH" sz="825" dirty="0" err="1">
                <a:solidFill>
                  <a:srgbClr val="FF0000"/>
                </a:solidFill>
              </a:rPr>
              <a:t>embedded</a:t>
            </a:r>
            <a:r>
              <a:rPr lang="fr-CH" sz="825" dirty="0">
                <a:solidFill>
                  <a:srgbClr val="FF0000"/>
                </a:solidFill>
              </a:rPr>
              <a:t> file – good </a:t>
            </a:r>
            <a:r>
              <a:rPr lang="fr-CH" sz="825" dirty="0" err="1">
                <a:solidFill>
                  <a:srgbClr val="FF0000"/>
                </a:solidFill>
              </a:rPr>
              <a:t>readable</a:t>
            </a:r>
            <a:r>
              <a:rPr lang="fr-CH" sz="825" dirty="0">
                <a:solidFill>
                  <a:srgbClr val="FF0000"/>
                </a:solidFill>
              </a:rPr>
              <a:t>. </a:t>
            </a:r>
            <a:r>
              <a:rPr lang="fr-CH" sz="825" dirty="0">
                <a:solidFill>
                  <a:srgbClr val="FF0000"/>
                </a:solidFill>
                <a:hlinkClick r:id="rId2"/>
              </a:rPr>
              <a:t>www.DUSTIN.dk</a:t>
            </a:r>
            <a:r>
              <a:rPr lang="fr-CH" sz="825" dirty="0">
                <a:solidFill>
                  <a:srgbClr val="FF0000"/>
                </a:solidFill>
              </a:rPr>
              <a:t> and www.dustin.se</a:t>
            </a:r>
            <a:endParaRPr lang="en-US" sz="825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1304708"/>
            <a:ext cx="5627594" cy="6890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2" y="2151873"/>
            <a:ext cx="6020921" cy="7372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3051315"/>
            <a:ext cx="6031007" cy="8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51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28" y="376440"/>
            <a:ext cx="6179345" cy="720090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POE: </a:t>
            </a:r>
            <a:r>
              <a:rPr lang="pl-PL" dirty="0" smtClean="0"/>
              <a:t>Creative &amp; screen shot of ad destination page (ADP)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fr-CH" sz="825" dirty="0">
                <a:solidFill>
                  <a:srgbClr val="FF0000"/>
                </a:solidFill>
              </a:rPr>
              <a:t>- </a:t>
            </a:r>
            <a:r>
              <a:rPr lang="fr-CH" sz="825" dirty="0" err="1">
                <a:solidFill>
                  <a:srgbClr val="FF0000"/>
                </a:solidFill>
              </a:rPr>
              <a:t>need</a:t>
            </a:r>
            <a:r>
              <a:rPr lang="fr-CH" sz="825" dirty="0">
                <a:solidFill>
                  <a:srgbClr val="FF0000"/>
                </a:solidFill>
              </a:rPr>
              <a:t> to </a:t>
            </a:r>
            <a:r>
              <a:rPr lang="fr-CH" sz="825" dirty="0" err="1">
                <a:solidFill>
                  <a:srgbClr val="FF0000"/>
                </a:solidFill>
              </a:rPr>
              <a:t>be</a:t>
            </a:r>
            <a:r>
              <a:rPr lang="fr-CH" sz="825" dirty="0">
                <a:solidFill>
                  <a:srgbClr val="FF0000"/>
                </a:solidFill>
              </a:rPr>
              <a:t> as </a:t>
            </a:r>
            <a:r>
              <a:rPr lang="fr-CH" sz="825" dirty="0" err="1">
                <a:solidFill>
                  <a:srgbClr val="FF0000"/>
                </a:solidFill>
              </a:rPr>
              <a:t>embedded</a:t>
            </a:r>
            <a:r>
              <a:rPr lang="fr-CH" sz="825" dirty="0">
                <a:solidFill>
                  <a:srgbClr val="FF0000"/>
                </a:solidFill>
              </a:rPr>
              <a:t> file – good </a:t>
            </a:r>
            <a:r>
              <a:rPr lang="fr-CH" sz="825" dirty="0" err="1">
                <a:solidFill>
                  <a:srgbClr val="FF0000"/>
                </a:solidFill>
              </a:rPr>
              <a:t>readable</a:t>
            </a:r>
            <a:r>
              <a:rPr lang="fr-CH" sz="825" dirty="0">
                <a:solidFill>
                  <a:srgbClr val="FF0000"/>
                </a:solidFill>
              </a:rPr>
              <a:t>. </a:t>
            </a:r>
            <a:r>
              <a:rPr lang="fr-CH" sz="825" dirty="0">
                <a:solidFill>
                  <a:srgbClr val="FF0000"/>
                </a:solidFill>
                <a:hlinkClick r:id="rId2"/>
              </a:rPr>
              <a:t>www.DUSTIN.dk</a:t>
            </a:r>
            <a:r>
              <a:rPr lang="fr-CH" sz="825" dirty="0">
                <a:solidFill>
                  <a:srgbClr val="FF0000"/>
                </a:solidFill>
              </a:rPr>
              <a:t> and www.DUSTIN.se</a:t>
            </a:r>
            <a:endParaRPr lang="en-US" sz="825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15" y="1205193"/>
            <a:ext cx="5052733" cy="31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43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28" y="376440"/>
            <a:ext cx="6179345" cy="720090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POE: </a:t>
            </a:r>
            <a:r>
              <a:rPr lang="pl-PL" dirty="0" smtClean="0"/>
              <a:t>Creative &amp; screen shot of ad destination page (ADP)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fr-CH" sz="825" dirty="0">
                <a:solidFill>
                  <a:srgbClr val="FF0000"/>
                </a:solidFill>
              </a:rPr>
              <a:t>- </a:t>
            </a:r>
            <a:r>
              <a:rPr lang="fr-CH" sz="825" dirty="0" err="1">
                <a:solidFill>
                  <a:srgbClr val="FF0000"/>
                </a:solidFill>
              </a:rPr>
              <a:t>need</a:t>
            </a:r>
            <a:r>
              <a:rPr lang="fr-CH" sz="825" dirty="0">
                <a:solidFill>
                  <a:srgbClr val="FF0000"/>
                </a:solidFill>
              </a:rPr>
              <a:t> to </a:t>
            </a:r>
            <a:r>
              <a:rPr lang="fr-CH" sz="825" dirty="0" err="1">
                <a:solidFill>
                  <a:srgbClr val="FF0000"/>
                </a:solidFill>
              </a:rPr>
              <a:t>be</a:t>
            </a:r>
            <a:r>
              <a:rPr lang="fr-CH" sz="825" dirty="0">
                <a:solidFill>
                  <a:srgbClr val="FF0000"/>
                </a:solidFill>
              </a:rPr>
              <a:t> as </a:t>
            </a:r>
            <a:r>
              <a:rPr lang="fr-CH" sz="825" dirty="0" err="1">
                <a:solidFill>
                  <a:srgbClr val="FF0000"/>
                </a:solidFill>
              </a:rPr>
              <a:t>embedded</a:t>
            </a:r>
            <a:r>
              <a:rPr lang="fr-CH" sz="825" dirty="0">
                <a:solidFill>
                  <a:srgbClr val="FF0000"/>
                </a:solidFill>
              </a:rPr>
              <a:t> file – good </a:t>
            </a:r>
            <a:r>
              <a:rPr lang="fr-CH" sz="825" dirty="0" err="1">
                <a:solidFill>
                  <a:srgbClr val="FF0000"/>
                </a:solidFill>
              </a:rPr>
              <a:t>readable</a:t>
            </a:r>
            <a:r>
              <a:rPr lang="fr-CH" sz="825" dirty="0">
                <a:solidFill>
                  <a:srgbClr val="FF0000"/>
                </a:solidFill>
              </a:rPr>
              <a:t>. </a:t>
            </a:r>
            <a:r>
              <a:rPr lang="fr-CH" sz="825" dirty="0">
                <a:solidFill>
                  <a:srgbClr val="FF0000"/>
                </a:solidFill>
                <a:hlinkClick r:id="rId2"/>
              </a:rPr>
              <a:t>www.DUSTIN.dk</a:t>
            </a:r>
            <a:r>
              <a:rPr lang="fr-CH" sz="825" dirty="0">
                <a:solidFill>
                  <a:srgbClr val="FF0000"/>
                </a:solidFill>
              </a:rPr>
              <a:t> and www.DUSTIN.se</a:t>
            </a:r>
            <a:endParaRPr lang="en-US" sz="825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25" y="1351429"/>
            <a:ext cx="1387779" cy="1974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7" y="3736498"/>
            <a:ext cx="5859556" cy="7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08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28" y="654732"/>
            <a:ext cx="6179345" cy="720090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POE: </a:t>
            </a:r>
            <a:r>
              <a:rPr lang="pl-PL" dirty="0" smtClean="0"/>
              <a:t>Independent tracking report with pertinent information (e.g. run dates, # of clicks and/or impressions)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fr-CH" sz="825" dirty="0">
                <a:solidFill>
                  <a:srgbClr val="FF0000"/>
                </a:solidFill>
              </a:rPr>
              <a:t>- </a:t>
            </a:r>
            <a:r>
              <a:rPr lang="fr-CH" sz="825" dirty="0" err="1">
                <a:solidFill>
                  <a:srgbClr val="FF0000"/>
                </a:solidFill>
              </a:rPr>
              <a:t>need</a:t>
            </a:r>
            <a:r>
              <a:rPr lang="fr-CH" sz="825" dirty="0">
                <a:solidFill>
                  <a:srgbClr val="FF0000"/>
                </a:solidFill>
              </a:rPr>
              <a:t> to </a:t>
            </a:r>
            <a:r>
              <a:rPr lang="fr-CH" sz="825" dirty="0" err="1">
                <a:solidFill>
                  <a:srgbClr val="FF0000"/>
                </a:solidFill>
              </a:rPr>
              <a:t>be</a:t>
            </a:r>
            <a:r>
              <a:rPr lang="fr-CH" sz="825" dirty="0">
                <a:solidFill>
                  <a:srgbClr val="FF0000"/>
                </a:solidFill>
              </a:rPr>
              <a:t> as </a:t>
            </a:r>
            <a:r>
              <a:rPr lang="fr-CH" sz="825" dirty="0" err="1">
                <a:solidFill>
                  <a:srgbClr val="FF0000"/>
                </a:solidFill>
              </a:rPr>
              <a:t>embedded</a:t>
            </a:r>
            <a:r>
              <a:rPr lang="fr-CH" sz="825" dirty="0">
                <a:solidFill>
                  <a:srgbClr val="FF0000"/>
                </a:solidFill>
              </a:rPr>
              <a:t> file – good </a:t>
            </a:r>
            <a:r>
              <a:rPr lang="fr-CH" sz="825" dirty="0" err="1">
                <a:solidFill>
                  <a:srgbClr val="FF0000"/>
                </a:solidFill>
              </a:rPr>
              <a:t>readable</a:t>
            </a:r>
            <a:r>
              <a:rPr lang="fr-CH" sz="825" dirty="0">
                <a:solidFill>
                  <a:srgbClr val="FF0000"/>
                </a:solidFill>
              </a:rPr>
              <a:t>. </a:t>
            </a:r>
            <a:r>
              <a:rPr lang="fr-CH" sz="1500" dirty="0">
                <a:solidFill>
                  <a:srgbClr val="FF0000"/>
                </a:solidFill>
              </a:rPr>
              <a:t>N/A 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22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389" y="133826"/>
            <a:ext cx="6584311" cy="332399"/>
          </a:xfrm>
        </p:spPr>
        <p:txBody>
          <a:bodyPr/>
          <a:lstStyle/>
          <a:p>
            <a:r>
              <a:rPr lang="en-US" b="1" dirty="0" smtClean="0"/>
              <a:t>MDF planning and processes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234545" y="4390901"/>
            <a:ext cx="280555" cy="1353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9459" y="688327"/>
            <a:ext cx="6057899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a-DK" sz="1100" b="1" dirty="0">
                <a:solidFill>
                  <a:schemeClr val="bg2"/>
                </a:solidFill>
                <a:latin typeface="+mn-lt"/>
              </a:rPr>
              <a:t>Processes, roles &amp; responsibilities around </a:t>
            </a:r>
            <a:r>
              <a:rPr lang="da-DK" sz="1100" b="1" dirty="0" smtClean="0">
                <a:solidFill>
                  <a:schemeClr val="bg2"/>
                </a:solidFill>
                <a:latin typeface="+mn-lt"/>
              </a:rPr>
              <a:t>local </a:t>
            </a:r>
            <a:r>
              <a:rPr lang="da-DK" sz="1100" b="1" dirty="0">
                <a:solidFill>
                  <a:schemeClr val="bg2"/>
                </a:solidFill>
                <a:latin typeface="+mn-lt"/>
              </a:rPr>
              <a:t>MDF planning, execution and tracking</a:t>
            </a:r>
          </a:p>
          <a:p>
            <a:pPr lvl="0"/>
            <a:endParaRPr lang="da-DK" sz="1200" b="1" dirty="0">
              <a:solidFill>
                <a:schemeClr val="bg2"/>
              </a:solidFill>
              <a:latin typeface="+mn-lt"/>
            </a:endParaRPr>
          </a:p>
          <a:p>
            <a:pPr lvl="0"/>
            <a:r>
              <a:rPr lang="da-DK" sz="1200" b="1" dirty="0">
                <a:solidFill>
                  <a:schemeClr val="bg2"/>
                </a:solidFill>
                <a:latin typeface="+mn-lt"/>
              </a:rPr>
              <a:t>Agenda:</a:t>
            </a:r>
          </a:p>
          <a:p>
            <a:pPr lvl="0"/>
            <a:endParaRPr lang="da-DK" sz="1200" dirty="0">
              <a:solidFill>
                <a:schemeClr val="bg2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2"/>
                </a:solidFill>
                <a:latin typeface="+mn-lt"/>
              </a:rPr>
              <a:t>Funding sources for partner activities + MDF basics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2"/>
                </a:solidFill>
                <a:latin typeface="+mn-lt"/>
              </a:rPr>
              <a:t>Partner acitivity plan, - planning process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a-DK" sz="1200" dirty="0" err="1" smtClean="0">
                <a:solidFill>
                  <a:schemeClr val="bg2"/>
                </a:solidFill>
                <a:latin typeface="+mn-lt"/>
              </a:rPr>
              <a:t>PreApproval</a:t>
            </a:r>
            <a:endParaRPr lang="da-DK" sz="1200" dirty="0">
              <a:solidFill>
                <a:schemeClr val="bg2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a-DK" sz="1200" dirty="0" err="1" smtClean="0">
                <a:solidFill>
                  <a:schemeClr val="bg2"/>
                </a:solidFill>
                <a:latin typeface="+mn-lt"/>
              </a:rPr>
              <a:t>Claim</a:t>
            </a:r>
            <a:endParaRPr lang="da-DK" sz="1200" dirty="0">
              <a:solidFill>
                <a:schemeClr val="bg2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a-DK" sz="1200" dirty="0" smtClean="0">
                <a:solidFill>
                  <a:schemeClr val="bg2"/>
                </a:solidFill>
                <a:latin typeface="+mn-lt"/>
              </a:rPr>
              <a:t>POE</a:t>
            </a:r>
            <a:endParaRPr lang="da-DK" sz="1200" dirty="0">
              <a:solidFill>
                <a:schemeClr val="bg2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a-DK" sz="1200" dirty="0" err="1" smtClean="0">
                <a:solidFill>
                  <a:schemeClr val="bg2"/>
                </a:solidFill>
                <a:latin typeface="+mn-lt"/>
              </a:rPr>
              <a:t>Approval</a:t>
            </a:r>
            <a:endParaRPr lang="da-DK" sz="1200" dirty="0" smtClean="0">
              <a:solidFill>
                <a:schemeClr val="bg2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2"/>
              </a:solidFill>
              <a:latin typeface="+mn-lt"/>
            </a:endParaRPr>
          </a:p>
          <a:p>
            <a:r>
              <a:rPr lang="da-DK" sz="1200" b="1" dirty="0" err="1" smtClean="0">
                <a:solidFill>
                  <a:schemeClr val="bg2"/>
                </a:solidFill>
                <a:latin typeface="+mn-lt"/>
              </a:rPr>
              <a:t>Task</a:t>
            </a:r>
            <a:r>
              <a:rPr lang="da-DK" sz="1200" b="1" dirty="0" smtClean="0">
                <a:solidFill>
                  <a:schemeClr val="bg2"/>
                </a:solidFill>
                <a:latin typeface="+mn-lt"/>
              </a:rPr>
              <a:t>:</a:t>
            </a:r>
          </a:p>
          <a:p>
            <a:endParaRPr lang="da-DK" sz="1200" b="1" dirty="0" smtClean="0">
              <a:solidFill>
                <a:schemeClr val="bg2"/>
              </a:solidFill>
              <a:latin typeface="+mn-lt"/>
            </a:endParaRPr>
          </a:p>
          <a:p>
            <a:pPr lvl="1"/>
            <a:r>
              <a:rPr lang="da-DK" sz="1200" b="1" dirty="0" smtClean="0">
                <a:solidFill>
                  <a:schemeClr val="bg2"/>
                </a:solidFill>
                <a:latin typeface="+mn-lt"/>
              </a:rPr>
              <a:t>Make an online </a:t>
            </a:r>
            <a:r>
              <a:rPr lang="da-DK" sz="1200" b="1" dirty="0" err="1" smtClean="0">
                <a:solidFill>
                  <a:schemeClr val="bg2"/>
                </a:solidFill>
                <a:latin typeface="+mn-lt"/>
              </a:rPr>
              <a:t>webbased</a:t>
            </a:r>
            <a:r>
              <a:rPr lang="da-DK" sz="1200" b="1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da-DK" sz="1200" b="1" dirty="0" err="1" smtClean="0">
                <a:solidFill>
                  <a:schemeClr val="bg2"/>
                </a:solidFill>
                <a:latin typeface="+mn-lt"/>
              </a:rPr>
              <a:t>planning</a:t>
            </a:r>
            <a:r>
              <a:rPr lang="da-DK" sz="1200" b="1" dirty="0" smtClean="0">
                <a:solidFill>
                  <a:schemeClr val="bg2"/>
                </a:solidFill>
                <a:latin typeface="+mn-lt"/>
              </a:rPr>
              <a:t> and </a:t>
            </a:r>
            <a:r>
              <a:rPr lang="da-DK" sz="1200" b="1" dirty="0" err="1" smtClean="0">
                <a:solidFill>
                  <a:schemeClr val="bg2"/>
                </a:solidFill>
                <a:latin typeface="+mn-lt"/>
              </a:rPr>
              <a:t>tracking</a:t>
            </a:r>
            <a:r>
              <a:rPr lang="da-DK" sz="1200" b="1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da-DK" sz="1200" b="1" dirty="0" err="1" smtClean="0">
                <a:solidFill>
                  <a:schemeClr val="bg2"/>
                </a:solidFill>
                <a:latin typeface="+mn-lt"/>
              </a:rPr>
              <a:t>tool</a:t>
            </a:r>
            <a:endParaRPr lang="da-DK" sz="1200" dirty="0">
              <a:solidFill>
                <a:schemeClr val="bg2"/>
              </a:solidFill>
              <a:latin typeface="+mn-lt"/>
            </a:endParaRPr>
          </a:p>
          <a:p>
            <a:pPr lvl="0"/>
            <a:endParaRPr lang="da-DK" sz="1200" dirty="0">
              <a:solidFill>
                <a:schemeClr val="bg2"/>
              </a:solidFill>
              <a:latin typeface="+mn-lt"/>
            </a:endParaRPr>
          </a:p>
          <a:p>
            <a:pPr lvl="0"/>
            <a:r>
              <a:rPr lang="da-DK" sz="1200" b="1" dirty="0">
                <a:solidFill>
                  <a:schemeClr val="bg2"/>
                </a:solidFill>
                <a:latin typeface="+mn-lt"/>
              </a:rPr>
              <a:t>Back up</a:t>
            </a:r>
            <a:r>
              <a:rPr lang="da-DK" sz="1200" b="1" dirty="0" smtClean="0">
                <a:solidFill>
                  <a:schemeClr val="bg2"/>
                </a:solidFill>
                <a:latin typeface="+mn-lt"/>
              </a:rPr>
              <a:t>:</a:t>
            </a:r>
            <a:endParaRPr lang="da-DK" sz="1200" dirty="0">
              <a:solidFill>
                <a:schemeClr val="bg2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2"/>
                </a:solidFill>
                <a:latin typeface="+mn-lt"/>
              </a:rPr>
              <a:t>Roles and </a:t>
            </a:r>
            <a:r>
              <a:rPr lang="da-DK" sz="1200" dirty="0" err="1">
                <a:solidFill>
                  <a:schemeClr val="bg2"/>
                </a:solidFill>
                <a:latin typeface="+mn-lt"/>
              </a:rPr>
              <a:t>Responsibilites</a:t>
            </a:r>
            <a:r>
              <a:rPr lang="da-DK" sz="1200" dirty="0">
                <a:solidFill>
                  <a:schemeClr val="bg2"/>
                </a:solidFill>
                <a:latin typeface="+mn-lt"/>
              </a:rPr>
              <a:t> </a:t>
            </a:r>
            <a:r>
              <a:rPr lang="da-DK" sz="1200" dirty="0" smtClean="0">
                <a:solidFill>
                  <a:schemeClr val="bg2"/>
                </a:solidFill>
                <a:latin typeface="+mn-lt"/>
              </a:rPr>
              <a:t>Partner vs Dell</a:t>
            </a:r>
            <a:endParaRPr lang="da-DK" sz="1200" dirty="0">
              <a:solidFill>
                <a:schemeClr val="bg2"/>
              </a:solidFill>
              <a:latin typeface="+mn-lt"/>
            </a:endParaRPr>
          </a:p>
          <a:p>
            <a:pPr lvl="0"/>
            <a:endParaRPr lang="da-DK" sz="1200" dirty="0">
              <a:solidFill>
                <a:schemeClr val="bg2"/>
              </a:solidFill>
              <a:latin typeface="+mn-lt"/>
            </a:endParaRPr>
          </a:p>
          <a:p>
            <a:r>
              <a:rPr lang="da-DK" sz="1200" b="1" dirty="0">
                <a:solidFill>
                  <a:schemeClr val="bg2"/>
                </a:solidFill>
                <a:latin typeface="+mn-lt"/>
              </a:rPr>
              <a:t>Scope: </a:t>
            </a:r>
            <a:br>
              <a:rPr lang="da-DK" sz="1200" b="1" dirty="0">
                <a:solidFill>
                  <a:schemeClr val="bg2"/>
                </a:solidFill>
                <a:latin typeface="+mn-lt"/>
              </a:rPr>
            </a:br>
            <a:r>
              <a:rPr lang="da-DK" sz="1200" dirty="0">
                <a:solidFill>
                  <a:schemeClr val="bg2"/>
                </a:solidFill>
                <a:latin typeface="+mn-lt"/>
              </a:rPr>
              <a:t>Denmark, </a:t>
            </a:r>
            <a:r>
              <a:rPr lang="da-DK" sz="1200" dirty="0" err="1" smtClean="0">
                <a:solidFill>
                  <a:schemeClr val="bg2"/>
                </a:solidFill>
                <a:latin typeface="+mn-lt"/>
              </a:rPr>
              <a:t>Norway</a:t>
            </a:r>
            <a:r>
              <a:rPr lang="da-DK" sz="1200" dirty="0">
                <a:solidFill>
                  <a:schemeClr val="bg2"/>
                </a:solidFill>
                <a:latin typeface="+mn-lt"/>
              </a:rPr>
              <a:t>,</a:t>
            </a:r>
            <a:r>
              <a:rPr lang="da-DK" sz="1200" dirty="0" smtClean="0">
                <a:solidFill>
                  <a:schemeClr val="bg2"/>
                </a:solidFill>
                <a:latin typeface="+mn-lt"/>
              </a:rPr>
              <a:t> Finland, </a:t>
            </a:r>
            <a:r>
              <a:rPr lang="da-DK" sz="1200" dirty="0" err="1" smtClean="0">
                <a:solidFill>
                  <a:schemeClr val="bg2"/>
                </a:solidFill>
                <a:latin typeface="+mn-lt"/>
              </a:rPr>
              <a:t>Sweden</a:t>
            </a:r>
            <a:r>
              <a:rPr lang="da-DK" sz="1200" dirty="0" smtClean="0">
                <a:solidFill>
                  <a:schemeClr val="bg2"/>
                </a:solidFill>
                <a:latin typeface="+mn-lt"/>
              </a:rPr>
              <a:t> and Island 6 </a:t>
            </a:r>
            <a:r>
              <a:rPr lang="da-DK" sz="1200" dirty="0" err="1" smtClean="0">
                <a:solidFill>
                  <a:schemeClr val="bg2"/>
                </a:solidFill>
                <a:latin typeface="+mn-lt"/>
              </a:rPr>
              <a:t>dist</a:t>
            </a:r>
            <a:r>
              <a:rPr lang="da-DK" sz="1200" dirty="0" smtClean="0">
                <a:solidFill>
                  <a:schemeClr val="bg2"/>
                </a:solidFill>
                <a:latin typeface="+mn-lt"/>
              </a:rPr>
              <a:t> and 450 partners –total 1500</a:t>
            </a:r>
            <a:endParaRPr lang="da-DK" sz="1200" dirty="0">
              <a:solidFill>
                <a:schemeClr val="bg2"/>
              </a:solidFill>
              <a:latin typeface="+mn-lt"/>
            </a:endParaRPr>
          </a:p>
          <a:p>
            <a:pPr lvl="0"/>
            <a:endParaRPr lang="da-DK"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072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84" y="3093244"/>
            <a:ext cx="6179345" cy="72009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Please save as filename</a:t>
            </a:r>
            <a:br>
              <a:rPr lang="de-DE" dirty="0" smtClean="0"/>
            </a:br>
            <a:r>
              <a:rPr lang="pl-PL" dirty="0" smtClean="0"/>
              <a:t>QxFYy – county - partner name – activity type and </a:t>
            </a:r>
            <a:r>
              <a:rPr lang="de-DE" dirty="0" smtClean="0">
                <a:solidFill>
                  <a:srgbClr val="FF0000"/>
                </a:solidFill>
              </a:rPr>
              <a:t>send only when complete !!!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Example:</a:t>
            </a:r>
            <a:br>
              <a:rPr lang="de-DE" dirty="0" smtClean="0"/>
            </a:br>
            <a:r>
              <a:rPr lang="pl-PL" dirty="0" smtClean="0"/>
              <a:t>Q1FY13 – France – Cash &amp; Carry </a:t>
            </a:r>
            <a:r>
              <a:rPr lang="pl-PL" smtClean="0"/>
              <a:t>– digital media ads.ppt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1500" dirty="0">
                <a:solidFill>
                  <a:srgbClr val="FF0000"/>
                </a:solidFill>
              </a:rPr>
              <a:t>Deadline for $ claim (and POE when complete): Dell ww11.</a:t>
            </a:r>
            <a:r>
              <a:rPr lang="pl-PL" sz="1500" dirty="0">
                <a:solidFill>
                  <a:srgbClr val="FF0000"/>
                </a:solidFill>
              </a:rPr>
              <a:t>1</a:t>
            </a:r>
            <a:r>
              <a:rPr lang="de-DE" sz="1500" dirty="0">
                <a:solidFill>
                  <a:srgbClr val="FF0000"/>
                </a:solidFill>
              </a:rPr>
              <a:t/>
            </a:r>
            <a:br>
              <a:rPr lang="de-DE" sz="1500" dirty="0">
                <a:solidFill>
                  <a:srgbClr val="FF0000"/>
                </a:solidFill>
              </a:rPr>
            </a:br>
            <a:r>
              <a:rPr lang="de-DE" sz="1500" dirty="0">
                <a:solidFill>
                  <a:srgbClr val="FF0000"/>
                </a:solidFill>
              </a:rPr>
              <a:t>Deadline for complete POE</a:t>
            </a:r>
            <a:r>
              <a:rPr lang="pl-PL" sz="1500" dirty="0">
                <a:solidFill>
                  <a:srgbClr val="FF0000"/>
                </a:solidFill>
              </a:rPr>
              <a:t>:</a:t>
            </a:r>
            <a:r>
              <a:rPr lang="de-DE" sz="1500" dirty="0">
                <a:solidFill>
                  <a:srgbClr val="FF0000"/>
                </a:solidFill>
              </a:rPr>
              <a:t> </a:t>
            </a:r>
            <a:r>
              <a:rPr lang="pl-PL" sz="1500" dirty="0">
                <a:solidFill>
                  <a:srgbClr val="FF0000"/>
                </a:solidFill>
              </a:rPr>
              <a:t>30</a:t>
            </a:r>
            <a:r>
              <a:rPr lang="de-DE" sz="1500" dirty="0">
                <a:solidFill>
                  <a:srgbClr val="FF0000"/>
                </a:solidFill>
              </a:rPr>
              <a:t> days after – otherwise you may loose the Intel $.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942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01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389" y="133826"/>
            <a:ext cx="6584311" cy="332399"/>
          </a:xfrm>
        </p:spPr>
        <p:txBody>
          <a:bodyPr/>
          <a:lstStyle/>
          <a:p>
            <a:r>
              <a:rPr lang="en-US" b="1" dirty="0" smtClean="0"/>
              <a:t>MDF management moving forward…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234545" y="4390901"/>
            <a:ext cx="280555" cy="1353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41" y="914400"/>
            <a:ext cx="5727062" cy="2327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389" y="3241599"/>
            <a:ext cx="6698612" cy="122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50" dirty="0">
                <a:solidFill>
                  <a:schemeClr val="bg2"/>
                </a:solidFill>
                <a:latin typeface="+mn-lt"/>
              </a:rPr>
              <a:t>- Coming FY16Q2</a:t>
            </a:r>
            <a:endParaRPr lang="en-US" sz="1050" dirty="0">
              <a:solidFill>
                <a:schemeClr val="bg2"/>
              </a:solidFill>
              <a:latin typeface="+mn-lt"/>
            </a:endParaRPr>
          </a:p>
          <a:p>
            <a:r>
              <a:rPr lang="en-US" sz="1050" dirty="0">
                <a:solidFill>
                  <a:schemeClr val="bg2"/>
                </a:solidFill>
                <a:latin typeface="+mn-lt"/>
              </a:rPr>
              <a:t>- The web based tool will help us to automate the MDF process </a:t>
            </a:r>
          </a:p>
          <a:p>
            <a:r>
              <a:rPr lang="en-US" sz="1050" dirty="0">
                <a:solidFill>
                  <a:schemeClr val="bg2"/>
                </a:solidFill>
                <a:latin typeface="+mn-lt"/>
              </a:rPr>
              <a:t>- It will replace PMAM, MDF Online Tool and manual payment process </a:t>
            </a:r>
          </a:p>
          <a:p>
            <a:r>
              <a:rPr lang="en-US" sz="1050" dirty="0">
                <a:solidFill>
                  <a:schemeClr val="bg2"/>
                </a:solidFill>
                <a:latin typeface="+mn-lt"/>
              </a:rPr>
              <a:t>- All stakeholders work on the same tool = far less emails and syncing. </a:t>
            </a:r>
          </a:p>
          <a:p>
            <a:r>
              <a:rPr lang="en-US" sz="1050" dirty="0">
                <a:solidFill>
                  <a:schemeClr val="bg2"/>
                </a:solidFill>
                <a:latin typeface="+mn-lt"/>
              </a:rPr>
              <a:t>- One global tool and it’s database helps to standardize the process </a:t>
            </a:r>
          </a:p>
          <a:p>
            <a:r>
              <a:rPr lang="en-US" sz="1050" dirty="0">
                <a:solidFill>
                  <a:schemeClr val="bg2"/>
                </a:solidFill>
                <a:latin typeface="+mn-lt"/>
              </a:rPr>
              <a:t>- Analysis of data will follow global standards and will help decision making process</a:t>
            </a:r>
          </a:p>
          <a:p>
            <a:pPr>
              <a:lnSpc>
                <a:spcPct val="90000"/>
              </a:lnSpc>
              <a:spcBef>
                <a:spcPts val="75"/>
              </a:spcBef>
              <a:spcAft>
                <a:spcPts val="75"/>
              </a:spcAft>
              <a:buClr>
                <a:schemeClr val="bg1"/>
              </a:buClr>
            </a:pPr>
            <a:endParaRPr lang="en-US" sz="105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1" y="628650"/>
            <a:ext cx="55897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75"/>
              </a:spcBef>
              <a:spcAft>
                <a:spcPts val="75"/>
              </a:spcAft>
              <a:buClr>
                <a:schemeClr val="bg1"/>
              </a:buClr>
            </a:pPr>
            <a:r>
              <a:rPr lang="en-US" sz="1500" b="1" dirty="0" err="1">
                <a:solidFill>
                  <a:schemeClr val="bg2"/>
                </a:solidFill>
              </a:rPr>
              <a:t>Vistex</a:t>
            </a:r>
            <a:r>
              <a:rPr lang="en-US" sz="1500" b="1" dirty="0">
                <a:solidFill>
                  <a:schemeClr val="bg2"/>
                </a:solidFill>
              </a:rPr>
              <a:t> </a:t>
            </a:r>
            <a:r>
              <a:rPr lang="en-US" sz="1500" b="1" dirty="0" err="1">
                <a:solidFill>
                  <a:schemeClr val="bg2"/>
                </a:solidFill>
              </a:rPr>
              <a:t>channelconduit</a:t>
            </a:r>
            <a:r>
              <a:rPr lang="en-US" sz="1500" b="1" dirty="0">
                <a:solidFill>
                  <a:schemeClr val="bg2"/>
                </a:solidFill>
              </a:rPr>
              <a:t> – New global tool for managing MDF</a:t>
            </a:r>
          </a:p>
        </p:txBody>
      </p:sp>
    </p:spTree>
    <p:extLst>
      <p:ext uri="{BB962C8B-B14F-4D97-AF65-F5344CB8AC3E}">
        <p14:creationId xmlns:p14="http://schemas.microsoft.com/office/powerpoint/2010/main" val="29166375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4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70" y="836342"/>
            <a:ext cx="5875230" cy="35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36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5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2" y="988493"/>
            <a:ext cx="6188448" cy="35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72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389" y="133826"/>
            <a:ext cx="6584311" cy="332399"/>
          </a:xfrm>
        </p:spPr>
        <p:txBody>
          <a:bodyPr/>
          <a:lstStyle/>
          <a:p>
            <a:r>
              <a:rPr lang="en-US" b="1" dirty="0" smtClean="0"/>
              <a:t>Planning with Partner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234545" y="4390901"/>
            <a:ext cx="280555" cy="1353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1" y="628650"/>
            <a:ext cx="6573914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" y="3413710"/>
            <a:ext cx="6694622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"/>
              </a:spcBef>
              <a:spcAft>
                <a:spcPts val="75"/>
              </a:spcAft>
              <a:buClr>
                <a:schemeClr val="bg1"/>
              </a:buClr>
            </a:pPr>
            <a:r>
              <a:rPr lang="da-DK" sz="1200" dirty="0">
                <a:solidFill>
                  <a:schemeClr val="bg2"/>
                </a:solidFill>
                <a:latin typeface="+mn-lt"/>
              </a:rPr>
              <a:t>- Plans are updated and progress tracked on bi-weekly 1:1s between PDMs and Channel MM</a:t>
            </a:r>
          </a:p>
          <a:p>
            <a:pPr>
              <a:lnSpc>
                <a:spcPct val="90000"/>
              </a:lnSpc>
              <a:spcBef>
                <a:spcPts val="75"/>
              </a:spcBef>
              <a:spcAft>
                <a:spcPts val="75"/>
              </a:spcAft>
              <a:buClr>
                <a:schemeClr val="bg1"/>
              </a:buClr>
            </a:pPr>
            <a:r>
              <a:rPr lang="da-DK" sz="1200" dirty="0">
                <a:solidFill>
                  <a:schemeClr val="bg2"/>
                </a:solidFill>
                <a:latin typeface="+mn-lt"/>
              </a:rPr>
              <a:t>- Execution is owned by the PDM, supported by local marketing and the Channel MM.</a:t>
            </a:r>
          </a:p>
          <a:p>
            <a:pPr>
              <a:lnSpc>
                <a:spcPct val="90000"/>
              </a:lnSpc>
              <a:spcBef>
                <a:spcPts val="75"/>
              </a:spcBef>
              <a:spcAft>
                <a:spcPts val="75"/>
              </a:spcAft>
              <a:buClr>
                <a:schemeClr val="bg1"/>
              </a:buClr>
            </a:pPr>
            <a:r>
              <a:rPr lang="da-DK" sz="1200" dirty="0">
                <a:solidFill>
                  <a:schemeClr val="bg2"/>
                </a:solidFill>
                <a:latin typeface="+mn-lt"/>
              </a:rPr>
              <a:t>- Post execution phase is owned by the PDM (follow up, submission of POE).</a:t>
            </a:r>
          </a:p>
          <a:p>
            <a:pPr>
              <a:lnSpc>
                <a:spcPct val="90000"/>
              </a:lnSpc>
              <a:spcBef>
                <a:spcPts val="75"/>
              </a:spcBef>
              <a:spcAft>
                <a:spcPts val="75"/>
              </a:spcAft>
              <a:buClr>
                <a:schemeClr val="bg1"/>
              </a:buClr>
            </a:pPr>
            <a:r>
              <a:rPr lang="da-DK" sz="1200" dirty="0">
                <a:solidFill>
                  <a:schemeClr val="bg2"/>
                </a:solidFill>
                <a:latin typeface="+mn-lt"/>
              </a:rPr>
              <a:t>- Channel MM finally approves POE and MDF invoices upon execution of activities.</a:t>
            </a:r>
          </a:p>
          <a:p>
            <a:pPr>
              <a:lnSpc>
                <a:spcPct val="90000"/>
              </a:lnSpc>
              <a:spcBef>
                <a:spcPts val="75"/>
              </a:spcBef>
              <a:spcAft>
                <a:spcPts val="75"/>
              </a:spcAft>
              <a:buClr>
                <a:schemeClr val="bg1"/>
              </a:buClr>
            </a:pPr>
            <a:endParaRPr lang="en-US" sz="1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870" y="4354743"/>
            <a:ext cx="663534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"/>
              </a:spcBef>
              <a:spcAft>
                <a:spcPts val="75"/>
              </a:spcAft>
              <a:buClr>
                <a:schemeClr val="bg1"/>
              </a:buClr>
            </a:pPr>
            <a:r>
              <a:rPr lang="da-DK" sz="900" i="1" dirty="0">
                <a:solidFill>
                  <a:schemeClr val="bg2"/>
                </a:solidFill>
                <a:latin typeface="+mn-lt"/>
              </a:rPr>
              <a:t>Roles &amp; Responsibilites between PDMs and Marketing in terms of planninng, exection and post-mortem in back-up</a:t>
            </a:r>
            <a:endParaRPr lang="en-US" sz="9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207" y="555955"/>
            <a:ext cx="6718011" cy="2662733"/>
          </a:xfrm>
          <a:prstGeom prst="roundRect">
            <a:avLst/>
          </a:prstGeom>
          <a:noFill/>
          <a:ln w="1047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3449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report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7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3" y="1335326"/>
            <a:ext cx="6018580" cy="261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4826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  </a:t>
            </a:r>
            <a:r>
              <a:rPr lang="da-DK" dirty="0" err="1" smtClean="0"/>
              <a:t>Click</a:t>
            </a:r>
            <a:r>
              <a:rPr lang="da-DK" dirty="0" smtClean="0"/>
              <a:t> </a:t>
            </a:r>
            <a:r>
              <a:rPr lang="da-DK" dirty="0" err="1" smtClean="0"/>
              <a:t>through</a:t>
            </a:r>
            <a:r>
              <a:rPr lang="da-DK" dirty="0" smtClean="0"/>
              <a:t> </a:t>
            </a:r>
            <a:r>
              <a:rPr lang="da-DK" dirty="0" err="1" smtClean="0"/>
              <a:t>report</a:t>
            </a:r>
            <a:endParaRPr lang="en-US" dirty="0"/>
          </a:p>
        </p:txBody>
      </p:sp>
      <p:sp>
        <p:nvSpPr>
          <p:cNvPr id="4099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0033CC"/>
              </a:buClr>
              <a:buSzPct val="125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spcAft>
                <a:spcPct val="20000"/>
              </a:spcAft>
              <a:buClr>
                <a:srgbClr val="C89400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75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5000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5000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5000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5000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5000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B508E39-655A-43E3-8705-E196F8478976}" type="slidenum">
              <a:rPr lang="en-US" altLang="da-DK" sz="6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da-DK" sz="600">
              <a:solidFill>
                <a:srgbClr val="000000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220267" y="938213"/>
          <a:ext cx="6417470" cy="3268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334"/>
                <a:gridCol w="1115684"/>
                <a:gridCol w="534942"/>
                <a:gridCol w="1423458"/>
                <a:gridCol w="666845"/>
                <a:gridCol w="622878"/>
                <a:gridCol w="1599329"/>
              </a:tblGrid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Campaign</a:t>
                      </a:r>
                      <a:endParaRPr lang="da-DK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Activity</a:t>
                      </a:r>
                      <a:endParaRPr lang="da-DK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Date</a:t>
                      </a:r>
                      <a:endParaRPr lang="da-DK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Reciptients</a:t>
                      </a:r>
                      <a:endParaRPr lang="da-DK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Uniq opens/Hits</a:t>
                      </a:r>
                      <a:endParaRPr lang="da-DK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Uniq clicks</a:t>
                      </a:r>
                      <a:endParaRPr lang="da-DK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Front spot 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December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u="none" strike="noStrike">
                          <a:effectLst/>
                        </a:rPr>
                        <a:t>Average no. of logins per day = 2100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Not available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Not available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Front spot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January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u="none" strike="noStrike">
                          <a:effectLst/>
                        </a:rPr>
                        <a:t>Average no. of logins per day = 2100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Not available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Not available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06-nov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4175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1041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56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18-nov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4162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1130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133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20-nov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4162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1071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99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27-nov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4150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1197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66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04-dec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4140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1126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133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11-dec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4115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1089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69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16-dec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4112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970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64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18-dec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4109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1046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53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30-dec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4109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1127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46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06-jan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4106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1030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75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Generel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08-jan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4101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602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28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Special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Monthly campaign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03-nov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4190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1065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14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Special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Black Friday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28-nov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4150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1312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203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Special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Vi sender en drone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02-dec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4149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1374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55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Special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Christmas calender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05-dec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293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293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124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Special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Monthly campaign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08-jan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4101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602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28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Special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TechXtra Days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21.-23. Jan 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4100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Not yet available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Not yet available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88380"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 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 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 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Sell out campaign products DKK not yet available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Nordic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Spiff mail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08-jan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4102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897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57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u="none" strike="noStrike">
                          <a:effectLst/>
                        </a:rPr>
                        <a:t>Sell out total products DKK not yet available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Nordic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TDUpdate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08-jan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4101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602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600" u="none" strike="noStrike">
                          <a:effectLst/>
                        </a:rPr>
                        <a:t>28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Nordic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Wall paper public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 week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 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6328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56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Nordic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Wall paper non public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 week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10248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42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>
                          <a:effectLst/>
                        </a:rPr>
                        <a:t> 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  <a:tr h="109997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Nordic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Front spot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3 weeks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u="none" strike="noStrike">
                          <a:effectLst/>
                        </a:rPr>
                        <a:t>Average no. of logins per day = 2100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Not available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600" u="none" strike="noStrike">
                          <a:effectLst/>
                        </a:rPr>
                        <a:t>Not available</a:t>
                      </a:r>
                      <a:endParaRPr lang="da-DK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a-DK" sz="600" u="none" strike="noStrike" dirty="0">
                          <a:effectLst/>
                        </a:rPr>
                        <a:t> </a:t>
                      </a:r>
                      <a:endParaRPr lang="da-DK" sz="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01" marR="5501" marT="55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1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a-DK" dirty="0" err="1" smtClean="0"/>
              <a:t>TDUpdate</a:t>
            </a:r>
            <a:r>
              <a:rPr lang="da-DK" dirty="0" smtClean="0"/>
              <a:t> 8/1   </a:t>
            </a:r>
            <a:br>
              <a:rPr lang="da-DK" dirty="0" smtClean="0"/>
            </a:br>
            <a:r>
              <a:rPr lang="da-DK" dirty="0" err="1" smtClean="0"/>
              <a:t>Awareness</a:t>
            </a:r>
            <a:endParaRPr lang="da-DK" dirty="0"/>
          </a:p>
        </p:txBody>
      </p:sp>
      <p:sp>
        <p:nvSpPr>
          <p:cNvPr id="17411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273B4C-2256-4985-9610-0CD3A494BE3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" y="1208485"/>
            <a:ext cx="6267450" cy="3394472"/>
          </a:xfrm>
          <a:noFill/>
        </p:spPr>
      </p:pic>
    </p:spTree>
    <p:extLst>
      <p:ext uri="{BB962C8B-B14F-4D97-AF65-F5344CB8AC3E}">
        <p14:creationId xmlns:p14="http://schemas.microsoft.com/office/powerpoint/2010/main" val="13449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 16x9_final_MuseoEmbedd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F71B6A1-7C15-4661-BD46-5006157744C9}" vid="{9B22189F-7192-4680-991B-817A6BD1CE1E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F71B6A1-7C15-4661-BD46-5006157744C9}" vid="{F469E112-F6D8-4D43-9748-9846DD55536A}"/>
    </a:ext>
  </a:extLst>
</a:theme>
</file>

<file path=ppt/theme/theme11.xml><?xml version="1.0" encoding="utf-8"?>
<a:theme xmlns:a="http://schemas.openxmlformats.org/drawingml/2006/main" name="Capsules">
  <a:themeElements>
    <a:clrScheme name="Capsules 13">
      <a:dk1>
        <a:srgbClr val="000000"/>
      </a:dk1>
      <a:lt1>
        <a:srgbClr val="FFFFFF"/>
      </a:lt1>
      <a:dk2>
        <a:srgbClr val="FFFFFF"/>
      </a:dk2>
      <a:lt2>
        <a:srgbClr val="333333"/>
      </a:lt2>
      <a:accent1>
        <a:srgbClr val="003399"/>
      </a:accent1>
      <a:accent2>
        <a:srgbClr val="FFC211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B00E"/>
      </a:accent6>
      <a:hlink>
        <a:srgbClr val="8E001D"/>
      </a:hlink>
      <a:folHlink>
        <a:srgbClr val="006633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333333"/>
        </a:dk1>
        <a:lt1>
          <a:srgbClr val="FFFFFF"/>
        </a:lt1>
        <a:dk2>
          <a:srgbClr val="8E001D"/>
        </a:dk2>
        <a:lt2>
          <a:srgbClr val="666699"/>
        </a:lt2>
        <a:accent1>
          <a:srgbClr val="003399"/>
        </a:accent1>
        <a:accent2>
          <a:srgbClr val="FFC211"/>
        </a:accent2>
        <a:accent3>
          <a:srgbClr val="FFFFFF"/>
        </a:accent3>
        <a:accent4>
          <a:srgbClr val="2A2A2A"/>
        </a:accent4>
        <a:accent5>
          <a:srgbClr val="AAADCA"/>
        </a:accent5>
        <a:accent6>
          <a:srgbClr val="E7B00E"/>
        </a:accent6>
        <a:hlink>
          <a:srgbClr val="006633"/>
        </a:hlink>
        <a:folHlink>
          <a:srgbClr val="3800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0000"/>
        </a:dk1>
        <a:lt1>
          <a:srgbClr val="FFFFFF"/>
        </a:lt1>
        <a:dk2>
          <a:srgbClr val="FFFFFF"/>
        </a:dk2>
        <a:lt2>
          <a:srgbClr val="292929"/>
        </a:lt2>
        <a:accent1>
          <a:srgbClr val="003E86"/>
        </a:accent1>
        <a:accent2>
          <a:srgbClr val="F5C900"/>
        </a:accent2>
        <a:accent3>
          <a:srgbClr val="FFFFFF"/>
        </a:accent3>
        <a:accent4>
          <a:srgbClr val="000000"/>
        </a:accent4>
        <a:accent5>
          <a:srgbClr val="AAAFC3"/>
        </a:accent5>
        <a:accent6>
          <a:srgbClr val="DEB600"/>
        </a:accent6>
        <a:hlink>
          <a:srgbClr val="7E0044"/>
        </a:hlink>
        <a:folHlink>
          <a:srgbClr val="A16E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C211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FFDDAA"/>
        </a:accent5>
        <a:accent6>
          <a:srgbClr val="00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C211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FFDDAA"/>
        </a:accent5>
        <a:accent6>
          <a:srgbClr val="002D8A"/>
        </a:accent6>
        <a:hlink>
          <a:srgbClr val="8E001D"/>
        </a:hlink>
        <a:folHlink>
          <a:srgbClr val="00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0000"/>
        </a:dk1>
        <a:lt1>
          <a:srgbClr val="FFFFFF"/>
        </a:lt1>
        <a:dk2>
          <a:srgbClr val="FFFFFF"/>
        </a:dk2>
        <a:lt2>
          <a:srgbClr val="333333"/>
        </a:lt2>
        <a:accent1>
          <a:srgbClr val="003399"/>
        </a:accent1>
        <a:accent2>
          <a:srgbClr val="FFC211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00E"/>
        </a:accent6>
        <a:hlink>
          <a:srgbClr val="8E001D"/>
        </a:hlink>
        <a:folHlink>
          <a:srgbClr val="00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Capsules">
  <a:themeElements>
    <a:clrScheme name="Capsules 13">
      <a:dk1>
        <a:srgbClr val="000000"/>
      </a:dk1>
      <a:lt1>
        <a:srgbClr val="FFFFFF"/>
      </a:lt1>
      <a:dk2>
        <a:srgbClr val="FFFFFF"/>
      </a:dk2>
      <a:lt2>
        <a:srgbClr val="333333"/>
      </a:lt2>
      <a:accent1>
        <a:srgbClr val="003399"/>
      </a:accent1>
      <a:accent2>
        <a:srgbClr val="FFC211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B00E"/>
      </a:accent6>
      <a:hlink>
        <a:srgbClr val="8E001D"/>
      </a:hlink>
      <a:folHlink>
        <a:srgbClr val="006633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333333"/>
        </a:dk1>
        <a:lt1>
          <a:srgbClr val="FFFFFF"/>
        </a:lt1>
        <a:dk2>
          <a:srgbClr val="8E001D"/>
        </a:dk2>
        <a:lt2>
          <a:srgbClr val="666699"/>
        </a:lt2>
        <a:accent1>
          <a:srgbClr val="003399"/>
        </a:accent1>
        <a:accent2>
          <a:srgbClr val="FFC211"/>
        </a:accent2>
        <a:accent3>
          <a:srgbClr val="FFFFFF"/>
        </a:accent3>
        <a:accent4>
          <a:srgbClr val="2A2A2A"/>
        </a:accent4>
        <a:accent5>
          <a:srgbClr val="AAADCA"/>
        </a:accent5>
        <a:accent6>
          <a:srgbClr val="E7B00E"/>
        </a:accent6>
        <a:hlink>
          <a:srgbClr val="006633"/>
        </a:hlink>
        <a:folHlink>
          <a:srgbClr val="3800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0000"/>
        </a:dk1>
        <a:lt1>
          <a:srgbClr val="FFFFFF"/>
        </a:lt1>
        <a:dk2>
          <a:srgbClr val="FFFFFF"/>
        </a:dk2>
        <a:lt2>
          <a:srgbClr val="292929"/>
        </a:lt2>
        <a:accent1>
          <a:srgbClr val="003E86"/>
        </a:accent1>
        <a:accent2>
          <a:srgbClr val="F5C900"/>
        </a:accent2>
        <a:accent3>
          <a:srgbClr val="FFFFFF"/>
        </a:accent3>
        <a:accent4>
          <a:srgbClr val="000000"/>
        </a:accent4>
        <a:accent5>
          <a:srgbClr val="AAAFC3"/>
        </a:accent5>
        <a:accent6>
          <a:srgbClr val="DEB600"/>
        </a:accent6>
        <a:hlink>
          <a:srgbClr val="7E0044"/>
        </a:hlink>
        <a:folHlink>
          <a:srgbClr val="A16E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C211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FFDDAA"/>
        </a:accent5>
        <a:accent6>
          <a:srgbClr val="00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C211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FFDDAA"/>
        </a:accent5>
        <a:accent6>
          <a:srgbClr val="002D8A"/>
        </a:accent6>
        <a:hlink>
          <a:srgbClr val="8E001D"/>
        </a:hlink>
        <a:folHlink>
          <a:srgbClr val="00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0000"/>
        </a:dk1>
        <a:lt1>
          <a:srgbClr val="FFFFFF"/>
        </a:lt1>
        <a:dk2>
          <a:srgbClr val="FFFFFF"/>
        </a:dk2>
        <a:lt2>
          <a:srgbClr val="333333"/>
        </a:lt2>
        <a:accent1>
          <a:srgbClr val="003399"/>
        </a:accent1>
        <a:accent2>
          <a:srgbClr val="FFC211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00E"/>
        </a:accent6>
        <a:hlink>
          <a:srgbClr val="8E001D"/>
        </a:hlink>
        <a:folHlink>
          <a:srgbClr val="00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B7295A"/>
      </a:accent1>
      <a:accent2>
        <a:srgbClr val="F2AF00"/>
      </a:accent2>
      <a:accent3>
        <a:srgbClr val="7AB800"/>
      </a:accent3>
      <a:accent4>
        <a:srgbClr val="AAAAAA"/>
      </a:accent4>
      <a:accent5>
        <a:srgbClr val="6E2585"/>
      </a:accent5>
      <a:accent6>
        <a:srgbClr val="3084B6"/>
      </a:accent6>
      <a:hlink>
        <a:srgbClr val="DC5034"/>
      </a:hlink>
      <a:folHlink>
        <a:srgbClr val="D42E12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F71B6A1-7C15-4661-BD46-5006157744C9}" vid="{91020168-4172-4D0A-8DD7-283427979C7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sz="1400" dirty="0" err="1" smtClean="0">
            <a:solidFill>
              <a:schemeClr val="bg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F71B6A1-7C15-4661-BD46-5006157744C9}" vid="{333A6442-33AA-475F-8D0D-040A11FAE05D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F71B6A1-7C15-4661-BD46-5006157744C9}" vid="{91D6FBCD-4207-44C8-8802-77FA6B020A02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Custom 3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F71B6A1-7C15-4661-BD46-5006157744C9}" vid="{C07C6336-618A-4427-A536-218DC747F7FB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F71B6A1-7C15-4661-BD46-5006157744C9}" vid="{154AFBF6-8A39-4A41-9461-FB6B473F1380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F71B6A1-7C15-4661-BD46-5006157744C9}" vid="{DFA54126-F117-4555-9F18-FFA9AAEF562C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F71B6A1-7C15-4661-BD46-5006157744C9}" vid="{88718948-D5D0-41FF-8084-A174E29607EE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F71B6A1-7C15-4661-BD46-5006157744C9}" vid="{BA39641A-95D3-4CBC-AB65-6AD2EAF051B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Dell_Master_Template_4x3_2014</Template>
  <TotalTime>268</TotalTime>
  <Words>694</Words>
  <Application>Microsoft Office PowerPoint</Application>
  <PresentationFormat>Custom</PresentationFormat>
  <Paragraphs>294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21</vt:i4>
      </vt:variant>
    </vt:vector>
  </HeadingPairs>
  <TitlesOfParts>
    <vt:vector size="42" baseType="lpstr">
      <vt:lpstr>Arial</vt:lpstr>
      <vt:lpstr>Arial Black</vt:lpstr>
      <vt:lpstr>Courier New</vt:lpstr>
      <vt:lpstr>Museo For Dell</vt:lpstr>
      <vt:lpstr>Museo For Dell 300</vt:lpstr>
      <vt:lpstr>Museo Sans For Dell</vt:lpstr>
      <vt:lpstr>Museo Sans For Dell</vt:lpstr>
      <vt:lpstr>Trebuchet MS</vt:lpstr>
      <vt:lpstr>Wingdings</vt:lpstr>
      <vt:lpstr>Dell_Template 16x9_final_MuseoEmbedded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Capsules</vt:lpstr>
      <vt:lpstr>1_Capsules</vt:lpstr>
      <vt:lpstr>MDF planning and processes Tool DK, FI, NO, SE, IS</vt:lpstr>
      <vt:lpstr>MDF planning and processes</vt:lpstr>
      <vt:lpstr>MDF management moving forward…</vt:lpstr>
      <vt:lpstr>PowerPoint Presentation</vt:lpstr>
      <vt:lpstr>PowerPoint Presentation</vt:lpstr>
      <vt:lpstr>Planning with Partner</vt:lpstr>
      <vt:lpstr>Dashboard report request</vt:lpstr>
      <vt:lpstr>  Click through report</vt:lpstr>
      <vt:lpstr>TDUpdate 8/1    Awareness</vt:lpstr>
      <vt:lpstr>Product Evening</vt:lpstr>
      <vt:lpstr>Online sample</vt:lpstr>
      <vt:lpstr>PowerPoint Presentation</vt:lpstr>
      <vt:lpstr>Back up</vt:lpstr>
      <vt:lpstr> Q2FY13 Intel Initiatives POE collection</vt:lpstr>
      <vt:lpstr>POE: 3rd party invoice with line item detail - need to be as embedded file – good readable. </vt:lpstr>
      <vt:lpstr>POE: Creative &amp; screen shot of ad destination page (ADP)  - need to be as embedded file – good readable. www.DUSTIN.dk and www.dustin.se</vt:lpstr>
      <vt:lpstr>POE: Creative &amp; screen shot of ad destination page (ADP)  - need to be as embedded file – good readable. www.DUSTIN.dk and www.DUSTIN.se</vt:lpstr>
      <vt:lpstr>POE: Creative &amp; screen shot of ad destination page (ADP)  - need to be as embedded file – good readable. www.DUSTIN.dk and www.DUSTIN.se</vt:lpstr>
      <vt:lpstr>POE: Independent tracking report with pertinent information (e.g. run dates, # of clicks and/or impressions)  - need to be as embedded file – good readable. N/A </vt:lpstr>
      <vt:lpstr>Please save as filename QxFYy – county - partner name – activity type and send only when complete !!!  Example: Q1FY13 – France – Cash &amp; Carry – digital media ads.ppt  Deadline for $ claim (and POE when complete): Dell ww11.1 Deadline for complete POE: 30 days after – otherwise you may loose the Intel $.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MDF planning and processes  DK, NO, FI</dc:title>
  <dc:creator>Christensen, Lars</dc:creator>
  <cp:keywords>Restricted</cp:keywords>
  <cp:lastModifiedBy>Borvang, Claus</cp:lastModifiedBy>
  <cp:revision>19</cp:revision>
  <cp:lastPrinted>2014-02-14T16:26:12Z</cp:lastPrinted>
  <dcterms:created xsi:type="dcterms:W3CDTF">2015-02-24T13:09:46Z</dcterms:created>
  <dcterms:modified xsi:type="dcterms:W3CDTF">2015-03-11T07:18:55Z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6de5364f-12a1-491b-8c76-d9892a55c910</vt:lpwstr>
  </property>
  <property fmtid="{D5CDD505-2E9C-101B-9397-08002B2CF9AE}" pid="4" name="DellClassification">
    <vt:lpwstr>Restricted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