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2" r:id="rId7"/>
    <p:sldId id="260"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EB4D8-3D2B-EC18-1A52-B791B94765B6}"/>
              </a:ext>
            </a:extLst>
          </p:cNvPr>
          <p:cNvSpPr>
            <a:spLocks noGrp="1"/>
          </p:cNvSpPr>
          <p:nvPr>
            <p:ph type="ctrTitle"/>
          </p:nvPr>
        </p:nvSpPr>
        <p:spPr/>
        <p:txBody>
          <a:bodyPr/>
          <a:lstStyle/>
          <a:p>
            <a:r>
              <a:rPr lang="en-IN" dirty="0"/>
              <a:t>Automated Plant Disease Detection using Convolutional Neural Network</a:t>
            </a:r>
            <a:endParaRPr lang="en-US" dirty="0"/>
          </a:p>
        </p:txBody>
      </p:sp>
      <p:sp>
        <p:nvSpPr>
          <p:cNvPr id="3" name="Subtitle 2">
            <a:extLst>
              <a:ext uri="{FF2B5EF4-FFF2-40B4-BE49-F238E27FC236}">
                <a16:creationId xmlns:a16="http://schemas.microsoft.com/office/drawing/2014/main" id="{B505027F-A9E1-8AA4-0B03-1C33D247FBB2}"/>
              </a:ext>
            </a:extLst>
          </p:cNvPr>
          <p:cNvSpPr>
            <a:spLocks noGrp="1"/>
          </p:cNvSpPr>
          <p:nvPr>
            <p:ph type="subTitle" idx="1"/>
          </p:nvPr>
        </p:nvSpPr>
        <p:spPr>
          <a:xfrm>
            <a:off x="1236000" y="4050836"/>
            <a:ext cx="7766936" cy="2070858"/>
          </a:xfrm>
        </p:spPr>
        <p:txBody>
          <a:bodyPr/>
          <a:lstStyle/>
          <a:p>
            <a:r>
              <a:rPr lang="en-IN" dirty="0"/>
              <a:t>Presented by : </a:t>
            </a:r>
            <a:r>
              <a:rPr lang="en-IN" dirty="0" err="1"/>
              <a:t>Athira</a:t>
            </a:r>
            <a:r>
              <a:rPr lang="en-IN" dirty="0"/>
              <a:t> R </a:t>
            </a:r>
          </a:p>
          <a:p>
            <a:r>
              <a:rPr lang="en-IN" dirty="0"/>
              <a:t>Register number : 962821104021</a:t>
            </a:r>
          </a:p>
          <a:p>
            <a:r>
              <a:rPr lang="en-IN" dirty="0"/>
              <a:t>Department  : Computer Science and Engineering </a:t>
            </a:r>
          </a:p>
          <a:p>
            <a:r>
              <a:rPr lang="en-IN" dirty="0"/>
              <a:t>Naan </a:t>
            </a:r>
            <a:r>
              <a:rPr lang="en-IN" dirty="0" err="1"/>
              <a:t>Mudhalvan</a:t>
            </a:r>
            <a:r>
              <a:rPr lang="en-IN" dirty="0"/>
              <a:t> id : au962821104021</a:t>
            </a:r>
          </a:p>
          <a:p>
            <a:r>
              <a:rPr lang="en-IN" dirty="0"/>
              <a:t>College : University College of Engineering </a:t>
            </a:r>
            <a:r>
              <a:rPr lang="en-IN" dirty="0" err="1"/>
              <a:t>Nagercoil</a:t>
            </a:r>
            <a:r>
              <a:rPr lang="en-IN" dirty="0"/>
              <a:t> </a:t>
            </a:r>
          </a:p>
        </p:txBody>
      </p:sp>
    </p:spTree>
    <p:extLst>
      <p:ext uri="{BB962C8B-B14F-4D97-AF65-F5344CB8AC3E}">
        <p14:creationId xmlns:p14="http://schemas.microsoft.com/office/powerpoint/2010/main" val="3446933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4A0AD8-B44D-C3B2-2B75-DD3E64D0A8A9}"/>
              </a:ext>
            </a:extLst>
          </p:cNvPr>
          <p:cNvSpPr>
            <a:spLocks noGrp="1"/>
          </p:cNvSpPr>
          <p:nvPr>
            <p:ph idx="1"/>
          </p:nvPr>
        </p:nvSpPr>
        <p:spPr>
          <a:xfrm>
            <a:off x="677334" y="518041"/>
            <a:ext cx="8596668" cy="5523322"/>
          </a:xfrm>
        </p:spPr>
        <p:txBody>
          <a:bodyPr>
            <a:normAutofit/>
          </a:bodyPr>
          <a:lstStyle/>
          <a:p>
            <a:pPr marL="0" indent="0">
              <a:buNone/>
            </a:pPr>
            <a:r>
              <a:rPr lang="en-IN" dirty="0"/>
              <a:t>5. </a:t>
            </a:r>
            <a:r>
              <a:rPr lang="en-IN" dirty="0" err="1"/>
              <a:t>Validation:Validating</a:t>
            </a:r>
            <a:r>
              <a:rPr lang="en-IN" dirty="0"/>
              <a:t> the model’s performance on a separate validation dataset to monitor for overfitting and ensure generalization to unseen data.
6. Evaluation: Evaluating the model’s performance on a test dataset to assess its accuracy, precision, recall, and other relevant metrics. This step helps determine the model’s effectiveness in real-world scenarios.
7. Fine-tuning: Fine-tuning the model based on evaluation results and user feedback to further improve its performance and address any shortcomings.
8. Deployment: Deploying the trained model into a production environment, such as a web application or mobile app, to provide real-time disease detection capabilities to end-users.</a:t>
            </a:r>
            <a:endParaRPr lang="en-US" dirty="0"/>
          </a:p>
        </p:txBody>
      </p:sp>
    </p:spTree>
    <p:extLst>
      <p:ext uri="{BB962C8B-B14F-4D97-AF65-F5344CB8AC3E}">
        <p14:creationId xmlns:p14="http://schemas.microsoft.com/office/powerpoint/2010/main" val="3684342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8B9C6-A5ED-E16D-4C68-73F38E42CF2E}"/>
              </a:ext>
            </a:extLst>
          </p:cNvPr>
          <p:cNvSpPr>
            <a:spLocks noGrp="1"/>
          </p:cNvSpPr>
          <p:nvPr>
            <p:ph type="title"/>
          </p:nvPr>
        </p:nvSpPr>
        <p:spPr/>
        <p:txBody>
          <a:bodyPr/>
          <a:lstStyle/>
          <a:p>
            <a:r>
              <a:rPr lang="en-IN" dirty="0"/>
              <a:t>Results </a:t>
            </a:r>
            <a:endParaRPr lang="en-US" dirty="0"/>
          </a:p>
        </p:txBody>
      </p:sp>
      <p:pic>
        <p:nvPicPr>
          <p:cNvPr id="4" name="Picture 4">
            <a:extLst>
              <a:ext uri="{FF2B5EF4-FFF2-40B4-BE49-F238E27FC236}">
                <a16:creationId xmlns:a16="http://schemas.microsoft.com/office/drawing/2014/main" id="{86F872CD-B021-7F14-2A97-E6FB6C8F04A3}"/>
              </a:ext>
            </a:extLst>
          </p:cNvPr>
          <p:cNvPicPr>
            <a:picLocks noGrp="1" noChangeAspect="1"/>
          </p:cNvPicPr>
          <p:nvPr>
            <p:ph idx="1"/>
          </p:nvPr>
        </p:nvPicPr>
        <p:blipFill>
          <a:blip r:embed="rId2"/>
          <a:stretch>
            <a:fillRect/>
          </a:stretch>
        </p:blipFill>
        <p:spPr>
          <a:xfrm>
            <a:off x="1636471" y="2279735"/>
            <a:ext cx="2438400" cy="2438400"/>
          </a:xfrm>
        </p:spPr>
      </p:pic>
    </p:spTree>
    <p:extLst>
      <p:ext uri="{BB962C8B-B14F-4D97-AF65-F5344CB8AC3E}">
        <p14:creationId xmlns:p14="http://schemas.microsoft.com/office/powerpoint/2010/main" val="242737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E674-E664-EFCB-4151-19D8A8EDFD62}"/>
              </a:ext>
            </a:extLst>
          </p:cNvPr>
          <p:cNvSpPr>
            <a:spLocks noGrp="1"/>
          </p:cNvSpPr>
          <p:nvPr>
            <p:ph type="title"/>
          </p:nvPr>
        </p:nvSpPr>
        <p:spPr/>
        <p:txBody>
          <a:bodyPr/>
          <a:lstStyle/>
          <a:p>
            <a:r>
              <a:rPr lang="en-IN" dirty="0"/>
              <a:t>Evaluation </a:t>
            </a:r>
            <a:endParaRPr lang="en-US" dirty="0"/>
          </a:p>
        </p:txBody>
      </p:sp>
      <p:sp>
        <p:nvSpPr>
          <p:cNvPr id="3" name="Content Placeholder 2">
            <a:extLst>
              <a:ext uri="{FF2B5EF4-FFF2-40B4-BE49-F238E27FC236}">
                <a16:creationId xmlns:a16="http://schemas.microsoft.com/office/drawing/2014/main" id="{8A4E82C0-FEC4-E62E-8FBD-5A0DA1803ECF}"/>
              </a:ext>
            </a:extLst>
          </p:cNvPr>
          <p:cNvSpPr>
            <a:spLocks noGrp="1"/>
          </p:cNvSpPr>
          <p:nvPr>
            <p:ph idx="1"/>
          </p:nvPr>
        </p:nvSpPr>
        <p:spPr>
          <a:xfrm>
            <a:off x="773713" y="2046764"/>
            <a:ext cx="8596668" cy="3880773"/>
          </a:xfrm>
        </p:spPr>
        <p:txBody>
          <a:bodyPr/>
          <a:lstStyle/>
          <a:p>
            <a:r>
              <a:rPr lang="en-IN" dirty="0"/>
              <a:t>Evaluation involves assessing the performance of our trained Convolutional Neural Network (CNN) model for plant disease detection. We measure accuracy, precision, recall, and other metrics to ensure the model’s effectiveness in accurately classifying images of plant leaves. Thorough evaluation ensures the model meets performance standards for real-world deployment.</a:t>
            </a:r>
            <a:endParaRPr lang="en-US" dirty="0"/>
          </a:p>
        </p:txBody>
      </p:sp>
    </p:spTree>
    <p:extLst>
      <p:ext uri="{BB962C8B-B14F-4D97-AF65-F5344CB8AC3E}">
        <p14:creationId xmlns:p14="http://schemas.microsoft.com/office/powerpoint/2010/main" val="2380558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DD316-201F-7535-B052-A2B2C7D45BA9}"/>
              </a:ext>
            </a:extLst>
          </p:cNvPr>
          <p:cNvSpPr>
            <a:spLocks noGrp="1"/>
          </p:cNvSpPr>
          <p:nvPr>
            <p:ph type="title"/>
          </p:nvPr>
        </p:nvSpPr>
        <p:spPr/>
        <p:txBody>
          <a:bodyPr/>
          <a:lstStyle/>
          <a:p>
            <a:r>
              <a:rPr lang="en-IN" dirty="0"/>
              <a:t>Conclusion </a:t>
            </a:r>
            <a:endParaRPr lang="en-US" dirty="0"/>
          </a:p>
        </p:txBody>
      </p:sp>
      <p:sp>
        <p:nvSpPr>
          <p:cNvPr id="3" name="Content Placeholder 2">
            <a:extLst>
              <a:ext uri="{FF2B5EF4-FFF2-40B4-BE49-F238E27FC236}">
                <a16:creationId xmlns:a16="http://schemas.microsoft.com/office/drawing/2014/main" id="{1AA3FF52-9A4D-3081-9E20-6E1A890FEC92}"/>
              </a:ext>
            </a:extLst>
          </p:cNvPr>
          <p:cNvSpPr>
            <a:spLocks noGrp="1"/>
          </p:cNvSpPr>
          <p:nvPr>
            <p:ph idx="1"/>
          </p:nvPr>
        </p:nvSpPr>
        <p:spPr/>
        <p:txBody>
          <a:bodyPr/>
          <a:lstStyle/>
          <a:p>
            <a:r>
              <a:rPr lang="en-IN" dirty="0"/>
              <a:t>In summary, our project on automated plant disease detection using CNNs offers a transformative solution for agriculture. By accurately identifying diseases in plant leaves, our system enables early intervention and improved crop management. With its precision, efficiency, and scalability, it delivers tangible benefits to farmers and stakeholders, contributing to increased yields and sustainable farming practices.</a:t>
            </a:r>
            <a:endParaRPr lang="en-US" dirty="0"/>
          </a:p>
        </p:txBody>
      </p:sp>
    </p:spTree>
    <p:extLst>
      <p:ext uri="{BB962C8B-B14F-4D97-AF65-F5344CB8AC3E}">
        <p14:creationId xmlns:p14="http://schemas.microsoft.com/office/powerpoint/2010/main" val="418626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8F77B-4E50-D463-C2F2-117F181E95E0}"/>
              </a:ext>
            </a:extLst>
          </p:cNvPr>
          <p:cNvSpPr>
            <a:spLocks noGrp="1"/>
          </p:cNvSpPr>
          <p:nvPr>
            <p:ph type="title"/>
          </p:nvPr>
        </p:nvSpPr>
        <p:spPr/>
        <p:txBody>
          <a:bodyPr/>
          <a:lstStyle/>
          <a:p>
            <a:r>
              <a:rPr lang="en-IN" dirty="0"/>
              <a:t>Project Title </a:t>
            </a:r>
            <a:endParaRPr lang="en-US" dirty="0"/>
          </a:p>
        </p:txBody>
      </p:sp>
      <p:sp>
        <p:nvSpPr>
          <p:cNvPr id="3" name="Content Placeholder 2">
            <a:extLst>
              <a:ext uri="{FF2B5EF4-FFF2-40B4-BE49-F238E27FC236}">
                <a16:creationId xmlns:a16="http://schemas.microsoft.com/office/drawing/2014/main" id="{626F8E13-584A-8A9E-D100-D5E7D3E0A502}"/>
              </a:ext>
            </a:extLst>
          </p:cNvPr>
          <p:cNvSpPr>
            <a:spLocks noGrp="1"/>
          </p:cNvSpPr>
          <p:nvPr>
            <p:ph idx="1"/>
          </p:nvPr>
        </p:nvSpPr>
        <p:spPr>
          <a:xfrm>
            <a:off x="1617034" y="2702723"/>
            <a:ext cx="8596668" cy="3880773"/>
          </a:xfrm>
        </p:spPr>
        <p:txBody>
          <a:bodyPr/>
          <a:lstStyle/>
          <a:p>
            <a:pPr marL="0" indent="0">
              <a:buNone/>
            </a:pPr>
            <a:r>
              <a:rPr lang="en-IN" dirty="0"/>
              <a:t>Automated Plant Disease Detection using  Convolutional Neural Network </a:t>
            </a:r>
            <a:endParaRPr lang="en-US" dirty="0"/>
          </a:p>
        </p:txBody>
      </p:sp>
    </p:spTree>
    <p:extLst>
      <p:ext uri="{BB962C8B-B14F-4D97-AF65-F5344CB8AC3E}">
        <p14:creationId xmlns:p14="http://schemas.microsoft.com/office/powerpoint/2010/main" val="879138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9B560-7CA5-EA0D-E450-6DFD8A94D152}"/>
              </a:ext>
            </a:extLst>
          </p:cNvPr>
          <p:cNvSpPr>
            <a:spLocks noGrp="1"/>
          </p:cNvSpPr>
          <p:nvPr>
            <p:ph type="title"/>
          </p:nvPr>
        </p:nvSpPr>
        <p:spPr/>
        <p:txBody>
          <a:bodyPr/>
          <a:lstStyle/>
          <a:p>
            <a:r>
              <a:rPr lang="en-IN" dirty="0"/>
              <a:t>Agenda </a:t>
            </a:r>
            <a:endParaRPr lang="en-US" dirty="0"/>
          </a:p>
        </p:txBody>
      </p:sp>
      <p:sp>
        <p:nvSpPr>
          <p:cNvPr id="3" name="Content Placeholder 2">
            <a:extLst>
              <a:ext uri="{FF2B5EF4-FFF2-40B4-BE49-F238E27FC236}">
                <a16:creationId xmlns:a16="http://schemas.microsoft.com/office/drawing/2014/main" id="{7026526B-17AE-6F98-91D4-A03F11F7DAAC}"/>
              </a:ext>
            </a:extLst>
          </p:cNvPr>
          <p:cNvSpPr>
            <a:spLocks noGrp="1"/>
          </p:cNvSpPr>
          <p:nvPr>
            <p:ph idx="1"/>
          </p:nvPr>
        </p:nvSpPr>
        <p:spPr/>
        <p:txBody>
          <a:bodyPr/>
          <a:lstStyle/>
          <a:p>
            <a:r>
              <a:rPr lang="en-IN" dirty="0"/>
              <a:t>Problem statement </a:t>
            </a:r>
          </a:p>
          <a:p>
            <a:r>
              <a:rPr lang="en-IN" dirty="0"/>
              <a:t>Project Overview </a:t>
            </a:r>
          </a:p>
          <a:p>
            <a:r>
              <a:rPr lang="en-IN" dirty="0"/>
              <a:t>End users</a:t>
            </a:r>
          </a:p>
          <a:p>
            <a:r>
              <a:rPr lang="en-IN" dirty="0"/>
              <a:t>Our solution and Proposition </a:t>
            </a:r>
          </a:p>
          <a:p>
            <a:r>
              <a:rPr lang="en-IN" dirty="0"/>
              <a:t>Key features </a:t>
            </a:r>
          </a:p>
          <a:p>
            <a:r>
              <a:rPr lang="en-IN" dirty="0"/>
              <a:t>Modelling Approach </a:t>
            </a:r>
          </a:p>
          <a:p>
            <a:r>
              <a:rPr lang="en-IN" dirty="0"/>
              <a:t>Result and Evaluation </a:t>
            </a:r>
          </a:p>
          <a:p>
            <a:r>
              <a:rPr lang="en-IN" dirty="0"/>
              <a:t>Conclusion</a:t>
            </a:r>
          </a:p>
          <a:p>
            <a:endParaRPr lang="en-US" dirty="0"/>
          </a:p>
        </p:txBody>
      </p:sp>
    </p:spTree>
    <p:extLst>
      <p:ext uri="{BB962C8B-B14F-4D97-AF65-F5344CB8AC3E}">
        <p14:creationId xmlns:p14="http://schemas.microsoft.com/office/powerpoint/2010/main" val="1694272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AFFD-2C0B-79DE-88E2-C118B4F70348}"/>
              </a:ext>
            </a:extLst>
          </p:cNvPr>
          <p:cNvSpPr>
            <a:spLocks noGrp="1"/>
          </p:cNvSpPr>
          <p:nvPr>
            <p:ph type="title"/>
          </p:nvPr>
        </p:nvSpPr>
        <p:spPr/>
        <p:txBody>
          <a:bodyPr/>
          <a:lstStyle/>
          <a:p>
            <a:r>
              <a:rPr lang="en-IN" dirty="0"/>
              <a:t>Problem Statement </a:t>
            </a:r>
            <a:endParaRPr lang="en-US" dirty="0"/>
          </a:p>
        </p:txBody>
      </p:sp>
      <p:sp>
        <p:nvSpPr>
          <p:cNvPr id="3" name="Content Placeholder 2">
            <a:extLst>
              <a:ext uri="{FF2B5EF4-FFF2-40B4-BE49-F238E27FC236}">
                <a16:creationId xmlns:a16="http://schemas.microsoft.com/office/drawing/2014/main" id="{7519ADD3-D76B-8699-18CD-AD9A6B527F32}"/>
              </a:ext>
            </a:extLst>
          </p:cNvPr>
          <p:cNvSpPr>
            <a:spLocks noGrp="1"/>
          </p:cNvSpPr>
          <p:nvPr>
            <p:ph idx="1"/>
          </p:nvPr>
        </p:nvSpPr>
        <p:spPr/>
        <p:txBody>
          <a:bodyPr/>
          <a:lstStyle/>
          <a:p>
            <a:r>
              <a:rPr lang="en-IN" dirty="0"/>
              <a:t>Develop an automated system using Convolutional Neural Networks (CNNs) to detect and classify plant diseases from images of leaves. </a:t>
            </a:r>
          </a:p>
          <a:p>
            <a:r>
              <a:rPr lang="en-IN" dirty="0"/>
              <a:t>By </a:t>
            </a:r>
            <a:r>
              <a:rPr lang="en-IN" dirty="0" err="1"/>
              <a:t>analyzing</a:t>
            </a:r>
            <a:r>
              <a:rPr lang="en-IN" dirty="0"/>
              <a:t> the images, the system will accurately identify diseases such as fungal infections, bacterial infections, and nutrient deficiencies.</a:t>
            </a:r>
          </a:p>
          <a:p>
            <a:r>
              <a:rPr lang="en-IN" dirty="0"/>
              <a:t> This technology will provide farmers with a fast and reliable tool for early disease diagnosis, enabling timely treatment and optimization of agricultural practices to improve crop yields and food security.</a:t>
            </a:r>
            <a:endParaRPr lang="en-US" dirty="0"/>
          </a:p>
        </p:txBody>
      </p:sp>
    </p:spTree>
    <p:extLst>
      <p:ext uri="{BB962C8B-B14F-4D97-AF65-F5344CB8AC3E}">
        <p14:creationId xmlns:p14="http://schemas.microsoft.com/office/powerpoint/2010/main" val="302294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C8447-34CD-3E52-FE9B-59E8025EE50E}"/>
              </a:ext>
            </a:extLst>
          </p:cNvPr>
          <p:cNvSpPr>
            <a:spLocks noGrp="1"/>
          </p:cNvSpPr>
          <p:nvPr>
            <p:ph type="title"/>
          </p:nvPr>
        </p:nvSpPr>
        <p:spPr/>
        <p:txBody>
          <a:bodyPr/>
          <a:lstStyle/>
          <a:p>
            <a:r>
              <a:rPr lang="en-IN" dirty="0"/>
              <a:t>Project Overview </a:t>
            </a:r>
            <a:endParaRPr lang="en-US" dirty="0"/>
          </a:p>
        </p:txBody>
      </p:sp>
      <p:sp>
        <p:nvSpPr>
          <p:cNvPr id="3" name="Content Placeholder 2">
            <a:extLst>
              <a:ext uri="{FF2B5EF4-FFF2-40B4-BE49-F238E27FC236}">
                <a16:creationId xmlns:a16="http://schemas.microsoft.com/office/drawing/2014/main" id="{3A7D1657-6F08-0884-9DA5-99C25724C626}"/>
              </a:ext>
            </a:extLst>
          </p:cNvPr>
          <p:cNvSpPr>
            <a:spLocks noGrp="1"/>
          </p:cNvSpPr>
          <p:nvPr>
            <p:ph idx="1"/>
          </p:nvPr>
        </p:nvSpPr>
        <p:spPr/>
        <p:txBody>
          <a:bodyPr>
            <a:normAutofit fontScale="55000" lnSpcReduction="20000"/>
          </a:bodyPr>
          <a:lstStyle/>
          <a:p>
            <a:pPr marL="0" indent="0">
              <a:buNone/>
            </a:pPr>
            <a:r>
              <a:rPr lang="en-IN" dirty="0"/>
              <a:t>
Objective:
Develop a system using Convolutional Neural Networks (CNNs) to automatically detect and classify plant diseases from leaf images.
Key Components:
- Collect and </a:t>
            </a:r>
            <a:r>
              <a:rPr lang="en-IN" dirty="0" err="1"/>
              <a:t>preprocess</a:t>
            </a:r>
            <a:r>
              <a:rPr lang="en-IN" dirty="0"/>
              <a:t> a diverse dataset of leaf images.
- Design and train a CNN model for disease classification.
- Evaluate model performance and deploy it for real-world use.
Expected Impact:
The project aims to provide farmers with a reliable tool for early disease detection, enabling timely intervention and improving crop yields.
</a:t>
            </a:r>
            <a:endParaRPr lang="en-US" dirty="0"/>
          </a:p>
        </p:txBody>
      </p:sp>
    </p:spTree>
    <p:extLst>
      <p:ext uri="{BB962C8B-B14F-4D97-AF65-F5344CB8AC3E}">
        <p14:creationId xmlns:p14="http://schemas.microsoft.com/office/powerpoint/2010/main" val="1653566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A9149-DD43-AA2F-A59A-89330D67FD48}"/>
              </a:ext>
            </a:extLst>
          </p:cNvPr>
          <p:cNvSpPr>
            <a:spLocks noGrp="1"/>
          </p:cNvSpPr>
          <p:nvPr>
            <p:ph type="title"/>
          </p:nvPr>
        </p:nvSpPr>
        <p:spPr/>
        <p:txBody>
          <a:bodyPr/>
          <a:lstStyle/>
          <a:p>
            <a:r>
              <a:rPr lang="en-IN" dirty="0"/>
              <a:t>Who are the end users ?</a:t>
            </a:r>
            <a:endParaRPr lang="en-US" dirty="0"/>
          </a:p>
        </p:txBody>
      </p:sp>
      <p:sp>
        <p:nvSpPr>
          <p:cNvPr id="3" name="Content Placeholder 2">
            <a:extLst>
              <a:ext uri="{FF2B5EF4-FFF2-40B4-BE49-F238E27FC236}">
                <a16:creationId xmlns:a16="http://schemas.microsoft.com/office/drawing/2014/main" id="{52CA5C14-07AF-386F-0B72-1AD245BD5DA0}"/>
              </a:ext>
            </a:extLst>
          </p:cNvPr>
          <p:cNvSpPr>
            <a:spLocks noGrp="1"/>
          </p:cNvSpPr>
          <p:nvPr>
            <p:ph idx="1"/>
          </p:nvPr>
        </p:nvSpPr>
        <p:spPr/>
        <p:txBody>
          <a:bodyPr/>
          <a:lstStyle/>
          <a:p>
            <a:r>
              <a:rPr lang="en-IN" dirty="0"/>
              <a:t>Farmers </a:t>
            </a:r>
          </a:p>
          <a:p>
            <a:r>
              <a:rPr lang="en-IN" dirty="0"/>
              <a:t>Agricultural Extension Workers</a:t>
            </a:r>
          </a:p>
          <a:p>
            <a:r>
              <a:rPr lang="en-IN" dirty="0"/>
              <a:t>Researchers and Scientists </a:t>
            </a:r>
          </a:p>
          <a:p>
            <a:r>
              <a:rPr lang="en-IN" dirty="0"/>
              <a:t>Government Agencies and Policy Makers</a:t>
            </a:r>
          </a:p>
          <a:p>
            <a:r>
              <a:rPr lang="en-IN" dirty="0"/>
              <a:t>Agribusinesses and Crop Insurance Companies </a:t>
            </a:r>
            <a:endParaRPr lang="en-US" dirty="0"/>
          </a:p>
        </p:txBody>
      </p:sp>
    </p:spTree>
    <p:extLst>
      <p:ext uri="{BB962C8B-B14F-4D97-AF65-F5344CB8AC3E}">
        <p14:creationId xmlns:p14="http://schemas.microsoft.com/office/powerpoint/2010/main" val="837175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2EC3B-0812-D21E-18F4-C9DFAFBB7871}"/>
              </a:ext>
            </a:extLst>
          </p:cNvPr>
          <p:cNvSpPr>
            <a:spLocks noGrp="1"/>
          </p:cNvSpPr>
          <p:nvPr>
            <p:ph type="title"/>
          </p:nvPr>
        </p:nvSpPr>
        <p:spPr/>
        <p:txBody>
          <a:bodyPr/>
          <a:lstStyle/>
          <a:p>
            <a:r>
              <a:rPr lang="en-IN" dirty="0"/>
              <a:t>Our Solution and its value Proposition </a:t>
            </a:r>
            <a:endParaRPr lang="en-US" dirty="0"/>
          </a:p>
        </p:txBody>
      </p:sp>
      <p:sp>
        <p:nvSpPr>
          <p:cNvPr id="3" name="Content Placeholder 2">
            <a:extLst>
              <a:ext uri="{FF2B5EF4-FFF2-40B4-BE49-F238E27FC236}">
                <a16:creationId xmlns:a16="http://schemas.microsoft.com/office/drawing/2014/main" id="{61F5B1C7-C916-74AC-37B7-1C4EEB0E8D7E}"/>
              </a:ext>
            </a:extLst>
          </p:cNvPr>
          <p:cNvSpPr>
            <a:spLocks noGrp="1"/>
          </p:cNvSpPr>
          <p:nvPr>
            <p:ph idx="1"/>
          </p:nvPr>
        </p:nvSpPr>
        <p:spPr>
          <a:xfrm>
            <a:off x="677334" y="1930400"/>
            <a:ext cx="8596668" cy="3880773"/>
          </a:xfrm>
        </p:spPr>
        <p:txBody>
          <a:bodyPr>
            <a:normAutofit fontScale="92500" lnSpcReduction="20000"/>
          </a:bodyPr>
          <a:lstStyle/>
          <a:p>
            <a:pPr marL="0" indent="0">
              <a:buNone/>
            </a:pPr>
            <a:r>
              <a:rPr lang="en-IN" dirty="0"/>
              <a:t>Solution Overview:</a:t>
            </a:r>
          </a:p>
          <a:p>
            <a:pPr marL="0" indent="0">
              <a:buNone/>
            </a:pPr>
            <a:r>
              <a:rPr lang="en-IN" dirty="0"/>
              <a:t>      Our solution is an automated plant disease detection system powered by Convolutional Neural Networks (CNNs). It provides farmers with accurate and timely identification of diseases in plant leaves, enabling early intervention and improved crop management.
Value Proposition: </a:t>
            </a:r>
          </a:p>
          <a:p>
            <a:pPr marL="0" indent="0">
              <a:buNone/>
            </a:pPr>
            <a:r>
              <a:rPr lang="en-IN" dirty="0"/>
              <a:t>    Early Detection: Identifies diseases early, reducing crop losses.
    </a:t>
            </a:r>
            <a:r>
              <a:rPr lang="en-IN" dirty="0" err="1"/>
              <a:t>Precision:High</a:t>
            </a:r>
            <a:r>
              <a:rPr lang="en-IN" dirty="0"/>
              <a:t> accuracy in disease classification.
    </a:t>
            </a:r>
            <a:r>
              <a:rPr lang="en-IN" dirty="0" err="1"/>
              <a:t>Efficiency:Saves</a:t>
            </a:r>
            <a:r>
              <a:rPr lang="en-IN" dirty="0"/>
              <a:t> time and </a:t>
            </a:r>
            <a:r>
              <a:rPr lang="en-IN" dirty="0" err="1"/>
              <a:t>labor</a:t>
            </a:r>
            <a:r>
              <a:rPr lang="en-IN" dirty="0"/>
              <a:t> compared to manual inspection.
    Insights: Provides data-driven insights for optimized crop management.
    </a:t>
            </a:r>
            <a:r>
              <a:rPr lang="en-IN" dirty="0" err="1"/>
              <a:t>Scalability:Adaptable</a:t>
            </a:r>
            <a:r>
              <a:rPr lang="en-IN" dirty="0"/>
              <a:t> to various crops and farming environments.
</a:t>
            </a:r>
            <a:endParaRPr lang="en-US" dirty="0"/>
          </a:p>
        </p:txBody>
      </p:sp>
    </p:spTree>
    <p:extLst>
      <p:ext uri="{BB962C8B-B14F-4D97-AF65-F5344CB8AC3E}">
        <p14:creationId xmlns:p14="http://schemas.microsoft.com/office/powerpoint/2010/main" val="463214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340FA-8626-DE0C-E93F-B69BAB15BF14}"/>
              </a:ext>
            </a:extLst>
          </p:cNvPr>
          <p:cNvSpPr>
            <a:spLocks noGrp="1"/>
          </p:cNvSpPr>
          <p:nvPr>
            <p:ph type="title"/>
          </p:nvPr>
        </p:nvSpPr>
        <p:spPr/>
        <p:txBody>
          <a:bodyPr/>
          <a:lstStyle/>
          <a:p>
            <a:r>
              <a:rPr lang="en-IN" dirty="0"/>
              <a:t>The “Wow” in our solution </a:t>
            </a:r>
            <a:endParaRPr lang="en-US" dirty="0"/>
          </a:p>
        </p:txBody>
      </p:sp>
      <p:sp>
        <p:nvSpPr>
          <p:cNvPr id="3" name="Content Placeholder 2">
            <a:extLst>
              <a:ext uri="{FF2B5EF4-FFF2-40B4-BE49-F238E27FC236}">
                <a16:creationId xmlns:a16="http://schemas.microsoft.com/office/drawing/2014/main" id="{6CC1DD3A-4DA8-2202-95FD-A08DFA8B8AD0}"/>
              </a:ext>
            </a:extLst>
          </p:cNvPr>
          <p:cNvSpPr>
            <a:spLocks noGrp="1"/>
          </p:cNvSpPr>
          <p:nvPr>
            <p:ph idx="1"/>
          </p:nvPr>
        </p:nvSpPr>
        <p:spPr/>
        <p:txBody>
          <a:bodyPr/>
          <a:lstStyle/>
          <a:p>
            <a:pPr marL="0" indent="0">
              <a:buNone/>
            </a:pPr>
            <a:r>
              <a:rPr lang="en-IN" dirty="0"/>
              <a:t>The Wow Factor:</a:t>
            </a:r>
          </a:p>
          <a:p>
            <a:r>
              <a:rPr lang="en-IN" dirty="0"/>
              <a:t>Our solution leverages cutting-edge Convolutional Neural Networks to revolutionize plant disease detection. </a:t>
            </a:r>
          </a:p>
          <a:p>
            <a:r>
              <a:rPr lang="en-IN" dirty="0"/>
              <a:t>With early intervention, precise accuracy, and efficiency, it empowers farmers          with data-driven insights, transforming agriculture for maximum productivity and sustainability.</a:t>
            </a:r>
            <a:endParaRPr lang="en-US" dirty="0"/>
          </a:p>
        </p:txBody>
      </p:sp>
    </p:spTree>
    <p:extLst>
      <p:ext uri="{BB962C8B-B14F-4D97-AF65-F5344CB8AC3E}">
        <p14:creationId xmlns:p14="http://schemas.microsoft.com/office/powerpoint/2010/main" val="4217229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08BB7-8656-9CB5-16A9-84EC8F2DA1C3}"/>
              </a:ext>
            </a:extLst>
          </p:cNvPr>
          <p:cNvSpPr>
            <a:spLocks noGrp="1"/>
          </p:cNvSpPr>
          <p:nvPr>
            <p:ph type="title"/>
          </p:nvPr>
        </p:nvSpPr>
        <p:spPr/>
        <p:txBody>
          <a:bodyPr/>
          <a:lstStyle/>
          <a:p>
            <a:r>
              <a:rPr lang="en-IN" dirty="0"/>
              <a:t>Modelling </a:t>
            </a:r>
            <a:endParaRPr lang="en-US" dirty="0"/>
          </a:p>
        </p:txBody>
      </p:sp>
      <p:sp>
        <p:nvSpPr>
          <p:cNvPr id="3" name="Content Placeholder 2">
            <a:extLst>
              <a:ext uri="{FF2B5EF4-FFF2-40B4-BE49-F238E27FC236}">
                <a16:creationId xmlns:a16="http://schemas.microsoft.com/office/drawing/2014/main" id="{E0E5E239-1088-59BE-FD79-256AD09D3753}"/>
              </a:ext>
            </a:extLst>
          </p:cNvPr>
          <p:cNvSpPr>
            <a:spLocks noGrp="1"/>
          </p:cNvSpPr>
          <p:nvPr>
            <p:ph idx="1"/>
          </p:nvPr>
        </p:nvSpPr>
        <p:spPr>
          <a:xfrm>
            <a:off x="677334" y="1488613"/>
            <a:ext cx="8596668" cy="3880773"/>
          </a:xfrm>
        </p:spPr>
        <p:txBody>
          <a:bodyPr>
            <a:normAutofit fontScale="85000" lnSpcReduction="20000"/>
          </a:bodyPr>
          <a:lstStyle/>
          <a:p>
            <a:pPr marL="0" indent="0">
              <a:buNone/>
            </a:pPr>
            <a:r>
              <a:rPr lang="en-IN" dirty="0"/>
              <a:t>
1. Architecture Design: Designing the CNN architecture involves determining the number and configuration of convolutional, pooling, and fully connected layers. This step aims to create a model capable of effectively capturing relevant features from input images.
2. </a:t>
            </a:r>
            <a:r>
              <a:rPr lang="en-IN" dirty="0" err="1"/>
              <a:t>Hyperparameter</a:t>
            </a:r>
            <a:r>
              <a:rPr lang="en-IN" dirty="0"/>
              <a:t> Tuning: Adjusting </a:t>
            </a:r>
            <a:r>
              <a:rPr lang="en-IN" dirty="0" err="1"/>
              <a:t>hyperparameters</a:t>
            </a:r>
            <a:r>
              <a:rPr lang="en-IN" dirty="0"/>
              <a:t> such as learning rate, batch size, and regularization techniques (e.g., dropout) to optimize the model’s performance and prevent overfitting.
3. Data </a:t>
            </a:r>
            <a:r>
              <a:rPr lang="en-IN" dirty="0" err="1"/>
              <a:t>Augmentation:Augmenting</a:t>
            </a:r>
            <a:r>
              <a:rPr lang="en-IN" dirty="0"/>
              <a:t> the dataset by applying transformations such as rotation, flipping, and zooming to artificially increase the diversity of training examples. This helps improve the model’s ability to generalize to unseen data.
4. Training: Training the CNN model involves feeding the training data through the network, adjusting the model’s weights and biases through backpropagation to minimize the loss function.</a:t>
            </a:r>
            <a:endParaRPr lang="en-US" dirty="0"/>
          </a:p>
        </p:txBody>
      </p:sp>
    </p:spTree>
    <p:extLst>
      <p:ext uri="{BB962C8B-B14F-4D97-AF65-F5344CB8AC3E}">
        <p14:creationId xmlns:p14="http://schemas.microsoft.com/office/powerpoint/2010/main" val="32689884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Automated Plant Disease Detection using Convolutional Neural Network</vt:lpstr>
      <vt:lpstr>Project Title </vt:lpstr>
      <vt:lpstr>Agenda </vt:lpstr>
      <vt:lpstr>Problem Statement </vt:lpstr>
      <vt:lpstr>Project Overview </vt:lpstr>
      <vt:lpstr>Who are the end users ?</vt:lpstr>
      <vt:lpstr>Our Solution and its value Proposition </vt:lpstr>
      <vt:lpstr>The “Wow” in our solution </vt:lpstr>
      <vt:lpstr>Modelling </vt:lpstr>
      <vt:lpstr>PowerPoint Presentation</vt:lpstr>
      <vt:lpstr>Results </vt:lpstr>
      <vt:lpstr>Evaluation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“DeepEye: Enhancing Image Recognition with Convolutional Neural Networks”</dc:title>
  <dc:creator>athira9487@gmail.com</dc:creator>
  <cp:lastModifiedBy>athira9487@gmail.com</cp:lastModifiedBy>
  <cp:revision>6</cp:revision>
  <dcterms:created xsi:type="dcterms:W3CDTF">2024-04-05T07:16:32Z</dcterms:created>
  <dcterms:modified xsi:type="dcterms:W3CDTF">2024-04-05T10:53:16Z</dcterms:modified>
</cp:coreProperties>
</file>