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6000"/>
              <a:buFont typeface="Times New Roman"/>
              <a:buNone/>
            </a:pPr>
            <a:r>
              <a:rPr lang="en-US">
                <a:solidFill>
                  <a:srgbClr val="000000"/>
                </a:solidFill>
                <a:latin typeface="Times New Roman"/>
                <a:ea typeface="Times New Roman"/>
                <a:cs typeface="Times New Roman"/>
                <a:sym typeface="Times New Roman"/>
              </a:rPr>
              <a:t>Word processor</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imes New Roman"/>
              <a:buNone/>
            </a:pPr>
            <a:r>
              <a:rPr lang="en-US">
                <a:solidFill>
                  <a:srgbClr val="000000"/>
                </a:solidFill>
                <a:latin typeface="Times New Roman"/>
                <a:ea typeface="Times New Roman"/>
                <a:cs typeface="Times New Roman"/>
                <a:sym typeface="Times New Roman"/>
              </a:rPr>
              <a:t>Word processor</a:t>
            </a:r>
            <a:endParaRPr/>
          </a:p>
        </p:txBody>
      </p:sp>
      <p:sp>
        <p:nvSpPr>
          <p:cNvPr id="91" name="Google Shape;91;p14"/>
          <p:cNvSpPr txBox="1"/>
          <p:nvPr>
            <p:ph idx="1" type="body"/>
          </p:nvPr>
        </p:nvSpPr>
        <p:spPr>
          <a:xfrm>
            <a:off x="945356" y="200421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A word processor, or word processing program, does exactly what the name implies. It processes words.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 It also processes paragraphs, pages, and entire papers.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 There are many commercial word processing programs including Open Office Writer, Microsoft Word, Corel WordPerfect and others.</a:t>
            </a:r>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A word processor is a computer application used for the production of any sort of printable material</a:t>
            </a:r>
            <a:endParaRPr sz="2400"/>
          </a:p>
        </p:txBody>
      </p:sp>
      <p:sp>
        <p:nvSpPr>
          <p:cNvPr id="92" name="Google Shape;92;p14"/>
          <p:cNvSpPr txBox="1"/>
          <p:nvPr/>
        </p:nvSpPr>
        <p:spPr>
          <a:xfrm>
            <a:off x="1627615" y="5218414"/>
            <a:ext cx="60989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Features of word processor</a:t>
            </a:r>
            <a:endParaRPr/>
          </a:p>
        </p:txBody>
      </p:sp>
      <p:sp>
        <p:nvSpPr>
          <p:cNvPr id="98" name="Google Shape;98;p15"/>
          <p:cNvSpPr txBox="1"/>
          <p:nvPr>
            <p:ph idx="1" type="body"/>
          </p:nvPr>
        </p:nvSpPr>
        <p:spPr>
          <a:xfrm>
            <a:off x="891778" y="184348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Font typeface="Noto Sans Symbols"/>
              <a:buChar char="▪"/>
            </a:pPr>
            <a:r>
              <a:rPr lang="en-US" sz="2400" u="none" strike="noStrike">
                <a:solidFill>
                  <a:srgbClr val="000000"/>
                </a:solidFill>
                <a:latin typeface="Times New Roman"/>
                <a:ea typeface="Times New Roman"/>
                <a:cs typeface="Times New Roman"/>
                <a:sym typeface="Times New Roman"/>
              </a:rPr>
              <a:t>Insert text: Allows you to insert text anywhere in the document.</a:t>
            </a:r>
            <a:endParaRPr/>
          </a:p>
          <a:p>
            <a:pPr indent="-228600" lvl="0" marL="228600" rtl="0" algn="l">
              <a:lnSpc>
                <a:spcPct val="90000"/>
              </a:lnSpc>
              <a:spcBef>
                <a:spcPts val="1000"/>
              </a:spcBef>
              <a:spcAft>
                <a:spcPts val="0"/>
              </a:spcAft>
              <a:buClr>
                <a:srgbClr val="000000"/>
              </a:buClr>
              <a:buSzPts val="2400"/>
              <a:buFont typeface="Noto Sans Symbols"/>
              <a:buChar char="▪"/>
            </a:pPr>
            <a:r>
              <a:rPr lang="en-US" sz="2400" u="none" strike="noStrike">
                <a:solidFill>
                  <a:srgbClr val="000000"/>
                </a:solidFill>
                <a:latin typeface="Times New Roman"/>
                <a:ea typeface="Times New Roman"/>
                <a:cs typeface="Times New Roman"/>
                <a:sym typeface="Times New Roman"/>
              </a:rPr>
              <a:t>Delete text: Allows you to erase characters, words, lines, or pages as easily as you can cross them out on paper.</a:t>
            </a:r>
            <a:endParaRPr/>
          </a:p>
          <a:p>
            <a:pPr indent="-228600" lvl="0" marL="228600" rtl="0" algn="l">
              <a:lnSpc>
                <a:spcPct val="90000"/>
              </a:lnSpc>
              <a:spcBef>
                <a:spcPts val="1000"/>
              </a:spcBef>
              <a:spcAft>
                <a:spcPts val="0"/>
              </a:spcAft>
              <a:buClr>
                <a:srgbClr val="000000"/>
              </a:buClr>
              <a:buSzPts val="2400"/>
              <a:buFont typeface="Noto Sans Symbols"/>
              <a:buChar char="▪"/>
            </a:pPr>
            <a:r>
              <a:rPr lang="en-US" sz="2400" u="none" strike="noStrike">
                <a:solidFill>
                  <a:srgbClr val="000000"/>
                </a:solidFill>
                <a:latin typeface="Times New Roman"/>
                <a:ea typeface="Times New Roman"/>
                <a:cs typeface="Times New Roman"/>
                <a:sym typeface="Times New Roman"/>
              </a:rPr>
              <a:t>Cut and paste: Allows you to remove (cut) a section of text from one place in a document and insert (paste) it somewhere else.</a:t>
            </a:r>
            <a:endParaRPr/>
          </a:p>
          <a:p>
            <a:pPr indent="-228600" lvl="0" marL="228600" rtl="0" algn="l">
              <a:lnSpc>
                <a:spcPct val="90000"/>
              </a:lnSpc>
              <a:spcBef>
                <a:spcPts val="1000"/>
              </a:spcBef>
              <a:spcAft>
                <a:spcPts val="0"/>
              </a:spcAft>
              <a:buClr>
                <a:srgbClr val="000000"/>
              </a:buClr>
              <a:buSzPts val="2400"/>
              <a:buFont typeface="Noto Sans Symbols"/>
              <a:buChar char="▪"/>
            </a:pPr>
            <a:r>
              <a:rPr lang="en-US" sz="2400" u="none" strike="noStrike">
                <a:solidFill>
                  <a:srgbClr val="000000"/>
                </a:solidFill>
                <a:latin typeface="Times New Roman"/>
                <a:ea typeface="Times New Roman"/>
                <a:cs typeface="Times New Roman"/>
                <a:sym typeface="Times New Roman"/>
              </a:rPr>
              <a:t>Copy: Allows you to duplicate a section of text.</a:t>
            </a:r>
            <a:endParaRPr/>
          </a:p>
          <a:p>
            <a:pPr indent="-228600" lvl="0" marL="228600" rtl="0" algn="l">
              <a:lnSpc>
                <a:spcPct val="90000"/>
              </a:lnSpc>
              <a:spcBef>
                <a:spcPts val="1000"/>
              </a:spcBef>
              <a:spcAft>
                <a:spcPts val="0"/>
              </a:spcAft>
              <a:buClr>
                <a:srgbClr val="000000"/>
              </a:buClr>
              <a:buSzPts val="2400"/>
              <a:buFont typeface="Noto Sans Symbols"/>
              <a:buChar char="▪"/>
            </a:pPr>
            <a:r>
              <a:rPr lang="en-US" sz="2400" u="none" strike="noStrike">
                <a:solidFill>
                  <a:srgbClr val="000000"/>
                </a:solidFill>
                <a:latin typeface="Times New Roman"/>
                <a:ea typeface="Times New Roman"/>
                <a:cs typeface="Times New Roman"/>
                <a:sym typeface="Times New Roman"/>
              </a:rPr>
              <a:t>Page size and margins: Allows you to define various page sizes and margins, and the word processor will automatically readjust the text so that it fits.</a:t>
            </a:r>
            <a:endParaRPr/>
          </a:p>
          <a:p>
            <a:pPr indent="-304800" lvl="0" marL="457200" rtl="0" algn="l">
              <a:lnSpc>
                <a:spcPct val="90000"/>
              </a:lnSpc>
              <a:spcBef>
                <a:spcPts val="1000"/>
              </a:spcBef>
              <a:spcAft>
                <a:spcPts val="0"/>
              </a:spcAft>
              <a:buClr>
                <a:schemeClr val="dk1"/>
              </a:buClr>
              <a:buSzPts val="2400"/>
              <a:buFont typeface="Calibri"/>
              <a:buNone/>
            </a:pPr>
            <a:r>
              <a:t/>
            </a:r>
            <a:endParaRPr sz="2400" u="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Search and replace : Allows you to direct the word processor to search for a particular word or phrase. You can also direct the word processor to replace </a:t>
            </a:r>
            <a:r>
              <a:rPr lang="en-US" sz="2400">
                <a:latin typeface="Times New Roman"/>
                <a:ea typeface="Times New Roman"/>
                <a:cs typeface="Times New Roman"/>
                <a:sym typeface="Times New Roman"/>
              </a:rPr>
              <a:t>one group of characters with another everywhere that the first group appears.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Word wrap: The word processor automatically moves to the next line when you have filled one line with text, and it will readjust text if you change the margins.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Print: Allows you to send a document to a printer to get hardcopy.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File management: Many word processors contain file management capabilities that allow you to create, delete, move, and search for files.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43607" y="961697"/>
            <a:ext cx="10515600" cy="43512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Font specifications: Allows you to change fonts within a document. For example, you can specify bold, italics, and underlining. Most word processors also let you change the font size and even the typeface.</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Graphics: Allows you to embed illustrations and graphs into a document. Some word processors let you create the illustrations within the word processor; others let you insert an illustration produced by a different program.</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Headers, footers, and page numbering: Allows you to specify customized headers and footers that the word processor Will put at the top and bottom</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Spelling can be checked and correction can be made automatically in the entire document.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US" sz="2400"/>
              <a:t>Tables can be made and included in the text.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Times New Roman"/>
              <a:buNone/>
            </a:pPr>
            <a:br>
              <a:rPr b="1" lang="en-US" sz="4000">
                <a:solidFill>
                  <a:srgbClr val="000000"/>
                </a:solidFill>
                <a:latin typeface="Times New Roman"/>
                <a:ea typeface="Times New Roman"/>
                <a:cs typeface="Times New Roman"/>
                <a:sym typeface="Times New Roman"/>
              </a:rPr>
            </a:br>
            <a:r>
              <a:rPr b="1" lang="en-US" sz="4000">
                <a:solidFill>
                  <a:srgbClr val="000000"/>
                </a:solidFill>
                <a:latin typeface="Times New Roman"/>
                <a:ea typeface="Times New Roman"/>
                <a:cs typeface="Times New Roman"/>
                <a:sym typeface="Times New Roman"/>
              </a:rPr>
              <a:t>MICROSOFT WORD</a:t>
            </a:r>
            <a:br>
              <a:rPr b="1" lang="en-US" sz="4000">
                <a:solidFill>
                  <a:srgbClr val="000000"/>
                </a:solidFill>
                <a:latin typeface="Times New Roman"/>
                <a:ea typeface="Times New Roman"/>
                <a:cs typeface="Times New Roman"/>
                <a:sym typeface="Times New Roman"/>
              </a:rPr>
            </a:br>
            <a:endParaRPr/>
          </a:p>
        </p:txBody>
      </p:sp>
      <p:sp>
        <p:nvSpPr>
          <p:cNvPr id="115" name="Google Shape;115;p18"/>
          <p:cNvSpPr txBox="1"/>
          <p:nvPr>
            <p:ph idx="1" type="body"/>
          </p:nvPr>
        </p:nvSpPr>
        <p:spPr>
          <a:xfrm>
            <a:off x="909638"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solidFill>
                  <a:srgbClr val="000000"/>
                </a:solidFill>
              </a:rPr>
              <a:t>MS-Word is a word processor with which we can create notes, memos, letters, business documents, books, newsletters and even internet web pages. </a:t>
            </a:r>
            <a:endParaRPr sz="2400">
              <a:solidFill>
                <a:srgbClr val="000000"/>
              </a:solidFill>
            </a:endParaRPr>
          </a:p>
          <a:p>
            <a:pPr indent="-228600" lvl="0" marL="228600" rtl="0" algn="l">
              <a:lnSpc>
                <a:spcPct val="90000"/>
              </a:lnSpc>
              <a:spcBef>
                <a:spcPts val="1000"/>
              </a:spcBef>
              <a:spcAft>
                <a:spcPts val="0"/>
              </a:spcAft>
              <a:buClr>
                <a:srgbClr val="000000"/>
              </a:buClr>
              <a:buSzPts val="2400"/>
              <a:buChar char="•"/>
            </a:pPr>
            <a:r>
              <a:rPr lang="en-US" sz="2400">
                <a:solidFill>
                  <a:srgbClr val="000000"/>
                </a:solidFill>
              </a:rPr>
              <a:t>MS Word is a constituent of MS-Office software.</a:t>
            </a:r>
            <a:endParaRPr/>
          </a:p>
          <a:p>
            <a:pPr indent="-228600" lvl="0" marL="228600" rtl="0" algn="l">
              <a:lnSpc>
                <a:spcPct val="90000"/>
              </a:lnSpc>
              <a:spcBef>
                <a:spcPts val="1000"/>
              </a:spcBef>
              <a:spcAft>
                <a:spcPts val="0"/>
              </a:spcAft>
              <a:buClr>
                <a:schemeClr val="dk1"/>
              </a:buClr>
              <a:buSzPts val="2400"/>
              <a:buChar char="•"/>
            </a:pPr>
            <a:r>
              <a:rPr lang="en-US" sz="2400"/>
              <a:t>To open MS Word on your computer, follow the steps given below:</a:t>
            </a:r>
            <a:endParaRPr/>
          </a:p>
          <a:p>
            <a:pPr indent="-228600" lvl="1" marL="685800" rtl="0" algn="l">
              <a:lnSpc>
                <a:spcPct val="90000"/>
              </a:lnSpc>
              <a:spcBef>
                <a:spcPts val="500"/>
              </a:spcBef>
              <a:spcAft>
                <a:spcPts val="0"/>
              </a:spcAft>
              <a:buClr>
                <a:schemeClr val="dk1"/>
              </a:buClr>
              <a:buSzPts val="2400"/>
              <a:buChar char="•"/>
            </a:pPr>
            <a:r>
              <a:rPr lang="en-US"/>
              <a:t>Click on Start</a:t>
            </a:r>
            <a:endParaRPr/>
          </a:p>
          <a:p>
            <a:pPr indent="-228600" lvl="1" marL="685800" rtl="0" algn="l">
              <a:lnSpc>
                <a:spcPct val="90000"/>
              </a:lnSpc>
              <a:spcBef>
                <a:spcPts val="500"/>
              </a:spcBef>
              <a:spcAft>
                <a:spcPts val="0"/>
              </a:spcAft>
              <a:buClr>
                <a:schemeClr val="dk1"/>
              </a:buClr>
              <a:buSzPts val="2400"/>
              <a:buChar char="•"/>
            </a:pPr>
            <a:r>
              <a:rPr lang="en-US"/>
              <a:t>Then All Programs</a:t>
            </a:r>
            <a:endParaRPr/>
          </a:p>
          <a:p>
            <a:pPr indent="-228600" lvl="1" marL="685800" rtl="0" algn="l">
              <a:lnSpc>
                <a:spcPct val="90000"/>
              </a:lnSpc>
              <a:spcBef>
                <a:spcPts val="500"/>
              </a:spcBef>
              <a:spcAft>
                <a:spcPts val="0"/>
              </a:spcAft>
              <a:buClr>
                <a:schemeClr val="dk1"/>
              </a:buClr>
              <a:buSzPts val="2400"/>
              <a:buChar char="•"/>
            </a:pPr>
            <a:r>
              <a:rPr lang="en-US"/>
              <a:t>Next step is to click on MS Office</a:t>
            </a:r>
            <a:endParaRPr/>
          </a:p>
          <a:p>
            <a:pPr indent="-228600" lvl="1" marL="685800" rtl="0" algn="l">
              <a:lnSpc>
                <a:spcPct val="90000"/>
              </a:lnSpc>
              <a:spcBef>
                <a:spcPts val="500"/>
              </a:spcBef>
              <a:spcAft>
                <a:spcPts val="0"/>
              </a:spcAft>
              <a:buClr>
                <a:schemeClr val="dk1"/>
              </a:buClr>
              <a:buSzPts val="2400"/>
              <a:buChar char="•"/>
            </a:pPr>
            <a:r>
              <a:rPr lang="en-US"/>
              <a:t>Then finally, choose the MS-Word option</a:t>
            </a:r>
            <a:endParaRPr/>
          </a:p>
          <a:p>
            <a:pPr indent="-228600" lvl="0" marL="228600" rtl="0" algn="l">
              <a:lnSpc>
                <a:spcPct val="90000"/>
              </a:lnSpc>
              <a:spcBef>
                <a:spcPts val="1000"/>
              </a:spcBef>
              <a:spcAft>
                <a:spcPts val="0"/>
              </a:spcAft>
              <a:buClr>
                <a:schemeClr val="dk1"/>
              </a:buClr>
              <a:buSzPts val="2400"/>
              <a:buChar char="•"/>
            </a:pPr>
            <a:r>
              <a:rPr lang="en-US" sz="2400"/>
              <a:t>Alternatively, you can also click on the Start button and type MS Excel in the search option available.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MAIL MERGE</a:t>
            </a:r>
            <a:endParaRPr b="1" sz="4000"/>
          </a:p>
        </p:txBody>
      </p:sp>
      <p:sp>
        <p:nvSpPr>
          <p:cNvPr id="121" name="Google Shape;1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Mail merge provides a way to create custom documents for mass mailing .</a:t>
            </a:r>
            <a:endParaRPr/>
          </a:p>
          <a:p>
            <a:pPr indent="-228600" lvl="0" marL="228600" rtl="0" algn="l">
              <a:lnSpc>
                <a:spcPct val="90000"/>
              </a:lnSpc>
              <a:spcBef>
                <a:spcPts val="1000"/>
              </a:spcBef>
              <a:spcAft>
                <a:spcPts val="0"/>
              </a:spcAft>
              <a:buClr>
                <a:schemeClr val="dk1"/>
              </a:buClr>
              <a:buSzPts val="2400"/>
              <a:buChar char="•"/>
            </a:pPr>
            <a:r>
              <a:rPr lang="en-US" sz="2400"/>
              <a:t>In many occasions we want to send same letter to a number of persons.</a:t>
            </a:r>
            <a:endParaRPr/>
          </a:p>
          <a:p>
            <a:pPr indent="-228600" lvl="0" marL="228600" rtl="0" algn="l">
              <a:lnSpc>
                <a:spcPct val="90000"/>
              </a:lnSpc>
              <a:spcBef>
                <a:spcPts val="1000"/>
              </a:spcBef>
              <a:spcAft>
                <a:spcPts val="0"/>
              </a:spcAft>
              <a:buClr>
                <a:schemeClr val="dk1"/>
              </a:buClr>
              <a:buSzPts val="2400"/>
              <a:buChar char="•"/>
            </a:pPr>
            <a:r>
              <a:rPr lang="en-US" sz="2400"/>
              <a:t>For example, a company may send a circular letter announcing the shifting of their business premises to more convenient place to all customers. The letter is the same except some minor changes like names and addresses of recipients.</a:t>
            </a:r>
            <a:endParaRPr/>
          </a:p>
          <a:p>
            <a:pPr indent="-228600" lvl="0" marL="228600" rtl="0" algn="l">
              <a:lnSpc>
                <a:spcPct val="90000"/>
              </a:lnSpc>
              <a:spcBef>
                <a:spcPts val="1000"/>
              </a:spcBef>
              <a:spcAft>
                <a:spcPts val="0"/>
              </a:spcAft>
              <a:buClr>
                <a:schemeClr val="dk1"/>
              </a:buClr>
              <a:buSzPts val="2400"/>
              <a:buChar char="•"/>
            </a:pPr>
            <a:r>
              <a:rPr lang="en-US" sz="2400"/>
              <a:t>Merging combines a </a:t>
            </a:r>
            <a:r>
              <a:rPr b="1" lang="en-US" sz="2400"/>
              <a:t>main document </a:t>
            </a:r>
            <a:r>
              <a:rPr lang="en-US" sz="2400"/>
              <a:t>with a </a:t>
            </a:r>
            <a:r>
              <a:rPr b="1" lang="en-US" sz="2400"/>
              <a:t>data source</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In word, basic form is called the main document. The part of the form which are different, are called fields. Letters, labels, and envelopes are examples of form files.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