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2" r:id="rId10"/>
    <p:sldId id="272" r:id="rId11"/>
    <p:sldId id="277" r:id="rId12"/>
    <p:sldId id="278" r:id="rId13"/>
    <p:sldId id="273" r:id="rId14"/>
    <p:sldId id="274" r:id="rId15"/>
    <p:sldId id="275" r:id="rId16"/>
    <p:sldId id="276" r:id="rId17"/>
    <p:sldId id="279" r:id="rId18"/>
    <p:sldId id="280" r:id="rId19"/>
    <p:sldId id="281" r:id="rId20"/>
    <p:sldId id="283" r:id="rId21"/>
    <p:sldId id="282" r:id="rId22"/>
    <p:sldId id="284" r:id="rId23"/>
    <p:sldId id="285" r:id="rId24"/>
    <p:sldId id="286" r:id="rId25"/>
    <p:sldId id="287" r:id="rId26"/>
    <p:sldId id="288" r:id="rId27"/>
    <p:sldId id="289" r:id="rId28"/>
    <p:sldId id="290" r:id="rId29"/>
    <p:sldId id="291" r:id="rId30"/>
    <p:sldId id="292" r:id="rId31"/>
    <p:sldId id="293" r:id="rId32"/>
    <p:sldId id="294" r:id="rId33"/>
    <p:sldId id="265" r:id="rId34"/>
    <p:sldId id="266" r:id="rId35"/>
    <p:sldId id="267" r:id="rId36"/>
    <p:sldId id="268" r:id="rId37"/>
    <p:sldId id="269" r:id="rId38"/>
    <p:sldId id="270" r:id="rId39"/>
    <p:sldId id="27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222C0-F131-4294-897E-4AC5E356497E}"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96AA2-5497-4102-98BE-9F79A9CF8244}" type="slidenum">
              <a:rPr lang="en-IN" smtClean="0"/>
              <a:t>‹#›</a:t>
            </a:fld>
            <a:endParaRPr lang="en-IN"/>
          </a:p>
        </p:txBody>
      </p:sp>
    </p:spTree>
    <p:extLst>
      <p:ext uri="{BB962C8B-B14F-4D97-AF65-F5344CB8AC3E}">
        <p14:creationId xmlns:p14="http://schemas.microsoft.com/office/powerpoint/2010/main" val="337357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222C0-F131-4294-897E-4AC5E356497E}"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96AA2-5497-4102-98BE-9F79A9CF8244}" type="slidenum">
              <a:rPr lang="en-IN" smtClean="0"/>
              <a:t>‹#›</a:t>
            </a:fld>
            <a:endParaRPr lang="en-IN"/>
          </a:p>
        </p:txBody>
      </p:sp>
    </p:spTree>
    <p:extLst>
      <p:ext uri="{BB962C8B-B14F-4D97-AF65-F5344CB8AC3E}">
        <p14:creationId xmlns:p14="http://schemas.microsoft.com/office/powerpoint/2010/main" val="367881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222C0-F131-4294-897E-4AC5E356497E}"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96AA2-5497-4102-98BE-9F79A9CF8244}" type="slidenum">
              <a:rPr lang="en-IN" smtClean="0"/>
              <a:t>‹#›</a:t>
            </a:fld>
            <a:endParaRPr lang="en-IN"/>
          </a:p>
        </p:txBody>
      </p:sp>
    </p:spTree>
    <p:extLst>
      <p:ext uri="{BB962C8B-B14F-4D97-AF65-F5344CB8AC3E}">
        <p14:creationId xmlns:p14="http://schemas.microsoft.com/office/powerpoint/2010/main" val="316702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222C0-F131-4294-897E-4AC5E356497E}"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96AA2-5497-4102-98BE-9F79A9CF8244}" type="slidenum">
              <a:rPr lang="en-IN" smtClean="0"/>
              <a:t>‹#›</a:t>
            </a:fld>
            <a:endParaRPr lang="en-IN"/>
          </a:p>
        </p:txBody>
      </p:sp>
    </p:spTree>
    <p:extLst>
      <p:ext uri="{BB962C8B-B14F-4D97-AF65-F5344CB8AC3E}">
        <p14:creationId xmlns:p14="http://schemas.microsoft.com/office/powerpoint/2010/main" val="376867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222C0-F131-4294-897E-4AC5E356497E}"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96AA2-5497-4102-98BE-9F79A9CF8244}" type="slidenum">
              <a:rPr lang="en-IN" smtClean="0"/>
              <a:t>‹#›</a:t>
            </a:fld>
            <a:endParaRPr lang="en-IN"/>
          </a:p>
        </p:txBody>
      </p:sp>
    </p:spTree>
    <p:extLst>
      <p:ext uri="{BB962C8B-B14F-4D97-AF65-F5344CB8AC3E}">
        <p14:creationId xmlns:p14="http://schemas.microsoft.com/office/powerpoint/2010/main" val="193298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222C0-F131-4294-897E-4AC5E356497E}"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96AA2-5497-4102-98BE-9F79A9CF8244}" type="slidenum">
              <a:rPr lang="en-IN" smtClean="0"/>
              <a:t>‹#›</a:t>
            </a:fld>
            <a:endParaRPr lang="en-IN"/>
          </a:p>
        </p:txBody>
      </p:sp>
    </p:spTree>
    <p:extLst>
      <p:ext uri="{BB962C8B-B14F-4D97-AF65-F5344CB8AC3E}">
        <p14:creationId xmlns:p14="http://schemas.microsoft.com/office/powerpoint/2010/main" val="409128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222C0-F131-4294-897E-4AC5E356497E}" type="datetimeFigureOut">
              <a:rPr lang="en-IN" smtClean="0"/>
              <a:t>13-02-2022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96AA2-5497-4102-98BE-9F79A9CF8244}" type="slidenum">
              <a:rPr lang="en-IN" smtClean="0"/>
              <a:t>‹#›</a:t>
            </a:fld>
            <a:endParaRPr lang="en-IN"/>
          </a:p>
        </p:txBody>
      </p:sp>
    </p:spTree>
    <p:extLst>
      <p:ext uri="{BB962C8B-B14F-4D97-AF65-F5344CB8AC3E}">
        <p14:creationId xmlns:p14="http://schemas.microsoft.com/office/powerpoint/2010/main" val="2836430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222C0-F131-4294-897E-4AC5E356497E}" type="datetimeFigureOut">
              <a:rPr lang="en-IN" smtClean="0"/>
              <a:t>13-02-2022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96AA2-5497-4102-98BE-9F79A9CF8244}" type="slidenum">
              <a:rPr lang="en-IN" smtClean="0"/>
              <a:t>‹#›</a:t>
            </a:fld>
            <a:endParaRPr lang="en-IN"/>
          </a:p>
        </p:txBody>
      </p:sp>
    </p:spTree>
    <p:extLst>
      <p:ext uri="{BB962C8B-B14F-4D97-AF65-F5344CB8AC3E}">
        <p14:creationId xmlns:p14="http://schemas.microsoft.com/office/powerpoint/2010/main" val="393116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222C0-F131-4294-897E-4AC5E356497E}" type="datetimeFigureOut">
              <a:rPr lang="en-IN" smtClean="0"/>
              <a:t>13-02-2022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96AA2-5497-4102-98BE-9F79A9CF8244}" type="slidenum">
              <a:rPr lang="en-IN" smtClean="0"/>
              <a:t>‹#›</a:t>
            </a:fld>
            <a:endParaRPr lang="en-IN"/>
          </a:p>
        </p:txBody>
      </p:sp>
    </p:spTree>
    <p:extLst>
      <p:ext uri="{BB962C8B-B14F-4D97-AF65-F5344CB8AC3E}">
        <p14:creationId xmlns:p14="http://schemas.microsoft.com/office/powerpoint/2010/main" val="41194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222C0-F131-4294-897E-4AC5E356497E}"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96AA2-5497-4102-98BE-9F79A9CF8244}" type="slidenum">
              <a:rPr lang="en-IN" smtClean="0"/>
              <a:t>‹#›</a:t>
            </a:fld>
            <a:endParaRPr lang="en-IN"/>
          </a:p>
        </p:txBody>
      </p:sp>
    </p:spTree>
    <p:extLst>
      <p:ext uri="{BB962C8B-B14F-4D97-AF65-F5344CB8AC3E}">
        <p14:creationId xmlns:p14="http://schemas.microsoft.com/office/powerpoint/2010/main" val="51351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222C0-F131-4294-897E-4AC5E356497E}"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96AA2-5497-4102-98BE-9F79A9CF8244}" type="slidenum">
              <a:rPr lang="en-IN" smtClean="0"/>
              <a:t>‹#›</a:t>
            </a:fld>
            <a:endParaRPr lang="en-IN"/>
          </a:p>
        </p:txBody>
      </p:sp>
    </p:spTree>
    <p:extLst>
      <p:ext uri="{BB962C8B-B14F-4D97-AF65-F5344CB8AC3E}">
        <p14:creationId xmlns:p14="http://schemas.microsoft.com/office/powerpoint/2010/main" val="311723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222C0-F131-4294-897E-4AC5E356497E}" type="datetimeFigureOut">
              <a:rPr lang="en-IN" smtClean="0"/>
              <a:t>13-02-2022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96AA2-5497-4102-98BE-9F79A9CF8244}" type="slidenum">
              <a:rPr lang="en-IN" smtClean="0"/>
              <a:t>‹#›</a:t>
            </a:fld>
            <a:endParaRPr lang="en-IN"/>
          </a:p>
        </p:txBody>
      </p:sp>
    </p:spTree>
    <p:extLst>
      <p:ext uri="{BB962C8B-B14F-4D97-AF65-F5344CB8AC3E}">
        <p14:creationId xmlns:p14="http://schemas.microsoft.com/office/powerpoint/2010/main" val="321764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Finite Automata</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5252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DFA (Deterministic finite automata)</a:t>
            </a:r>
            <a:br>
              <a:rPr lang="en-IN" dirty="0"/>
            </a:br>
            <a:endParaRPr lang="en-IN" dirty="0"/>
          </a:p>
        </p:txBody>
      </p:sp>
      <p:sp>
        <p:nvSpPr>
          <p:cNvPr id="3" name="Content Placeholder 2"/>
          <p:cNvSpPr>
            <a:spLocks noGrp="1"/>
          </p:cNvSpPr>
          <p:nvPr>
            <p:ph idx="1"/>
          </p:nvPr>
        </p:nvSpPr>
        <p:spPr/>
        <p:txBody>
          <a:bodyPr/>
          <a:lstStyle/>
          <a:p>
            <a:r>
              <a:rPr lang="en-US" dirty="0"/>
              <a:t>DFA refers to deterministic finite automata. Deterministic refers to the uniqueness of the computation. The finite automata are called deterministic finite automata if the machine is read an input string one symbol at a time.</a:t>
            </a:r>
          </a:p>
          <a:p>
            <a:endParaRPr lang="en-IN" dirty="0"/>
          </a:p>
        </p:txBody>
      </p:sp>
    </p:spTree>
    <p:extLst>
      <p:ext uri="{BB962C8B-B14F-4D97-AF65-F5344CB8AC3E}">
        <p14:creationId xmlns:p14="http://schemas.microsoft.com/office/powerpoint/2010/main" val="214203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the following diagram, we can see that from state q0 for input a, there is only one path which is going to q1. Similarly, from q0, there is only one path for input b going to q2.</a:t>
            </a:r>
            <a:endParaRPr lang="en-IN" dirty="0"/>
          </a:p>
        </p:txBody>
      </p:sp>
    </p:spTree>
    <p:extLst>
      <p:ext uri="{BB962C8B-B14F-4D97-AF65-F5344CB8AC3E}">
        <p14:creationId xmlns:p14="http://schemas.microsoft.com/office/powerpoint/2010/main" val="3533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988840"/>
            <a:ext cx="3023289" cy="2197601"/>
          </a:xfrm>
        </p:spPr>
      </p:pic>
    </p:spTree>
    <p:extLst>
      <p:ext uri="{BB962C8B-B14F-4D97-AF65-F5344CB8AC3E}">
        <p14:creationId xmlns:p14="http://schemas.microsoft.com/office/powerpoint/2010/main" val="1803387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Formal Definition of DFA</a:t>
            </a:r>
            <a:br>
              <a:rPr lang="en-IN" dirty="0"/>
            </a:br>
            <a:endParaRPr lang="en-IN" dirty="0"/>
          </a:p>
        </p:txBody>
      </p:sp>
      <p:sp>
        <p:nvSpPr>
          <p:cNvPr id="3" name="Content Placeholder 2"/>
          <p:cNvSpPr>
            <a:spLocks noGrp="1"/>
          </p:cNvSpPr>
          <p:nvPr>
            <p:ph idx="1"/>
          </p:nvPr>
        </p:nvSpPr>
        <p:spPr/>
        <p:txBody>
          <a:bodyPr/>
          <a:lstStyle/>
          <a:p>
            <a:r>
              <a:rPr lang="en-US" dirty="0"/>
              <a:t>A DFA is a collection of 5-tuples same as we described in the definition of FA</a:t>
            </a:r>
            <a:endParaRPr lang="en-IN" dirty="0"/>
          </a:p>
        </p:txBody>
      </p:sp>
    </p:spTree>
    <p:extLst>
      <p:ext uri="{BB962C8B-B14F-4D97-AF65-F5344CB8AC3E}">
        <p14:creationId xmlns:p14="http://schemas.microsoft.com/office/powerpoint/2010/main" val="148468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Q: finite set of states  </a:t>
            </a:r>
          </a:p>
          <a:p>
            <a:r>
              <a:rPr lang="en-US" dirty="0"/>
              <a:t>∑: finite set of the input symbol  </a:t>
            </a:r>
          </a:p>
          <a:p>
            <a:r>
              <a:rPr lang="en-US" dirty="0"/>
              <a:t>q0: initial state   </a:t>
            </a:r>
          </a:p>
          <a:p>
            <a:r>
              <a:rPr lang="en-US" dirty="0"/>
              <a:t>F: </a:t>
            </a:r>
            <a:r>
              <a:rPr lang="en-US" b="1" dirty="0"/>
              <a:t>final</a:t>
            </a:r>
            <a:r>
              <a:rPr lang="en-US" dirty="0"/>
              <a:t> state  </a:t>
            </a:r>
          </a:p>
          <a:p>
            <a:r>
              <a:rPr lang="en-US" dirty="0"/>
              <a:t>δ: Transition function  </a:t>
            </a:r>
          </a:p>
          <a:p>
            <a:endParaRPr lang="en-IN" dirty="0"/>
          </a:p>
        </p:txBody>
      </p:sp>
    </p:spTree>
    <p:extLst>
      <p:ext uri="{BB962C8B-B14F-4D97-AF65-F5344CB8AC3E}">
        <p14:creationId xmlns:p14="http://schemas.microsoft.com/office/powerpoint/2010/main" val="324777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Transition </a:t>
            </a:r>
            <a:r>
              <a:rPr lang="en-US" dirty="0"/>
              <a:t>function can be defined as</a:t>
            </a:r>
            <a:r>
              <a:rPr lang="en-US" dirty="0" smtClean="0"/>
              <a:t>:</a:t>
            </a:r>
          </a:p>
          <a:p>
            <a:pPr marL="0" indent="0">
              <a:buNone/>
            </a:pPr>
            <a:r>
              <a:rPr lang="el-GR" dirty="0"/>
              <a:t>δ: </a:t>
            </a:r>
            <a:r>
              <a:rPr lang="en-IN" dirty="0"/>
              <a:t>Q x ∑→Q</a:t>
            </a:r>
          </a:p>
        </p:txBody>
      </p:sp>
    </p:spTree>
    <p:extLst>
      <p:ext uri="{BB962C8B-B14F-4D97-AF65-F5344CB8AC3E}">
        <p14:creationId xmlns:p14="http://schemas.microsoft.com/office/powerpoint/2010/main" val="253381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sp>
        <p:nvSpPr>
          <p:cNvPr id="3" name="Content Placeholder 2"/>
          <p:cNvSpPr>
            <a:spLocks noGrp="1"/>
          </p:cNvSpPr>
          <p:nvPr>
            <p:ph idx="1"/>
          </p:nvPr>
        </p:nvSpPr>
        <p:spPr/>
        <p:txBody>
          <a:bodyPr/>
          <a:lstStyle/>
          <a:p>
            <a:r>
              <a:rPr lang="en-IN" dirty="0"/>
              <a:t>Q = {q0, q1, q2}  </a:t>
            </a:r>
          </a:p>
          <a:p>
            <a:r>
              <a:rPr lang="en-IN" dirty="0"/>
              <a:t>∑ = {0, 1}  </a:t>
            </a:r>
          </a:p>
          <a:p>
            <a:r>
              <a:rPr lang="en-IN" dirty="0"/>
              <a:t>q0 = {q0}  </a:t>
            </a:r>
          </a:p>
          <a:p>
            <a:r>
              <a:rPr lang="en-IN" dirty="0"/>
              <a:t>F = {q2}  </a:t>
            </a:r>
          </a:p>
          <a:p>
            <a:endParaRPr lang="en-IN" dirty="0"/>
          </a:p>
        </p:txBody>
      </p:sp>
    </p:spTree>
    <p:extLst>
      <p:ext uri="{BB962C8B-B14F-4D97-AF65-F5344CB8AC3E}">
        <p14:creationId xmlns:p14="http://schemas.microsoft.com/office/powerpoint/2010/main" val="138865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Solution:</a:t>
            </a:r>
            <a:endParaRPr lang="en-IN" dirty="0"/>
          </a:p>
          <a:p>
            <a:r>
              <a:rPr lang="en-IN" dirty="0"/>
              <a:t>Transition Diagram:</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085716"/>
            <a:ext cx="7128792" cy="1423403"/>
          </a:xfrm>
          <a:prstGeom prst="rect">
            <a:avLst/>
          </a:prstGeom>
        </p:spPr>
      </p:pic>
    </p:spTree>
    <p:extLst>
      <p:ext uri="{BB962C8B-B14F-4D97-AF65-F5344CB8AC3E}">
        <p14:creationId xmlns:p14="http://schemas.microsoft.com/office/powerpoint/2010/main" val="1473165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Transition Table</a:t>
            </a:r>
            <a:r>
              <a:rPr lang="en-IN" b="1"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564904"/>
            <a:ext cx="7200800" cy="2592288"/>
          </a:xfrm>
          <a:prstGeom prst="rect">
            <a:avLst/>
          </a:prstGeom>
        </p:spPr>
      </p:pic>
    </p:spTree>
    <p:extLst>
      <p:ext uri="{BB962C8B-B14F-4D97-AF65-F5344CB8AC3E}">
        <p14:creationId xmlns:p14="http://schemas.microsoft.com/office/powerpoint/2010/main" val="137235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3</a:t>
            </a:r>
            <a:br>
              <a:rPr lang="en-IN" dirty="0"/>
            </a:br>
            <a:endParaRPr lang="en-IN" dirty="0"/>
          </a:p>
        </p:txBody>
      </p:sp>
      <p:sp>
        <p:nvSpPr>
          <p:cNvPr id="3" name="Content Placeholder 2"/>
          <p:cNvSpPr>
            <a:spLocks noGrp="1"/>
          </p:cNvSpPr>
          <p:nvPr>
            <p:ph idx="1"/>
          </p:nvPr>
        </p:nvSpPr>
        <p:spPr/>
        <p:txBody>
          <a:bodyPr/>
          <a:lstStyle/>
          <a:p>
            <a:r>
              <a:rPr lang="en-US" dirty="0" smtClean="0"/>
              <a:t>DFA </a:t>
            </a:r>
            <a:r>
              <a:rPr lang="en-US" dirty="0"/>
              <a:t>with ∑ = {0, 1} accepts all ending with 0.</a:t>
            </a:r>
            <a:endParaRPr lang="en-IN" dirty="0"/>
          </a:p>
        </p:txBody>
      </p:sp>
    </p:spTree>
    <p:extLst>
      <p:ext uri="{BB962C8B-B14F-4D97-AF65-F5344CB8AC3E}">
        <p14:creationId xmlns:p14="http://schemas.microsoft.com/office/powerpoint/2010/main" val="253235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Finite automata are used to recognize patterns.</a:t>
            </a:r>
          </a:p>
          <a:p>
            <a:r>
              <a:rPr lang="en-US" dirty="0"/>
              <a:t>It takes the string of symbol as input and changes its state accordingly. When the desired symbol is found, then the transition occurs.</a:t>
            </a:r>
          </a:p>
          <a:p>
            <a:endParaRPr lang="en-IN" dirty="0"/>
          </a:p>
        </p:txBody>
      </p:sp>
    </p:spTree>
    <p:extLst>
      <p:ext uri="{BB962C8B-B14F-4D97-AF65-F5344CB8AC3E}">
        <p14:creationId xmlns:p14="http://schemas.microsoft.com/office/powerpoint/2010/main" val="1378667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the above diagram, we can see that on given 0 as input to DFA in state q0, the DFA changes state to q1. It can accept any string which ends with 0 like 00, 10, 110, 100....etc. It can't accept any string which ends with 1, because it will never go to the final state q1 on 1 input, so the string ending with 1, will not be accepted or will be rejected.</a:t>
            </a:r>
            <a:endParaRPr lang="en-IN" dirty="0"/>
          </a:p>
        </p:txBody>
      </p:sp>
    </p:spTree>
    <p:extLst>
      <p:ext uri="{BB962C8B-B14F-4D97-AF65-F5344CB8AC3E}">
        <p14:creationId xmlns:p14="http://schemas.microsoft.com/office/powerpoint/2010/main" val="479826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1988840"/>
            <a:ext cx="4752004" cy="3024335"/>
          </a:xfrm>
        </p:spPr>
      </p:pic>
    </p:spTree>
    <p:extLst>
      <p:ext uri="{BB962C8B-B14F-4D97-AF65-F5344CB8AC3E}">
        <p14:creationId xmlns:p14="http://schemas.microsoft.com/office/powerpoint/2010/main" val="265548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NFA </a:t>
            </a:r>
            <a:r>
              <a:rPr lang="en-IN" dirty="0"/>
              <a:t>(Non-Deterministic finite automata)</a:t>
            </a:r>
            <a:br>
              <a:rPr lang="en-IN" dirty="0"/>
            </a:br>
            <a:endParaRPr lang="en-IN" dirty="0"/>
          </a:p>
        </p:txBody>
      </p:sp>
      <p:sp>
        <p:nvSpPr>
          <p:cNvPr id="3" name="Content Placeholder 2"/>
          <p:cNvSpPr>
            <a:spLocks noGrp="1"/>
          </p:cNvSpPr>
          <p:nvPr>
            <p:ph idx="1"/>
          </p:nvPr>
        </p:nvSpPr>
        <p:spPr/>
        <p:txBody>
          <a:bodyPr/>
          <a:lstStyle/>
          <a:p>
            <a:r>
              <a:rPr lang="en-US" dirty="0"/>
              <a:t>NFA stands for non-deterministic finite automata. It is easy to construct an NFA than DFA for a given regular language.</a:t>
            </a:r>
          </a:p>
          <a:p>
            <a:r>
              <a:rPr lang="en-US" dirty="0"/>
              <a:t>The finite automata are called NFA when there exist many paths for specific input from the current state to the next state.</a:t>
            </a:r>
          </a:p>
          <a:p>
            <a:endParaRPr lang="en-IN" dirty="0"/>
          </a:p>
        </p:txBody>
      </p:sp>
    </p:spTree>
    <p:extLst>
      <p:ext uri="{BB962C8B-B14F-4D97-AF65-F5344CB8AC3E}">
        <p14:creationId xmlns:p14="http://schemas.microsoft.com/office/powerpoint/2010/main" val="2388933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Every NFA is not DFA, but each NFA can be translated into DFA.</a:t>
            </a:r>
            <a:endParaRPr lang="en-US" dirty="0"/>
          </a:p>
        </p:txBody>
      </p:sp>
    </p:spTree>
    <p:extLst>
      <p:ext uri="{BB962C8B-B14F-4D97-AF65-F5344CB8AC3E}">
        <p14:creationId xmlns:p14="http://schemas.microsoft.com/office/powerpoint/2010/main" val="4193393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the following image, we can see that from state q0 for input a, there are two next states q1 and q2, similarly, from q0 for input b, the next states are q0 and q1. Thus it is not fixed or determined that with a particular input where to go next. Hence this FA is called non-deterministic finite automata.</a:t>
            </a:r>
            <a:endParaRPr lang="en-IN" dirty="0"/>
          </a:p>
        </p:txBody>
      </p:sp>
    </p:spTree>
    <p:extLst>
      <p:ext uri="{BB962C8B-B14F-4D97-AF65-F5344CB8AC3E}">
        <p14:creationId xmlns:p14="http://schemas.microsoft.com/office/powerpoint/2010/main" val="654871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1700808"/>
            <a:ext cx="4176464" cy="2965640"/>
          </a:xfrm>
        </p:spPr>
      </p:pic>
    </p:spTree>
    <p:extLst>
      <p:ext uri="{BB962C8B-B14F-4D97-AF65-F5344CB8AC3E}">
        <p14:creationId xmlns:p14="http://schemas.microsoft.com/office/powerpoint/2010/main" val="1428236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Formal definition of NFA:</a:t>
            </a:r>
            <a:br>
              <a:rPr lang="en-IN" dirty="0"/>
            </a:br>
            <a:endParaRPr lang="en-IN" dirty="0"/>
          </a:p>
        </p:txBody>
      </p:sp>
      <p:sp>
        <p:nvSpPr>
          <p:cNvPr id="3" name="Content Placeholder 2"/>
          <p:cNvSpPr>
            <a:spLocks noGrp="1"/>
          </p:cNvSpPr>
          <p:nvPr>
            <p:ph idx="1"/>
          </p:nvPr>
        </p:nvSpPr>
        <p:spPr/>
        <p:txBody>
          <a:bodyPr/>
          <a:lstStyle/>
          <a:p>
            <a:r>
              <a:rPr lang="el-GR" dirty="0" smtClean="0"/>
              <a:t>δ: </a:t>
            </a:r>
            <a:r>
              <a:rPr lang="en-IN" dirty="0" smtClean="0"/>
              <a:t>Q x ∑ →2</a:t>
            </a:r>
            <a:r>
              <a:rPr lang="en-IN" baseline="30000" dirty="0" smtClean="0"/>
              <a:t>Q</a:t>
            </a:r>
          </a:p>
          <a:p>
            <a:r>
              <a:rPr lang="en-US" dirty="0"/>
              <a:t>Q: finite set of states  </a:t>
            </a:r>
          </a:p>
          <a:p>
            <a:r>
              <a:rPr lang="en-US" dirty="0"/>
              <a:t>∑: finite set of the input symbol  </a:t>
            </a:r>
          </a:p>
          <a:p>
            <a:r>
              <a:rPr lang="en-US" dirty="0"/>
              <a:t>q0: initial state   </a:t>
            </a:r>
          </a:p>
          <a:p>
            <a:r>
              <a:rPr lang="en-US" dirty="0"/>
              <a:t>F: </a:t>
            </a:r>
            <a:r>
              <a:rPr lang="en-US" b="1" dirty="0"/>
              <a:t>final</a:t>
            </a:r>
            <a:r>
              <a:rPr lang="en-US" dirty="0"/>
              <a:t> state  </a:t>
            </a:r>
          </a:p>
          <a:p>
            <a:r>
              <a:rPr lang="en-US" dirty="0"/>
              <a:t>δ: Transition function </a:t>
            </a:r>
          </a:p>
          <a:p>
            <a:endParaRPr lang="en-IN" dirty="0"/>
          </a:p>
        </p:txBody>
      </p:sp>
    </p:spTree>
    <p:extLst>
      <p:ext uri="{BB962C8B-B14F-4D97-AF65-F5344CB8AC3E}">
        <p14:creationId xmlns:p14="http://schemas.microsoft.com/office/powerpoint/2010/main" val="253211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1:</a:t>
            </a:r>
            <a:br>
              <a:rPr lang="en-IN" dirty="0"/>
            </a:br>
            <a:endParaRPr lang="en-IN" dirty="0"/>
          </a:p>
        </p:txBody>
      </p:sp>
      <p:sp>
        <p:nvSpPr>
          <p:cNvPr id="3" name="Content Placeholder 2"/>
          <p:cNvSpPr>
            <a:spLocks noGrp="1"/>
          </p:cNvSpPr>
          <p:nvPr>
            <p:ph idx="1"/>
          </p:nvPr>
        </p:nvSpPr>
        <p:spPr/>
        <p:txBody>
          <a:bodyPr/>
          <a:lstStyle/>
          <a:p>
            <a:r>
              <a:rPr lang="en-IN" dirty="0"/>
              <a:t>Q = {q0, q1, q2}  </a:t>
            </a:r>
          </a:p>
          <a:p>
            <a:r>
              <a:rPr lang="en-IN" dirty="0"/>
              <a:t>∑ = {0, 1}  </a:t>
            </a:r>
          </a:p>
          <a:p>
            <a:r>
              <a:rPr lang="en-IN" dirty="0"/>
              <a:t>q0 = {q0}  </a:t>
            </a:r>
          </a:p>
          <a:p>
            <a:r>
              <a:rPr lang="en-IN" dirty="0"/>
              <a:t>F = {q2}  </a:t>
            </a:r>
          </a:p>
          <a:p>
            <a:endParaRPr lang="en-IN" dirty="0"/>
          </a:p>
        </p:txBody>
      </p:sp>
    </p:spTree>
    <p:extLst>
      <p:ext uri="{BB962C8B-B14F-4D97-AF65-F5344CB8AC3E}">
        <p14:creationId xmlns:p14="http://schemas.microsoft.com/office/powerpoint/2010/main" val="287631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Solution:</a:t>
            </a:r>
            <a:endParaRPr lang="en-IN" dirty="0"/>
          </a:p>
          <a:p>
            <a:r>
              <a:rPr lang="en-IN" dirty="0"/>
              <a:t>Transition diagram:</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140968"/>
            <a:ext cx="5603954" cy="1872208"/>
          </a:xfrm>
          <a:prstGeom prst="rect">
            <a:avLst/>
          </a:prstGeom>
        </p:spPr>
      </p:pic>
    </p:spTree>
    <p:extLst>
      <p:ext uri="{BB962C8B-B14F-4D97-AF65-F5344CB8AC3E}">
        <p14:creationId xmlns:p14="http://schemas.microsoft.com/office/powerpoint/2010/main" val="181533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Transition Table: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2348880"/>
            <a:ext cx="6677957" cy="2304256"/>
          </a:xfrm>
        </p:spPr>
      </p:pic>
    </p:spTree>
    <p:extLst>
      <p:ext uri="{BB962C8B-B14F-4D97-AF65-F5344CB8AC3E}">
        <p14:creationId xmlns:p14="http://schemas.microsoft.com/office/powerpoint/2010/main" val="143925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At the time of transition, the automata can either move to the next state or stay in the same state.</a:t>
            </a:r>
          </a:p>
          <a:p>
            <a:r>
              <a:rPr lang="en-US" dirty="0"/>
              <a:t>Finite automata have two states, </a:t>
            </a:r>
            <a:r>
              <a:rPr lang="en-US" b="1" dirty="0"/>
              <a:t>Accept state</a:t>
            </a:r>
            <a:r>
              <a:rPr lang="en-US" dirty="0"/>
              <a:t> or </a:t>
            </a:r>
            <a:r>
              <a:rPr lang="en-US" b="1" dirty="0"/>
              <a:t>Reject state</a:t>
            </a:r>
            <a:r>
              <a:rPr lang="en-US" dirty="0"/>
              <a:t>. When the input string is processed successfully, and the automata reached its final state, then it will accept.</a:t>
            </a:r>
          </a:p>
          <a:p>
            <a:endParaRPr lang="en-IN" dirty="0"/>
          </a:p>
        </p:txBody>
      </p:sp>
    </p:spTree>
    <p:extLst>
      <p:ext uri="{BB962C8B-B14F-4D97-AF65-F5344CB8AC3E}">
        <p14:creationId xmlns:p14="http://schemas.microsoft.com/office/powerpoint/2010/main" val="273760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Example 1:</a:t>
            </a:r>
          </a:p>
          <a:p>
            <a:r>
              <a:rPr lang="en-US" dirty="0"/>
              <a:t>Design a NFA for the transition table as given </a:t>
            </a:r>
            <a:r>
              <a:rPr lang="en-US" dirty="0" smtClean="0"/>
              <a:t>below</a:t>
            </a:r>
            <a:endParaRPr lang="en-US" dirty="0"/>
          </a:p>
          <a:p>
            <a:endParaRPr lang="en-IN" dirty="0"/>
          </a:p>
        </p:txBody>
      </p:sp>
    </p:spTree>
    <p:extLst>
      <p:ext uri="{BB962C8B-B14F-4D97-AF65-F5344CB8AC3E}">
        <p14:creationId xmlns:p14="http://schemas.microsoft.com/office/powerpoint/2010/main" val="2378216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2276872"/>
            <a:ext cx="7200800" cy="2808312"/>
          </a:xfrm>
        </p:spPr>
      </p:pic>
    </p:spTree>
    <p:extLst>
      <p:ext uri="{BB962C8B-B14F-4D97-AF65-F5344CB8AC3E}">
        <p14:creationId xmlns:p14="http://schemas.microsoft.com/office/powerpoint/2010/main" val="3268602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Solution: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122659"/>
            <a:ext cx="4031894" cy="4160572"/>
          </a:xfrm>
          <a:prstGeom prst="rect">
            <a:avLst/>
          </a:prstGeom>
        </p:spPr>
      </p:pic>
    </p:spTree>
    <p:extLst>
      <p:ext uri="{BB962C8B-B14F-4D97-AF65-F5344CB8AC3E}">
        <p14:creationId xmlns:p14="http://schemas.microsoft.com/office/powerpoint/2010/main" val="1418745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Transition Table</a:t>
            </a:r>
            <a:br>
              <a:rPr lang="en-IN" dirty="0"/>
            </a:br>
            <a:endParaRPr lang="en-IN" dirty="0"/>
          </a:p>
        </p:txBody>
      </p:sp>
      <p:sp>
        <p:nvSpPr>
          <p:cNvPr id="3" name="Content Placeholder 2"/>
          <p:cNvSpPr>
            <a:spLocks noGrp="1"/>
          </p:cNvSpPr>
          <p:nvPr>
            <p:ph idx="1"/>
          </p:nvPr>
        </p:nvSpPr>
        <p:spPr/>
        <p:txBody>
          <a:bodyPr/>
          <a:lstStyle/>
          <a:p>
            <a:r>
              <a:rPr lang="en-US" dirty="0"/>
              <a:t>The transition table is basically a tabular representation of the transition function. </a:t>
            </a:r>
            <a:endParaRPr lang="en-IN" dirty="0"/>
          </a:p>
        </p:txBody>
      </p:sp>
    </p:spTree>
    <p:extLst>
      <p:ext uri="{BB962C8B-B14F-4D97-AF65-F5344CB8AC3E}">
        <p14:creationId xmlns:p14="http://schemas.microsoft.com/office/powerpoint/2010/main" val="2149880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transition table is represented by the following things:</a:t>
            </a:r>
          </a:p>
          <a:p>
            <a:r>
              <a:rPr lang="en-US" dirty="0"/>
              <a:t>Columns correspond to input symbols.</a:t>
            </a:r>
          </a:p>
          <a:p>
            <a:r>
              <a:rPr lang="en-US" dirty="0"/>
              <a:t>Rows correspond to states.</a:t>
            </a:r>
          </a:p>
          <a:p>
            <a:r>
              <a:rPr lang="en-US" dirty="0"/>
              <a:t>Entries correspond to the next state.</a:t>
            </a:r>
          </a:p>
          <a:p>
            <a:r>
              <a:rPr lang="en-US" dirty="0"/>
              <a:t>The start state is denoted by an arrow with no source.</a:t>
            </a:r>
          </a:p>
          <a:p>
            <a:r>
              <a:rPr lang="en-US" dirty="0"/>
              <a:t>The accept state is denoted by a star.</a:t>
            </a:r>
          </a:p>
          <a:p>
            <a:endParaRPr lang="en-IN" dirty="0"/>
          </a:p>
        </p:txBody>
      </p:sp>
    </p:spTree>
    <p:extLst>
      <p:ext uri="{BB962C8B-B14F-4D97-AF65-F5344CB8AC3E}">
        <p14:creationId xmlns:p14="http://schemas.microsoft.com/office/powerpoint/2010/main" val="1899003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012" y="2060848"/>
            <a:ext cx="6185364" cy="2443829"/>
          </a:xfrm>
        </p:spPr>
      </p:pic>
    </p:spTree>
    <p:extLst>
      <p:ext uri="{BB962C8B-B14F-4D97-AF65-F5344CB8AC3E}">
        <p14:creationId xmlns:p14="http://schemas.microsoft.com/office/powerpoint/2010/main" val="4161626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916832"/>
            <a:ext cx="8353362" cy="2808312"/>
          </a:xfrm>
        </p:spPr>
      </p:pic>
    </p:spTree>
    <p:extLst>
      <p:ext uri="{BB962C8B-B14F-4D97-AF65-F5344CB8AC3E}">
        <p14:creationId xmlns:p14="http://schemas.microsoft.com/office/powerpoint/2010/main" val="2571914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2:</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204864"/>
            <a:ext cx="7278758" cy="1872208"/>
          </a:xfrm>
        </p:spPr>
      </p:pic>
    </p:spTree>
    <p:extLst>
      <p:ext uri="{BB962C8B-B14F-4D97-AF65-F5344CB8AC3E}">
        <p14:creationId xmlns:p14="http://schemas.microsoft.com/office/powerpoint/2010/main" val="4132905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Solution:</a:t>
            </a:r>
            <a:endParaRPr lang="en-US" dirty="0"/>
          </a:p>
          <a:p>
            <a:r>
              <a:rPr lang="en-US" dirty="0"/>
              <a:t>Transition table of given NFA is as follows</a:t>
            </a:r>
            <a:r>
              <a:rPr lang="en-US" dirty="0" smtClean="0"/>
              <a:t>:</a:t>
            </a:r>
            <a:endParaRPr lang="en-US" dirty="0"/>
          </a:p>
        </p:txBody>
      </p:sp>
    </p:spTree>
    <p:extLst>
      <p:ext uri="{BB962C8B-B14F-4D97-AF65-F5344CB8AC3E}">
        <p14:creationId xmlns:p14="http://schemas.microsoft.com/office/powerpoint/2010/main" val="615579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844824"/>
            <a:ext cx="6677957" cy="3024336"/>
          </a:xfrm>
        </p:spPr>
      </p:pic>
    </p:spTree>
    <p:extLst>
      <p:ext uri="{BB962C8B-B14F-4D97-AF65-F5344CB8AC3E}">
        <p14:creationId xmlns:p14="http://schemas.microsoft.com/office/powerpoint/2010/main" val="52459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Formal Definition of FA</a:t>
            </a:r>
            <a:br>
              <a:rPr lang="en-US" dirty="0" smtClean="0"/>
            </a:br>
            <a:endParaRPr lang="en-IN" dirty="0"/>
          </a:p>
        </p:txBody>
      </p:sp>
      <p:sp>
        <p:nvSpPr>
          <p:cNvPr id="3" name="Content Placeholder 2"/>
          <p:cNvSpPr>
            <a:spLocks noGrp="1"/>
          </p:cNvSpPr>
          <p:nvPr>
            <p:ph idx="1"/>
          </p:nvPr>
        </p:nvSpPr>
        <p:spPr/>
        <p:txBody>
          <a:bodyPr/>
          <a:lstStyle/>
          <a:p>
            <a:r>
              <a:rPr lang="en-US" dirty="0" smtClean="0"/>
              <a:t>A </a:t>
            </a:r>
            <a:r>
              <a:rPr lang="en-US" dirty="0"/>
              <a:t>finite automaton is a collection of 5-tuple (Q, ∑, δ, q0, F), where:</a:t>
            </a:r>
          </a:p>
          <a:p>
            <a:endParaRPr lang="en-IN" dirty="0"/>
          </a:p>
        </p:txBody>
      </p:sp>
    </p:spTree>
    <p:extLst>
      <p:ext uri="{BB962C8B-B14F-4D97-AF65-F5344CB8AC3E}">
        <p14:creationId xmlns:p14="http://schemas.microsoft.com/office/powerpoint/2010/main" val="258457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	Q</a:t>
            </a:r>
            <a:r>
              <a:rPr lang="en-US" dirty="0"/>
              <a:t>: finite set of states  </a:t>
            </a:r>
          </a:p>
          <a:p>
            <a:pPr marL="0" indent="0">
              <a:buNone/>
            </a:pPr>
            <a:r>
              <a:rPr lang="en-US" dirty="0" smtClean="0"/>
              <a:t>	∑</a:t>
            </a:r>
            <a:r>
              <a:rPr lang="en-US" dirty="0"/>
              <a:t>: finite set of the input symbol  </a:t>
            </a:r>
          </a:p>
          <a:p>
            <a:pPr marL="0" indent="0">
              <a:buNone/>
            </a:pPr>
            <a:r>
              <a:rPr lang="en-US" dirty="0" smtClean="0"/>
              <a:t>	q0</a:t>
            </a:r>
            <a:r>
              <a:rPr lang="en-US" dirty="0"/>
              <a:t>: initial state   </a:t>
            </a:r>
          </a:p>
          <a:p>
            <a:pPr marL="0" indent="0">
              <a:buNone/>
            </a:pPr>
            <a:r>
              <a:rPr lang="en-US" dirty="0" smtClean="0"/>
              <a:t>	F</a:t>
            </a:r>
            <a:r>
              <a:rPr lang="en-US" dirty="0"/>
              <a:t>: </a:t>
            </a:r>
            <a:r>
              <a:rPr lang="en-US" b="1" dirty="0"/>
              <a:t>final</a:t>
            </a:r>
            <a:r>
              <a:rPr lang="en-US" dirty="0"/>
              <a:t> state  </a:t>
            </a:r>
          </a:p>
          <a:p>
            <a:pPr marL="0" indent="0">
              <a:buNone/>
            </a:pPr>
            <a:r>
              <a:rPr lang="en-US" dirty="0" smtClean="0"/>
              <a:t>	δ</a:t>
            </a:r>
            <a:r>
              <a:rPr lang="en-US" dirty="0"/>
              <a:t>: Transition function  </a:t>
            </a:r>
          </a:p>
          <a:p>
            <a:endParaRPr lang="en-IN" dirty="0"/>
          </a:p>
        </p:txBody>
      </p:sp>
    </p:spTree>
    <p:extLst>
      <p:ext uri="{BB962C8B-B14F-4D97-AF65-F5344CB8AC3E}">
        <p14:creationId xmlns:p14="http://schemas.microsoft.com/office/powerpoint/2010/main" val="304359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132856"/>
            <a:ext cx="6048672" cy="2808312"/>
          </a:xfrm>
        </p:spPr>
      </p:pic>
    </p:spTree>
    <p:extLst>
      <p:ext uri="{BB962C8B-B14F-4D97-AF65-F5344CB8AC3E}">
        <p14:creationId xmlns:p14="http://schemas.microsoft.com/office/powerpoint/2010/main" val="249065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412776"/>
            <a:ext cx="8064896" cy="4838938"/>
          </a:xfrm>
        </p:spPr>
      </p:pic>
    </p:spTree>
    <p:extLst>
      <p:ext uri="{BB962C8B-B14F-4D97-AF65-F5344CB8AC3E}">
        <p14:creationId xmlns:p14="http://schemas.microsoft.com/office/powerpoint/2010/main" val="190104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Types of Automata:</a:t>
            </a:r>
            <a:br>
              <a:rPr lang="en-IN" dirty="0" smtClean="0"/>
            </a:br>
            <a:endParaRPr lang="en-IN" dirty="0"/>
          </a:p>
        </p:txBody>
      </p:sp>
      <p:sp>
        <p:nvSpPr>
          <p:cNvPr id="3" name="Content Placeholder 2"/>
          <p:cNvSpPr>
            <a:spLocks noGrp="1"/>
          </p:cNvSpPr>
          <p:nvPr>
            <p:ph idx="1"/>
          </p:nvPr>
        </p:nvSpPr>
        <p:spPr/>
        <p:txBody>
          <a:bodyPr/>
          <a:lstStyle/>
          <a:p>
            <a:pPr marL="0" indent="0">
              <a:buNone/>
            </a:pPr>
            <a:r>
              <a:rPr lang="en-IN" dirty="0" smtClean="0"/>
              <a:t>There </a:t>
            </a:r>
            <a:r>
              <a:rPr lang="en-IN" dirty="0"/>
              <a:t>are two types of finite automata:</a:t>
            </a:r>
          </a:p>
          <a:p>
            <a:r>
              <a:rPr lang="en-IN" dirty="0"/>
              <a:t>DFA(deterministic finite automata)</a:t>
            </a:r>
          </a:p>
          <a:p>
            <a:r>
              <a:rPr lang="en-IN" dirty="0"/>
              <a:t>NFA(non-deterministic finite automata)</a:t>
            </a:r>
          </a:p>
          <a:p>
            <a:endParaRPr lang="en-IN" dirty="0"/>
          </a:p>
        </p:txBody>
      </p:sp>
    </p:spTree>
    <p:extLst>
      <p:ext uri="{BB962C8B-B14F-4D97-AF65-F5344CB8AC3E}">
        <p14:creationId xmlns:p14="http://schemas.microsoft.com/office/powerpoint/2010/main" val="309169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916832"/>
            <a:ext cx="5219700" cy="2257425"/>
          </a:xfrm>
        </p:spPr>
      </p:pic>
    </p:spTree>
    <p:extLst>
      <p:ext uri="{BB962C8B-B14F-4D97-AF65-F5344CB8AC3E}">
        <p14:creationId xmlns:p14="http://schemas.microsoft.com/office/powerpoint/2010/main" val="2862139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588</Words>
  <Application>Microsoft Office PowerPoint</Application>
  <PresentationFormat>On-screen Show (4:3)</PresentationFormat>
  <Paragraphs>73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Finite Automata </vt:lpstr>
      <vt:lpstr>PowerPoint Presentation</vt:lpstr>
      <vt:lpstr>PowerPoint Presentation</vt:lpstr>
      <vt:lpstr>Formal Definition of FA </vt:lpstr>
      <vt:lpstr>PowerPoint Presentation</vt:lpstr>
      <vt:lpstr>PowerPoint Presentation</vt:lpstr>
      <vt:lpstr>PowerPoint Presentation</vt:lpstr>
      <vt:lpstr>Types of Automata: </vt:lpstr>
      <vt:lpstr>PowerPoint Presentation</vt:lpstr>
      <vt:lpstr>DFA (Deterministic finite automata) </vt:lpstr>
      <vt:lpstr>PowerPoint Presentation</vt:lpstr>
      <vt:lpstr>PowerPoint Presentation</vt:lpstr>
      <vt:lpstr>Formal Definition of DFA </vt:lpstr>
      <vt:lpstr>PowerPoint Presentation</vt:lpstr>
      <vt:lpstr>PowerPoint Presentation</vt:lpstr>
      <vt:lpstr>Examples</vt:lpstr>
      <vt:lpstr>PowerPoint Presentation</vt:lpstr>
      <vt:lpstr>PowerPoint Presentation</vt:lpstr>
      <vt:lpstr>Example 3 </vt:lpstr>
      <vt:lpstr>PowerPoint Presentation</vt:lpstr>
      <vt:lpstr>PowerPoint Presentation</vt:lpstr>
      <vt:lpstr> NFA (Non-Deterministic finite automata) </vt:lpstr>
      <vt:lpstr>PowerPoint Presentation</vt:lpstr>
      <vt:lpstr>PowerPoint Presentation</vt:lpstr>
      <vt:lpstr>PowerPoint Presentation</vt:lpstr>
      <vt:lpstr>Formal definition of NFA: </vt:lpstr>
      <vt:lpstr>Example 1: </vt:lpstr>
      <vt:lpstr>PowerPoint Presentation</vt:lpstr>
      <vt:lpstr>Transition Table:</vt:lpstr>
      <vt:lpstr>PowerPoint Presentation</vt:lpstr>
      <vt:lpstr>PowerPoint Presentation</vt:lpstr>
      <vt:lpstr>PowerPoint Presentation</vt:lpstr>
      <vt:lpstr>Transition Table </vt:lpstr>
      <vt:lpstr>PowerPoint Presentation</vt:lpstr>
      <vt:lpstr>PowerPoint Presentation</vt:lpstr>
      <vt:lpstr>PowerPoint Presentation</vt:lpstr>
      <vt:lpstr>Example 2: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Automata</dc:title>
  <dc:creator>athiravijayan42@gmail.com</dc:creator>
  <cp:lastModifiedBy>athiravijayan42@gmail.com</cp:lastModifiedBy>
  <cp:revision>10</cp:revision>
  <dcterms:created xsi:type="dcterms:W3CDTF">2022-02-13T13:41:13Z</dcterms:created>
  <dcterms:modified xsi:type="dcterms:W3CDTF">2022-02-13T16:17:39Z</dcterms:modified>
</cp:coreProperties>
</file>