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5"/>
  </p:notesMasterIdLst>
  <p:sldIdLst>
    <p:sldId id="256" r:id="rId2"/>
    <p:sldId id="257" r:id="rId3"/>
    <p:sldId id="258" r:id="rId4"/>
    <p:sldId id="259" r:id="rId5"/>
    <p:sldId id="260" r:id="rId6"/>
    <p:sldId id="261" r:id="rId7"/>
    <p:sldId id="262" r:id="rId8"/>
    <p:sldId id="263" r:id="rId9"/>
    <p:sldId id="288"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Anaheim" panose="020B0604020202020204" charset="0"/>
      <p:regular r:id="rId36"/>
      <p:bold r:id="rId37"/>
    </p:embeddedFont>
    <p:embeddedFont>
      <p:font typeface="Barlow" panose="00000500000000000000" pitchFamily="2" charset="0"/>
      <p:regular r:id="rId38"/>
      <p:bold r:id="rId39"/>
      <p:italic r:id="rId40"/>
      <p:boldItalic r:id="rId41"/>
    </p:embeddedFont>
    <p:embeddedFont>
      <p:font typeface="DM Sans" pitchFamily="2" charset="0"/>
      <p:regular r:id="rId42"/>
      <p:bold r:id="rId43"/>
      <p:italic r:id="rId44"/>
      <p:boldItalic r:id="rId45"/>
    </p:embeddedFont>
    <p:embeddedFont>
      <p:font typeface="DM Sans Light" panose="020B0604020202020204" charset="0"/>
      <p:regular r:id="rId46"/>
      <p:bold r:id="rId47"/>
      <p:italic r:id="rId48"/>
      <p:boldItalic r:id="rId49"/>
    </p:embeddedFont>
    <p:embeddedFont>
      <p:font typeface="DM Sans Medium" pitchFamily="2" charset="0"/>
      <p:regular r:id="rId50"/>
      <p:bold r:id="rId51"/>
      <p:italic r:id="rId52"/>
      <p:boldItalic r:id="rId53"/>
    </p:embeddedFont>
    <p:embeddedFont>
      <p:font typeface="PT Sans" panose="020B0503020203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6C5CF4-978A-49F2-B934-12A97C5E11B2}" v="2" dt="2024-11-29T12:46:55.495"/>
  </p1510:revLst>
</p1510:revInfo>
</file>

<file path=ppt/tableStyles.xml><?xml version="1.0" encoding="utf-8"?>
<a:tblStyleLst xmlns:a="http://schemas.openxmlformats.org/drawingml/2006/main" def="{9F60EBB0-0560-4D54-A972-B91804B15361}">
  <a:tblStyle styleId="{9F60EBB0-0560-4D54-A972-B91804B153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1B2BD9F-C667-449A-A93E-76BA4DA511F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72"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thi Viju" userId="7b460901a173be4b" providerId="LiveId" clId="{9A6C5CF4-978A-49F2-B934-12A97C5E11B2}"/>
    <pc:docChg chg="addSld modSld">
      <pc:chgData name="Arathi Viju" userId="7b460901a173be4b" providerId="LiveId" clId="{9A6C5CF4-978A-49F2-B934-12A97C5E11B2}" dt="2024-11-29T12:49:09.999" v="173" actId="20577"/>
      <pc:docMkLst>
        <pc:docMk/>
      </pc:docMkLst>
      <pc:sldChg chg="addSp modSp mod modNotes">
        <pc:chgData name="Arathi Viju" userId="7b460901a173be4b" providerId="LiveId" clId="{9A6C5CF4-978A-49F2-B934-12A97C5E11B2}" dt="2024-11-29T12:48:46.556" v="162" actId="1038"/>
        <pc:sldMkLst>
          <pc:docMk/>
          <pc:sldMk cId="0" sldId="256"/>
        </pc:sldMkLst>
        <pc:spChg chg="add mod">
          <ac:chgData name="Arathi Viju" userId="7b460901a173be4b" providerId="LiveId" clId="{9A6C5CF4-978A-49F2-B934-12A97C5E11B2}" dt="2024-11-29T12:48:46.556" v="162" actId="1038"/>
          <ac:spMkLst>
            <pc:docMk/>
            <pc:sldMk cId="0" sldId="256"/>
            <ac:spMk id="2" creationId="{03371A4C-C67F-C7CF-A261-2BEACCD6167B}"/>
          </ac:spMkLst>
        </pc:spChg>
      </pc:sldChg>
      <pc:sldChg chg="modSp mod">
        <pc:chgData name="Arathi Viju" userId="7b460901a173be4b" providerId="LiveId" clId="{9A6C5CF4-978A-49F2-B934-12A97C5E11B2}" dt="2024-11-29T12:49:09.999" v="173" actId="20577"/>
        <pc:sldMkLst>
          <pc:docMk/>
          <pc:sldMk cId="0" sldId="273"/>
        </pc:sldMkLst>
        <pc:spChg chg="mod">
          <ac:chgData name="Arathi Viju" userId="7b460901a173be4b" providerId="LiveId" clId="{9A6C5CF4-978A-49F2-B934-12A97C5E11B2}" dt="2024-11-29T12:49:09.999" v="173" actId="20577"/>
          <ac:spMkLst>
            <pc:docMk/>
            <pc:sldMk cId="0" sldId="273"/>
            <ac:spMk id="609" creationId="{00000000-0000-0000-0000-000000000000}"/>
          </ac:spMkLst>
        </pc:spChg>
      </pc:sldChg>
      <pc:sldChg chg="add">
        <pc:chgData name="Arathi Viju" userId="7b460901a173be4b" providerId="LiveId" clId="{9A6C5CF4-978A-49F2-B934-12A97C5E11B2}" dt="2024-11-29T12:46:23.343" v="0"/>
        <pc:sldMkLst>
          <pc:docMk/>
          <pc:sldMk cId="0"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1877859d50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1877859d5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1877859d50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31877859d5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1877859d50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1877859d5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1877859d50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1877859d5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1877859d50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1877859d5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189195717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189195717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189195717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189195717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54dda1946d_4_2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3189195717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3189195717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318919571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318919571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4dda1946d_4_27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3189195717c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3189195717c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189195717c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189195717c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54dda1946d_4_2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84d99d1a72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54dda1946d_4_27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189195717c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189195717c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189195717c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3189195717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4dda1946d_4_2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3189195717c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3189195717c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89195717c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89195717c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3189195717c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3189195717c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251722045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251722045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3189195717c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3189195717c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431007ba2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1877859d5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1877859d5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1a2c771a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1a2c771a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02369" y="1134781"/>
            <a:ext cx="4120200" cy="2031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386600" y="3505950"/>
            <a:ext cx="6370800" cy="4311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50600" y="215200"/>
            <a:ext cx="8642800" cy="4713100"/>
            <a:chOff x="225577" y="215196"/>
            <a:chExt cx="8642800" cy="4713100"/>
          </a:xfrm>
        </p:grpSpPr>
        <p:sp>
          <p:nvSpPr>
            <p:cNvPr id="12" name="Google Shape;12;p2"/>
            <p:cNvSpPr/>
            <p:nvPr/>
          </p:nvSpPr>
          <p:spPr>
            <a:xfrm>
              <a:off x="225577" y="4603996"/>
              <a:ext cx="324300" cy="3243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3" name="Google Shape;13;p2"/>
            <p:cNvSpPr/>
            <p:nvPr/>
          </p:nvSpPr>
          <p:spPr>
            <a:xfrm>
              <a:off x="8544077"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4" name="Google Shape;14;p2"/>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11"/>
          <p:cNvSpPr txBox="1">
            <a:spLocks noGrp="1"/>
          </p:cNvSpPr>
          <p:nvPr>
            <p:ph type="title" hasCustomPrompt="1"/>
          </p:nvPr>
        </p:nvSpPr>
        <p:spPr>
          <a:xfrm>
            <a:off x="2143400" y="2561288"/>
            <a:ext cx="4857300" cy="11082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r>
              <a:t>xx%</a:t>
            </a:r>
          </a:p>
        </p:txBody>
      </p:sp>
      <p:sp>
        <p:nvSpPr>
          <p:cNvPr id="96" name="Google Shape;96;p11"/>
          <p:cNvSpPr txBox="1">
            <a:spLocks noGrp="1"/>
          </p:cNvSpPr>
          <p:nvPr>
            <p:ph type="subTitle" idx="1"/>
          </p:nvPr>
        </p:nvSpPr>
        <p:spPr>
          <a:xfrm>
            <a:off x="2143400" y="3669498"/>
            <a:ext cx="4857300" cy="4176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11"/>
          <p:cNvGrpSpPr/>
          <p:nvPr/>
        </p:nvGrpSpPr>
        <p:grpSpPr>
          <a:xfrm>
            <a:off x="208419" y="204100"/>
            <a:ext cx="8727163" cy="4735300"/>
            <a:chOff x="215225" y="204100"/>
            <a:chExt cx="8727163" cy="4735300"/>
          </a:xfrm>
        </p:grpSpPr>
        <p:sp>
          <p:nvSpPr>
            <p:cNvPr id="98" name="Google Shape;98;p11"/>
            <p:cNvSpPr/>
            <p:nvPr/>
          </p:nvSpPr>
          <p:spPr>
            <a:xfrm>
              <a:off x="570813" y="46040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99" name="Google Shape;99;p11"/>
            <p:cNvSpPr/>
            <p:nvPr/>
          </p:nvSpPr>
          <p:spPr>
            <a:xfrm>
              <a:off x="215225" y="4604000"/>
              <a:ext cx="335400" cy="3354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00" name="Google Shape;100;p11"/>
            <p:cNvSpPr/>
            <p:nvPr/>
          </p:nvSpPr>
          <p:spPr>
            <a:xfrm>
              <a:off x="424575" y="4604000"/>
              <a:ext cx="335400" cy="3354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01" name="Google Shape;101;p11"/>
            <p:cNvSpPr/>
            <p:nvPr/>
          </p:nvSpPr>
          <p:spPr>
            <a:xfrm>
              <a:off x="8065188" y="204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3"/>
        <p:cNvGrpSpPr/>
        <p:nvPr/>
      </p:nvGrpSpPr>
      <p:grpSpPr>
        <a:xfrm>
          <a:off x="0" y="0"/>
          <a:ext cx="0" cy="0"/>
          <a:chOff x="0" y="0"/>
          <a:chExt cx="0" cy="0"/>
        </a:xfrm>
      </p:grpSpPr>
      <p:sp>
        <p:nvSpPr>
          <p:cNvPr id="104" name="Google Shape;104;p13"/>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13"/>
          <p:cNvSpPr txBox="1">
            <a:spLocks noGrp="1"/>
          </p:cNvSpPr>
          <p:nvPr>
            <p:ph type="title" idx="2" hasCustomPrompt="1"/>
          </p:nvPr>
        </p:nvSpPr>
        <p:spPr>
          <a:xfrm>
            <a:off x="1614862" y="1532475"/>
            <a:ext cx="833400" cy="55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6" name="Google Shape;106;p13"/>
          <p:cNvSpPr txBox="1">
            <a:spLocks noGrp="1"/>
          </p:cNvSpPr>
          <p:nvPr>
            <p:ph type="title" idx="3" hasCustomPrompt="1"/>
          </p:nvPr>
        </p:nvSpPr>
        <p:spPr>
          <a:xfrm>
            <a:off x="1614862" y="3162751"/>
            <a:ext cx="833400" cy="55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7" name="Google Shape;107;p13"/>
          <p:cNvSpPr txBox="1">
            <a:spLocks noGrp="1"/>
          </p:cNvSpPr>
          <p:nvPr>
            <p:ph type="title" idx="4" hasCustomPrompt="1"/>
          </p:nvPr>
        </p:nvSpPr>
        <p:spPr>
          <a:xfrm>
            <a:off x="4155300" y="1532475"/>
            <a:ext cx="833400" cy="55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8" name="Google Shape;108;p13"/>
          <p:cNvSpPr txBox="1">
            <a:spLocks noGrp="1"/>
          </p:cNvSpPr>
          <p:nvPr>
            <p:ph type="title" idx="5" hasCustomPrompt="1"/>
          </p:nvPr>
        </p:nvSpPr>
        <p:spPr>
          <a:xfrm>
            <a:off x="4155300" y="3162751"/>
            <a:ext cx="833400" cy="55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9" name="Google Shape;109;p13"/>
          <p:cNvSpPr txBox="1">
            <a:spLocks noGrp="1"/>
          </p:cNvSpPr>
          <p:nvPr>
            <p:ph type="title" idx="6" hasCustomPrompt="1"/>
          </p:nvPr>
        </p:nvSpPr>
        <p:spPr>
          <a:xfrm>
            <a:off x="6695738" y="1532475"/>
            <a:ext cx="833400" cy="55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10" name="Google Shape;110;p13"/>
          <p:cNvSpPr txBox="1">
            <a:spLocks noGrp="1"/>
          </p:cNvSpPr>
          <p:nvPr>
            <p:ph type="title" idx="7" hasCustomPrompt="1"/>
          </p:nvPr>
        </p:nvSpPr>
        <p:spPr>
          <a:xfrm>
            <a:off x="6695738" y="3162751"/>
            <a:ext cx="833400" cy="558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11" name="Google Shape;111;p13"/>
          <p:cNvSpPr txBox="1">
            <a:spLocks noGrp="1"/>
          </p:cNvSpPr>
          <p:nvPr>
            <p:ph type="subTitle" idx="1"/>
          </p:nvPr>
        </p:nvSpPr>
        <p:spPr>
          <a:xfrm>
            <a:off x="835912" y="2197250"/>
            <a:ext cx="23913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sz="1800" b="1">
                <a:latin typeface="DM Sans"/>
                <a:ea typeface="DM Sans"/>
                <a:cs typeface="DM Sans"/>
                <a:sym typeface="DM Sans"/>
              </a:defRPr>
            </a:lvl2pPr>
            <a:lvl3pPr lvl="2" rtl="0">
              <a:lnSpc>
                <a:spcPct val="100000"/>
              </a:lnSpc>
              <a:spcBef>
                <a:spcPts val="0"/>
              </a:spcBef>
              <a:spcAft>
                <a:spcPts val="0"/>
              </a:spcAft>
              <a:buSzPts val="1800"/>
              <a:buFont typeface="DM Sans"/>
              <a:buNone/>
              <a:defRPr sz="1800" b="1">
                <a:latin typeface="DM Sans"/>
                <a:ea typeface="DM Sans"/>
                <a:cs typeface="DM Sans"/>
                <a:sym typeface="DM Sans"/>
              </a:defRPr>
            </a:lvl3pPr>
            <a:lvl4pPr lvl="3" rtl="0">
              <a:lnSpc>
                <a:spcPct val="100000"/>
              </a:lnSpc>
              <a:spcBef>
                <a:spcPts val="0"/>
              </a:spcBef>
              <a:spcAft>
                <a:spcPts val="0"/>
              </a:spcAft>
              <a:buSzPts val="1800"/>
              <a:buFont typeface="DM Sans"/>
              <a:buNone/>
              <a:defRPr sz="1800" b="1">
                <a:latin typeface="DM Sans"/>
                <a:ea typeface="DM Sans"/>
                <a:cs typeface="DM Sans"/>
                <a:sym typeface="DM Sans"/>
              </a:defRPr>
            </a:lvl4pPr>
            <a:lvl5pPr lvl="4" rtl="0">
              <a:lnSpc>
                <a:spcPct val="100000"/>
              </a:lnSpc>
              <a:spcBef>
                <a:spcPts val="0"/>
              </a:spcBef>
              <a:spcAft>
                <a:spcPts val="0"/>
              </a:spcAft>
              <a:buSzPts val="1800"/>
              <a:buFont typeface="DM Sans"/>
              <a:buNone/>
              <a:defRPr sz="1800" b="1">
                <a:latin typeface="DM Sans"/>
                <a:ea typeface="DM Sans"/>
                <a:cs typeface="DM Sans"/>
                <a:sym typeface="DM Sans"/>
              </a:defRPr>
            </a:lvl5pPr>
            <a:lvl6pPr lvl="5" rtl="0">
              <a:lnSpc>
                <a:spcPct val="100000"/>
              </a:lnSpc>
              <a:spcBef>
                <a:spcPts val="0"/>
              </a:spcBef>
              <a:spcAft>
                <a:spcPts val="0"/>
              </a:spcAft>
              <a:buSzPts val="1800"/>
              <a:buFont typeface="DM Sans"/>
              <a:buNone/>
              <a:defRPr sz="1800" b="1">
                <a:latin typeface="DM Sans"/>
                <a:ea typeface="DM Sans"/>
                <a:cs typeface="DM Sans"/>
                <a:sym typeface="DM Sans"/>
              </a:defRPr>
            </a:lvl6pPr>
            <a:lvl7pPr lvl="6" rtl="0">
              <a:lnSpc>
                <a:spcPct val="100000"/>
              </a:lnSpc>
              <a:spcBef>
                <a:spcPts val="0"/>
              </a:spcBef>
              <a:spcAft>
                <a:spcPts val="0"/>
              </a:spcAft>
              <a:buSzPts val="1800"/>
              <a:buFont typeface="DM Sans"/>
              <a:buNone/>
              <a:defRPr sz="1800" b="1">
                <a:latin typeface="DM Sans"/>
                <a:ea typeface="DM Sans"/>
                <a:cs typeface="DM Sans"/>
                <a:sym typeface="DM Sans"/>
              </a:defRPr>
            </a:lvl7pPr>
            <a:lvl8pPr lvl="7" rtl="0">
              <a:lnSpc>
                <a:spcPct val="100000"/>
              </a:lnSpc>
              <a:spcBef>
                <a:spcPts val="0"/>
              </a:spcBef>
              <a:spcAft>
                <a:spcPts val="0"/>
              </a:spcAft>
              <a:buSzPts val="1800"/>
              <a:buFont typeface="DM Sans"/>
              <a:buNone/>
              <a:defRPr sz="1800" b="1">
                <a:latin typeface="DM Sans"/>
                <a:ea typeface="DM Sans"/>
                <a:cs typeface="DM Sans"/>
                <a:sym typeface="DM Sans"/>
              </a:defRPr>
            </a:lvl8pPr>
            <a:lvl9pPr lvl="8"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12" name="Google Shape;112;p13"/>
          <p:cNvSpPr txBox="1">
            <a:spLocks noGrp="1"/>
          </p:cNvSpPr>
          <p:nvPr>
            <p:ph type="subTitle" idx="8"/>
          </p:nvPr>
        </p:nvSpPr>
        <p:spPr>
          <a:xfrm>
            <a:off x="3376350" y="2197250"/>
            <a:ext cx="23913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sz="1800" b="1">
                <a:latin typeface="DM Sans"/>
                <a:ea typeface="DM Sans"/>
                <a:cs typeface="DM Sans"/>
                <a:sym typeface="DM Sans"/>
              </a:defRPr>
            </a:lvl2pPr>
            <a:lvl3pPr lvl="2" rtl="0">
              <a:lnSpc>
                <a:spcPct val="100000"/>
              </a:lnSpc>
              <a:spcBef>
                <a:spcPts val="0"/>
              </a:spcBef>
              <a:spcAft>
                <a:spcPts val="0"/>
              </a:spcAft>
              <a:buSzPts val="1800"/>
              <a:buFont typeface="DM Sans"/>
              <a:buNone/>
              <a:defRPr sz="1800" b="1">
                <a:latin typeface="DM Sans"/>
                <a:ea typeface="DM Sans"/>
                <a:cs typeface="DM Sans"/>
                <a:sym typeface="DM Sans"/>
              </a:defRPr>
            </a:lvl3pPr>
            <a:lvl4pPr lvl="3" rtl="0">
              <a:lnSpc>
                <a:spcPct val="100000"/>
              </a:lnSpc>
              <a:spcBef>
                <a:spcPts val="0"/>
              </a:spcBef>
              <a:spcAft>
                <a:spcPts val="0"/>
              </a:spcAft>
              <a:buSzPts val="1800"/>
              <a:buFont typeface="DM Sans"/>
              <a:buNone/>
              <a:defRPr sz="1800" b="1">
                <a:latin typeface="DM Sans"/>
                <a:ea typeface="DM Sans"/>
                <a:cs typeface="DM Sans"/>
                <a:sym typeface="DM Sans"/>
              </a:defRPr>
            </a:lvl4pPr>
            <a:lvl5pPr lvl="4" rtl="0">
              <a:lnSpc>
                <a:spcPct val="100000"/>
              </a:lnSpc>
              <a:spcBef>
                <a:spcPts val="0"/>
              </a:spcBef>
              <a:spcAft>
                <a:spcPts val="0"/>
              </a:spcAft>
              <a:buSzPts val="1800"/>
              <a:buFont typeface="DM Sans"/>
              <a:buNone/>
              <a:defRPr sz="1800" b="1">
                <a:latin typeface="DM Sans"/>
                <a:ea typeface="DM Sans"/>
                <a:cs typeface="DM Sans"/>
                <a:sym typeface="DM Sans"/>
              </a:defRPr>
            </a:lvl5pPr>
            <a:lvl6pPr lvl="5" rtl="0">
              <a:lnSpc>
                <a:spcPct val="100000"/>
              </a:lnSpc>
              <a:spcBef>
                <a:spcPts val="0"/>
              </a:spcBef>
              <a:spcAft>
                <a:spcPts val="0"/>
              </a:spcAft>
              <a:buSzPts val="1800"/>
              <a:buFont typeface="DM Sans"/>
              <a:buNone/>
              <a:defRPr sz="1800" b="1">
                <a:latin typeface="DM Sans"/>
                <a:ea typeface="DM Sans"/>
                <a:cs typeface="DM Sans"/>
                <a:sym typeface="DM Sans"/>
              </a:defRPr>
            </a:lvl6pPr>
            <a:lvl7pPr lvl="6" rtl="0">
              <a:lnSpc>
                <a:spcPct val="100000"/>
              </a:lnSpc>
              <a:spcBef>
                <a:spcPts val="0"/>
              </a:spcBef>
              <a:spcAft>
                <a:spcPts val="0"/>
              </a:spcAft>
              <a:buSzPts val="1800"/>
              <a:buFont typeface="DM Sans"/>
              <a:buNone/>
              <a:defRPr sz="1800" b="1">
                <a:latin typeface="DM Sans"/>
                <a:ea typeface="DM Sans"/>
                <a:cs typeface="DM Sans"/>
                <a:sym typeface="DM Sans"/>
              </a:defRPr>
            </a:lvl7pPr>
            <a:lvl8pPr lvl="7" rtl="0">
              <a:lnSpc>
                <a:spcPct val="100000"/>
              </a:lnSpc>
              <a:spcBef>
                <a:spcPts val="0"/>
              </a:spcBef>
              <a:spcAft>
                <a:spcPts val="0"/>
              </a:spcAft>
              <a:buSzPts val="1800"/>
              <a:buFont typeface="DM Sans"/>
              <a:buNone/>
              <a:defRPr sz="1800" b="1">
                <a:latin typeface="DM Sans"/>
                <a:ea typeface="DM Sans"/>
                <a:cs typeface="DM Sans"/>
                <a:sym typeface="DM Sans"/>
              </a:defRPr>
            </a:lvl8pPr>
            <a:lvl9pPr lvl="8"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13" name="Google Shape;113;p13"/>
          <p:cNvSpPr txBox="1">
            <a:spLocks noGrp="1"/>
          </p:cNvSpPr>
          <p:nvPr>
            <p:ph type="subTitle" idx="9"/>
          </p:nvPr>
        </p:nvSpPr>
        <p:spPr>
          <a:xfrm>
            <a:off x="5916788" y="2197250"/>
            <a:ext cx="23913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sz="1800" b="1">
                <a:latin typeface="DM Sans"/>
                <a:ea typeface="DM Sans"/>
                <a:cs typeface="DM Sans"/>
                <a:sym typeface="DM Sans"/>
              </a:defRPr>
            </a:lvl2pPr>
            <a:lvl3pPr lvl="2" rtl="0">
              <a:lnSpc>
                <a:spcPct val="100000"/>
              </a:lnSpc>
              <a:spcBef>
                <a:spcPts val="0"/>
              </a:spcBef>
              <a:spcAft>
                <a:spcPts val="0"/>
              </a:spcAft>
              <a:buSzPts val="1800"/>
              <a:buFont typeface="DM Sans"/>
              <a:buNone/>
              <a:defRPr sz="1800" b="1">
                <a:latin typeface="DM Sans"/>
                <a:ea typeface="DM Sans"/>
                <a:cs typeface="DM Sans"/>
                <a:sym typeface="DM Sans"/>
              </a:defRPr>
            </a:lvl3pPr>
            <a:lvl4pPr lvl="3" rtl="0">
              <a:lnSpc>
                <a:spcPct val="100000"/>
              </a:lnSpc>
              <a:spcBef>
                <a:spcPts val="0"/>
              </a:spcBef>
              <a:spcAft>
                <a:spcPts val="0"/>
              </a:spcAft>
              <a:buSzPts val="1800"/>
              <a:buFont typeface="DM Sans"/>
              <a:buNone/>
              <a:defRPr sz="1800" b="1">
                <a:latin typeface="DM Sans"/>
                <a:ea typeface="DM Sans"/>
                <a:cs typeface="DM Sans"/>
                <a:sym typeface="DM Sans"/>
              </a:defRPr>
            </a:lvl4pPr>
            <a:lvl5pPr lvl="4" rtl="0">
              <a:lnSpc>
                <a:spcPct val="100000"/>
              </a:lnSpc>
              <a:spcBef>
                <a:spcPts val="0"/>
              </a:spcBef>
              <a:spcAft>
                <a:spcPts val="0"/>
              </a:spcAft>
              <a:buSzPts val="1800"/>
              <a:buFont typeface="DM Sans"/>
              <a:buNone/>
              <a:defRPr sz="1800" b="1">
                <a:latin typeface="DM Sans"/>
                <a:ea typeface="DM Sans"/>
                <a:cs typeface="DM Sans"/>
                <a:sym typeface="DM Sans"/>
              </a:defRPr>
            </a:lvl5pPr>
            <a:lvl6pPr lvl="5" rtl="0">
              <a:lnSpc>
                <a:spcPct val="100000"/>
              </a:lnSpc>
              <a:spcBef>
                <a:spcPts val="0"/>
              </a:spcBef>
              <a:spcAft>
                <a:spcPts val="0"/>
              </a:spcAft>
              <a:buSzPts val="1800"/>
              <a:buFont typeface="DM Sans"/>
              <a:buNone/>
              <a:defRPr sz="1800" b="1">
                <a:latin typeface="DM Sans"/>
                <a:ea typeface="DM Sans"/>
                <a:cs typeface="DM Sans"/>
                <a:sym typeface="DM Sans"/>
              </a:defRPr>
            </a:lvl6pPr>
            <a:lvl7pPr lvl="6" rtl="0">
              <a:lnSpc>
                <a:spcPct val="100000"/>
              </a:lnSpc>
              <a:spcBef>
                <a:spcPts val="0"/>
              </a:spcBef>
              <a:spcAft>
                <a:spcPts val="0"/>
              </a:spcAft>
              <a:buSzPts val="1800"/>
              <a:buFont typeface="DM Sans"/>
              <a:buNone/>
              <a:defRPr sz="1800" b="1">
                <a:latin typeface="DM Sans"/>
                <a:ea typeface="DM Sans"/>
                <a:cs typeface="DM Sans"/>
                <a:sym typeface="DM Sans"/>
              </a:defRPr>
            </a:lvl7pPr>
            <a:lvl8pPr lvl="7" rtl="0">
              <a:lnSpc>
                <a:spcPct val="100000"/>
              </a:lnSpc>
              <a:spcBef>
                <a:spcPts val="0"/>
              </a:spcBef>
              <a:spcAft>
                <a:spcPts val="0"/>
              </a:spcAft>
              <a:buSzPts val="1800"/>
              <a:buFont typeface="DM Sans"/>
              <a:buNone/>
              <a:defRPr sz="1800" b="1">
                <a:latin typeface="DM Sans"/>
                <a:ea typeface="DM Sans"/>
                <a:cs typeface="DM Sans"/>
                <a:sym typeface="DM Sans"/>
              </a:defRPr>
            </a:lvl8pPr>
            <a:lvl9pPr lvl="8"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14" name="Google Shape;114;p13"/>
          <p:cNvSpPr txBox="1">
            <a:spLocks noGrp="1"/>
          </p:cNvSpPr>
          <p:nvPr>
            <p:ph type="subTitle" idx="13"/>
          </p:nvPr>
        </p:nvSpPr>
        <p:spPr>
          <a:xfrm>
            <a:off x="835912" y="3827552"/>
            <a:ext cx="23913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sz="1800" b="1">
                <a:latin typeface="DM Sans"/>
                <a:ea typeface="DM Sans"/>
                <a:cs typeface="DM Sans"/>
                <a:sym typeface="DM Sans"/>
              </a:defRPr>
            </a:lvl2pPr>
            <a:lvl3pPr lvl="2" rtl="0">
              <a:lnSpc>
                <a:spcPct val="100000"/>
              </a:lnSpc>
              <a:spcBef>
                <a:spcPts val="0"/>
              </a:spcBef>
              <a:spcAft>
                <a:spcPts val="0"/>
              </a:spcAft>
              <a:buSzPts val="1800"/>
              <a:buFont typeface="DM Sans"/>
              <a:buNone/>
              <a:defRPr sz="1800" b="1">
                <a:latin typeface="DM Sans"/>
                <a:ea typeface="DM Sans"/>
                <a:cs typeface="DM Sans"/>
                <a:sym typeface="DM Sans"/>
              </a:defRPr>
            </a:lvl3pPr>
            <a:lvl4pPr lvl="3" rtl="0">
              <a:lnSpc>
                <a:spcPct val="100000"/>
              </a:lnSpc>
              <a:spcBef>
                <a:spcPts val="0"/>
              </a:spcBef>
              <a:spcAft>
                <a:spcPts val="0"/>
              </a:spcAft>
              <a:buSzPts val="1800"/>
              <a:buFont typeface="DM Sans"/>
              <a:buNone/>
              <a:defRPr sz="1800" b="1">
                <a:latin typeface="DM Sans"/>
                <a:ea typeface="DM Sans"/>
                <a:cs typeface="DM Sans"/>
                <a:sym typeface="DM Sans"/>
              </a:defRPr>
            </a:lvl4pPr>
            <a:lvl5pPr lvl="4" rtl="0">
              <a:lnSpc>
                <a:spcPct val="100000"/>
              </a:lnSpc>
              <a:spcBef>
                <a:spcPts val="0"/>
              </a:spcBef>
              <a:spcAft>
                <a:spcPts val="0"/>
              </a:spcAft>
              <a:buSzPts val="1800"/>
              <a:buFont typeface="DM Sans"/>
              <a:buNone/>
              <a:defRPr sz="1800" b="1">
                <a:latin typeface="DM Sans"/>
                <a:ea typeface="DM Sans"/>
                <a:cs typeface="DM Sans"/>
                <a:sym typeface="DM Sans"/>
              </a:defRPr>
            </a:lvl5pPr>
            <a:lvl6pPr lvl="5" rtl="0">
              <a:lnSpc>
                <a:spcPct val="100000"/>
              </a:lnSpc>
              <a:spcBef>
                <a:spcPts val="0"/>
              </a:spcBef>
              <a:spcAft>
                <a:spcPts val="0"/>
              </a:spcAft>
              <a:buSzPts val="1800"/>
              <a:buFont typeface="DM Sans"/>
              <a:buNone/>
              <a:defRPr sz="1800" b="1">
                <a:latin typeface="DM Sans"/>
                <a:ea typeface="DM Sans"/>
                <a:cs typeface="DM Sans"/>
                <a:sym typeface="DM Sans"/>
              </a:defRPr>
            </a:lvl6pPr>
            <a:lvl7pPr lvl="6" rtl="0">
              <a:lnSpc>
                <a:spcPct val="100000"/>
              </a:lnSpc>
              <a:spcBef>
                <a:spcPts val="0"/>
              </a:spcBef>
              <a:spcAft>
                <a:spcPts val="0"/>
              </a:spcAft>
              <a:buSzPts val="1800"/>
              <a:buFont typeface="DM Sans"/>
              <a:buNone/>
              <a:defRPr sz="1800" b="1">
                <a:latin typeface="DM Sans"/>
                <a:ea typeface="DM Sans"/>
                <a:cs typeface="DM Sans"/>
                <a:sym typeface="DM Sans"/>
              </a:defRPr>
            </a:lvl7pPr>
            <a:lvl8pPr lvl="7" rtl="0">
              <a:lnSpc>
                <a:spcPct val="100000"/>
              </a:lnSpc>
              <a:spcBef>
                <a:spcPts val="0"/>
              </a:spcBef>
              <a:spcAft>
                <a:spcPts val="0"/>
              </a:spcAft>
              <a:buSzPts val="1800"/>
              <a:buFont typeface="DM Sans"/>
              <a:buNone/>
              <a:defRPr sz="1800" b="1">
                <a:latin typeface="DM Sans"/>
                <a:ea typeface="DM Sans"/>
                <a:cs typeface="DM Sans"/>
                <a:sym typeface="DM Sans"/>
              </a:defRPr>
            </a:lvl8pPr>
            <a:lvl9pPr lvl="8"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15" name="Google Shape;115;p13"/>
          <p:cNvSpPr txBox="1">
            <a:spLocks noGrp="1"/>
          </p:cNvSpPr>
          <p:nvPr>
            <p:ph type="subTitle" idx="14"/>
          </p:nvPr>
        </p:nvSpPr>
        <p:spPr>
          <a:xfrm>
            <a:off x="3376350" y="3827552"/>
            <a:ext cx="23913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sz="1800" b="1">
                <a:latin typeface="DM Sans"/>
                <a:ea typeface="DM Sans"/>
                <a:cs typeface="DM Sans"/>
                <a:sym typeface="DM Sans"/>
              </a:defRPr>
            </a:lvl2pPr>
            <a:lvl3pPr lvl="2" rtl="0">
              <a:lnSpc>
                <a:spcPct val="100000"/>
              </a:lnSpc>
              <a:spcBef>
                <a:spcPts val="0"/>
              </a:spcBef>
              <a:spcAft>
                <a:spcPts val="0"/>
              </a:spcAft>
              <a:buSzPts val="1800"/>
              <a:buFont typeface="DM Sans"/>
              <a:buNone/>
              <a:defRPr sz="1800" b="1">
                <a:latin typeface="DM Sans"/>
                <a:ea typeface="DM Sans"/>
                <a:cs typeface="DM Sans"/>
                <a:sym typeface="DM Sans"/>
              </a:defRPr>
            </a:lvl3pPr>
            <a:lvl4pPr lvl="3" rtl="0">
              <a:lnSpc>
                <a:spcPct val="100000"/>
              </a:lnSpc>
              <a:spcBef>
                <a:spcPts val="0"/>
              </a:spcBef>
              <a:spcAft>
                <a:spcPts val="0"/>
              </a:spcAft>
              <a:buSzPts val="1800"/>
              <a:buFont typeface="DM Sans"/>
              <a:buNone/>
              <a:defRPr sz="1800" b="1">
                <a:latin typeface="DM Sans"/>
                <a:ea typeface="DM Sans"/>
                <a:cs typeface="DM Sans"/>
                <a:sym typeface="DM Sans"/>
              </a:defRPr>
            </a:lvl4pPr>
            <a:lvl5pPr lvl="4" rtl="0">
              <a:lnSpc>
                <a:spcPct val="100000"/>
              </a:lnSpc>
              <a:spcBef>
                <a:spcPts val="0"/>
              </a:spcBef>
              <a:spcAft>
                <a:spcPts val="0"/>
              </a:spcAft>
              <a:buSzPts val="1800"/>
              <a:buFont typeface="DM Sans"/>
              <a:buNone/>
              <a:defRPr sz="1800" b="1">
                <a:latin typeface="DM Sans"/>
                <a:ea typeface="DM Sans"/>
                <a:cs typeface="DM Sans"/>
                <a:sym typeface="DM Sans"/>
              </a:defRPr>
            </a:lvl5pPr>
            <a:lvl6pPr lvl="5" rtl="0">
              <a:lnSpc>
                <a:spcPct val="100000"/>
              </a:lnSpc>
              <a:spcBef>
                <a:spcPts val="0"/>
              </a:spcBef>
              <a:spcAft>
                <a:spcPts val="0"/>
              </a:spcAft>
              <a:buSzPts val="1800"/>
              <a:buFont typeface="DM Sans"/>
              <a:buNone/>
              <a:defRPr sz="1800" b="1">
                <a:latin typeface="DM Sans"/>
                <a:ea typeface="DM Sans"/>
                <a:cs typeface="DM Sans"/>
                <a:sym typeface="DM Sans"/>
              </a:defRPr>
            </a:lvl6pPr>
            <a:lvl7pPr lvl="6" rtl="0">
              <a:lnSpc>
                <a:spcPct val="100000"/>
              </a:lnSpc>
              <a:spcBef>
                <a:spcPts val="0"/>
              </a:spcBef>
              <a:spcAft>
                <a:spcPts val="0"/>
              </a:spcAft>
              <a:buSzPts val="1800"/>
              <a:buFont typeface="DM Sans"/>
              <a:buNone/>
              <a:defRPr sz="1800" b="1">
                <a:latin typeface="DM Sans"/>
                <a:ea typeface="DM Sans"/>
                <a:cs typeface="DM Sans"/>
                <a:sym typeface="DM Sans"/>
              </a:defRPr>
            </a:lvl7pPr>
            <a:lvl8pPr lvl="7" rtl="0">
              <a:lnSpc>
                <a:spcPct val="100000"/>
              </a:lnSpc>
              <a:spcBef>
                <a:spcPts val="0"/>
              </a:spcBef>
              <a:spcAft>
                <a:spcPts val="0"/>
              </a:spcAft>
              <a:buSzPts val="1800"/>
              <a:buFont typeface="DM Sans"/>
              <a:buNone/>
              <a:defRPr sz="1800" b="1">
                <a:latin typeface="DM Sans"/>
                <a:ea typeface="DM Sans"/>
                <a:cs typeface="DM Sans"/>
                <a:sym typeface="DM Sans"/>
              </a:defRPr>
            </a:lvl8pPr>
            <a:lvl9pPr lvl="8"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16" name="Google Shape;116;p13"/>
          <p:cNvSpPr txBox="1">
            <a:spLocks noGrp="1"/>
          </p:cNvSpPr>
          <p:nvPr>
            <p:ph type="subTitle" idx="15"/>
          </p:nvPr>
        </p:nvSpPr>
        <p:spPr>
          <a:xfrm>
            <a:off x="5916788" y="3827552"/>
            <a:ext cx="23913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rtl="0">
              <a:lnSpc>
                <a:spcPct val="100000"/>
              </a:lnSpc>
              <a:spcBef>
                <a:spcPts val="0"/>
              </a:spcBef>
              <a:spcAft>
                <a:spcPts val="0"/>
              </a:spcAft>
              <a:buSzPts val="1800"/>
              <a:buFont typeface="DM Sans"/>
              <a:buNone/>
              <a:defRPr sz="1800" b="1">
                <a:latin typeface="DM Sans"/>
                <a:ea typeface="DM Sans"/>
                <a:cs typeface="DM Sans"/>
                <a:sym typeface="DM Sans"/>
              </a:defRPr>
            </a:lvl2pPr>
            <a:lvl3pPr lvl="2" rtl="0">
              <a:lnSpc>
                <a:spcPct val="100000"/>
              </a:lnSpc>
              <a:spcBef>
                <a:spcPts val="0"/>
              </a:spcBef>
              <a:spcAft>
                <a:spcPts val="0"/>
              </a:spcAft>
              <a:buSzPts val="1800"/>
              <a:buFont typeface="DM Sans"/>
              <a:buNone/>
              <a:defRPr sz="1800" b="1">
                <a:latin typeface="DM Sans"/>
                <a:ea typeface="DM Sans"/>
                <a:cs typeface="DM Sans"/>
                <a:sym typeface="DM Sans"/>
              </a:defRPr>
            </a:lvl3pPr>
            <a:lvl4pPr lvl="3" rtl="0">
              <a:lnSpc>
                <a:spcPct val="100000"/>
              </a:lnSpc>
              <a:spcBef>
                <a:spcPts val="0"/>
              </a:spcBef>
              <a:spcAft>
                <a:spcPts val="0"/>
              </a:spcAft>
              <a:buSzPts val="1800"/>
              <a:buFont typeface="DM Sans"/>
              <a:buNone/>
              <a:defRPr sz="1800" b="1">
                <a:latin typeface="DM Sans"/>
                <a:ea typeface="DM Sans"/>
                <a:cs typeface="DM Sans"/>
                <a:sym typeface="DM Sans"/>
              </a:defRPr>
            </a:lvl4pPr>
            <a:lvl5pPr lvl="4" rtl="0">
              <a:lnSpc>
                <a:spcPct val="100000"/>
              </a:lnSpc>
              <a:spcBef>
                <a:spcPts val="0"/>
              </a:spcBef>
              <a:spcAft>
                <a:spcPts val="0"/>
              </a:spcAft>
              <a:buSzPts val="1800"/>
              <a:buFont typeface="DM Sans"/>
              <a:buNone/>
              <a:defRPr sz="1800" b="1">
                <a:latin typeface="DM Sans"/>
                <a:ea typeface="DM Sans"/>
                <a:cs typeface="DM Sans"/>
                <a:sym typeface="DM Sans"/>
              </a:defRPr>
            </a:lvl5pPr>
            <a:lvl6pPr lvl="5" rtl="0">
              <a:lnSpc>
                <a:spcPct val="100000"/>
              </a:lnSpc>
              <a:spcBef>
                <a:spcPts val="0"/>
              </a:spcBef>
              <a:spcAft>
                <a:spcPts val="0"/>
              </a:spcAft>
              <a:buSzPts val="1800"/>
              <a:buFont typeface="DM Sans"/>
              <a:buNone/>
              <a:defRPr sz="1800" b="1">
                <a:latin typeface="DM Sans"/>
                <a:ea typeface="DM Sans"/>
                <a:cs typeface="DM Sans"/>
                <a:sym typeface="DM Sans"/>
              </a:defRPr>
            </a:lvl6pPr>
            <a:lvl7pPr lvl="6" rtl="0">
              <a:lnSpc>
                <a:spcPct val="100000"/>
              </a:lnSpc>
              <a:spcBef>
                <a:spcPts val="0"/>
              </a:spcBef>
              <a:spcAft>
                <a:spcPts val="0"/>
              </a:spcAft>
              <a:buSzPts val="1800"/>
              <a:buFont typeface="DM Sans"/>
              <a:buNone/>
              <a:defRPr sz="1800" b="1">
                <a:latin typeface="DM Sans"/>
                <a:ea typeface="DM Sans"/>
                <a:cs typeface="DM Sans"/>
                <a:sym typeface="DM Sans"/>
              </a:defRPr>
            </a:lvl7pPr>
            <a:lvl8pPr lvl="7" rtl="0">
              <a:lnSpc>
                <a:spcPct val="100000"/>
              </a:lnSpc>
              <a:spcBef>
                <a:spcPts val="0"/>
              </a:spcBef>
              <a:spcAft>
                <a:spcPts val="0"/>
              </a:spcAft>
              <a:buSzPts val="1800"/>
              <a:buFont typeface="DM Sans"/>
              <a:buNone/>
              <a:defRPr sz="1800" b="1">
                <a:latin typeface="DM Sans"/>
                <a:ea typeface="DM Sans"/>
                <a:cs typeface="DM Sans"/>
                <a:sym typeface="DM Sans"/>
              </a:defRPr>
            </a:lvl8pPr>
            <a:lvl9pPr lvl="8"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grpSp>
        <p:nvGrpSpPr>
          <p:cNvPr id="117" name="Google Shape;117;p13"/>
          <p:cNvGrpSpPr/>
          <p:nvPr/>
        </p:nvGrpSpPr>
        <p:grpSpPr>
          <a:xfrm>
            <a:off x="-507192" y="178486"/>
            <a:ext cx="10178185" cy="4850714"/>
            <a:chOff x="-507192" y="178486"/>
            <a:chExt cx="10178185" cy="4850714"/>
          </a:xfrm>
        </p:grpSpPr>
        <p:grpSp>
          <p:nvGrpSpPr>
            <p:cNvPr id="118" name="Google Shape;118;p13"/>
            <p:cNvGrpSpPr/>
            <p:nvPr/>
          </p:nvGrpSpPr>
          <p:grpSpPr>
            <a:xfrm rot="-5400000">
              <a:off x="8434051" y="371718"/>
              <a:ext cx="1430173" cy="1043710"/>
              <a:chOff x="7218328" y="-1025906"/>
              <a:chExt cx="1602076" cy="1169161"/>
            </a:xfrm>
          </p:grpSpPr>
          <p:sp>
            <p:nvSpPr>
              <p:cNvPr id="119" name="Google Shape;119;p13"/>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3"/>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13"/>
            <p:cNvGrpSpPr/>
            <p:nvPr/>
          </p:nvGrpSpPr>
          <p:grpSpPr>
            <a:xfrm rot="5400000">
              <a:off x="-700424" y="3086343"/>
              <a:ext cx="1430173" cy="1043710"/>
              <a:chOff x="7218328" y="-1025906"/>
              <a:chExt cx="1602076" cy="1169161"/>
            </a:xfrm>
          </p:grpSpPr>
          <p:sp>
            <p:nvSpPr>
              <p:cNvPr id="122" name="Google Shape;122;p13"/>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3"/>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4" name="Google Shape;124;p13"/>
            <p:cNvSpPr/>
            <p:nvPr/>
          </p:nvSpPr>
          <p:spPr>
            <a:xfrm>
              <a:off x="8574063" y="1749118"/>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3"/>
            <p:cNvSpPr/>
            <p:nvPr/>
          </p:nvSpPr>
          <p:spPr>
            <a:xfrm>
              <a:off x="114300" y="4086225"/>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26" name="Google Shape;126;p13"/>
            <p:cNvSpPr/>
            <p:nvPr/>
          </p:nvSpPr>
          <p:spPr>
            <a:xfrm>
              <a:off x="114300" y="4610100"/>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4587572" y="824756"/>
            <a:ext cx="32055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14"/>
          <p:cNvSpPr txBox="1">
            <a:spLocks noGrp="1"/>
          </p:cNvSpPr>
          <p:nvPr>
            <p:ph type="subTitle" idx="1"/>
          </p:nvPr>
        </p:nvSpPr>
        <p:spPr>
          <a:xfrm>
            <a:off x="4092150" y="1932950"/>
            <a:ext cx="4187400" cy="22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grpSp>
        <p:nvGrpSpPr>
          <p:cNvPr id="130" name="Google Shape;130;p14"/>
          <p:cNvGrpSpPr/>
          <p:nvPr/>
        </p:nvGrpSpPr>
        <p:grpSpPr>
          <a:xfrm rot="-5400000">
            <a:off x="8115825" y="4080306"/>
            <a:ext cx="1365479" cy="417541"/>
            <a:chOff x="980175" y="759031"/>
            <a:chExt cx="1365479" cy="417541"/>
          </a:xfrm>
        </p:grpSpPr>
        <p:sp>
          <p:nvSpPr>
            <p:cNvPr id="131" name="Google Shape;131;p14"/>
            <p:cNvSpPr/>
            <p:nvPr/>
          </p:nvSpPr>
          <p:spPr>
            <a:xfrm>
              <a:off x="1928113" y="75903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4"/>
            <p:cNvSpPr/>
            <p:nvPr/>
          </p:nvSpPr>
          <p:spPr>
            <a:xfrm>
              <a:off x="980175" y="800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5" name="Google Shape;135;p15"/>
          <p:cNvSpPr txBox="1">
            <a:spLocks noGrp="1"/>
          </p:cNvSpPr>
          <p:nvPr>
            <p:ph type="body" idx="1"/>
          </p:nvPr>
        </p:nvSpPr>
        <p:spPr>
          <a:xfrm>
            <a:off x="720000" y="1094211"/>
            <a:ext cx="7704000" cy="923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Barlow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36" name="Google Shape;136;p15"/>
          <p:cNvGrpSpPr/>
          <p:nvPr/>
        </p:nvGrpSpPr>
        <p:grpSpPr>
          <a:xfrm>
            <a:off x="196406" y="163475"/>
            <a:ext cx="8810928" cy="4808340"/>
            <a:chOff x="196406" y="163475"/>
            <a:chExt cx="8810928" cy="4808340"/>
          </a:xfrm>
        </p:grpSpPr>
        <p:grpSp>
          <p:nvGrpSpPr>
            <p:cNvPr id="137" name="Google Shape;137;p15"/>
            <p:cNvGrpSpPr/>
            <p:nvPr/>
          </p:nvGrpSpPr>
          <p:grpSpPr>
            <a:xfrm rot="-5400000">
              <a:off x="8115825" y="4080306"/>
              <a:ext cx="1365479" cy="417541"/>
              <a:chOff x="980175" y="759031"/>
              <a:chExt cx="1365479" cy="417541"/>
            </a:xfrm>
          </p:grpSpPr>
          <p:sp>
            <p:nvSpPr>
              <p:cNvPr id="138" name="Google Shape;138;p15"/>
              <p:cNvSpPr/>
              <p:nvPr/>
            </p:nvSpPr>
            <p:spPr>
              <a:xfrm>
                <a:off x="1928113" y="75903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5"/>
              <p:cNvSpPr/>
              <p:nvPr/>
            </p:nvSpPr>
            <p:spPr>
              <a:xfrm>
                <a:off x="980175" y="800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140" name="Google Shape;140;p15"/>
            <p:cNvSpPr/>
            <p:nvPr/>
          </p:nvSpPr>
          <p:spPr>
            <a:xfrm rot="5400000">
              <a:off x="-74494" y="434375"/>
              <a:ext cx="877200" cy="335400"/>
            </a:xfrm>
            <a:prstGeom prst="roundRect">
              <a:avLst>
                <a:gd name="adj" fmla="val 50000"/>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CUSTOM_4_2_1">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3" name="Google Shape;143;p16"/>
          <p:cNvSpPr txBox="1">
            <a:spLocks noGrp="1"/>
          </p:cNvSpPr>
          <p:nvPr>
            <p:ph type="body" idx="1"/>
          </p:nvPr>
        </p:nvSpPr>
        <p:spPr>
          <a:xfrm>
            <a:off x="720000" y="1094211"/>
            <a:ext cx="7704000" cy="3509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Barlow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44" name="Google Shape;144;p16"/>
          <p:cNvGrpSpPr/>
          <p:nvPr/>
        </p:nvGrpSpPr>
        <p:grpSpPr>
          <a:xfrm>
            <a:off x="250600" y="215200"/>
            <a:ext cx="8642800" cy="4713100"/>
            <a:chOff x="225577" y="215196"/>
            <a:chExt cx="8642800" cy="4713100"/>
          </a:xfrm>
        </p:grpSpPr>
        <p:sp>
          <p:nvSpPr>
            <p:cNvPr id="145" name="Google Shape;145;p16"/>
            <p:cNvSpPr/>
            <p:nvPr/>
          </p:nvSpPr>
          <p:spPr>
            <a:xfrm>
              <a:off x="225577" y="4603996"/>
              <a:ext cx="324300" cy="324300"/>
            </a:xfrm>
            <a:prstGeom prst="ellipse">
              <a:avLst/>
            </a:pr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46" name="Google Shape;146;p16"/>
            <p:cNvSpPr/>
            <p:nvPr/>
          </p:nvSpPr>
          <p:spPr>
            <a:xfrm>
              <a:off x="8544077"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47" name="Google Shape;147;p16"/>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48"/>
        <p:cNvGrpSpPr/>
        <p:nvPr/>
      </p:nvGrpSpPr>
      <p:grpSpPr>
        <a:xfrm>
          <a:off x="0" y="0"/>
          <a:ext cx="0" cy="0"/>
          <a:chOff x="0" y="0"/>
          <a:chExt cx="0" cy="0"/>
        </a:xfrm>
      </p:grpSpPr>
      <p:sp>
        <p:nvSpPr>
          <p:cNvPr id="149" name="Google Shape;149;p17"/>
          <p:cNvSpPr txBox="1">
            <a:spLocks noGrp="1"/>
          </p:cNvSpPr>
          <p:nvPr>
            <p:ph type="title"/>
          </p:nvPr>
        </p:nvSpPr>
        <p:spPr>
          <a:xfrm>
            <a:off x="6069475" y="584218"/>
            <a:ext cx="23613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0" name="Google Shape;150;p17"/>
          <p:cNvSpPr txBox="1">
            <a:spLocks noGrp="1"/>
          </p:cNvSpPr>
          <p:nvPr>
            <p:ph type="subTitle" idx="1"/>
          </p:nvPr>
        </p:nvSpPr>
        <p:spPr>
          <a:xfrm>
            <a:off x="6069475" y="1692418"/>
            <a:ext cx="23613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7"/>
          <p:cNvSpPr>
            <a:spLocks noGrp="1"/>
          </p:cNvSpPr>
          <p:nvPr>
            <p:ph type="pic" idx="2"/>
          </p:nvPr>
        </p:nvSpPr>
        <p:spPr>
          <a:xfrm>
            <a:off x="713225" y="554676"/>
            <a:ext cx="2801100" cy="40494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sp>
      <p:sp>
        <p:nvSpPr>
          <p:cNvPr id="152" name="Google Shape;152;p17"/>
          <p:cNvSpPr>
            <a:spLocks noGrp="1"/>
          </p:cNvSpPr>
          <p:nvPr>
            <p:ph type="pic" idx="3"/>
          </p:nvPr>
        </p:nvSpPr>
        <p:spPr>
          <a:xfrm>
            <a:off x="3671775" y="539500"/>
            <a:ext cx="2304300" cy="2285700"/>
          </a:xfrm>
          <a:prstGeom prst="rect">
            <a:avLst/>
          </a:prstGeom>
          <a:noFill/>
          <a:ln w="19050" cap="flat" cmpd="sng">
            <a:solidFill>
              <a:schemeClr val="lt2"/>
            </a:solidFill>
            <a:prstDash val="solid"/>
            <a:round/>
            <a:headEnd type="none" w="sm" len="sm"/>
            <a:tailEnd type="none" w="sm" len="sm"/>
          </a:ln>
        </p:spPr>
      </p:sp>
      <p:sp>
        <p:nvSpPr>
          <p:cNvPr id="153" name="Google Shape;153;p17"/>
          <p:cNvSpPr>
            <a:spLocks noGrp="1"/>
          </p:cNvSpPr>
          <p:nvPr>
            <p:ph type="pic" idx="4"/>
          </p:nvPr>
        </p:nvSpPr>
        <p:spPr>
          <a:xfrm>
            <a:off x="3671775" y="2953775"/>
            <a:ext cx="4740300" cy="1650300"/>
          </a:xfrm>
          <a:prstGeom prst="rect">
            <a:avLst/>
          </a:prstGeom>
          <a:noFill/>
          <a:ln w="19050" cap="flat" cmpd="sng">
            <a:solidFill>
              <a:schemeClr val="lt2"/>
            </a:solidFill>
            <a:prstDash val="solid"/>
            <a:round/>
            <a:headEnd type="none" w="sm" len="sm"/>
            <a:tailEnd type="none" w="sm" len="sm"/>
          </a:ln>
        </p:spPr>
      </p:sp>
      <p:grpSp>
        <p:nvGrpSpPr>
          <p:cNvPr id="154" name="Google Shape;154;p17"/>
          <p:cNvGrpSpPr/>
          <p:nvPr/>
        </p:nvGrpSpPr>
        <p:grpSpPr>
          <a:xfrm>
            <a:off x="8611488" y="2892500"/>
            <a:ext cx="1043730" cy="2001958"/>
            <a:chOff x="8611488" y="2892500"/>
            <a:chExt cx="1043730" cy="2001958"/>
          </a:xfrm>
        </p:grpSpPr>
        <p:sp>
          <p:nvSpPr>
            <p:cNvPr id="155" name="Google Shape;155;p17"/>
            <p:cNvSpPr/>
            <p:nvPr/>
          </p:nvSpPr>
          <p:spPr>
            <a:xfrm>
              <a:off x="8611488" y="2892500"/>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6" name="Google Shape;156;p17"/>
            <p:cNvGrpSpPr/>
            <p:nvPr/>
          </p:nvGrpSpPr>
          <p:grpSpPr>
            <a:xfrm rot="-5400000" flipH="1">
              <a:off x="8418276" y="3657516"/>
              <a:ext cx="1430173" cy="1043710"/>
              <a:chOff x="7218328" y="-1025906"/>
              <a:chExt cx="1602076" cy="1169161"/>
            </a:xfrm>
          </p:grpSpPr>
          <p:sp>
            <p:nvSpPr>
              <p:cNvPr id="157" name="Google Shape;157;p17"/>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7"/>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18"/>
          <p:cNvSpPr txBox="1">
            <a:spLocks noGrp="1"/>
          </p:cNvSpPr>
          <p:nvPr>
            <p:ph type="subTitle" idx="1"/>
          </p:nvPr>
        </p:nvSpPr>
        <p:spPr>
          <a:xfrm>
            <a:off x="719975" y="2941700"/>
            <a:ext cx="23055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8"/>
          <p:cNvSpPr txBox="1">
            <a:spLocks noGrp="1"/>
          </p:cNvSpPr>
          <p:nvPr>
            <p:ph type="subTitle" idx="2"/>
          </p:nvPr>
        </p:nvSpPr>
        <p:spPr>
          <a:xfrm>
            <a:off x="3419204" y="2941700"/>
            <a:ext cx="23055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8"/>
          <p:cNvSpPr txBox="1">
            <a:spLocks noGrp="1"/>
          </p:cNvSpPr>
          <p:nvPr>
            <p:ph type="subTitle" idx="3"/>
          </p:nvPr>
        </p:nvSpPr>
        <p:spPr>
          <a:xfrm>
            <a:off x="6118439" y="2941700"/>
            <a:ext cx="23055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8"/>
          <p:cNvSpPr txBox="1">
            <a:spLocks noGrp="1"/>
          </p:cNvSpPr>
          <p:nvPr>
            <p:ph type="subTitle" idx="4"/>
          </p:nvPr>
        </p:nvSpPr>
        <p:spPr>
          <a:xfrm>
            <a:off x="719975" y="2202800"/>
            <a:ext cx="2305500" cy="7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65" name="Google Shape;165;p18"/>
          <p:cNvSpPr txBox="1">
            <a:spLocks noGrp="1"/>
          </p:cNvSpPr>
          <p:nvPr>
            <p:ph type="subTitle" idx="5"/>
          </p:nvPr>
        </p:nvSpPr>
        <p:spPr>
          <a:xfrm>
            <a:off x="3419207" y="2202800"/>
            <a:ext cx="2305500" cy="7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66" name="Google Shape;166;p18"/>
          <p:cNvSpPr txBox="1">
            <a:spLocks noGrp="1"/>
          </p:cNvSpPr>
          <p:nvPr>
            <p:ph type="subTitle" idx="6"/>
          </p:nvPr>
        </p:nvSpPr>
        <p:spPr>
          <a:xfrm>
            <a:off x="6118439" y="2202800"/>
            <a:ext cx="2305500" cy="74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grpSp>
        <p:nvGrpSpPr>
          <p:cNvPr id="167" name="Google Shape;167;p18"/>
          <p:cNvGrpSpPr/>
          <p:nvPr/>
        </p:nvGrpSpPr>
        <p:grpSpPr>
          <a:xfrm>
            <a:off x="-250955" y="-280117"/>
            <a:ext cx="9187830" cy="5263542"/>
            <a:chOff x="-250955" y="-280117"/>
            <a:chExt cx="9187830" cy="5263542"/>
          </a:xfrm>
        </p:grpSpPr>
        <p:grpSp>
          <p:nvGrpSpPr>
            <p:cNvPr id="168" name="Google Shape;168;p18"/>
            <p:cNvGrpSpPr/>
            <p:nvPr/>
          </p:nvGrpSpPr>
          <p:grpSpPr>
            <a:xfrm>
              <a:off x="-250955" y="-280117"/>
              <a:ext cx="1691037" cy="563796"/>
              <a:chOff x="-250955" y="-280117"/>
              <a:chExt cx="1691037" cy="563796"/>
            </a:xfrm>
          </p:grpSpPr>
          <p:grpSp>
            <p:nvGrpSpPr>
              <p:cNvPr id="169" name="Google Shape;169;p18"/>
              <p:cNvGrpSpPr/>
              <p:nvPr/>
            </p:nvGrpSpPr>
            <p:grpSpPr>
              <a:xfrm>
                <a:off x="-250955" y="-280117"/>
                <a:ext cx="964170" cy="563796"/>
                <a:chOff x="8364152" y="215196"/>
                <a:chExt cx="554599" cy="324300"/>
              </a:xfrm>
            </p:grpSpPr>
            <p:sp>
              <p:nvSpPr>
                <p:cNvPr id="170" name="Google Shape;170;p18"/>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71" name="Google Shape;171;p18"/>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172" name="Google Shape;172;p18"/>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173" name="Google Shape;173;p18"/>
            <p:cNvSpPr/>
            <p:nvPr/>
          </p:nvSpPr>
          <p:spPr>
            <a:xfrm>
              <a:off x="8564875" y="4465325"/>
              <a:ext cx="372000" cy="518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19"/>
          <p:cNvSpPr txBox="1">
            <a:spLocks noGrp="1"/>
          </p:cNvSpPr>
          <p:nvPr>
            <p:ph type="subTitle" idx="1"/>
          </p:nvPr>
        </p:nvSpPr>
        <p:spPr>
          <a:xfrm>
            <a:off x="1047524" y="1608300"/>
            <a:ext cx="3271800" cy="128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9"/>
          <p:cNvSpPr txBox="1">
            <a:spLocks noGrp="1"/>
          </p:cNvSpPr>
          <p:nvPr>
            <p:ph type="subTitle" idx="2"/>
          </p:nvPr>
        </p:nvSpPr>
        <p:spPr>
          <a:xfrm>
            <a:off x="4824676" y="1608300"/>
            <a:ext cx="3271800" cy="128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9"/>
          <p:cNvSpPr txBox="1">
            <a:spLocks noGrp="1"/>
          </p:cNvSpPr>
          <p:nvPr>
            <p:ph type="subTitle" idx="3"/>
          </p:nvPr>
        </p:nvSpPr>
        <p:spPr>
          <a:xfrm>
            <a:off x="1047524" y="3319070"/>
            <a:ext cx="3271800" cy="128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9"/>
          <p:cNvSpPr txBox="1">
            <a:spLocks noGrp="1"/>
          </p:cNvSpPr>
          <p:nvPr>
            <p:ph type="subTitle" idx="4"/>
          </p:nvPr>
        </p:nvSpPr>
        <p:spPr>
          <a:xfrm>
            <a:off x="4824676" y="3319070"/>
            <a:ext cx="3271800" cy="12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19"/>
          <p:cNvSpPr txBox="1">
            <a:spLocks noGrp="1"/>
          </p:cNvSpPr>
          <p:nvPr>
            <p:ph type="subTitle" idx="5"/>
          </p:nvPr>
        </p:nvSpPr>
        <p:spPr>
          <a:xfrm>
            <a:off x="1047525" y="1221875"/>
            <a:ext cx="32718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81" name="Google Shape;181;p19"/>
          <p:cNvSpPr txBox="1">
            <a:spLocks noGrp="1"/>
          </p:cNvSpPr>
          <p:nvPr>
            <p:ph type="subTitle" idx="6"/>
          </p:nvPr>
        </p:nvSpPr>
        <p:spPr>
          <a:xfrm>
            <a:off x="1047525" y="2937250"/>
            <a:ext cx="32718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82" name="Google Shape;182;p19"/>
          <p:cNvSpPr txBox="1">
            <a:spLocks noGrp="1"/>
          </p:cNvSpPr>
          <p:nvPr>
            <p:ph type="subTitle" idx="7"/>
          </p:nvPr>
        </p:nvSpPr>
        <p:spPr>
          <a:xfrm>
            <a:off x="4824649" y="1221875"/>
            <a:ext cx="32718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183" name="Google Shape;183;p19"/>
          <p:cNvSpPr txBox="1">
            <a:spLocks noGrp="1"/>
          </p:cNvSpPr>
          <p:nvPr>
            <p:ph type="subTitle" idx="8"/>
          </p:nvPr>
        </p:nvSpPr>
        <p:spPr>
          <a:xfrm>
            <a:off x="4824649" y="2937250"/>
            <a:ext cx="32718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grpSp>
        <p:nvGrpSpPr>
          <p:cNvPr id="184" name="Google Shape;184;p19"/>
          <p:cNvGrpSpPr/>
          <p:nvPr/>
        </p:nvGrpSpPr>
        <p:grpSpPr>
          <a:xfrm>
            <a:off x="-480817" y="539512"/>
            <a:ext cx="9555278" cy="3926421"/>
            <a:chOff x="-480817" y="539512"/>
            <a:chExt cx="9555278" cy="3926421"/>
          </a:xfrm>
        </p:grpSpPr>
        <p:grpSp>
          <p:nvGrpSpPr>
            <p:cNvPr id="185" name="Google Shape;185;p19"/>
            <p:cNvGrpSpPr/>
            <p:nvPr/>
          </p:nvGrpSpPr>
          <p:grpSpPr>
            <a:xfrm>
              <a:off x="-480817" y="2362981"/>
              <a:ext cx="1043710" cy="2102952"/>
              <a:chOff x="-480817" y="2362981"/>
              <a:chExt cx="1043710" cy="2102952"/>
            </a:xfrm>
          </p:grpSpPr>
          <p:grpSp>
            <p:nvGrpSpPr>
              <p:cNvPr id="186" name="Google Shape;186;p19"/>
              <p:cNvGrpSpPr/>
              <p:nvPr/>
            </p:nvGrpSpPr>
            <p:grpSpPr>
              <a:xfrm rot="5400000">
                <a:off x="-674049" y="3228991"/>
                <a:ext cx="1430173" cy="1043710"/>
                <a:chOff x="7218328" y="-1025906"/>
                <a:chExt cx="1602076" cy="1169161"/>
              </a:xfrm>
            </p:grpSpPr>
            <p:sp>
              <p:nvSpPr>
                <p:cNvPr id="187" name="Google Shape;187;p19"/>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9"/>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19"/>
              <p:cNvSpPr/>
              <p:nvPr/>
            </p:nvSpPr>
            <p:spPr>
              <a:xfrm>
                <a:off x="124663" y="236298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19"/>
            <p:cNvGrpSpPr/>
            <p:nvPr/>
          </p:nvGrpSpPr>
          <p:grpSpPr>
            <a:xfrm rot="5400000">
              <a:off x="7947045" y="1103133"/>
              <a:ext cx="1691037" cy="563796"/>
              <a:chOff x="-250955" y="-280117"/>
              <a:chExt cx="1691037" cy="563796"/>
            </a:xfrm>
          </p:grpSpPr>
          <p:grpSp>
            <p:nvGrpSpPr>
              <p:cNvPr id="191" name="Google Shape;191;p19"/>
              <p:cNvGrpSpPr/>
              <p:nvPr/>
            </p:nvGrpSpPr>
            <p:grpSpPr>
              <a:xfrm>
                <a:off x="-250955" y="-280117"/>
                <a:ext cx="964170" cy="563796"/>
                <a:chOff x="8364152" y="215196"/>
                <a:chExt cx="554599" cy="324300"/>
              </a:xfrm>
            </p:grpSpPr>
            <p:sp>
              <p:nvSpPr>
                <p:cNvPr id="192" name="Google Shape;192;p19"/>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93" name="Google Shape;193;p19"/>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194" name="Google Shape;194;p19"/>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7" name="Google Shape;197;p20"/>
          <p:cNvSpPr txBox="1">
            <a:spLocks noGrp="1"/>
          </p:cNvSpPr>
          <p:nvPr>
            <p:ph type="subTitle" idx="1"/>
          </p:nvPr>
        </p:nvSpPr>
        <p:spPr>
          <a:xfrm>
            <a:off x="855700" y="1602148"/>
            <a:ext cx="23181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0"/>
          <p:cNvSpPr txBox="1">
            <a:spLocks noGrp="1"/>
          </p:cNvSpPr>
          <p:nvPr>
            <p:ph type="subTitle" idx="2"/>
          </p:nvPr>
        </p:nvSpPr>
        <p:spPr>
          <a:xfrm>
            <a:off x="3413036" y="1606620"/>
            <a:ext cx="23181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0"/>
          <p:cNvSpPr txBox="1">
            <a:spLocks noGrp="1"/>
          </p:cNvSpPr>
          <p:nvPr>
            <p:ph type="subTitle" idx="3"/>
          </p:nvPr>
        </p:nvSpPr>
        <p:spPr>
          <a:xfrm>
            <a:off x="855700" y="3325713"/>
            <a:ext cx="2318100" cy="11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0"/>
          <p:cNvSpPr txBox="1">
            <a:spLocks noGrp="1"/>
          </p:cNvSpPr>
          <p:nvPr>
            <p:ph type="subTitle" idx="4"/>
          </p:nvPr>
        </p:nvSpPr>
        <p:spPr>
          <a:xfrm>
            <a:off x="3413036" y="3325713"/>
            <a:ext cx="23181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0"/>
          <p:cNvSpPr txBox="1">
            <a:spLocks noGrp="1"/>
          </p:cNvSpPr>
          <p:nvPr>
            <p:ph type="subTitle" idx="5"/>
          </p:nvPr>
        </p:nvSpPr>
        <p:spPr>
          <a:xfrm>
            <a:off x="5970373" y="1606620"/>
            <a:ext cx="23181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0"/>
          <p:cNvSpPr txBox="1">
            <a:spLocks noGrp="1"/>
          </p:cNvSpPr>
          <p:nvPr>
            <p:ph type="subTitle" idx="6"/>
          </p:nvPr>
        </p:nvSpPr>
        <p:spPr>
          <a:xfrm>
            <a:off x="5970373" y="3325713"/>
            <a:ext cx="2318100" cy="11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20"/>
          <p:cNvSpPr txBox="1">
            <a:spLocks noGrp="1"/>
          </p:cNvSpPr>
          <p:nvPr>
            <p:ph type="subTitle" idx="7"/>
          </p:nvPr>
        </p:nvSpPr>
        <p:spPr>
          <a:xfrm>
            <a:off x="855700" y="1223794"/>
            <a:ext cx="23181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204" name="Google Shape;204;p20"/>
          <p:cNvSpPr txBox="1">
            <a:spLocks noGrp="1"/>
          </p:cNvSpPr>
          <p:nvPr>
            <p:ph type="subTitle" idx="8"/>
          </p:nvPr>
        </p:nvSpPr>
        <p:spPr>
          <a:xfrm>
            <a:off x="3413036" y="1223794"/>
            <a:ext cx="23148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205" name="Google Shape;205;p20"/>
          <p:cNvSpPr txBox="1">
            <a:spLocks noGrp="1"/>
          </p:cNvSpPr>
          <p:nvPr>
            <p:ph type="subTitle" idx="9"/>
          </p:nvPr>
        </p:nvSpPr>
        <p:spPr>
          <a:xfrm>
            <a:off x="5970373" y="1223794"/>
            <a:ext cx="23148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206" name="Google Shape;206;p20"/>
          <p:cNvSpPr txBox="1">
            <a:spLocks noGrp="1"/>
          </p:cNvSpPr>
          <p:nvPr>
            <p:ph type="subTitle" idx="13"/>
          </p:nvPr>
        </p:nvSpPr>
        <p:spPr>
          <a:xfrm>
            <a:off x="855700" y="2944146"/>
            <a:ext cx="23133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207" name="Google Shape;207;p20"/>
          <p:cNvSpPr txBox="1">
            <a:spLocks noGrp="1"/>
          </p:cNvSpPr>
          <p:nvPr>
            <p:ph type="subTitle" idx="14"/>
          </p:nvPr>
        </p:nvSpPr>
        <p:spPr>
          <a:xfrm>
            <a:off x="3413036" y="2944146"/>
            <a:ext cx="23148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208" name="Google Shape;208;p20"/>
          <p:cNvSpPr txBox="1">
            <a:spLocks noGrp="1"/>
          </p:cNvSpPr>
          <p:nvPr>
            <p:ph type="subTitle" idx="15"/>
          </p:nvPr>
        </p:nvSpPr>
        <p:spPr>
          <a:xfrm>
            <a:off x="5970373" y="2944146"/>
            <a:ext cx="23148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180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grpSp>
        <p:nvGrpSpPr>
          <p:cNvPr id="209" name="Google Shape;209;p20"/>
          <p:cNvGrpSpPr/>
          <p:nvPr/>
        </p:nvGrpSpPr>
        <p:grpSpPr>
          <a:xfrm>
            <a:off x="113374" y="382503"/>
            <a:ext cx="8878151" cy="4551747"/>
            <a:chOff x="113374" y="382503"/>
            <a:chExt cx="8878151" cy="4551747"/>
          </a:xfrm>
        </p:grpSpPr>
        <p:grpSp>
          <p:nvGrpSpPr>
            <p:cNvPr id="210" name="Google Shape;210;p20"/>
            <p:cNvGrpSpPr/>
            <p:nvPr/>
          </p:nvGrpSpPr>
          <p:grpSpPr>
            <a:xfrm>
              <a:off x="8572425" y="3991275"/>
              <a:ext cx="419100" cy="942975"/>
              <a:chOff x="-5353250" y="2287075"/>
              <a:chExt cx="419100" cy="942975"/>
            </a:xfrm>
          </p:grpSpPr>
          <p:sp>
            <p:nvSpPr>
              <p:cNvPr id="211" name="Google Shape;211;p20"/>
              <p:cNvSpPr/>
              <p:nvPr/>
            </p:nvSpPr>
            <p:spPr>
              <a:xfrm>
                <a:off x="-5353250" y="2287075"/>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212" name="Google Shape;212;p20"/>
              <p:cNvSpPr/>
              <p:nvPr/>
            </p:nvSpPr>
            <p:spPr>
              <a:xfrm>
                <a:off x="-5353250" y="2810950"/>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nvGrpSpPr>
            <p:cNvPr id="213" name="Google Shape;213;p20"/>
            <p:cNvGrpSpPr/>
            <p:nvPr/>
          </p:nvGrpSpPr>
          <p:grpSpPr>
            <a:xfrm>
              <a:off x="113374" y="382503"/>
              <a:ext cx="419326" cy="2312624"/>
              <a:chOff x="137224" y="19491"/>
              <a:chExt cx="419326" cy="2312624"/>
            </a:xfrm>
          </p:grpSpPr>
          <p:grpSp>
            <p:nvGrpSpPr>
              <p:cNvPr id="214" name="Google Shape;214;p20"/>
              <p:cNvGrpSpPr/>
              <p:nvPr/>
            </p:nvGrpSpPr>
            <p:grpSpPr>
              <a:xfrm rot="5400000">
                <a:off x="-335852" y="1440606"/>
                <a:ext cx="1365479" cy="417541"/>
                <a:chOff x="-114625" y="799695"/>
                <a:chExt cx="1365479" cy="417541"/>
              </a:xfrm>
            </p:grpSpPr>
            <p:sp>
              <p:nvSpPr>
                <p:cNvPr id="215" name="Google Shape;215;p20"/>
                <p:cNvSpPr/>
                <p:nvPr/>
              </p:nvSpPr>
              <p:spPr>
                <a:xfrm>
                  <a:off x="833313" y="799695"/>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0"/>
                <p:cNvSpPr/>
                <p:nvPr/>
              </p:nvSpPr>
              <p:spPr>
                <a:xfrm>
                  <a:off x="-114625" y="840765"/>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nvGrpSpPr>
              <p:cNvPr id="217" name="Google Shape;217;p20"/>
              <p:cNvGrpSpPr/>
              <p:nvPr/>
            </p:nvGrpSpPr>
            <p:grpSpPr>
              <a:xfrm rot="5400000">
                <a:off x="-11586" y="168301"/>
                <a:ext cx="716946" cy="419326"/>
                <a:chOff x="7805583" y="280136"/>
                <a:chExt cx="412393" cy="241200"/>
              </a:xfrm>
            </p:grpSpPr>
            <p:sp>
              <p:nvSpPr>
                <p:cNvPr id="218" name="Google Shape;218;p20"/>
                <p:cNvSpPr/>
                <p:nvPr/>
              </p:nvSpPr>
              <p:spPr>
                <a:xfrm>
                  <a:off x="7976777" y="280136"/>
                  <a:ext cx="241200" cy="241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219" name="Google Shape;219;p20"/>
                <p:cNvSpPr/>
                <p:nvPr/>
              </p:nvSpPr>
              <p:spPr>
                <a:xfrm>
                  <a:off x="7805583" y="280136"/>
                  <a:ext cx="241200" cy="241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19675" y="3249400"/>
            <a:ext cx="3411000" cy="1354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5158555" y="2323113"/>
            <a:ext cx="1474500" cy="841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a:off x="713225" y="539500"/>
            <a:ext cx="2922600" cy="40644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0"/>
        <p:cNvGrpSpPr/>
        <p:nvPr/>
      </p:nvGrpSpPr>
      <p:grpSpPr>
        <a:xfrm>
          <a:off x="0" y="0"/>
          <a:ext cx="0" cy="0"/>
          <a:chOff x="0" y="0"/>
          <a:chExt cx="0" cy="0"/>
        </a:xfrm>
      </p:grpSpPr>
      <p:sp>
        <p:nvSpPr>
          <p:cNvPr id="221" name="Google Shape;221;p21"/>
          <p:cNvSpPr txBox="1">
            <a:spLocks noGrp="1"/>
          </p:cNvSpPr>
          <p:nvPr>
            <p:ph type="title" hasCustomPrompt="1"/>
          </p:nvPr>
        </p:nvSpPr>
        <p:spPr>
          <a:xfrm>
            <a:off x="715355" y="2712341"/>
            <a:ext cx="3000000" cy="8004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400"/>
              <a:buNone/>
              <a:defRPr sz="3400"/>
            </a:lvl1pPr>
            <a:lvl2pPr lvl="1" algn="ctr" rtl="0">
              <a:spcBef>
                <a:spcPts val="0"/>
              </a:spcBef>
              <a:spcAft>
                <a:spcPts val="0"/>
              </a:spcAft>
              <a:buClr>
                <a:schemeClr val="lt1"/>
              </a:buClr>
              <a:buSzPts val="3400"/>
              <a:buNone/>
              <a:defRPr sz="3400">
                <a:solidFill>
                  <a:schemeClr val="lt1"/>
                </a:solidFill>
              </a:defRPr>
            </a:lvl2pPr>
            <a:lvl3pPr lvl="2" algn="ctr" rtl="0">
              <a:spcBef>
                <a:spcPts val="0"/>
              </a:spcBef>
              <a:spcAft>
                <a:spcPts val="0"/>
              </a:spcAft>
              <a:buClr>
                <a:schemeClr val="lt1"/>
              </a:buClr>
              <a:buSzPts val="3400"/>
              <a:buNone/>
              <a:defRPr sz="3400">
                <a:solidFill>
                  <a:schemeClr val="lt1"/>
                </a:solidFill>
              </a:defRPr>
            </a:lvl3pPr>
            <a:lvl4pPr lvl="3" algn="ctr" rtl="0">
              <a:spcBef>
                <a:spcPts val="0"/>
              </a:spcBef>
              <a:spcAft>
                <a:spcPts val="0"/>
              </a:spcAft>
              <a:buClr>
                <a:schemeClr val="lt1"/>
              </a:buClr>
              <a:buSzPts val="3400"/>
              <a:buNone/>
              <a:defRPr sz="3400">
                <a:solidFill>
                  <a:schemeClr val="lt1"/>
                </a:solidFill>
              </a:defRPr>
            </a:lvl4pPr>
            <a:lvl5pPr lvl="4" algn="ctr" rtl="0">
              <a:spcBef>
                <a:spcPts val="0"/>
              </a:spcBef>
              <a:spcAft>
                <a:spcPts val="0"/>
              </a:spcAft>
              <a:buClr>
                <a:schemeClr val="lt1"/>
              </a:buClr>
              <a:buSzPts val="3400"/>
              <a:buNone/>
              <a:defRPr sz="3400">
                <a:solidFill>
                  <a:schemeClr val="lt1"/>
                </a:solidFill>
              </a:defRPr>
            </a:lvl5pPr>
            <a:lvl6pPr lvl="5" algn="ctr" rtl="0">
              <a:spcBef>
                <a:spcPts val="0"/>
              </a:spcBef>
              <a:spcAft>
                <a:spcPts val="0"/>
              </a:spcAft>
              <a:buClr>
                <a:schemeClr val="lt1"/>
              </a:buClr>
              <a:buSzPts val="3400"/>
              <a:buNone/>
              <a:defRPr sz="3400">
                <a:solidFill>
                  <a:schemeClr val="lt1"/>
                </a:solidFill>
              </a:defRPr>
            </a:lvl6pPr>
            <a:lvl7pPr lvl="6" algn="ctr" rtl="0">
              <a:spcBef>
                <a:spcPts val="0"/>
              </a:spcBef>
              <a:spcAft>
                <a:spcPts val="0"/>
              </a:spcAft>
              <a:buClr>
                <a:schemeClr val="lt1"/>
              </a:buClr>
              <a:buSzPts val="3400"/>
              <a:buNone/>
              <a:defRPr sz="3400">
                <a:solidFill>
                  <a:schemeClr val="lt1"/>
                </a:solidFill>
              </a:defRPr>
            </a:lvl7pPr>
            <a:lvl8pPr lvl="7" algn="ctr" rtl="0">
              <a:spcBef>
                <a:spcPts val="0"/>
              </a:spcBef>
              <a:spcAft>
                <a:spcPts val="0"/>
              </a:spcAft>
              <a:buClr>
                <a:schemeClr val="lt1"/>
              </a:buClr>
              <a:buSzPts val="3400"/>
              <a:buNone/>
              <a:defRPr sz="3400">
                <a:solidFill>
                  <a:schemeClr val="lt1"/>
                </a:solidFill>
              </a:defRPr>
            </a:lvl8pPr>
            <a:lvl9pPr lvl="8" algn="ctr" rtl="0">
              <a:spcBef>
                <a:spcPts val="0"/>
              </a:spcBef>
              <a:spcAft>
                <a:spcPts val="0"/>
              </a:spcAft>
              <a:buClr>
                <a:schemeClr val="lt1"/>
              </a:buClr>
              <a:buSzPts val="3400"/>
              <a:buNone/>
              <a:defRPr sz="3400">
                <a:solidFill>
                  <a:schemeClr val="lt1"/>
                </a:solidFill>
              </a:defRPr>
            </a:lvl9pPr>
          </a:lstStyle>
          <a:p>
            <a:r>
              <a:t>xx%</a:t>
            </a:r>
          </a:p>
        </p:txBody>
      </p:sp>
      <p:sp>
        <p:nvSpPr>
          <p:cNvPr id="222" name="Google Shape;222;p21"/>
          <p:cNvSpPr txBox="1">
            <a:spLocks noGrp="1"/>
          </p:cNvSpPr>
          <p:nvPr>
            <p:ph type="subTitle" idx="1"/>
          </p:nvPr>
        </p:nvSpPr>
        <p:spPr>
          <a:xfrm>
            <a:off x="715355" y="3512761"/>
            <a:ext cx="3000000" cy="3693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23" name="Google Shape;223;p21"/>
          <p:cNvSpPr txBox="1">
            <a:spLocks noGrp="1"/>
          </p:cNvSpPr>
          <p:nvPr>
            <p:ph type="title" idx="2" hasCustomPrompt="1"/>
          </p:nvPr>
        </p:nvSpPr>
        <p:spPr>
          <a:xfrm>
            <a:off x="3072000" y="1261431"/>
            <a:ext cx="2999100" cy="8004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400"/>
              <a:buNone/>
              <a:defRPr sz="3400"/>
            </a:lvl1pPr>
            <a:lvl2pPr lvl="1" algn="ctr" rtl="0">
              <a:spcBef>
                <a:spcPts val="0"/>
              </a:spcBef>
              <a:spcAft>
                <a:spcPts val="0"/>
              </a:spcAft>
              <a:buClr>
                <a:schemeClr val="lt1"/>
              </a:buClr>
              <a:buSzPts val="3400"/>
              <a:buNone/>
              <a:defRPr sz="3400">
                <a:solidFill>
                  <a:schemeClr val="lt1"/>
                </a:solidFill>
              </a:defRPr>
            </a:lvl2pPr>
            <a:lvl3pPr lvl="2" algn="ctr" rtl="0">
              <a:spcBef>
                <a:spcPts val="0"/>
              </a:spcBef>
              <a:spcAft>
                <a:spcPts val="0"/>
              </a:spcAft>
              <a:buClr>
                <a:schemeClr val="lt1"/>
              </a:buClr>
              <a:buSzPts val="3400"/>
              <a:buNone/>
              <a:defRPr sz="3400">
                <a:solidFill>
                  <a:schemeClr val="lt1"/>
                </a:solidFill>
              </a:defRPr>
            </a:lvl3pPr>
            <a:lvl4pPr lvl="3" algn="ctr" rtl="0">
              <a:spcBef>
                <a:spcPts val="0"/>
              </a:spcBef>
              <a:spcAft>
                <a:spcPts val="0"/>
              </a:spcAft>
              <a:buClr>
                <a:schemeClr val="lt1"/>
              </a:buClr>
              <a:buSzPts val="3400"/>
              <a:buNone/>
              <a:defRPr sz="3400">
                <a:solidFill>
                  <a:schemeClr val="lt1"/>
                </a:solidFill>
              </a:defRPr>
            </a:lvl4pPr>
            <a:lvl5pPr lvl="4" algn="ctr" rtl="0">
              <a:spcBef>
                <a:spcPts val="0"/>
              </a:spcBef>
              <a:spcAft>
                <a:spcPts val="0"/>
              </a:spcAft>
              <a:buClr>
                <a:schemeClr val="lt1"/>
              </a:buClr>
              <a:buSzPts val="3400"/>
              <a:buNone/>
              <a:defRPr sz="3400">
                <a:solidFill>
                  <a:schemeClr val="lt1"/>
                </a:solidFill>
              </a:defRPr>
            </a:lvl5pPr>
            <a:lvl6pPr lvl="5" algn="ctr" rtl="0">
              <a:spcBef>
                <a:spcPts val="0"/>
              </a:spcBef>
              <a:spcAft>
                <a:spcPts val="0"/>
              </a:spcAft>
              <a:buClr>
                <a:schemeClr val="lt1"/>
              </a:buClr>
              <a:buSzPts val="3400"/>
              <a:buNone/>
              <a:defRPr sz="3400">
                <a:solidFill>
                  <a:schemeClr val="lt1"/>
                </a:solidFill>
              </a:defRPr>
            </a:lvl6pPr>
            <a:lvl7pPr lvl="6" algn="ctr" rtl="0">
              <a:spcBef>
                <a:spcPts val="0"/>
              </a:spcBef>
              <a:spcAft>
                <a:spcPts val="0"/>
              </a:spcAft>
              <a:buClr>
                <a:schemeClr val="lt1"/>
              </a:buClr>
              <a:buSzPts val="3400"/>
              <a:buNone/>
              <a:defRPr sz="3400">
                <a:solidFill>
                  <a:schemeClr val="lt1"/>
                </a:solidFill>
              </a:defRPr>
            </a:lvl7pPr>
            <a:lvl8pPr lvl="7" algn="ctr" rtl="0">
              <a:spcBef>
                <a:spcPts val="0"/>
              </a:spcBef>
              <a:spcAft>
                <a:spcPts val="0"/>
              </a:spcAft>
              <a:buClr>
                <a:schemeClr val="lt1"/>
              </a:buClr>
              <a:buSzPts val="3400"/>
              <a:buNone/>
              <a:defRPr sz="3400">
                <a:solidFill>
                  <a:schemeClr val="lt1"/>
                </a:solidFill>
              </a:defRPr>
            </a:lvl8pPr>
            <a:lvl9pPr lvl="8" algn="ctr" rtl="0">
              <a:spcBef>
                <a:spcPts val="0"/>
              </a:spcBef>
              <a:spcAft>
                <a:spcPts val="0"/>
              </a:spcAft>
              <a:buClr>
                <a:schemeClr val="lt1"/>
              </a:buClr>
              <a:buSzPts val="3400"/>
              <a:buNone/>
              <a:defRPr sz="3400">
                <a:solidFill>
                  <a:schemeClr val="lt1"/>
                </a:solidFill>
              </a:defRPr>
            </a:lvl9pPr>
          </a:lstStyle>
          <a:p>
            <a:r>
              <a:t>xx%</a:t>
            </a:r>
          </a:p>
        </p:txBody>
      </p:sp>
      <p:sp>
        <p:nvSpPr>
          <p:cNvPr id="224" name="Google Shape;224;p21"/>
          <p:cNvSpPr txBox="1">
            <a:spLocks noGrp="1"/>
          </p:cNvSpPr>
          <p:nvPr>
            <p:ph type="subTitle" idx="3"/>
          </p:nvPr>
        </p:nvSpPr>
        <p:spPr>
          <a:xfrm>
            <a:off x="3072000" y="2061840"/>
            <a:ext cx="2999100" cy="3693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25" name="Google Shape;225;p21"/>
          <p:cNvSpPr txBox="1">
            <a:spLocks noGrp="1"/>
          </p:cNvSpPr>
          <p:nvPr>
            <p:ph type="title" idx="4" hasCustomPrompt="1"/>
          </p:nvPr>
        </p:nvSpPr>
        <p:spPr>
          <a:xfrm>
            <a:off x="5351575" y="2712346"/>
            <a:ext cx="2804100" cy="8004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400"/>
              <a:buNone/>
              <a:defRPr sz="3400"/>
            </a:lvl1pPr>
            <a:lvl2pPr lvl="1" algn="ctr" rtl="0">
              <a:spcBef>
                <a:spcPts val="0"/>
              </a:spcBef>
              <a:spcAft>
                <a:spcPts val="0"/>
              </a:spcAft>
              <a:buClr>
                <a:schemeClr val="lt1"/>
              </a:buClr>
              <a:buSzPts val="3400"/>
              <a:buNone/>
              <a:defRPr sz="3400">
                <a:solidFill>
                  <a:schemeClr val="lt1"/>
                </a:solidFill>
              </a:defRPr>
            </a:lvl2pPr>
            <a:lvl3pPr lvl="2" algn="ctr" rtl="0">
              <a:spcBef>
                <a:spcPts val="0"/>
              </a:spcBef>
              <a:spcAft>
                <a:spcPts val="0"/>
              </a:spcAft>
              <a:buClr>
                <a:schemeClr val="lt1"/>
              </a:buClr>
              <a:buSzPts val="3400"/>
              <a:buNone/>
              <a:defRPr sz="3400">
                <a:solidFill>
                  <a:schemeClr val="lt1"/>
                </a:solidFill>
              </a:defRPr>
            </a:lvl3pPr>
            <a:lvl4pPr lvl="3" algn="ctr" rtl="0">
              <a:spcBef>
                <a:spcPts val="0"/>
              </a:spcBef>
              <a:spcAft>
                <a:spcPts val="0"/>
              </a:spcAft>
              <a:buClr>
                <a:schemeClr val="lt1"/>
              </a:buClr>
              <a:buSzPts val="3400"/>
              <a:buNone/>
              <a:defRPr sz="3400">
                <a:solidFill>
                  <a:schemeClr val="lt1"/>
                </a:solidFill>
              </a:defRPr>
            </a:lvl4pPr>
            <a:lvl5pPr lvl="4" algn="ctr" rtl="0">
              <a:spcBef>
                <a:spcPts val="0"/>
              </a:spcBef>
              <a:spcAft>
                <a:spcPts val="0"/>
              </a:spcAft>
              <a:buClr>
                <a:schemeClr val="lt1"/>
              </a:buClr>
              <a:buSzPts val="3400"/>
              <a:buNone/>
              <a:defRPr sz="3400">
                <a:solidFill>
                  <a:schemeClr val="lt1"/>
                </a:solidFill>
              </a:defRPr>
            </a:lvl5pPr>
            <a:lvl6pPr lvl="5" algn="ctr" rtl="0">
              <a:spcBef>
                <a:spcPts val="0"/>
              </a:spcBef>
              <a:spcAft>
                <a:spcPts val="0"/>
              </a:spcAft>
              <a:buClr>
                <a:schemeClr val="lt1"/>
              </a:buClr>
              <a:buSzPts val="3400"/>
              <a:buNone/>
              <a:defRPr sz="3400">
                <a:solidFill>
                  <a:schemeClr val="lt1"/>
                </a:solidFill>
              </a:defRPr>
            </a:lvl6pPr>
            <a:lvl7pPr lvl="6" algn="ctr" rtl="0">
              <a:spcBef>
                <a:spcPts val="0"/>
              </a:spcBef>
              <a:spcAft>
                <a:spcPts val="0"/>
              </a:spcAft>
              <a:buClr>
                <a:schemeClr val="lt1"/>
              </a:buClr>
              <a:buSzPts val="3400"/>
              <a:buNone/>
              <a:defRPr sz="3400">
                <a:solidFill>
                  <a:schemeClr val="lt1"/>
                </a:solidFill>
              </a:defRPr>
            </a:lvl7pPr>
            <a:lvl8pPr lvl="7" algn="ctr" rtl="0">
              <a:spcBef>
                <a:spcPts val="0"/>
              </a:spcBef>
              <a:spcAft>
                <a:spcPts val="0"/>
              </a:spcAft>
              <a:buClr>
                <a:schemeClr val="lt1"/>
              </a:buClr>
              <a:buSzPts val="3400"/>
              <a:buNone/>
              <a:defRPr sz="3400">
                <a:solidFill>
                  <a:schemeClr val="lt1"/>
                </a:solidFill>
              </a:defRPr>
            </a:lvl8pPr>
            <a:lvl9pPr lvl="8" algn="ctr" rtl="0">
              <a:spcBef>
                <a:spcPts val="0"/>
              </a:spcBef>
              <a:spcAft>
                <a:spcPts val="0"/>
              </a:spcAft>
              <a:buClr>
                <a:schemeClr val="lt1"/>
              </a:buClr>
              <a:buSzPts val="3400"/>
              <a:buNone/>
              <a:defRPr sz="3400">
                <a:solidFill>
                  <a:schemeClr val="lt1"/>
                </a:solidFill>
              </a:defRPr>
            </a:lvl9pPr>
          </a:lstStyle>
          <a:p>
            <a:r>
              <a:t>xx%</a:t>
            </a:r>
          </a:p>
        </p:txBody>
      </p:sp>
      <p:sp>
        <p:nvSpPr>
          <p:cNvPr id="226" name="Google Shape;226;p21"/>
          <p:cNvSpPr txBox="1">
            <a:spLocks noGrp="1"/>
          </p:cNvSpPr>
          <p:nvPr>
            <p:ph type="subTitle" idx="5"/>
          </p:nvPr>
        </p:nvSpPr>
        <p:spPr>
          <a:xfrm>
            <a:off x="5351575" y="3512769"/>
            <a:ext cx="2804100" cy="3693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227" name="Google Shape;227;p21"/>
          <p:cNvGrpSpPr/>
          <p:nvPr/>
        </p:nvGrpSpPr>
        <p:grpSpPr>
          <a:xfrm>
            <a:off x="168" y="-9778"/>
            <a:ext cx="9143831" cy="5172836"/>
            <a:chOff x="168" y="-9778"/>
            <a:chExt cx="9143831" cy="5172836"/>
          </a:xfrm>
        </p:grpSpPr>
        <p:grpSp>
          <p:nvGrpSpPr>
            <p:cNvPr id="228" name="Google Shape;228;p21"/>
            <p:cNvGrpSpPr/>
            <p:nvPr/>
          </p:nvGrpSpPr>
          <p:grpSpPr>
            <a:xfrm>
              <a:off x="168" y="-3"/>
              <a:ext cx="9143831" cy="5163061"/>
              <a:chOff x="168" y="-3"/>
              <a:chExt cx="9143831" cy="5163061"/>
            </a:xfrm>
          </p:grpSpPr>
          <p:grpSp>
            <p:nvGrpSpPr>
              <p:cNvPr id="229" name="Google Shape;229;p21"/>
              <p:cNvGrpSpPr/>
              <p:nvPr/>
            </p:nvGrpSpPr>
            <p:grpSpPr>
              <a:xfrm>
                <a:off x="168" y="4381522"/>
                <a:ext cx="790681" cy="781536"/>
                <a:chOff x="3476625" y="656844"/>
                <a:chExt cx="1130998" cy="1117917"/>
              </a:xfrm>
            </p:grpSpPr>
            <p:sp>
              <p:nvSpPr>
                <p:cNvPr id="230" name="Google Shape;230;p21"/>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1"/>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21"/>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1"/>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1"/>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1"/>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21"/>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21"/>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1"/>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1"/>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21"/>
              <p:cNvGrpSpPr/>
              <p:nvPr/>
            </p:nvGrpSpPr>
            <p:grpSpPr>
              <a:xfrm rot="10800000">
                <a:off x="8353318" y="-3"/>
                <a:ext cx="790681" cy="781536"/>
                <a:chOff x="3476625" y="656844"/>
                <a:chExt cx="1130998" cy="1117917"/>
              </a:xfrm>
            </p:grpSpPr>
            <p:sp>
              <p:nvSpPr>
                <p:cNvPr id="241" name="Google Shape;241;p21"/>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1"/>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1"/>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1"/>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1"/>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1"/>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1"/>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1"/>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1"/>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1"/>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1" name="Google Shape;251;p21"/>
            <p:cNvGrpSpPr/>
            <p:nvPr/>
          </p:nvGrpSpPr>
          <p:grpSpPr>
            <a:xfrm flipH="1">
              <a:off x="168" y="-9778"/>
              <a:ext cx="9143831" cy="5163061"/>
              <a:chOff x="168" y="-3"/>
              <a:chExt cx="9143831" cy="5163061"/>
            </a:xfrm>
          </p:grpSpPr>
          <p:grpSp>
            <p:nvGrpSpPr>
              <p:cNvPr id="252" name="Google Shape;252;p21"/>
              <p:cNvGrpSpPr/>
              <p:nvPr/>
            </p:nvGrpSpPr>
            <p:grpSpPr>
              <a:xfrm>
                <a:off x="168" y="4381522"/>
                <a:ext cx="790681" cy="781536"/>
                <a:chOff x="3476625" y="656844"/>
                <a:chExt cx="1130998" cy="1117917"/>
              </a:xfrm>
            </p:grpSpPr>
            <p:sp>
              <p:nvSpPr>
                <p:cNvPr id="253" name="Google Shape;253;p21"/>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1"/>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1"/>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21"/>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1"/>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1"/>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21"/>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1"/>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1"/>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1"/>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21"/>
              <p:cNvGrpSpPr/>
              <p:nvPr/>
            </p:nvGrpSpPr>
            <p:grpSpPr>
              <a:xfrm rot="10800000">
                <a:off x="8353318" y="-3"/>
                <a:ext cx="790681" cy="781536"/>
                <a:chOff x="3476625" y="656844"/>
                <a:chExt cx="1130998" cy="1117917"/>
              </a:xfrm>
            </p:grpSpPr>
            <p:sp>
              <p:nvSpPr>
                <p:cNvPr id="264" name="Google Shape;264;p21"/>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1"/>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1"/>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1"/>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21"/>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21"/>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1"/>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1"/>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1"/>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1"/>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74"/>
        <p:cNvGrpSpPr/>
        <p:nvPr/>
      </p:nvGrpSpPr>
      <p:grpSpPr>
        <a:xfrm>
          <a:off x="0" y="0"/>
          <a:ext cx="0" cy="0"/>
          <a:chOff x="0" y="0"/>
          <a:chExt cx="0" cy="0"/>
        </a:xfrm>
      </p:grpSpPr>
      <p:sp>
        <p:nvSpPr>
          <p:cNvPr id="275" name="Google Shape;275;p22"/>
          <p:cNvSpPr txBox="1">
            <a:spLocks noGrp="1"/>
          </p:cNvSpPr>
          <p:nvPr>
            <p:ph type="title"/>
          </p:nvPr>
        </p:nvSpPr>
        <p:spPr>
          <a:xfrm>
            <a:off x="807475" y="566875"/>
            <a:ext cx="44481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6" name="Google Shape;276;p22"/>
          <p:cNvSpPr txBox="1">
            <a:spLocks noGrp="1"/>
          </p:cNvSpPr>
          <p:nvPr>
            <p:ph type="subTitle" idx="1"/>
          </p:nvPr>
        </p:nvSpPr>
        <p:spPr>
          <a:xfrm>
            <a:off x="807475" y="1598709"/>
            <a:ext cx="4448100" cy="12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7" name="Google Shape;277;p22"/>
          <p:cNvSpPr txBox="1"/>
          <p:nvPr/>
        </p:nvSpPr>
        <p:spPr>
          <a:xfrm>
            <a:off x="807475" y="3789175"/>
            <a:ext cx="3914400" cy="492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chemeClr val="dk1"/>
                </a:solidFill>
                <a:latin typeface="Barlow"/>
                <a:ea typeface="Barlow"/>
                <a:cs typeface="Barlow"/>
                <a:sym typeface="Barlow"/>
              </a:rPr>
              <a:t>, 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a:solidFill>
                  <a:schemeClr val="dk1"/>
                </a:solidFill>
                <a:latin typeface="Barlow"/>
                <a:ea typeface="Barlow"/>
                <a:cs typeface="Barlow"/>
                <a:sym typeface="Barlow"/>
              </a:rPr>
              <a:t>, 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Barlow"/>
                <a:ea typeface="Barlow"/>
                <a:cs typeface="Barlow"/>
                <a:sym typeface="Barlow"/>
              </a:rPr>
              <a:t> </a:t>
            </a:r>
            <a:endParaRPr sz="1000" b="1" u="sng">
              <a:solidFill>
                <a:schemeClr val="dk1"/>
              </a:solidFill>
              <a:latin typeface="Barlow"/>
              <a:ea typeface="Barlow"/>
              <a:cs typeface="Barlow"/>
              <a:sym typeface="Barlow"/>
            </a:endParaRPr>
          </a:p>
        </p:txBody>
      </p:sp>
      <p:grpSp>
        <p:nvGrpSpPr>
          <p:cNvPr id="278" name="Google Shape;278;p22"/>
          <p:cNvGrpSpPr/>
          <p:nvPr/>
        </p:nvGrpSpPr>
        <p:grpSpPr>
          <a:xfrm>
            <a:off x="-54" y="4955"/>
            <a:ext cx="8945974" cy="4976941"/>
            <a:chOff x="-54" y="4955"/>
            <a:chExt cx="8945974" cy="4976941"/>
          </a:xfrm>
        </p:grpSpPr>
        <p:grpSp>
          <p:nvGrpSpPr>
            <p:cNvPr id="279" name="Google Shape;279;p22"/>
            <p:cNvGrpSpPr/>
            <p:nvPr/>
          </p:nvGrpSpPr>
          <p:grpSpPr>
            <a:xfrm rot="10800000" flipH="1">
              <a:off x="-54" y="4955"/>
              <a:ext cx="713207" cy="704958"/>
              <a:chOff x="3476625" y="656844"/>
              <a:chExt cx="1130998" cy="1117917"/>
            </a:xfrm>
          </p:grpSpPr>
          <p:sp>
            <p:nvSpPr>
              <p:cNvPr id="280" name="Google Shape;280;p22"/>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22"/>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2"/>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2"/>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22"/>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2"/>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2"/>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2"/>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2"/>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2"/>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22"/>
            <p:cNvGrpSpPr/>
            <p:nvPr/>
          </p:nvGrpSpPr>
          <p:grpSpPr>
            <a:xfrm>
              <a:off x="8637965" y="4288998"/>
              <a:ext cx="307955" cy="692898"/>
              <a:chOff x="-5353250" y="1954725"/>
              <a:chExt cx="419100" cy="942975"/>
            </a:xfrm>
          </p:grpSpPr>
          <p:sp>
            <p:nvSpPr>
              <p:cNvPr id="291" name="Google Shape;291;p22"/>
              <p:cNvSpPr/>
              <p:nvPr/>
            </p:nvSpPr>
            <p:spPr>
              <a:xfrm>
                <a:off x="-5353250" y="1954725"/>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292" name="Google Shape;292;p22"/>
              <p:cNvSpPr/>
              <p:nvPr/>
            </p:nvSpPr>
            <p:spPr>
              <a:xfrm>
                <a:off x="-5353250" y="2478600"/>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3"/>
        <p:cNvGrpSpPr/>
        <p:nvPr/>
      </p:nvGrpSpPr>
      <p:grpSpPr>
        <a:xfrm>
          <a:off x="0" y="0"/>
          <a:ext cx="0" cy="0"/>
          <a:chOff x="0" y="0"/>
          <a:chExt cx="0" cy="0"/>
        </a:xfrm>
      </p:grpSpPr>
      <p:grpSp>
        <p:nvGrpSpPr>
          <p:cNvPr id="294" name="Google Shape;294;p23"/>
          <p:cNvGrpSpPr/>
          <p:nvPr/>
        </p:nvGrpSpPr>
        <p:grpSpPr>
          <a:xfrm>
            <a:off x="241725" y="-240637"/>
            <a:ext cx="9165462" cy="5982640"/>
            <a:chOff x="241725" y="-240637"/>
            <a:chExt cx="9165462" cy="5982640"/>
          </a:xfrm>
        </p:grpSpPr>
        <p:grpSp>
          <p:nvGrpSpPr>
            <p:cNvPr id="295" name="Google Shape;295;p23"/>
            <p:cNvGrpSpPr/>
            <p:nvPr/>
          </p:nvGrpSpPr>
          <p:grpSpPr>
            <a:xfrm>
              <a:off x="7977014" y="4698293"/>
              <a:ext cx="1430173" cy="1043710"/>
              <a:chOff x="7218328" y="-1025906"/>
              <a:chExt cx="1602076" cy="1169161"/>
            </a:xfrm>
          </p:grpSpPr>
          <p:sp>
            <p:nvSpPr>
              <p:cNvPr id="296" name="Google Shape;296;p23"/>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3"/>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23"/>
            <p:cNvSpPr/>
            <p:nvPr/>
          </p:nvSpPr>
          <p:spPr>
            <a:xfrm>
              <a:off x="7454350" y="4698293"/>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3"/>
            <p:cNvSpPr/>
            <p:nvPr/>
          </p:nvSpPr>
          <p:spPr>
            <a:xfrm rot="-5400000">
              <a:off x="241725" y="-240637"/>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00" name="Google Shape;300;p23"/>
            <p:cNvSpPr/>
            <p:nvPr/>
          </p:nvSpPr>
          <p:spPr>
            <a:xfrm rot="-5400000">
              <a:off x="765600" y="-240637"/>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1"/>
        <p:cNvGrpSpPr/>
        <p:nvPr/>
      </p:nvGrpSpPr>
      <p:grpSpPr>
        <a:xfrm>
          <a:off x="0" y="0"/>
          <a:ext cx="0" cy="0"/>
          <a:chOff x="0" y="0"/>
          <a:chExt cx="0" cy="0"/>
        </a:xfrm>
      </p:grpSpPr>
      <p:grpSp>
        <p:nvGrpSpPr>
          <p:cNvPr id="302" name="Google Shape;302;p24"/>
          <p:cNvGrpSpPr/>
          <p:nvPr/>
        </p:nvGrpSpPr>
        <p:grpSpPr>
          <a:xfrm>
            <a:off x="180800" y="167327"/>
            <a:ext cx="8818875" cy="4816098"/>
            <a:chOff x="180800" y="167327"/>
            <a:chExt cx="8818875" cy="4816098"/>
          </a:xfrm>
        </p:grpSpPr>
        <p:grpSp>
          <p:nvGrpSpPr>
            <p:cNvPr id="303" name="Google Shape;303;p24"/>
            <p:cNvGrpSpPr/>
            <p:nvPr/>
          </p:nvGrpSpPr>
          <p:grpSpPr>
            <a:xfrm rot="5400000">
              <a:off x="7583674" y="-779322"/>
              <a:ext cx="419326" cy="2312624"/>
              <a:chOff x="137224" y="19491"/>
              <a:chExt cx="419326" cy="2312624"/>
            </a:xfrm>
          </p:grpSpPr>
          <p:grpSp>
            <p:nvGrpSpPr>
              <p:cNvPr id="304" name="Google Shape;304;p24"/>
              <p:cNvGrpSpPr/>
              <p:nvPr/>
            </p:nvGrpSpPr>
            <p:grpSpPr>
              <a:xfrm rot="5400000">
                <a:off x="-375721" y="1400737"/>
                <a:ext cx="1445216" cy="417541"/>
                <a:chOff x="-194362" y="799695"/>
                <a:chExt cx="1445216" cy="417541"/>
              </a:xfrm>
            </p:grpSpPr>
            <p:sp>
              <p:nvSpPr>
                <p:cNvPr id="305" name="Google Shape;305;p24"/>
                <p:cNvSpPr/>
                <p:nvPr/>
              </p:nvSpPr>
              <p:spPr>
                <a:xfrm>
                  <a:off x="833313" y="799695"/>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4"/>
                <p:cNvSpPr/>
                <p:nvPr/>
              </p:nvSpPr>
              <p:spPr>
                <a:xfrm>
                  <a:off x="-194362" y="840765"/>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nvGrpSpPr>
              <p:cNvPr id="307" name="Google Shape;307;p24"/>
              <p:cNvGrpSpPr/>
              <p:nvPr/>
            </p:nvGrpSpPr>
            <p:grpSpPr>
              <a:xfrm rot="5400000">
                <a:off x="-11586" y="168301"/>
                <a:ext cx="716946" cy="419326"/>
                <a:chOff x="7805583" y="280136"/>
                <a:chExt cx="412393" cy="241200"/>
              </a:xfrm>
            </p:grpSpPr>
            <p:sp>
              <p:nvSpPr>
                <p:cNvPr id="308" name="Google Shape;308;p24"/>
                <p:cNvSpPr/>
                <p:nvPr/>
              </p:nvSpPr>
              <p:spPr>
                <a:xfrm>
                  <a:off x="7976777" y="280136"/>
                  <a:ext cx="241200" cy="241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09" name="Google Shape;309;p24"/>
                <p:cNvSpPr/>
                <p:nvPr/>
              </p:nvSpPr>
              <p:spPr>
                <a:xfrm>
                  <a:off x="7805583" y="280136"/>
                  <a:ext cx="241200" cy="241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sp>
          <p:nvSpPr>
            <p:cNvPr id="310" name="Google Shape;310;p24"/>
            <p:cNvSpPr/>
            <p:nvPr/>
          </p:nvSpPr>
          <p:spPr>
            <a:xfrm>
              <a:off x="8627675" y="4465325"/>
              <a:ext cx="372000" cy="518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11" name="Google Shape;311;p24"/>
            <p:cNvSpPr/>
            <p:nvPr/>
          </p:nvSpPr>
          <p:spPr>
            <a:xfrm>
              <a:off x="180800" y="2312700"/>
              <a:ext cx="372000" cy="518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215752"/>
            <a:ext cx="7704000" cy="36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2" name="Google Shape;22;p4"/>
          <p:cNvGrpSpPr/>
          <p:nvPr/>
        </p:nvGrpSpPr>
        <p:grpSpPr>
          <a:xfrm>
            <a:off x="168" y="-3"/>
            <a:ext cx="9143831" cy="5163061"/>
            <a:chOff x="168" y="-3"/>
            <a:chExt cx="9143831" cy="5163061"/>
          </a:xfrm>
        </p:grpSpPr>
        <p:grpSp>
          <p:nvGrpSpPr>
            <p:cNvPr id="23" name="Google Shape;23;p4"/>
            <p:cNvGrpSpPr/>
            <p:nvPr/>
          </p:nvGrpSpPr>
          <p:grpSpPr>
            <a:xfrm>
              <a:off x="168" y="4381522"/>
              <a:ext cx="790681" cy="781536"/>
              <a:chOff x="3476625" y="656844"/>
              <a:chExt cx="1130998" cy="1117917"/>
            </a:xfrm>
          </p:grpSpPr>
          <p:sp>
            <p:nvSpPr>
              <p:cNvPr id="24" name="Google Shape;24;p4"/>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4"/>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4"/>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4"/>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4"/>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4"/>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4"/>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4"/>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4"/>
            <p:cNvGrpSpPr/>
            <p:nvPr/>
          </p:nvGrpSpPr>
          <p:grpSpPr>
            <a:xfrm rot="10800000">
              <a:off x="8353318" y="-3"/>
              <a:ext cx="790681" cy="781536"/>
              <a:chOff x="3476625" y="656844"/>
              <a:chExt cx="1130998" cy="1117917"/>
            </a:xfrm>
          </p:grpSpPr>
          <p:sp>
            <p:nvSpPr>
              <p:cNvPr id="35" name="Google Shape;35;p4"/>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5"/>
          <p:cNvSpPr txBox="1">
            <a:spLocks noGrp="1"/>
          </p:cNvSpPr>
          <p:nvPr>
            <p:ph type="subTitle" idx="1"/>
          </p:nvPr>
        </p:nvSpPr>
        <p:spPr>
          <a:xfrm>
            <a:off x="4778805" y="3003525"/>
            <a:ext cx="2838300" cy="12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 name="Google Shape;48;p5"/>
          <p:cNvSpPr txBox="1">
            <a:spLocks noGrp="1"/>
          </p:cNvSpPr>
          <p:nvPr>
            <p:ph type="subTitle" idx="2"/>
          </p:nvPr>
        </p:nvSpPr>
        <p:spPr>
          <a:xfrm>
            <a:off x="1526895" y="3003525"/>
            <a:ext cx="2838300" cy="12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5"/>
          <p:cNvSpPr txBox="1">
            <a:spLocks noGrp="1"/>
          </p:cNvSpPr>
          <p:nvPr>
            <p:ph type="subTitle" idx="3"/>
          </p:nvPr>
        </p:nvSpPr>
        <p:spPr>
          <a:xfrm>
            <a:off x="1526895" y="2541825"/>
            <a:ext cx="2838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DM Sans"/>
              <a:buNone/>
              <a:defRPr sz="1800">
                <a:solidFill>
                  <a:schemeClr val="dk1"/>
                </a:solidFill>
                <a:latin typeface="DM Sans Medium"/>
                <a:ea typeface="DM Sans Medium"/>
                <a:cs typeface="DM Sans Medium"/>
                <a:sym typeface="DM Sans Medium"/>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sp>
        <p:nvSpPr>
          <p:cNvPr id="50" name="Google Shape;50;p5"/>
          <p:cNvSpPr txBox="1">
            <a:spLocks noGrp="1"/>
          </p:cNvSpPr>
          <p:nvPr>
            <p:ph type="subTitle" idx="4"/>
          </p:nvPr>
        </p:nvSpPr>
        <p:spPr>
          <a:xfrm>
            <a:off x="4778800" y="2541825"/>
            <a:ext cx="2838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DM Sans"/>
              <a:buNone/>
              <a:defRPr sz="1800">
                <a:solidFill>
                  <a:schemeClr val="dk1"/>
                </a:solidFill>
                <a:latin typeface="DM Sans Medium"/>
                <a:ea typeface="DM Sans Medium"/>
                <a:cs typeface="DM Sans Medium"/>
                <a:sym typeface="DM Sans Medium"/>
              </a:defRPr>
            </a:lvl1pPr>
            <a:lvl2pPr lvl="1" algn="ctr" rtl="0">
              <a:lnSpc>
                <a:spcPct val="100000"/>
              </a:lnSpc>
              <a:spcBef>
                <a:spcPts val="0"/>
              </a:spcBef>
              <a:spcAft>
                <a:spcPts val="0"/>
              </a:spcAft>
              <a:buSzPts val="1800"/>
              <a:buFont typeface="DM Sans"/>
              <a:buNone/>
              <a:defRPr sz="180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180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180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180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180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180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180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1800" b="1">
                <a:latin typeface="DM Sans"/>
                <a:ea typeface="DM Sans"/>
                <a:cs typeface="DM Sans"/>
                <a:sym typeface="DM Sans"/>
              </a:defRPr>
            </a:lvl9pPr>
          </a:lstStyle>
          <a:p>
            <a:endParaRPr/>
          </a:p>
        </p:txBody>
      </p:sp>
      <p:grpSp>
        <p:nvGrpSpPr>
          <p:cNvPr id="51" name="Google Shape;51;p5"/>
          <p:cNvGrpSpPr/>
          <p:nvPr/>
        </p:nvGrpSpPr>
        <p:grpSpPr>
          <a:xfrm>
            <a:off x="199125" y="204100"/>
            <a:ext cx="8880704" cy="4893647"/>
            <a:chOff x="199125" y="204100"/>
            <a:chExt cx="8880704" cy="4893647"/>
          </a:xfrm>
        </p:grpSpPr>
        <p:grpSp>
          <p:nvGrpSpPr>
            <p:cNvPr id="52" name="Google Shape;52;p5"/>
            <p:cNvGrpSpPr/>
            <p:nvPr/>
          </p:nvGrpSpPr>
          <p:grpSpPr>
            <a:xfrm>
              <a:off x="7714350" y="4680206"/>
              <a:ext cx="1365479" cy="417541"/>
              <a:chOff x="980175" y="759031"/>
              <a:chExt cx="1365479" cy="417541"/>
            </a:xfrm>
          </p:grpSpPr>
          <p:sp>
            <p:nvSpPr>
              <p:cNvPr id="53" name="Google Shape;53;p5"/>
              <p:cNvSpPr/>
              <p:nvPr/>
            </p:nvSpPr>
            <p:spPr>
              <a:xfrm>
                <a:off x="1928113" y="75903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980175" y="800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55" name="Google Shape;55;p5"/>
            <p:cNvSpPr/>
            <p:nvPr/>
          </p:nvSpPr>
          <p:spPr>
            <a:xfrm>
              <a:off x="199125" y="204100"/>
              <a:ext cx="877200" cy="3354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8" name="Google Shape;58;p6"/>
          <p:cNvGrpSpPr/>
          <p:nvPr/>
        </p:nvGrpSpPr>
        <p:grpSpPr>
          <a:xfrm>
            <a:off x="135294" y="65"/>
            <a:ext cx="9008824" cy="5460951"/>
            <a:chOff x="135294" y="65"/>
            <a:chExt cx="9008824" cy="5460951"/>
          </a:xfrm>
        </p:grpSpPr>
        <p:grpSp>
          <p:nvGrpSpPr>
            <p:cNvPr id="59" name="Google Shape;59;p6"/>
            <p:cNvGrpSpPr/>
            <p:nvPr/>
          </p:nvGrpSpPr>
          <p:grpSpPr>
            <a:xfrm rot="-5400000">
              <a:off x="-338675" y="4569506"/>
              <a:ext cx="1365479" cy="417541"/>
              <a:chOff x="980175" y="759031"/>
              <a:chExt cx="1365479" cy="417541"/>
            </a:xfrm>
          </p:grpSpPr>
          <p:sp>
            <p:nvSpPr>
              <p:cNvPr id="60" name="Google Shape;60;p6"/>
              <p:cNvSpPr/>
              <p:nvPr/>
            </p:nvSpPr>
            <p:spPr>
              <a:xfrm>
                <a:off x="1928113" y="75903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980175" y="800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nvGrpSpPr>
            <p:cNvPr id="62" name="Google Shape;62;p6"/>
            <p:cNvGrpSpPr/>
            <p:nvPr/>
          </p:nvGrpSpPr>
          <p:grpSpPr>
            <a:xfrm rot="10800000">
              <a:off x="8382277" y="65"/>
              <a:ext cx="761840" cy="753029"/>
              <a:chOff x="3476625" y="656844"/>
              <a:chExt cx="1130998" cy="1117917"/>
            </a:xfrm>
          </p:grpSpPr>
          <p:sp>
            <p:nvSpPr>
              <p:cNvPr id="63" name="Google Shape;63;p6"/>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6"/>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6"/>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6"/>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6"/>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6"/>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7"/>
          <p:cNvSpPr txBox="1">
            <a:spLocks noGrp="1"/>
          </p:cNvSpPr>
          <p:nvPr>
            <p:ph type="title"/>
          </p:nvPr>
        </p:nvSpPr>
        <p:spPr>
          <a:xfrm>
            <a:off x="768750" y="1206100"/>
            <a:ext cx="39759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7"/>
          <p:cNvSpPr txBox="1">
            <a:spLocks noGrp="1"/>
          </p:cNvSpPr>
          <p:nvPr>
            <p:ph type="subTitle" idx="1"/>
          </p:nvPr>
        </p:nvSpPr>
        <p:spPr>
          <a:xfrm>
            <a:off x="768750" y="2233900"/>
            <a:ext cx="39759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76" name="Google Shape;76;p7"/>
          <p:cNvSpPr>
            <a:spLocks noGrp="1"/>
          </p:cNvSpPr>
          <p:nvPr>
            <p:ph type="pic" idx="2"/>
          </p:nvPr>
        </p:nvSpPr>
        <p:spPr>
          <a:xfrm>
            <a:off x="5321300" y="539500"/>
            <a:ext cx="3109500" cy="40644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9" name="Google Shape;79;p8"/>
          <p:cNvGrpSpPr/>
          <p:nvPr/>
        </p:nvGrpSpPr>
        <p:grpSpPr>
          <a:xfrm>
            <a:off x="250600" y="215200"/>
            <a:ext cx="8642800" cy="4713100"/>
            <a:chOff x="225577" y="215196"/>
            <a:chExt cx="8642800" cy="4713100"/>
          </a:xfrm>
        </p:grpSpPr>
        <p:sp>
          <p:nvSpPr>
            <p:cNvPr id="80" name="Google Shape;80;p8"/>
            <p:cNvSpPr/>
            <p:nvPr/>
          </p:nvSpPr>
          <p:spPr>
            <a:xfrm>
              <a:off x="225577" y="4603996"/>
              <a:ext cx="324300" cy="324300"/>
            </a:xfrm>
            <a:prstGeom prst="ellipse">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1" name="Google Shape;81;p8"/>
            <p:cNvSpPr/>
            <p:nvPr/>
          </p:nvSpPr>
          <p:spPr>
            <a:xfrm>
              <a:off x="8544077"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2" name="Google Shape;82;p8"/>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5" name="Google Shape;8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86" name="Google Shape;86;p9"/>
          <p:cNvGrpSpPr/>
          <p:nvPr/>
        </p:nvGrpSpPr>
        <p:grpSpPr>
          <a:xfrm>
            <a:off x="199125" y="204100"/>
            <a:ext cx="8880704" cy="4893647"/>
            <a:chOff x="199125" y="204100"/>
            <a:chExt cx="8880704" cy="4893647"/>
          </a:xfrm>
        </p:grpSpPr>
        <p:grpSp>
          <p:nvGrpSpPr>
            <p:cNvPr id="87" name="Google Shape;87;p9"/>
            <p:cNvGrpSpPr/>
            <p:nvPr/>
          </p:nvGrpSpPr>
          <p:grpSpPr>
            <a:xfrm>
              <a:off x="7714350" y="4680206"/>
              <a:ext cx="1365479" cy="417541"/>
              <a:chOff x="980175" y="759031"/>
              <a:chExt cx="1365479" cy="417541"/>
            </a:xfrm>
          </p:grpSpPr>
          <p:sp>
            <p:nvSpPr>
              <p:cNvPr id="88" name="Google Shape;88;p9"/>
              <p:cNvSpPr/>
              <p:nvPr/>
            </p:nvSpPr>
            <p:spPr>
              <a:xfrm>
                <a:off x="1928113" y="75903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9"/>
              <p:cNvSpPr/>
              <p:nvPr/>
            </p:nvSpPr>
            <p:spPr>
              <a:xfrm>
                <a:off x="980175" y="800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90" name="Google Shape;90;p9"/>
            <p:cNvSpPr/>
            <p:nvPr/>
          </p:nvSpPr>
          <p:spPr>
            <a:xfrm>
              <a:off x="199125" y="204100"/>
              <a:ext cx="877200" cy="3354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a:spLocks noGrp="1"/>
          </p:cNvSpPr>
          <p:nvPr>
            <p:ph type="pic" idx="2"/>
          </p:nvPr>
        </p:nvSpPr>
        <p:spPr>
          <a:xfrm>
            <a:off x="0" y="0"/>
            <a:ext cx="9144000" cy="5143500"/>
          </a:xfrm>
          <a:prstGeom prst="rect">
            <a:avLst/>
          </a:prstGeom>
          <a:noFill/>
          <a:ln>
            <a:noFill/>
          </a:ln>
        </p:spPr>
      </p:sp>
      <p:sp>
        <p:nvSpPr>
          <p:cNvPr id="93" name="Google Shape;93;p10"/>
          <p:cNvSpPr txBox="1">
            <a:spLocks noGrp="1"/>
          </p:cNvSpPr>
          <p:nvPr>
            <p:ph type="title"/>
          </p:nvPr>
        </p:nvSpPr>
        <p:spPr>
          <a:xfrm>
            <a:off x="1948800" y="4014450"/>
            <a:ext cx="5246400" cy="5169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649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1pPr>
            <a:lvl2pPr lvl="1"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6.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a:spLocks noGrp="1"/>
          </p:cNvSpPr>
          <p:nvPr>
            <p:ph type="ctrTitle"/>
          </p:nvPr>
        </p:nvSpPr>
        <p:spPr>
          <a:xfrm>
            <a:off x="3482750" y="1430550"/>
            <a:ext cx="5088300" cy="20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STROKE PATIENT HEALTHCARE USING DEEP LEARNING</a:t>
            </a:r>
            <a:endParaRPr sz="4000" dirty="0"/>
          </a:p>
          <a:p>
            <a:pPr marL="0" lvl="0" indent="0" algn="l" rtl="0">
              <a:spcBef>
                <a:spcPts val="0"/>
              </a:spcBef>
              <a:spcAft>
                <a:spcPts val="0"/>
              </a:spcAft>
              <a:buNone/>
            </a:pPr>
            <a:endParaRPr sz="3200" dirty="0">
              <a:latin typeface="DM Sans Light"/>
              <a:ea typeface="DM Sans Light"/>
              <a:cs typeface="DM Sans Light"/>
              <a:sym typeface="DM Sans Light"/>
            </a:endParaRPr>
          </a:p>
        </p:txBody>
      </p:sp>
      <p:sp>
        <p:nvSpPr>
          <p:cNvPr id="317" name="Google Shape;317;p25"/>
          <p:cNvSpPr txBox="1">
            <a:spLocks noGrp="1"/>
          </p:cNvSpPr>
          <p:nvPr>
            <p:ph type="subTitle" idx="1"/>
          </p:nvPr>
        </p:nvSpPr>
        <p:spPr>
          <a:xfrm>
            <a:off x="1386600" y="3505950"/>
            <a:ext cx="63708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 overview of data preprocessing, visualization, and modeling.</a:t>
            </a:r>
            <a:endParaRPr/>
          </a:p>
        </p:txBody>
      </p:sp>
      <p:grpSp>
        <p:nvGrpSpPr>
          <p:cNvPr id="318" name="Google Shape;318;p25"/>
          <p:cNvGrpSpPr/>
          <p:nvPr/>
        </p:nvGrpSpPr>
        <p:grpSpPr>
          <a:xfrm>
            <a:off x="1143000" y="809625"/>
            <a:ext cx="2148500" cy="2111314"/>
            <a:chOff x="1143000" y="809625"/>
            <a:chExt cx="2148500" cy="2111314"/>
          </a:xfrm>
        </p:grpSpPr>
        <p:sp>
          <p:nvSpPr>
            <p:cNvPr id="319" name="Google Shape;319;p25"/>
            <p:cNvSpPr/>
            <p:nvPr/>
          </p:nvSpPr>
          <p:spPr>
            <a:xfrm>
              <a:off x="1143000" y="809625"/>
              <a:ext cx="1190700" cy="1190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320" name="Google Shape;320;p25"/>
            <p:cNvGrpSpPr/>
            <p:nvPr/>
          </p:nvGrpSpPr>
          <p:grpSpPr>
            <a:xfrm>
              <a:off x="1421431" y="1326819"/>
              <a:ext cx="1870069" cy="1594120"/>
              <a:chOff x="1099883" y="1649182"/>
              <a:chExt cx="1802302" cy="1536353"/>
            </a:xfrm>
          </p:grpSpPr>
          <p:grpSp>
            <p:nvGrpSpPr>
              <p:cNvPr id="321" name="Google Shape;321;p25"/>
              <p:cNvGrpSpPr/>
              <p:nvPr/>
            </p:nvGrpSpPr>
            <p:grpSpPr>
              <a:xfrm>
                <a:off x="1099883" y="1649182"/>
                <a:ext cx="1802302" cy="1536353"/>
                <a:chOff x="7448857" y="-1025906"/>
                <a:chExt cx="1371548" cy="1169161"/>
              </a:xfrm>
            </p:grpSpPr>
            <p:sp>
              <p:nvSpPr>
                <p:cNvPr id="322" name="Google Shape;322;p25"/>
                <p:cNvSpPr/>
                <p:nvPr/>
              </p:nvSpPr>
              <p:spPr>
                <a:xfrm>
                  <a:off x="7448857"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5"/>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4" name="Google Shape;324;p25"/>
              <p:cNvSpPr/>
              <p:nvPr/>
            </p:nvSpPr>
            <p:spPr>
              <a:xfrm>
                <a:off x="1799340" y="2337910"/>
                <a:ext cx="402629" cy="402629"/>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03371A4C-C67F-C7CF-A261-2BEACCD6167B}"/>
              </a:ext>
            </a:extLst>
          </p:cNvPr>
          <p:cNvSpPr txBox="1"/>
          <p:nvPr/>
        </p:nvSpPr>
        <p:spPr>
          <a:xfrm>
            <a:off x="6330019" y="4776415"/>
            <a:ext cx="2600793" cy="276999"/>
          </a:xfrm>
          <a:prstGeom prst="rect">
            <a:avLst/>
          </a:prstGeom>
          <a:noFill/>
        </p:spPr>
        <p:txBody>
          <a:bodyPr wrap="square" rtlCol="0">
            <a:spAutoFit/>
          </a:bodyPr>
          <a:lstStyle/>
          <a:p>
            <a:pPr algn="r"/>
            <a:r>
              <a:rPr lang="en-IN" sz="1200" dirty="0">
                <a:latin typeface="DM Sans" pitchFamily="2" charset="0"/>
              </a:rPr>
              <a:t>By Athira Viju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3"/>
          <p:cNvSpPr/>
          <p:nvPr/>
        </p:nvSpPr>
        <p:spPr>
          <a:xfrm>
            <a:off x="4740234" y="1908850"/>
            <a:ext cx="841800" cy="841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459" name="Google Shape;459;p33"/>
          <p:cNvSpPr/>
          <p:nvPr/>
        </p:nvSpPr>
        <p:spPr>
          <a:xfrm>
            <a:off x="1466850" y="542925"/>
            <a:ext cx="2931000" cy="40644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460" name="Google Shape;460;p33"/>
          <p:cNvSpPr txBox="1">
            <a:spLocks noGrp="1"/>
          </p:cNvSpPr>
          <p:nvPr>
            <p:ph type="title"/>
          </p:nvPr>
        </p:nvSpPr>
        <p:spPr>
          <a:xfrm>
            <a:off x="5019675" y="3249400"/>
            <a:ext cx="4124400" cy="13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 </a:t>
            </a:r>
            <a:endParaRPr/>
          </a:p>
        </p:txBody>
      </p:sp>
      <p:sp>
        <p:nvSpPr>
          <p:cNvPr id="461" name="Google Shape;461;p33"/>
          <p:cNvSpPr txBox="1">
            <a:spLocks noGrp="1"/>
          </p:cNvSpPr>
          <p:nvPr>
            <p:ph type="title" idx="2"/>
          </p:nvPr>
        </p:nvSpPr>
        <p:spPr>
          <a:xfrm>
            <a:off x="5158555" y="2323113"/>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462" name="Google Shape;462;p33"/>
          <p:cNvPicPr preferRelativeResize="0">
            <a:picLocks noGrp="1"/>
          </p:cNvPicPr>
          <p:nvPr>
            <p:ph type="pic" idx="3"/>
          </p:nvPr>
        </p:nvPicPr>
        <p:blipFill rotWithShape="1">
          <a:blip r:embed="rId3">
            <a:alphaModFix/>
          </a:blip>
          <a:srcRect l="26038" r="26034"/>
          <a:stretch/>
        </p:blipFill>
        <p:spPr>
          <a:xfrm>
            <a:off x="713225" y="539500"/>
            <a:ext cx="2922600" cy="4064400"/>
          </a:xfrm>
          <a:prstGeom prst="round2SameRect">
            <a:avLst>
              <a:gd name="adj1" fmla="val 50000"/>
              <a:gd name="adj2" fmla="val 0"/>
            </a:avLst>
          </a:prstGeom>
        </p:spPr>
      </p:pic>
      <p:grpSp>
        <p:nvGrpSpPr>
          <p:cNvPr id="463" name="Google Shape;463;p33"/>
          <p:cNvGrpSpPr/>
          <p:nvPr/>
        </p:nvGrpSpPr>
        <p:grpSpPr>
          <a:xfrm>
            <a:off x="6628199" y="1541597"/>
            <a:ext cx="790681" cy="781536"/>
            <a:chOff x="3476625" y="656844"/>
            <a:chExt cx="1130998" cy="1117917"/>
          </a:xfrm>
        </p:grpSpPr>
        <p:sp>
          <p:nvSpPr>
            <p:cNvPr id="464" name="Google Shape;464;p33"/>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3"/>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3"/>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3"/>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3"/>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3"/>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3"/>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3"/>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3"/>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3"/>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4" name="Google Shape;474;p33"/>
          <p:cNvSpPr/>
          <p:nvPr/>
        </p:nvSpPr>
        <p:spPr>
          <a:xfrm>
            <a:off x="713222" y="542917"/>
            <a:ext cx="790345" cy="790345"/>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4"/>
          <p:cNvSpPr txBox="1">
            <a:spLocks noGrp="1"/>
          </p:cNvSpPr>
          <p:nvPr>
            <p:ph type="title"/>
          </p:nvPr>
        </p:nvSpPr>
        <p:spPr>
          <a:xfrm>
            <a:off x="752625" y="2144425"/>
            <a:ext cx="6736200" cy="24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i="1"/>
              <a:t>Age Distribution with Stroke Incidence</a:t>
            </a:r>
            <a:endParaRPr sz="1800" i="1"/>
          </a:p>
        </p:txBody>
      </p:sp>
      <p:sp>
        <p:nvSpPr>
          <p:cNvPr id="480" name="Google Shape;480;p34"/>
          <p:cNvSpPr txBox="1">
            <a:spLocks noGrp="1"/>
          </p:cNvSpPr>
          <p:nvPr>
            <p:ph type="subTitle" idx="1"/>
          </p:nvPr>
        </p:nvSpPr>
        <p:spPr>
          <a:xfrm>
            <a:off x="676425" y="629150"/>
            <a:ext cx="7237500" cy="12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This part focuses on exploring the dataset visually to uncover meaningful patterns and relationships between variables. Through graphs and plots, we analyze trends and distributions, helping identify key insights related to stroke prediction. Additionally, data encoding ensures that categorical variables are transformed into a format suitable for machine learning models.</a:t>
            </a:r>
            <a:endParaRPr sz="1500"/>
          </a:p>
        </p:txBody>
      </p:sp>
      <p:sp>
        <p:nvSpPr>
          <p:cNvPr id="481" name="Google Shape;481;p34"/>
          <p:cNvSpPr txBox="1">
            <a:spLocks noGrp="1"/>
          </p:cNvSpPr>
          <p:nvPr>
            <p:ph type="subTitle" idx="1"/>
          </p:nvPr>
        </p:nvSpPr>
        <p:spPr>
          <a:xfrm>
            <a:off x="778700" y="2465475"/>
            <a:ext cx="3923700" cy="12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t>Visualization</a:t>
            </a:r>
            <a:r>
              <a:rPr lang="en" sz="1400"/>
              <a:t>: A histogram with KDE overlay showing the distribution of age with stroke incidence.</a:t>
            </a:r>
            <a:endParaRPr sz="1400"/>
          </a:p>
          <a:p>
            <a:pPr marL="0" lvl="0" indent="0" algn="l" rtl="0">
              <a:spcBef>
                <a:spcPts val="0"/>
              </a:spcBef>
              <a:spcAft>
                <a:spcPts val="0"/>
              </a:spcAft>
              <a:buNone/>
            </a:pPr>
            <a:r>
              <a:rPr lang="en" sz="1400" i="1"/>
              <a:t>Observation</a:t>
            </a:r>
            <a:r>
              <a:rPr lang="en" sz="1400"/>
              <a:t>:</a:t>
            </a:r>
            <a:endParaRPr sz="1400"/>
          </a:p>
          <a:p>
            <a:pPr marL="457200" lvl="0" indent="-317500" algn="l" rtl="0">
              <a:spcBef>
                <a:spcPts val="0"/>
              </a:spcBef>
              <a:spcAft>
                <a:spcPts val="0"/>
              </a:spcAft>
              <a:buSzPts val="1400"/>
              <a:buChar char="★"/>
            </a:pPr>
            <a:r>
              <a:rPr lang="en" sz="1400"/>
              <a:t>Stroke incidence increases significantly in older age groups. </a:t>
            </a:r>
            <a:endParaRPr sz="1400"/>
          </a:p>
          <a:p>
            <a:pPr marL="457200" lvl="0" indent="-317500" algn="l" rtl="0">
              <a:spcBef>
                <a:spcPts val="0"/>
              </a:spcBef>
              <a:spcAft>
                <a:spcPts val="0"/>
              </a:spcAft>
              <a:buSzPts val="1400"/>
              <a:buChar char="★"/>
            </a:pPr>
            <a:r>
              <a:rPr lang="en" sz="1400"/>
              <a:t>Younger individuals have a relatively low frequency of strokes.</a:t>
            </a:r>
            <a:endParaRPr sz="1400"/>
          </a:p>
        </p:txBody>
      </p:sp>
      <p:pic>
        <p:nvPicPr>
          <p:cNvPr id="482" name="Google Shape;482;p34"/>
          <p:cNvPicPr preferRelativeResize="0"/>
          <p:nvPr/>
        </p:nvPicPr>
        <p:blipFill>
          <a:blip r:embed="rId3">
            <a:alphaModFix/>
          </a:blip>
          <a:stretch>
            <a:fillRect/>
          </a:stretch>
        </p:blipFill>
        <p:spPr>
          <a:xfrm>
            <a:off x="4990675" y="2337100"/>
            <a:ext cx="3923700" cy="23376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5"/>
          <p:cNvSpPr txBox="1">
            <a:spLocks noGrp="1"/>
          </p:cNvSpPr>
          <p:nvPr>
            <p:ph type="title"/>
          </p:nvPr>
        </p:nvSpPr>
        <p:spPr>
          <a:xfrm>
            <a:off x="752625" y="468025"/>
            <a:ext cx="6736200" cy="24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i="1"/>
              <a:t>Hypertension and Heart Disease vs Stroke Incidence</a:t>
            </a:r>
            <a:endParaRPr sz="1800" i="1"/>
          </a:p>
        </p:txBody>
      </p:sp>
      <p:sp>
        <p:nvSpPr>
          <p:cNvPr id="488" name="Google Shape;488;p35"/>
          <p:cNvSpPr txBox="1">
            <a:spLocks noGrp="1"/>
          </p:cNvSpPr>
          <p:nvPr>
            <p:ph type="subTitle" idx="1"/>
          </p:nvPr>
        </p:nvSpPr>
        <p:spPr>
          <a:xfrm>
            <a:off x="778700" y="712875"/>
            <a:ext cx="7708500" cy="21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t>Visualization</a:t>
            </a:r>
            <a:r>
              <a:rPr lang="en" sz="1400"/>
              <a:t>: Two side-by-side bar plots depicting the correlation of hypertension and heart disease with stroke incidence.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i="1"/>
              <a:t>Observation</a:t>
            </a:r>
            <a:r>
              <a:rPr lang="en" sz="1400"/>
              <a:t>:</a:t>
            </a:r>
            <a:endParaRPr sz="1400"/>
          </a:p>
          <a:p>
            <a:pPr marL="457200" lvl="0" indent="-317500" algn="l" rtl="0">
              <a:spcBef>
                <a:spcPts val="0"/>
              </a:spcBef>
              <a:spcAft>
                <a:spcPts val="0"/>
              </a:spcAft>
              <a:buSzPts val="1400"/>
              <a:buChar char="★"/>
            </a:pPr>
            <a:r>
              <a:rPr lang="en" sz="1400"/>
              <a:t>Hypertension and heart disease are strong predictors of stroke. </a:t>
            </a:r>
            <a:endParaRPr sz="1400"/>
          </a:p>
          <a:p>
            <a:pPr marL="457200" lvl="0" indent="-317500" algn="l" rtl="0">
              <a:spcBef>
                <a:spcPts val="0"/>
              </a:spcBef>
              <a:spcAft>
                <a:spcPts val="0"/>
              </a:spcAft>
              <a:buSzPts val="1400"/>
              <a:buChar char="★"/>
            </a:pPr>
            <a:r>
              <a:rPr lang="en" sz="1400"/>
              <a:t>Individuals with either condition have a higher likelihood of experiencing a stroke.</a:t>
            </a:r>
            <a:endParaRPr sz="1400"/>
          </a:p>
        </p:txBody>
      </p:sp>
      <p:pic>
        <p:nvPicPr>
          <p:cNvPr id="489" name="Google Shape;489;p35"/>
          <p:cNvPicPr preferRelativeResize="0"/>
          <p:nvPr/>
        </p:nvPicPr>
        <p:blipFill>
          <a:blip r:embed="rId3">
            <a:alphaModFix/>
          </a:blip>
          <a:stretch>
            <a:fillRect/>
          </a:stretch>
        </p:blipFill>
        <p:spPr>
          <a:xfrm>
            <a:off x="1612175" y="2391150"/>
            <a:ext cx="5569250" cy="2488150"/>
          </a:xfrm>
          <a:prstGeom prst="rect">
            <a:avLst/>
          </a:prstGeom>
          <a:noFill/>
          <a:ln>
            <a:noFill/>
          </a:ln>
        </p:spPr>
      </p:pic>
      <p:sp>
        <p:nvSpPr>
          <p:cNvPr id="490" name="Google Shape;490;p35"/>
          <p:cNvSpPr/>
          <p:nvPr/>
        </p:nvSpPr>
        <p:spPr>
          <a:xfrm>
            <a:off x="-94818" y="3424252"/>
            <a:ext cx="873525" cy="873525"/>
          </a:xfrm>
          <a:custGeom>
            <a:avLst/>
            <a:gdLst/>
            <a:ahLst/>
            <a:cxnLst/>
            <a:rect l="l" t="t" r="r" b="b"/>
            <a:pathLst>
              <a:path w="666813" h="666813" extrusionOk="0">
                <a:moveTo>
                  <a:pt x="415036" y="382333"/>
                </a:moveTo>
                <a:lnTo>
                  <a:pt x="666813" y="333438"/>
                </a:lnTo>
                <a:lnTo>
                  <a:pt x="415036" y="284480"/>
                </a:lnTo>
                <a:lnTo>
                  <a:pt x="482854" y="183960"/>
                </a:lnTo>
                <a:lnTo>
                  <a:pt x="382333" y="251777"/>
                </a:lnTo>
                <a:lnTo>
                  <a:pt x="333438" y="0"/>
                </a:lnTo>
                <a:lnTo>
                  <a:pt x="284480" y="251777"/>
                </a:lnTo>
                <a:lnTo>
                  <a:pt x="183959" y="183960"/>
                </a:lnTo>
                <a:lnTo>
                  <a:pt x="251777" y="284480"/>
                </a:lnTo>
                <a:lnTo>
                  <a:pt x="0" y="333438"/>
                </a:lnTo>
                <a:lnTo>
                  <a:pt x="251777" y="382333"/>
                </a:lnTo>
                <a:lnTo>
                  <a:pt x="183959" y="482854"/>
                </a:lnTo>
                <a:lnTo>
                  <a:pt x="284480" y="415036"/>
                </a:lnTo>
                <a:lnTo>
                  <a:pt x="333438" y="666813"/>
                </a:lnTo>
                <a:lnTo>
                  <a:pt x="382333" y="415036"/>
                </a:lnTo>
                <a:lnTo>
                  <a:pt x="482854" y="482854"/>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6"/>
          <p:cNvSpPr txBox="1">
            <a:spLocks noGrp="1"/>
          </p:cNvSpPr>
          <p:nvPr>
            <p:ph type="title"/>
          </p:nvPr>
        </p:nvSpPr>
        <p:spPr>
          <a:xfrm>
            <a:off x="752625" y="468025"/>
            <a:ext cx="6736200" cy="24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i="1"/>
              <a:t>Average Glucose Level Distribution by Stroke</a:t>
            </a:r>
            <a:endParaRPr sz="1800" i="1"/>
          </a:p>
        </p:txBody>
      </p:sp>
      <p:sp>
        <p:nvSpPr>
          <p:cNvPr id="496" name="Google Shape;496;p36"/>
          <p:cNvSpPr txBox="1">
            <a:spLocks noGrp="1"/>
          </p:cNvSpPr>
          <p:nvPr>
            <p:ph type="subTitle" idx="1"/>
          </p:nvPr>
        </p:nvSpPr>
        <p:spPr>
          <a:xfrm>
            <a:off x="778700" y="712875"/>
            <a:ext cx="7708500" cy="21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t>Visualization</a:t>
            </a:r>
            <a:r>
              <a:rPr lang="en" sz="1400"/>
              <a:t>: A KDE plot illustrating the distribution of average glucose levels for stroke and non-stroke cases.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i="1"/>
              <a:t>Observation</a:t>
            </a:r>
            <a:r>
              <a:rPr lang="en" sz="1400"/>
              <a:t>:</a:t>
            </a:r>
            <a:endParaRPr sz="1400"/>
          </a:p>
          <a:p>
            <a:pPr marL="457200" lvl="0" indent="-317500" algn="l" rtl="0">
              <a:spcBef>
                <a:spcPts val="0"/>
              </a:spcBef>
              <a:spcAft>
                <a:spcPts val="0"/>
              </a:spcAft>
              <a:buSzPts val="1400"/>
              <a:buChar char="★"/>
            </a:pPr>
            <a:r>
              <a:rPr lang="en" sz="1400"/>
              <a:t>Higher average glucose levels are associated with increased stroke incidence</a:t>
            </a:r>
            <a:endParaRPr sz="1400"/>
          </a:p>
          <a:p>
            <a:pPr marL="457200" lvl="0" indent="-317500" algn="l" rtl="0">
              <a:spcBef>
                <a:spcPts val="0"/>
              </a:spcBef>
              <a:spcAft>
                <a:spcPts val="0"/>
              </a:spcAft>
              <a:buSzPts val="1400"/>
              <a:buChar char="★"/>
            </a:pPr>
            <a:r>
              <a:rPr lang="en" sz="1400"/>
              <a:t>A clear separation in glucose levels exists between stroke and non-stroke groups.</a:t>
            </a:r>
            <a:endParaRPr sz="1400"/>
          </a:p>
          <a:p>
            <a:pPr marL="0" lvl="0" indent="0" algn="l" rtl="0">
              <a:spcBef>
                <a:spcPts val="0"/>
              </a:spcBef>
              <a:spcAft>
                <a:spcPts val="0"/>
              </a:spcAft>
              <a:buNone/>
            </a:pPr>
            <a:endParaRPr sz="1400"/>
          </a:p>
        </p:txBody>
      </p:sp>
      <p:sp>
        <p:nvSpPr>
          <p:cNvPr id="497" name="Google Shape;497;p36"/>
          <p:cNvSpPr/>
          <p:nvPr/>
        </p:nvSpPr>
        <p:spPr>
          <a:xfrm>
            <a:off x="-94818" y="3424252"/>
            <a:ext cx="873525" cy="873525"/>
          </a:xfrm>
          <a:custGeom>
            <a:avLst/>
            <a:gdLst/>
            <a:ahLst/>
            <a:cxnLst/>
            <a:rect l="l" t="t" r="r" b="b"/>
            <a:pathLst>
              <a:path w="666813" h="666813" extrusionOk="0">
                <a:moveTo>
                  <a:pt x="415036" y="382333"/>
                </a:moveTo>
                <a:lnTo>
                  <a:pt x="666813" y="333438"/>
                </a:lnTo>
                <a:lnTo>
                  <a:pt x="415036" y="284480"/>
                </a:lnTo>
                <a:lnTo>
                  <a:pt x="482854" y="183960"/>
                </a:lnTo>
                <a:lnTo>
                  <a:pt x="382333" y="251777"/>
                </a:lnTo>
                <a:lnTo>
                  <a:pt x="333438" y="0"/>
                </a:lnTo>
                <a:lnTo>
                  <a:pt x="284480" y="251777"/>
                </a:lnTo>
                <a:lnTo>
                  <a:pt x="183959" y="183960"/>
                </a:lnTo>
                <a:lnTo>
                  <a:pt x="251777" y="284480"/>
                </a:lnTo>
                <a:lnTo>
                  <a:pt x="0" y="333438"/>
                </a:lnTo>
                <a:lnTo>
                  <a:pt x="251777" y="382333"/>
                </a:lnTo>
                <a:lnTo>
                  <a:pt x="183959" y="482854"/>
                </a:lnTo>
                <a:lnTo>
                  <a:pt x="284480" y="415036"/>
                </a:lnTo>
                <a:lnTo>
                  <a:pt x="333438" y="666813"/>
                </a:lnTo>
                <a:lnTo>
                  <a:pt x="382333" y="415036"/>
                </a:lnTo>
                <a:lnTo>
                  <a:pt x="482854" y="482854"/>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498" name="Google Shape;498;p36"/>
          <p:cNvPicPr preferRelativeResize="0"/>
          <p:nvPr/>
        </p:nvPicPr>
        <p:blipFill>
          <a:blip r:embed="rId3">
            <a:alphaModFix/>
          </a:blip>
          <a:stretch>
            <a:fillRect/>
          </a:stretch>
        </p:blipFill>
        <p:spPr>
          <a:xfrm>
            <a:off x="2258425" y="2318425"/>
            <a:ext cx="4286250" cy="262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7"/>
          <p:cNvSpPr txBox="1">
            <a:spLocks noGrp="1"/>
          </p:cNvSpPr>
          <p:nvPr>
            <p:ph type="title"/>
          </p:nvPr>
        </p:nvSpPr>
        <p:spPr>
          <a:xfrm>
            <a:off x="752625" y="391825"/>
            <a:ext cx="6736200" cy="24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i="1"/>
              <a:t>BMI Distribution with Stroke Incidence</a:t>
            </a:r>
            <a:endParaRPr sz="1800" i="1"/>
          </a:p>
        </p:txBody>
      </p:sp>
      <p:sp>
        <p:nvSpPr>
          <p:cNvPr id="504" name="Google Shape;504;p37"/>
          <p:cNvSpPr txBox="1">
            <a:spLocks noGrp="1"/>
          </p:cNvSpPr>
          <p:nvPr>
            <p:ph type="subTitle" idx="1"/>
          </p:nvPr>
        </p:nvSpPr>
        <p:spPr>
          <a:xfrm>
            <a:off x="778700" y="560475"/>
            <a:ext cx="3923700" cy="12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t>Visualization</a:t>
            </a:r>
            <a:r>
              <a:rPr lang="en" sz="1400"/>
              <a:t>: A histogram with KDE overlay depicting BMI distribution for stroke and non-stroke cases.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i="1"/>
              <a:t>Observation</a:t>
            </a:r>
            <a:r>
              <a:rPr lang="en" sz="1400"/>
              <a:t>:</a:t>
            </a:r>
            <a:endParaRPr sz="1400"/>
          </a:p>
          <a:p>
            <a:pPr marL="457200" lvl="0" indent="-317500" algn="l" rtl="0">
              <a:spcBef>
                <a:spcPts val="0"/>
              </a:spcBef>
              <a:spcAft>
                <a:spcPts val="0"/>
              </a:spcAft>
              <a:buSzPts val="1400"/>
              <a:buChar char="★"/>
            </a:pPr>
            <a:r>
              <a:rPr lang="en" sz="1400"/>
              <a:t>Stroke cases are slightly more frequent among individuals with higher BMI. </a:t>
            </a:r>
            <a:endParaRPr sz="1400"/>
          </a:p>
          <a:p>
            <a:pPr marL="457200" lvl="0" indent="-317500" algn="l" rtl="0">
              <a:spcBef>
                <a:spcPts val="0"/>
              </a:spcBef>
              <a:spcAft>
                <a:spcPts val="0"/>
              </a:spcAft>
              <a:buSzPts val="1400"/>
              <a:buChar char="★"/>
            </a:pPr>
            <a:r>
              <a:rPr lang="en" sz="1400"/>
              <a:t>BMI alone does not show a strong correlation with stroke.</a:t>
            </a:r>
            <a:endParaRPr sz="1400"/>
          </a:p>
        </p:txBody>
      </p:sp>
      <p:sp>
        <p:nvSpPr>
          <p:cNvPr id="505" name="Google Shape;505;p37"/>
          <p:cNvSpPr txBox="1">
            <a:spLocks noGrp="1"/>
          </p:cNvSpPr>
          <p:nvPr>
            <p:ph type="title"/>
          </p:nvPr>
        </p:nvSpPr>
        <p:spPr>
          <a:xfrm>
            <a:off x="752625" y="3058825"/>
            <a:ext cx="6736200" cy="24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i="1"/>
              <a:t>Gender Distribution by Stroke Incidence </a:t>
            </a:r>
            <a:endParaRPr sz="1800" i="1"/>
          </a:p>
        </p:txBody>
      </p:sp>
      <p:sp>
        <p:nvSpPr>
          <p:cNvPr id="506" name="Google Shape;506;p37"/>
          <p:cNvSpPr txBox="1">
            <a:spLocks noGrp="1"/>
          </p:cNvSpPr>
          <p:nvPr>
            <p:ph type="subTitle" idx="1"/>
          </p:nvPr>
        </p:nvSpPr>
        <p:spPr>
          <a:xfrm>
            <a:off x="778700" y="3227475"/>
            <a:ext cx="3923700" cy="12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t>Visualization</a:t>
            </a:r>
            <a:r>
              <a:rPr lang="en" sz="1400"/>
              <a:t>: A count plot showing the distribution of stroke cases by gender.</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i="1"/>
              <a:t>Observation</a:t>
            </a:r>
            <a:r>
              <a:rPr lang="en" sz="1400"/>
              <a:t>:</a:t>
            </a:r>
            <a:endParaRPr sz="1400"/>
          </a:p>
          <a:p>
            <a:pPr marL="457200" lvl="0" indent="-317500" algn="l" rtl="0">
              <a:spcBef>
                <a:spcPts val="0"/>
              </a:spcBef>
              <a:spcAft>
                <a:spcPts val="0"/>
              </a:spcAft>
              <a:buSzPts val="1400"/>
              <a:buChar char="★"/>
            </a:pPr>
            <a:r>
              <a:rPr lang="en" sz="1400"/>
              <a:t>Both genders show comparable stroke incidence rates, though slight variations exist.</a:t>
            </a:r>
            <a:endParaRPr sz="1400"/>
          </a:p>
        </p:txBody>
      </p:sp>
      <p:pic>
        <p:nvPicPr>
          <p:cNvPr id="507" name="Google Shape;507;p37"/>
          <p:cNvPicPr preferRelativeResize="0"/>
          <p:nvPr/>
        </p:nvPicPr>
        <p:blipFill>
          <a:blip r:embed="rId3">
            <a:alphaModFix/>
          </a:blip>
          <a:stretch>
            <a:fillRect/>
          </a:stretch>
        </p:blipFill>
        <p:spPr>
          <a:xfrm>
            <a:off x="5212450" y="391825"/>
            <a:ext cx="3336951" cy="2107225"/>
          </a:xfrm>
          <a:prstGeom prst="rect">
            <a:avLst/>
          </a:prstGeom>
          <a:noFill/>
          <a:ln>
            <a:noFill/>
          </a:ln>
        </p:spPr>
      </p:pic>
      <p:pic>
        <p:nvPicPr>
          <p:cNvPr id="508" name="Google Shape;508;p37"/>
          <p:cNvPicPr preferRelativeResize="0"/>
          <p:nvPr/>
        </p:nvPicPr>
        <p:blipFill>
          <a:blip r:embed="rId4">
            <a:alphaModFix/>
          </a:blip>
          <a:stretch>
            <a:fillRect/>
          </a:stretch>
        </p:blipFill>
        <p:spPr>
          <a:xfrm>
            <a:off x="5531665" y="2742500"/>
            <a:ext cx="2904934" cy="219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8"/>
          <p:cNvSpPr txBox="1">
            <a:spLocks noGrp="1"/>
          </p:cNvSpPr>
          <p:nvPr>
            <p:ph type="title"/>
          </p:nvPr>
        </p:nvSpPr>
        <p:spPr>
          <a:xfrm>
            <a:off x="752625" y="391825"/>
            <a:ext cx="6736200" cy="24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i="1"/>
              <a:t>Age Distribution by Smoking Status and Stroke Incidence</a:t>
            </a:r>
            <a:endParaRPr sz="1800" i="1"/>
          </a:p>
        </p:txBody>
      </p:sp>
      <p:sp>
        <p:nvSpPr>
          <p:cNvPr id="514" name="Google Shape;514;p38"/>
          <p:cNvSpPr txBox="1">
            <a:spLocks noGrp="1"/>
          </p:cNvSpPr>
          <p:nvPr>
            <p:ph type="subTitle" idx="1"/>
          </p:nvPr>
        </p:nvSpPr>
        <p:spPr>
          <a:xfrm>
            <a:off x="778700" y="560475"/>
            <a:ext cx="3923700" cy="12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t>Visualization:  A boxplot showing age distribution across different smoking statuses with stroke incidence.</a:t>
            </a:r>
            <a:endParaRPr sz="1400" i="1"/>
          </a:p>
          <a:p>
            <a:pPr marL="0" lvl="0" indent="0" algn="l" rtl="0">
              <a:spcBef>
                <a:spcPts val="0"/>
              </a:spcBef>
              <a:spcAft>
                <a:spcPts val="0"/>
              </a:spcAft>
              <a:buNone/>
            </a:pPr>
            <a:endParaRPr sz="1400"/>
          </a:p>
          <a:p>
            <a:pPr marL="0" lvl="0" indent="0" algn="l" rtl="0">
              <a:spcBef>
                <a:spcPts val="0"/>
              </a:spcBef>
              <a:spcAft>
                <a:spcPts val="0"/>
              </a:spcAft>
              <a:buNone/>
            </a:pPr>
            <a:r>
              <a:rPr lang="en" sz="1400" i="1"/>
              <a:t>Observation</a:t>
            </a:r>
            <a:r>
              <a:rPr lang="en" sz="1400"/>
              <a:t>:</a:t>
            </a:r>
            <a:endParaRPr sz="1400"/>
          </a:p>
          <a:p>
            <a:pPr marL="457200" lvl="0" indent="-317500" algn="l" rtl="0">
              <a:spcBef>
                <a:spcPts val="0"/>
              </a:spcBef>
              <a:spcAft>
                <a:spcPts val="0"/>
              </a:spcAft>
              <a:buSzPts val="1400"/>
              <a:buChar char="★"/>
            </a:pPr>
            <a:r>
              <a:rPr lang="en" sz="1400"/>
              <a:t>Stroke is more prevalent among older individuals, regardless of smoking status.</a:t>
            </a:r>
            <a:endParaRPr sz="1400"/>
          </a:p>
          <a:p>
            <a:pPr marL="457200" lvl="0" indent="-317500" algn="l" rtl="0">
              <a:spcBef>
                <a:spcPts val="0"/>
              </a:spcBef>
              <a:spcAft>
                <a:spcPts val="0"/>
              </a:spcAft>
              <a:buSzPts val="1400"/>
              <a:buChar char="★"/>
            </a:pPr>
            <a:r>
              <a:rPr lang="en" sz="1400"/>
              <a:t>Smoking does not directly correlate to stroke in younger age groups but shows an impact in older populations.</a:t>
            </a:r>
            <a:endParaRPr sz="1400"/>
          </a:p>
        </p:txBody>
      </p:sp>
      <p:sp>
        <p:nvSpPr>
          <p:cNvPr id="515" name="Google Shape;515;p38"/>
          <p:cNvSpPr txBox="1">
            <a:spLocks noGrp="1"/>
          </p:cNvSpPr>
          <p:nvPr>
            <p:ph type="title"/>
          </p:nvPr>
        </p:nvSpPr>
        <p:spPr>
          <a:xfrm>
            <a:off x="752625" y="3058825"/>
            <a:ext cx="6736200" cy="24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i="1"/>
              <a:t>Scatter Plot of Age vs BMI by Stroke Incidence</a:t>
            </a:r>
            <a:endParaRPr sz="1800" i="1"/>
          </a:p>
        </p:txBody>
      </p:sp>
      <p:sp>
        <p:nvSpPr>
          <p:cNvPr id="516" name="Google Shape;516;p38"/>
          <p:cNvSpPr txBox="1">
            <a:spLocks noGrp="1"/>
          </p:cNvSpPr>
          <p:nvPr>
            <p:ph type="subTitle" idx="1"/>
          </p:nvPr>
        </p:nvSpPr>
        <p:spPr>
          <a:xfrm>
            <a:off x="778700" y="3227475"/>
            <a:ext cx="3923700" cy="12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t>Visualization</a:t>
            </a:r>
            <a:r>
              <a:rPr lang="en" sz="1400"/>
              <a:t>:  A scatter plot showing the relationship between age, BMI, and stroke incidence.</a:t>
            </a:r>
            <a:endParaRPr sz="1400"/>
          </a:p>
          <a:p>
            <a:pPr marL="0" lvl="0" indent="0" algn="l" rtl="0">
              <a:spcBef>
                <a:spcPts val="0"/>
              </a:spcBef>
              <a:spcAft>
                <a:spcPts val="0"/>
              </a:spcAft>
              <a:buNone/>
            </a:pPr>
            <a:r>
              <a:rPr lang="en" sz="1400" i="1"/>
              <a:t>Observation</a:t>
            </a:r>
            <a:r>
              <a:rPr lang="en" sz="1400"/>
              <a:t>:</a:t>
            </a:r>
            <a:endParaRPr sz="1400"/>
          </a:p>
          <a:p>
            <a:pPr marL="457200" lvl="0" indent="-317500" algn="l" rtl="0">
              <a:spcBef>
                <a:spcPts val="0"/>
              </a:spcBef>
              <a:spcAft>
                <a:spcPts val="0"/>
              </a:spcAft>
              <a:buSzPts val="1400"/>
              <a:buChar char="★"/>
            </a:pPr>
            <a:r>
              <a:rPr lang="en" sz="1400"/>
              <a:t>Most stroke cases cluster in older individuals with a range of BMI values.</a:t>
            </a:r>
            <a:endParaRPr sz="1400"/>
          </a:p>
          <a:p>
            <a:pPr marL="457200" lvl="0" indent="-317500" algn="l" rtl="0">
              <a:spcBef>
                <a:spcPts val="0"/>
              </a:spcBef>
              <a:spcAft>
                <a:spcPts val="0"/>
              </a:spcAft>
              <a:buSzPts val="1400"/>
              <a:buChar char="★"/>
            </a:pPr>
            <a:r>
              <a:rPr lang="en" sz="1400"/>
              <a:t>No distinct pattern emerges in BMI but age is a significant factor.</a:t>
            </a:r>
            <a:endParaRPr sz="1400"/>
          </a:p>
        </p:txBody>
      </p:sp>
      <p:pic>
        <p:nvPicPr>
          <p:cNvPr id="517" name="Google Shape;517;p38"/>
          <p:cNvPicPr preferRelativeResize="0"/>
          <p:nvPr/>
        </p:nvPicPr>
        <p:blipFill rotWithShape="1">
          <a:blip r:embed="rId3">
            <a:alphaModFix/>
          </a:blip>
          <a:srcRect l="7612" r="7620"/>
          <a:stretch/>
        </p:blipFill>
        <p:spPr>
          <a:xfrm>
            <a:off x="5267812" y="560463"/>
            <a:ext cx="3336950" cy="2107224"/>
          </a:xfrm>
          <a:prstGeom prst="rect">
            <a:avLst/>
          </a:prstGeom>
          <a:noFill/>
          <a:ln>
            <a:noFill/>
          </a:ln>
        </p:spPr>
      </p:pic>
      <p:pic>
        <p:nvPicPr>
          <p:cNvPr id="518" name="Google Shape;518;p38"/>
          <p:cNvPicPr preferRelativeResize="0"/>
          <p:nvPr/>
        </p:nvPicPr>
        <p:blipFill rotWithShape="1">
          <a:blip r:embed="rId4">
            <a:alphaModFix/>
          </a:blip>
          <a:srcRect l="9539" r="9547"/>
          <a:stretch/>
        </p:blipFill>
        <p:spPr>
          <a:xfrm>
            <a:off x="5832915" y="2827600"/>
            <a:ext cx="2904934" cy="219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p:nvPr/>
        </p:nvSpPr>
        <p:spPr>
          <a:xfrm>
            <a:off x="4740234" y="1908850"/>
            <a:ext cx="841800" cy="841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24" name="Google Shape;524;p39"/>
          <p:cNvSpPr/>
          <p:nvPr/>
        </p:nvSpPr>
        <p:spPr>
          <a:xfrm>
            <a:off x="1466850" y="542925"/>
            <a:ext cx="2931000" cy="40644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25" name="Google Shape;525;p39"/>
          <p:cNvSpPr txBox="1">
            <a:spLocks noGrp="1"/>
          </p:cNvSpPr>
          <p:nvPr>
            <p:ph type="title"/>
          </p:nvPr>
        </p:nvSpPr>
        <p:spPr>
          <a:xfrm>
            <a:off x="5019675" y="3249400"/>
            <a:ext cx="4124400" cy="13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Encoding</a:t>
            </a:r>
            <a:endParaRPr/>
          </a:p>
        </p:txBody>
      </p:sp>
      <p:sp>
        <p:nvSpPr>
          <p:cNvPr id="526" name="Google Shape;526;p39"/>
          <p:cNvSpPr txBox="1">
            <a:spLocks noGrp="1"/>
          </p:cNvSpPr>
          <p:nvPr>
            <p:ph type="title" idx="2"/>
          </p:nvPr>
        </p:nvSpPr>
        <p:spPr>
          <a:xfrm>
            <a:off x="5158555" y="2323113"/>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527" name="Google Shape;527;p39"/>
          <p:cNvPicPr preferRelativeResize="0">
            <a:picLocks noGrp="1"/>
          </p:cNvPicPr>
          <p:nvPr>
            <p:ph type="pic" idx="3"/>
          </p:nvPr>
        </p:nvPicPr>
        <p:blipFill rotWithShape="1">
          <a:blip r:embed="rId3">
            <a:alphaModFix/>
          </a:blip>
          <a:srcRect l="14043" r="14050"/>
          <a:stretch/>
        </p:blipFill>
        <p:spPr>
          <a:xfrm>
            <a:off x="713225" y="539500"/>
            <a:ext cx="2922600" cy="4064400"/>
          </a:xfrm>
          <a:prstGeom prst="round2SameRect">
            <a:avLst>
              <a:gd name="adj1" fmla="val 50000"/>
              <a:gd name="adj2" fmla="val 0"/>
            </a:avLst>
          </a:prstGeom>
        </p:spPr>
      </p:pic>
      <p:grpSp>
        <p:nvGrpSpPr>
          <p:cNvPr id="528" name="Google Shape;528;p39"/>
          <p:cNvGrpSpPr/>
          <p:nvPr/>
        </p:nvGrpSpPr>
        <p:grpSpPr>
          <a:xfrm>
            <a:off x="6628199" y="1541597"/>
            <a:ext cx="790681" cy="781536"/>
            <a:chOff x="3476625" y="656844"/>
            <a:chExt cx="1130998" cy="1117917"/>
          </a:xfrm>
        </p:grpSpPr>
        <p:sp>
          <p:nvSpPr>
            <p:cNvPr id="529" name="Google Shape;529;p39"/>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39"/>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39"/>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9"/>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9"/>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9"/>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9"/>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9"/>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9"/>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9"/>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39" name="Google Shape;539;p39"/>
          <p:cNvSpPr/>
          <p:nvPr/>
        </p:nvSpPr>
        <p:spPr>
          <a:xfrm>
            <a:off x="713222" y="542917"/>
            <a:ext cx="790345" cy="790345"/>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pic>
        <p:nvPicPr>
          <p:cNvPr id="544" name="Google Shape;544;p40"/>
          <p:cNvPicPr preferRelativeResize="0"/>
          <p:nvPr/>
        </p:nvPicPr>
        <p:blipFill>
          <a:blip r:embed="rId3">
            <a:alphaModFix/>
          </a:blip>
          <a:stretch>
            <a:fillRect/>
          </a:stretch>
        </p:blipFill>
        <p:spPr>
          <a:xfrm>
            <a:off x="700150" y="1349725"/>
            <a:ext cx="7743352" cy="688200"/>
          </a:xfrm>
          <a:prstGeom prst="rect">
            <a:avLst/>
          </a:prstGeom>
          <a:noFill/>
          <a:ln>
            <a:noFill/>
          </a:ln>
          <a:effectLst>
            <a:outerShdw blurRad="57150" dist="19050" dir="5400000" algn="bl" rotWithShape="0">
              <a:srgbClr val="000000">
                <a:alpha val="50000"/>
              </a:srgbClr>
            </a:outerShdw>
          </a:effectLst>
        </p:spPr>
      </p:pic>
      <p:sp>
        <p:nvSpPr>
          <p:cNvPr id="545" name="Google Shape;545;p40"/>
          <p:cNvSpPr/>
          <p:nvPr/>
        </p:nvSpPr>
        <p:spPr>
          <a:xfrm>
            <a:off x="2547134" y="377353"/>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46" name="Google Shape;546;p40"/>
          <p:cNvSpPr/>
          <p:nvPr/>
        </p:nvSpPr>
        <p:spPr>
          <a:xfrm>
            <a:off x="-1500800" y="2778125"/>
            <a:ext cx="799200" cy="799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47" name="Google Shape;547;p40"/>
          <p:cNvSpPr/>
          <p:nvPr/>
        </p:nvSpPr>
        <p:spPr>
          <a:xfrm>
            <a:off x="-1564550" y="1887600"/>
            <a:ext cx="369300" cy="369300"/>
          </a:xfrm>
          <a:prstGeom prst="ellipse">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48" name="Google Shape;548;p40"/>
          <p:cNvSpPr/>
          <p:nvPr/>
        </p:nvSpPr>
        <p:spPr>
          <a:xfrm>
            <a:off x="-2378012" y="1121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49" name="Google Shape;549;p40"/>
          <p:cNvSpPr/>
          <p:nvPr/>
        </p:nvSpPr>
        <p:spPr>
          <a:xfrm>
            <a:off x="-3255200" y="-934975"/>
            <a:ext cx="877200" cy="3354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550" name="Google Shape;550;p40"/>
          <p:cNvGrpSpPr/>
          <p:nvPr/>
        </p:nvGrpSpPr>
        <p:grpSpPr>
          <a:xfrm rot="-5400000">
            <a:off x="-2094986" y="-832807"/>
            <a:ext cx="1430173" cy="1043710"/>
            <a:chOff x="7218328" y="-1025906"/>
            <a:chExt cx="1602076" cy="1169161"/>
          </a:xfrm>
        </p:grpSpPr>
        <p:sp>
          <p:nvSpPr>
            <p:cNvPr id="551" name="Google Shape;551;p40"/>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40"/>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3" name="Google Shape;553;p40"/>
          <p:cNvSpPr/>
          <p:nvPr/>
        </p:nvSpPr>
        <p:spPr>
          <a:xfrm>
            <a:off x="-3753675" y="176150"/>
            <a:ext cx="796500" cy="1109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554" name="Google Shape;554;p40"/>
          <p:cNvGrpSpPr/>
          <p:nvPr/>
        </p:nvGrpSpPr>
        <p:grpSpPr>
          <a:xfrm>
            <a:off x="5476270" y="-1233892"/>
            <a:ext cx="1691037" cy="563796"/>
            <a:chOff x="-250955" y="-280117"/>
            <a:chExt cx="1691037" cy="563796"/>
          </a:xfrm>
        </p:grpSpPr>
        <p:grpSp>
          <p:nvGrpSpPr>
            <p:cNvPr id="555" name="Google Shape;555;p40"/>
            <p:cNvGrpSpPr/>
            <p:nvPr/>
          </p:nvGrpSpPr>
          <p:grpSpPr>
            <a:xfrm>
              <a:off x="-250955" y="-280117"/>
              <a:ext cx="964170" cy="563796"/>
              <a:chOff x="8364152" y="215196"/>
              <a:chExt cx="554599" cy="324300"/>
            </a:xfrm>
          </p:grpSpPr>
          <p:sp>
            <p:nvSpPr>
              <p:cNvPr id="556" name="Google Shape;556;p40"/>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57" name="Google Shape;557;p40"/>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558" name="Google Shape;558;p40"/>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559" name="Google Shape;559;p40"/>
          <p:cNvSpPr/>
          <p:nvPr/>
        </p:nvSpPr>
        <p:spPr>
          <a:xfrm>
            <a:off x="-3364559" y="1978827"/>
            <a:ext cx="799293" cy="799293"/>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40"/>
          <p:cNvSpPr/>
          <p:nvPr/>
        </p:nvSpPr>
        <p:spPr>
          <a:xfrm flipH="1">
            <a:off x="9909350" y="3127250"/>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61" name="Google Shape;561;p40"/>
          <p:cNvSpPr/>
          <p:nvPr/>
        </p:nvSpPr>
        <p:spPr>
          <a:xfrm flipH="1">
            <a:off x="9909350" y="3577325"/>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62" name="Google Shape;562;p40"/>
          <p:cNvSpPr txBox="1"/>
          <p:nvPr/>
        </p:nvSpPr>
        <p:spPr>
          <a:xfrm>
            <a:off x="622300" y="305200"/>
            <a:ext cx="3441300" cy="56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u="sng"/>
              <a:t>Data Encoding</a:t>
            </a:r>
            <a:endParaRPr sz="2000" u="sng"/>
          </a:p>
          <a:p>
            <a:pPr marL="0" lvl="0" indent="0" algn="l" rtl="0">
              <a:spcBef>
                <a:spcPts val="0"/>
              </a:spcBef>
              <a:spcAft>
                <a:spcPts val="0"/>
              </a:spcAft>
              <a:buNone/>
            </a:pPr>
            <a:endParaRPr sz="1200">
              <a:solidFill>
                <a:schemeClr val="dk1"/>
              </a:solidFill>
              <a:latin typeface="Barlow"/>
              <a:ea typeface="Barlow"/>
              <a:cs typeface="Barlow"/>
              <a:sym typeface="Barlow"/>
            </a:endParaRPr>
          </a:p>
        </p:txBody>
      </p:sp>
      <p:sp>
        <p:nvSpPr>
          <p:cNvPr id="563" name="Google Shape;563;p40"/>
          <p:cNvSpPr/>
          <p:nvPr/>
        </p:nvSpPr>
        <p:spPr>
          <a:xfrm>
            <a:off x="1122475" y="1515163"/>
            <a:ext cx="1691100" cy="36930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rPr>
              <a:t>Residence_type</a:t>
            </a:r>
            <a:endParaRPr sz="1100">
              <a:solidFill>
                <a:srgbClr val="FFFFFF"/>
              </a:solidFill>
            </a:endParaRPr>
          </a:p>
        </p:txBody>
      </p:sp>
      <p:sp>
        <p:nvSpPr>
          <p:cNvPr id="564" name="Google Shape;564;p40"/>
          <p:cNvSpPr/>
          <p:nvPr/>
        </p:nvSpPr>
        <p:spPr>
          <a:xfrm>
            <a:off x="3534275" y="1515175"/>
            <a:ext cx="1691100" cy="369300"/>
          </a:xfrm>
          <a:prstGeom prst="ellipse">
            <a:avLst/>
          </a:prstGeom>
          <a:solidFill>
            <a:srgbClr val="21212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rgbClr val="FFFFFF"/>
                </a:solidFill>
              </a:rPr>
              <a:t>Work_Type</a:t>
            </a:r>
            <a:endParaRPr sz="1200">
              <a:solidFill>
                <a:srgbClr val="FFFFFF"/>
              </a:solidFill>
            </a:endParaRPr>
          </a:p>
        </p:txBody>
      </p:sp>
      <p:sp>
        <p:nvSpPr>
          <p:cNvPr id="565" name="Google Shape;565;p40"/>
          <p:cNvSpPr txBox="1"/>
          <p:nvPr/>
        </p:nvSpPr>
        <p:spPr>
          <a:xfrm>
            <a:off x="2813575" y="2145675"/>
            <a:ext cx="2866200" cy="16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a:solidFill>
                <a:srgbClr val="FFFFFF"/>
              </a:solidFill>
            </a:endParaRPr>
          </a:p>
          <a:p>
            <a:pPr marL="0" lvl="0" indent="0" algn="l" rtl="0">
              <a:spcBef>
                <a:spcPts val="0"/>
              </a:spcBef>
              <a:spcAft>
                <a:spcPts val="0"/>
              </a:spcAft>
              <a:buNone/>
            </a:pPr>
            <a:endParaRPr sz="700">
              <a:solidFill>
                <a:schemeClr val="dk1"/>
              </a:solidFill>
              <a:latin typeface="Barlow"/>
              <a:ea typeface="Barlow"/>
              <a:cs typeface="Barlow"/>
              <a:sym typeface="Barlow"/>
            </a:endParaRPr>
          </a:p>
        </p:txBody>
      </p:sp>
      <p:sp>
        <p:nvSpPr>
          <p:cNvPr id="566" name="Google Shape;566;p40"/>
          <p:cNvSpPr txBox="1"/>
          <p:nvPr/>
        </p:nvSpPr>
        <p:spPr>
          <a:xfrm>
            <a:off x="7005600" y="3348725"/>
            <a:ext cx="2138400" cy="688200"/>
          </a:xfrm>
          <a:prstGeom prst="rect">
            <a:avLst/>
          </a:prstGeom>
          <a:noFill/>
          <a:ln>
            <a:noFill/>
          </a:ln>
          <a:effectLst>
            <a:reflection dist="38100" dir="5400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Barlow"/>
              <a:ea typeface="Barlow"/>
              <a:cs typeface="Barlow"/>
              <a:sym typeface="Barlow"/>
            </a:endParaRPr>
          </a:p>
        </p:txBody>
      </p:sp>
      <p:pic>
        <p:nvPicPr>
          <p:cNvPr id="567" name="Google Shape;567;p40"/>
          <p:cNvPicPr preferRelativeResize="0"/>
          <p:nvPr/>
        </p:nvPicPr>
        <p:blipFill>
          <a:blip r:embed="rId4">
            <a:alphaModFix/>
          </a:blip>
          <a:stretch>
            <a:fillRect/>
          </a:stretch>
        </p:blipFill>
        <p:spPr>
          <a:xfrm>
            <a:off x="700142" y="2742200"/>
            <a:ext cx="7743356" cy="381650"/>
          </a:xfrm>
          <a:prstGeom prst="rect">
            <a:avLst/>
          </a:prstGeom>
          <a:noFill/>
          <a:ln w="9525" cap="flat" cmpd="sng">
            <a:solidFill>
              <a:srgbClr val="9E9E9E"/>
            </a:solidFill>
            <a:prstDash val="solid"/>
            <a:round/>
            <a:headEnd type="none" w="sm" len="sm"/>
            <a:tailEnd type="none" w="sm" len="sm"/>
          </a:ln>
          <a:effectLst>
            <a:outerShdw blurRad="57150" dist="19050" dir="5400000" algn="bl" rotWithShape="0">
              <a:srgbClr val="000000">
                <a:alpha val="50000"/>
              </a:srgbClr>
            </a:outerShdw>
          </a:effectLst>
        </p:spPr>
      </p:pic>
      <p:sp>
        <p:nvSpPr>
          <p:cNvPr id="568" name="Google Shape;568;p40"/>
          <p:cNvSpPr/>
          <p:nvPr/>
        </p:nvSpPr>
        <p:spPr>
          <a:xfrm>
            <a:off x="5946075" y="1438963"/>
            <a:ext cx="1691100" cy="36930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solidFill>
                <a:srgbClr val="FFFFFF"/>
              </a:solidFill>
            </a:endParaRPr>
          </a:p>
          <a:p>
            <a:pPr marL="0" lvl="0" indent="0" algn="ctr" rtl="0">
              <a:lnSpc>
                <a:spcPct val="115000"/>
              </a:lnSpc>
              <a:spcBef>
                <a:spcPts val="0"/>
              </a:spcBef>
              <a:spcAft>
                <a:spcPts val="0"/>
              </a:spcAft>
              <a:buNone/>
            </a:pPr>
            <a:r>
              <a:rPr lang="en" sz="1100">
                <a:solidFill>
                  <a:srgbClr val="FFFFFF"/>
                </a:solidFill>
              </a:rPr>
              <a:t>Smoking_status</a:t>
            </a:r>
            <a:endParaRPr sz="1100">
              <a:solidFill>
                <a:srgbClr val="FFFFFF"/>
              </a:solidFill>
            </a:endParaRPr>
          </a:p>
          <a:p>
            <a:pPr marL="0" lvl="0" indent="0" algn="ctr" rtl="0">
              <a:lnSpc>
                <a:spcPct val="115000"/>
              </a:lnSpc>
              <a:spcBef>
                <a:spcPts val="0"/>
              </a:spcBef>
              <a:spcAft>
                <a:spcPts val="0"/>
              </a:spcAft>
              <a:buNone/>
            </a:pPr>
            <a:endParaRPr sz="700">
              <a:solidFill>
                <a:srgbClr val="FFFFFF"/>
              </a:solidFill>
            </a:endParaRPr>
          </a:p>
        </p:txBody>
      </p:sp>
      <p:pic>
        <p:nvPicPr>
          <p:cNvPr id="569" name="Google Shape;569;p40"/>
          <p:cNvPicPr preferRelativeResize="0"/>
          <p:nvPr/>
        </p:nvPicPr>
        <p:blipFill>
          <a:blip r:embed="rId5">
            <a:alphaModFix/>
          </a:blip>
          <a:stretch>
            <a:fillRect/>
          </a:stretch>
        </p:blipFill>
        <p:spPr>
          <a:xfrm flipH="1">
            <a:off x="1914775" y="2025588"/>
            <a:ext cx="153057" cy="799300"/>
          </a:xfrm>
          <a:prstGeom prst="rect">
            <a:avLst/>
          </a:prstGeom>
          <a:noFill/>
          <a:ln>
            <a:noFill/>
          </a:ln>
        </p:spPr>
      </p:pic>
      <p:pic>
        <p:nvPicPr>
          <p:cNvPr id="570" name="Google Shape;570;p40"/>
          <p:cNvPicPr preferRelativeResize="0"/>
          <p:nvPr/>
        </p:nvPicPr>
        <p:blipFill>
          <a:blip r:embed="rId5">
            <a:alphaModFix/>
          </a:blip>
          <a:stretch>
            <a:fillRect/>
          </a:stretch>
        </p:blipFill>
        <p:spPr>
          <a:xfrm>
            <a:off x="4411825" y="2033513"/>
            <a:ext cx="167850" cy="799300"/>
          </a:xfrm>
          <a:prstGeom prst="rect">
            <a:avLst/>
          </a:prstGeom>
          <a:noFill/>
          <a:ln>
            <a:noFill/>
          </a:ln>
        </p:spPr>
      </p:pic>
      <p:pic>
        <p:nvPicPr>
          <p:cNvPr id="571" name="Google Shape;571;p40"/>
          <p:cNvPicPr preferRelativeResize="0"/>
          <p:nvPr/>
        </p:nvPicPr>
        <p:blipFill>
          <a:blip r:embed="rId5">
            <a:alphaModFix/>
          </a:blip>
          <a:stretch>
            <a:fillRect/>
          </a:stretch>
        </p:blipFill>
        <p:spPr>
          <a:xfrm>
            <a:off x="6923675" y="2028313"/>
            <a:ext cx="167850" cy="799300"/>
          </a:xfrm>
          <a:prstGeom prst="rect">
            <a:avLst/>
          </a:prstGeom>
          <a:noFill/>
          <a:ln>
            <a:noFill/>
          </a:ln>
        </p:spPr>
      </p:pic>
      <p:pic>
        <p:nvPicPr>
          <p:cNvPr id="572" name="Google Shape;572;p40"/>
          <p:cNvPicPr preferRelativeResize="0"/>
          <p:nvPr/>
        </p:nvPicPr>
        <p:blipFill>
          <a:blip r:embed="rId6">
            <a:alphaModFix/>
          </a:blip>
          <a:stretch>
            <a:fillRect/>
          </a:stretch>
        </p:blipFill>
        <p:spPr>
          <a:xfrm>
            <a:off x="698500" y="3828125"/>
            <a:ext cx="7668923" cy="1065725"/>
          </a:xfrm>
          <a:prstGeom prst="rect">
            <a:avLst/>
          </a:prstGeom>
          <a:noFill/>
          <a:ln>
            <a:noFill/>
          </a:ln>
          <a:effectLst>
            <a:outerShdw blurRad="57150" dist="19050" dir="5400000" algn="bl" rotWithShape="0">
              <a:srgbClr val="000000">
                <a:alpha val="50000"/>
              </a:srgbClr>
            </a:outerShdw>
          </a:effectLst>
        </p:spPr>
      </p:pic>
      <p:sp>
        <p:nvSpPr>
          <p:cNvPr id="573" name="Google Shape;573;p40"/>
          <p:cNvSpPr/>
          <p:nvPr/>
        </p:nvSpPr>
        <p:spPr>
          <a:xfrm>
            <a:off x="1122475" y="3981575"/>
            <a:ext cx="1937700" cy="79920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FFFFFF"/>
                </a:solidFill>
              </a:rPr>
              <a:t>0-Rural</a:t>
            </a:r>
            <a:endParaRPr sz="1100">
              <a:solidFill>
                <a:srgbClr val="FFFFFF"/>
              </a:solidFill>
            </a:endParaRPr>
          </a:p>
          <a:p>
            <a:pPr marL="0" lvl="0" indent="0" algn="ctr" rtl="0">
              <a:lnSpc>
                <a:spcPct val="115000"/>
              </a:lnSpc>
              <a:spcBef>
                <a:spcPts val="0"/>
              </a:spcBef>
              <a:spcAft>
                <a:spcPts val="0"/>
              </a:spcAft>
              <a:buNone/>
            </a:pPr>
            <a:r>
              <a:rPr lang="en" sz="1100">
                <a:solidFill>
                  <a:srgbClr val="FFFFFF"/>
                </a:solidFill>
              </a:rPr>
              <a:t>1-Urban</a:t>
            </a:r>
            <a:endParaRPr sz="1100">
              <a:solidFill>
                <a:srgbClr val="FFFFFF"/>
              </a:solidFill>
            </a:endParaRPr>
          </a:p>
          <a:p>
            <a:pPr marL="0" lvl="0" indent="0" algn="ctr" rtl="0">
              <a:lnSpc>
                <a:spcPct val="115000"/>
              </a:lnSpc>
              <a:spcBef>
                <a:spcPts val="0"/>
              </a:spcBef>
              <a:spcAft>
                <a:spcPts val="0"/>
              </a:spcAft>
              <a:buNone/>
            </a:pPr>
            <a:endParaRPr sz="1100">
              <a:solidFill>
                <a:srgbClr val="FFFFFF"/>
              </a:solidFill>
            </a:endParaRPr>
          </a:p>
        </p:txBody>
      </p:sp>
      <p:sp>
        <p:nvSpPr>
          <p:cNvPr id="574" name="Google Shape;574;p40"/>
          <p:cNvSpPr/>
          <p:nvPr/>
        </p:nvSpPr>
        <p:spPr>
          <a:xfrm>
            <a:off x="3502625" y="3981575"/>
            <a:ext cx="2138400" cy="79920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FFFFFF"/>
                </a:solidFill>
              </a:rPr>
              <a:t>work_type_Never_worked</a:t>
            </a:r>
            <a:endParaRPr sz="800">
              <a:solidFill>
                <a:srgbClr val="FFFFFF"/>
              </a:solidFill>
            </a:endParaRPr>
          </a:p>
          <a:p>
            <a:pPr marL="0" lvl="0" indent="0" algn="l" rtl="0">
              <a:lnSpc>
                <a:spcPct val="115000"/>
              </a:lnSpc>
              <a:spcBef>
                <a:spcPts val="0"/>
              </a:spcBef>
              <a:spcAft>
                <a:spcPts val="0"/>
              </a:spcAft>
              <a:buNone/>
            </a:pPr>
            <a:r>
              <a:rPr lang="en" sz="800">
                <a:solidFill>
                  <a:srgbClr val="FFFFFF"/>
                </a:solidFill>
              </a:rPr>
              <a:t> work_type_Private</a:t>
            </a:r>
            <a:endParaRPr sz="800">
              <a:solidFill>
                <a:srgbClr val="FFFFFF"/>
              </a:solidFill>
            </a:endParaRPr>
          </a:p>
          <a:p>
            <a:pPr marL="0" lvl="0" indent="0" algn="l" rtl="0">
              <a:lnSpc>
                <a:spcPct val="115000"/>
              </a:lnSpc>
              <a:spcBef>
                <a:spcPts val="0"/>
              </a:spcBef>
              <a:spcAft>
                <a:spcPts val="0"/>
              </a:spcAft>
              <a:buNone/>
            </a:pPr>
            <a:r>
              <a:rPr lang="en" sz="800">
                <a:solidFill>
                  <a:srgbClr val="FFFFFF"/>
                </a:solidFill>
              </a:rPr>
              <a:t> work_type_Self-employed</a:t>
            </a:r>
            <a:endParaRPr sz="800">
              <a:solidFill>
                <a:srgbClr val="FFFFFF"/>
              </a:solidFill>
            </a:endParaRPr>
          </a:p>
          <a:p>
            <a:pPr marL="0" lvl="0" indent="0" algn="l" rtl="0">
              <a:lnSpc>
                <a:spcPct val="115000"/>
              </a:lnSpc>
              <a:spcBef>
                <a:spcPts val="0"/>
              </a:spcBef>
              <a:spcAft>
                <a:spcPts val="0"/>
              </a:spcAft>
              <a:buNone/>
            </a:pPr>
            <a:endParaRPr sz="500">
              <a:solidFill>
                <a:srgbClr val="FFFFFF"/>
              </a:solidFill>
            </a:endParaRPr>
          </a:p>
          <a:p>
            <a:pPr marL="0" lvl="0" indent="0" algn="l" rtl="0">
              <a:lnSpc>
                <a:spcPct val="115000"/>
              </a:lnSpc>
              <a:spcBef>
                <a:spcPts val="0"/>
              </a:spcBef>
              <a:spcAft>
                <a:spcPts val="0"/>
              </a:spcAft>
              <a:buNone/>
            </a:pPr>
            <a:endParaRPr sz="500">
              <a:solidFill>
                <a:srgbClr val="FFFFFF"/>
              </a:solidFill>
            </a:endParaRPr>
          </a:p>
        </p:txBody>
      </p:sp>
      <p:sp>
        <p:nvSpPr>
          <p:cNvPr id="575" name="Google Shape;575;p40"/>
          <p:cNvSpPr/>
          <p:nvPr/>
        </p:nvSpPr>
        <p:spPr>
          <a:xfrm>
            <a:off x="5889125" y="3905375"/>
            <a:ext cx="2406900" cy="79920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FFFFFF"/>
                </a:solidFill>
              </a:rPr>
              <a:t>smoking_status_never smoked </a:t>
            </a:r>
            <a:endParaRPr sz="800">
              <a:solidFill>
                <a:srgbClr val="FFFFFF"/>
              </a:solidFill>
            </a:endParaRPr>
          </a:p>
          <a:p>
            <a:pPr marL="0" lvl="0" indent="0" algn="l" rtl="0">
              <a:lnSpc>
                <a:spcPct val="115000"/>
              </a:lnSpc>
              <a:spcBef>
                <a:spcPts val="0"/>
              </a:spcBef>
              <a:spcAft>
                <a:spcPts val="0"/>
              </a:spcAft>
              <a:buNone/>
            </a:pPr>
            <a:r>
              <a:rPr lang="en" sz="800">
                <a:solidFill>
                  <a:srgbClr val="FFFFFF"/>
                </a:solidFill>
              </a:rPr>
              <a:t>smoking_status_formerly smoked</a:t>
            </a:r>
            <a:endParaRPr sz="800">
              <a:solidFill>
                <a:srgbClr val="FFFFFF"/>
              </a:solidFill>
            </a:endParaRPr>
          </a:p>
          <a:p>
            <a:pPr marL="0" lvl="0" indent="0" algn="l" rtl="0">
              <a:lnSpc>
                <a:spcPct val="115000"/>
              </a:lnSpc>
              <a:spcBef>
                <a:spcPts val="0"/>
              </a:spcBef>
              <a:spcAft>
                <a:spcPts val="0"/>
              </a:spcAft>
              <a:buNone/>
            </a:pPr>
            <a:r>
              <a:rPr lang="en" sz="800">
                <a:solidFill>
                  <a:srgbClr val="FFFFFF"/>
                </a:solidFill>
              </a:rPr>
              <a:t>smoking_status_smokes</a:t>
            </a:r>
            <a:endParaRPr sz="800">
              <a:solidFill>
                <a:srgbClr val="FFFFFF"/>
              </a:solidFill>
            </a:endParaRPr>
          </a:p>
          <a:p>
            <a:pPr marL="0" lvl="0" indent="0" algn="ctr" rtl="0">
              <a:lnSpc>
                <a:spcPct val="115000"/>
              </a:lnSpc>
              <a:spcBef>
                <a:spcPts val="0"/>
              </a:spcBef>
              <a:spcAft>
                <a:spcPts val="0"/>
              </a:spcAft>
              <a:buNone/>
            </a:pPr>
            <a:endParaRPr sz="750">
              <a:solidFill>
                <a:srgbClr val="FFFFFF"/>
              </a:solidFill>
            </a:endParaRPr>
          </a:p>
        </p:txBody>
      </p:sp>
      <p:pic>
        <p:nvPicPr>
          <p:cNvPr id="576" name="Google Shape;576;p40"/>
          <p:cNvPicPr preferRelativeResize="0"/>
          <p:nvPr/>
        </p:nvPicPr>
        <p:blipFill>
          <a:blip r:embed="rId5">
            <a:alphaModFix/>
          </a:blip>
          <a:stretch>
            <a:fillRect/>
          </a:stretch>
        </p:blipFill>
        <p:spPr>
          <a:xfrm flipH="1">
            <a:off x="1891500" y="3123850"/>
            <a:ext cx="153057" cy="799300"/>
          </a:xfrm>
          <a:prstGeom prst="rect">
            <a:avLst/>
          </a:prstGeom>
          <a:noFill/>
          <a:ln>
            <a:noFill/>
          </a:ln>
        </p:spPr>
      </p:pic>
      <p:pic>
        <p:nvPicPr>
          <p:cNvPr id="577" name="Google Shape;577;p40"/>
          <p:cNvPicPr preferRelativeResize="0"/>
          <p:nvPr/>
        </p:nvPicPr>
        <p:blipFill>
          <a:blip r:embed="rId5">
            <a:alphaModFix/>
          </a:blip>
          <a:stretch>
            <a:fillRect/>
          </a:stretch>
        </p:blipFill>
        <p:spPr>
          <a:xfrm flipH="1">
            <a:off x="4460188" y="3123838"/>
            <a:ext cx="153057" cy="799300"/>
          </a:xfrm>
          <a:prstGeom prst="rect">
            <a:avLst/>
          </a:prstGeom>
          <a:noFill/>
          <a:ln>
            <a:noFill/>
          </a:ln>
        </p:spPr>
      </p:pic>
      <p:pic>
        <p:nvPicPr>
          <p:cNvPr id="578" name="Google Shape;578;p40"/>
          <p:cNvPicPr preferRelativeResize="0"/>
          <p:nvPr/>
        </p:nvPicPr>
        <p:blipFill>
          <a:blip r:embed="rId5">
            <a:alphaModFix/>
          </a:blip>
          <a:stretch>
            <a:fillRect/>
          </a:stretch>
        </p:blipFill>
        <p:spPr>
          <a:xfrm flipH="1">
            <a:off x="6931075" y="3047638"/>
            <a:ext cx="153057" cy="799300"/>
          </a:xfrm>
          <a:prstGeom prst="rect">
            <a:avLst/>
          </a:prstGeom>
          <a:noFill/>
          <a:ln>
            <a:noFill/>
          </a:ln>
        </p:spPr>
      </p:pic>
      <p:sp>
        <p:nvSpPr>
          <p:cNvPr id="579" name="Google Shape;579;p40"/>
          <p:cNvSpPr txBox="1"/>
          <p:nvPr/>
        </p:nvSpPr>
        <p:spPr>
          <a:xfrm>
            <a:off x="619375" y="668575"/>
            <a:ext cx="6306300" cy="7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Barlow"/>
                <a:ea typeface="Barlow"/>
                <a:cs typeface="Barlow"/>
                <a:sym typeface="Barlow"/>
              </a:rPr>
              <a:t>Data encoding is the process of converting categorical data into numerical formats so that machine learning algorithms can interpret it.</a:t>
            </a:r>
            <a:endParaRPr sz="1200">
              <a:solidFill>
                <a:schemeClr val="dk1"/>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1"/>
          <p:cNvSpPr/>
          <p:nvPr/>
        </p:nvSpPr>
        <p:spPr>
          <a:xfrm>
            <a:off x="4740234" y="1908850"/>
            <a:ext cx="841800" cy="841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85" name="Google Shape;585;p41"/>
          <p:cNvSpPr/>
          <p:nvPr/>
        </p:nvSpPr>
        <p:spPr>
          <a:xfrm>
            <a:off x="1466850" y="542925"/>
            <a:ext cx="2931000" cy="40644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586" name="Google Shape;586;p41"/>
          <p:cNvSpPr txBox="1">
            <a:spLocks noGrp="1"/>
          </p:cNvSpPr>
          <p:nvPr>
            <p:ph type="title"/>
          </p:nvPr>
        </p:nvSpPr>
        <p:spPr>
          <a:xfrm>
            <a:off x="4835325" y="3249400"/>
            <a:ext cx="4124400" cy="135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a:solidFill>
                  <a:srgbClr val="000000"/>
                </a:solidFill>
                <a:latin typeface="Arial"/>
                <a:ea typeface="Arial"/>
                <a:cs typeface="Arial"/>
                <a:sym typeface="Arial"/>
              </a:rPr>
              <a:t>Machine Learning Models</a:t>
            </a:r>
            <a:endParaRPr/>
          </a:p>
        </p:txBody>
      </p:sp>
      <p:sp>
        <p:nvSpPr>
          <p:cNvPr id="587" name="Google Shape;587;p41"/>
          <p:cNvSpPr txBox="1">
            <a:spLocks noGrp="1"/>
          </p:cNvSpPr>
          <p:nvPr>
            <p:ph type="title" idx="2"/>
          </p:nvPr>
        </p:nvSpPr>
        <p:spPr>
          <a:xfrm>
            <a:off x="5158555" y="2323113"/>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588" name="Google Shape;588;p41"/>
          <p:cNvPicPr preferRelativeResize="0">
            <a:picLocks noGrp="1"/>
          </p:cNvPicPr>
          <p:nvPr>
            <p:ph type="pic" idx="3"/>
          </p:nvPr>
        </p:nvPicPr>
        <p:blipFill rotWithShape="1">
          <a:blip r:embed="rId3">
            <a:alphaModFix/>
          </a:blip>
          <a:srcRect l="25613" r="25608"/>
          <a:stretch/>
        </p:blipFill>
        <p:spPr>
          <a:xfrm>
            <a:off x="713225" y="539500"/>
            <a:ext cx="2922600" cy="4064400"/>
          </a:xfrm>
          <a:prstGeom prst="round2SameRect">
            <a:avLst>
              <a:gd name="adj1" fmla="val 50000"/>
              <a:gd name="adj2" fmla="val 0"/>
            </a:avLst>
          </a:prstGeom>
        </p:spPr>
      </p:pic>
      <p:grpSp>
        <p:nvGrpSpPr>
          <p:cNvPr id="589" name="Google Shape;589;p41"/>
          <p:cNvGrpSpPr/>
          <p:nvPr/>
        </p:nvGrpSpPr>
        <p:grpSpPr>
          <a:xfrm>
            <a:off x="6628199" y="1541597"/>
            <a:ext cx="790681" cy="781536"/>
            <a:chOff x="3476625" y="656844"/>
            <a:chExt cx="1130998" cy="1117917"/>
          </a:xfrm>
        </p:grpSpPr>
        <p:sp>
          <p:nvSpPr>
            <p:cNvPr id="590" name="Google Shape;590;p41"/>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41"/>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41"/>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41"/>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41"/>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41"/>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41"/>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41"/>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41"/>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41"/>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0" name="Google Shape;600;p41"/>
          <p:cNvSpPr/>
          <p:nvPr/>
        </p:nvSpPr>
        <p:spPr>
          <a:xfrm>
            <a:off x="713222" y="542917"/>
            <a:ext cx="790345" cy="790345"/>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2"/>
          <p:cNvSpPr/>
          <p:nvPr/>
        </p:nvSpPr>
        <p:spPr>
          <a:xfrm>
            <a:off x="3010059" y="816203"/>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06" name="Google Shape;606;p42"/>
          <p:cNvSpPr/>
          <p:nvPr/>
        </p:nvSpPr>
        <p:spPr>
          <a:xfrm>
            <a:off x="-1500800" y="2778125"/>
            <a:ext cx="799200" cy="799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07" name="Google Shape;607;p42"/>
          <p:cNvSpPr txBox="1">
            <a:spLocks noGrp="1"/>
          </p:cNvSpPr>
          <p:nvPr>
            <p:ph type="title"/>
          </p:nvPr>
        </p:nvSpPr>
        <p:spPr>
          <a:xfrm>
            <a:off x="1117405" y="3339266"/>
            <a:ext cx="3000000" cy="8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Logistic Regression</a:t>
            </a:r>
            <a:endParaRPr/>
          </a:p>
        </p:txBody>
      </p:sp>
      <p:sp>
        <p:nvSpPr>
          <p:cNvPr id="608" name="Google Shape;608;p42"/>
          <p:cNvSpPr txBox="1">
            <a:spLocks noGrp="1"/>
          </p:cNvSpPr>
          <p:nvPr>
            <p:ph type="title" idx="2"/>
          </p:nvPr>
        </p:nvSpPr>
        <p:spPr>
          <a:xfrm>
            <a:off x="1117850" y="1456493"/>
            <a:ext cx="2999100" cy="8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Linear Regression </a:t>
            </a:r>
            <a:endParaRPr sz="1800"/>
          </a:p>
        </p:txBody>
      </p:sp>
      <p:sp>
        <p:nvSpPr>
          <p:cNvPr id="609" name="Google Shape;609;p42"/>
          <p:cNvSpPr txBox="1">
            <a:spLocks noGrp="1"/>
          </p:cNvSpPr>
          <p:nvPr>
            <p:ph type="title" idx="4"/>
          </p:nvPr>
        </p:nvSpPr>
        <p:spPr>
          <a:xfrm>
            <a:off x="5219475" y="3339271"/>
            <a:ext cx="2804100" cy="8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Lasso Regression</a:t>
            </a:r>
            <a:endParaRPr dirty="0"/>
          </a:p>
        </p:txBody>
      </p:sp>
      <p:sp>
        <p:nvSpPr>
          <p:cNvPr id="610" name="Google Shape;610;p42"/>
          <p:cNvSpPr/>
          <p:nvPr/>
        </p:nvSpPr>
        <p:spPr>
          <a:xfrm>
            <a:off x="-1564550" y="1887600"/>
            <a:ext cx="369300" cy="369300"/>
          </a:xfrm>
          <a:prstGeom prst="ellipse">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11" name="Google Shape;611;p42"/>
          <p:cNvSpPr/>
          <p:nvPr/>
        </p:nvSpPr>
        <p:spPr>
          <a:xfrm>
            <a:off x="-2378012" y="1121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12" name="Google Shape;612;p42"/>
          <p:cNvSpPr/>
          <p:nvPr/>
        </p:nvSpPr>
        <p:spPr>
          <a:xfrm>
            <a:off x="-3255200" y="-934975"/>
            <a:ext cx="877200" cy="3354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613" name="Google Shape;613;p42"/>
          <p:cNvGrpSpPr/>
          <p:nvPr/>
        </p:nvGrpSpPr>
        <p:grpSpPr>
          <a:xfrm rot="-5400000">
            <a:off x="-2094986" y="-832807"/>
            <a:ext cx="1430173" cy="1043710"/>
            <a:chOff x="7218328" y="-1025906"/>
            <a:chExt cx="1602076" cy="1169161"/>
          </a:xfrm>
        </p:grpSpPr>
        <p:sp>
          <p:nvSpPr>
            <p:cNvPr id="614" name="Google Shape;614;p42"/>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42"/>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6" name="Google Shape;616;p42"/>
          <p:cNvSpPr/>
          <p:nvPr/>
        </p:nvSpPr>
        <p:spPr>
          <a:xfrm>
            <a:off x="-3753675" y="176150"/>
            <a:ext cx="796500" cy="1109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617" name="Google Shape;617;p42"/>
          <p:cNvGrpSpPr/>
          <p:nvPr/>
        </p:nvGrpSpPr>
        <p:grpSpPr>
          <a:xfrm>
            <a:off x="5476270" y="-1233892"/>
            <a:ext cx="1691037" cy="563796"/>
            <a:chOff x="-250955" y="-280117"/>
            <a:chExt cx="1691037" cy="563796"/>
          </a:xfrm>
        </p:grpSpPr>
        <p:grpSp>
          <p:nvGrpSpPr>
            <p:cNvPr id="618" name="Google Shape;618;p42"/>
            <p:cNvGrpSpPr/>
            <p:nvPr/>
          </p:nvGrpSpPr>
          <p:grpSpPr>
            <a:xfrm>
              <a:off x="-250955" y="-280117"/>
              <a:ext cx="964170" cy="563796"/>
              <a:chOff x="8364152" y="215196"/>
              <a:chExt cx="554599" cy="324300"/>
            </a:xfrm>
          </p:grpSpPr>
          <p:sp>
            <p:nvSpPr>
              <p:cNvPr id="619" name="Google Shape;619;p42"/>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20" name="Google Shape;620;p42"/>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621" name="Google Shape;621;p42"/>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622" name="Google Shape;622;p42"/>
          <p:cNvSpPr/>
          <p:nvPr/>
        </p:nvSpPr>
        <p:spPr>
          <a:xfrm>
            <a:off x="-3364559" y="1978827"/>
            <a:ext cx="799293" cy="799293"/>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42"/>
          <p:cNvSpPr/>
          <p:nvPr/>
        </p:nvSpPr>
        <p:spPr>
          <a:xfrm flipH="1">
            <a:off x="9909350" y="3127250"/>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24" name="Google Shape;624;p42"/>
          <p:cNvSpPr/>
          <p:nvPr/>
        </p:nvSpPr>
        <p:spPr>
          <a:xfrm flipH="1">
            <a:off x="9909350" y="3577325"/>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25" name="Google Shape;625;p42"/>
          <p:cNvSpPr txBox="1"/>
          <p:nvPr/>
        </p:nvSpPr>
        <p:spPr>
          <a:xfrm>
            <a:off x="2314675" y="342075"/>
            <a:ext cx="4014900" cy="5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Barlow"/>
              <a:ea typeface="Barlow"/>
              <a:cs typeface="Barlow"/>
              <a:sym typeface="Barlow"/>
            </a:endParaRPr>
          </a:p>
        </p:txBody>
      </p:sp>
      <p:sp>
        <p:nvSpPr>
          <p:cNvPr id="626" name="Google Shape;626;p42"/>
          <p:cNvSpPr txBox="1"/>
          <p:nvPr/>
        </p:nvSpPr>
        <p:spPr>
          <a:xfrm>
            <a:off x="1504050" y="176150"/>
            <a:ext cx="6390300" cy="45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Barlow"/>
                <a:ea typeface="Barlow"/>
                <a:cs typeface="Barlow"/>
                <a:sym typeface="Barlow"/>
              </a:rPr>
              <a:t>Machine Learning (ML) models are algorithms that enable computers to learn patterns from data and make predictions or decisions without being explicitly programmed. Common models are :</a:t>
            </a:r>
            <a:endParaRPr sz="1200">
              <a:solidFill>
                <a:schemeClr val="dk1"/>
              </a:solidFill>
              <a:latin typeface="Barlow"/>
              <a:ea typeface="Barlow"/>
              <a:cs typeface="Barlow"/>
              <a:sym typeface="Barlow"/>
            </a:endParaRPr>
          </a:p>
        </p:txBody>
      </p:sp>
      <p:sp>
        <p:nvSpPr>
          <p:cNvPr id="627" name="Google Shape;627;p42"/>
          <p:cNvSpPr txBox="1"/>
          <p:nvPr/>
        </p:nvSpPr>
        <p:spPr>
          <a:xfrm>
            <a:off x="7742900" y="1362175"/>
            <a:ext cx="1804500" cy="6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Barlow"/>
              <a:ea typeface="Barlow"/>
              <a:cs typeface="Barlow"/>
              <a:sym typeface="Barlow"/>
            </a:endParaRPr>
          </a:p>
        </p:txBody>
      </p:sp>
      <p:sp>
        <p:nvSpPr>
          <p:cNvPr id="628" name="Google Shape;628;p42"/>
          <p:cNvSpPr txBox="1">
            <a:spLocks noGrp="1"/>
          </p:cNvSpPr>
          <p:nvPr>
            <p:ph type="title" idx="4"/>
          </p:nvPr>
        </p:nvSpPr>
        <p:spPr>
          <a:xfrm>
            <a:off x="5219475" y="1473008"/>
            <a:ext cx="2804100" cy="8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Ridge 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a:t>
            </a:r>
            <a:endParaRPr/>
          </a:p>
        </p:txBody>
      </p:sp>
      <p:graphicFrame>
        <p:nvGraphicFramePr>
          <p:cNvPr id="330" name="Google Shape;330;p26"/>
          <p:cNvGraphicFramePr/>
          <p:nvPr/>
        </p:nvGraphicFramePr>
        <p:xfrm>
          <a:off x="623550" y="1277525"/>
          <a:ext cx="7704000" cy="2011500"/>
        </p:xfrm>
        <a:graphic>
          <a:graphicData uri="http://schemas.openxmlformats.org/drawingml/2006/table">
            <a:tbl>
              <a:tblPr>
                <a:noFill/>
                <a:tableStyleId>{9F60EBB0-0560-4D54-A972-B91804B15361}</a:tableStyleId>
              </a:tblPr>
              <a:tblGrid>
                <a:gridCol w="2443825">
                  <a:extLst>
                    <a:ext uri="{9D8B030D-6E8A-4147-A177-3AD203B41FA5}">
                      <a16:colId xmlns:a16="http://schemas.microsoft.com/office/drawing/2014/main" val="20000"/>
                    </a:ext>
                  </a:extLst>
                </a:gridCol>
                <a:gridCol w="5260175">
                  <a:extLst>
                    <a:ext uri="{9D8B030D-6E8A-4147-A177-3AD203B41FA5}">
                      <a16:colId xmlns:a16="http://schemas.microsoft.com/office/drawing/2014/main" val="20001"/>
                    </a:ext>
                  </a:extLst>
                </a:gridCol>
              </a:tblGrid>
              <a:tr h="299900">
                <a:tc>
                  <a:txBody>
                    <a:bodyPr/>
                    <a:lstStyle/>
                    <a:p>
                      <a:pPr marL="0" lvl="0" indent="0" algn="l" rtl="0">
                        <a:spcBef>
                          <a:spcPts val="0"/>
                        </a:spcBef>
                        <a:spcAft>
                          <a:spcPts val="0"/>
                        </a:spcAft>
                        <a:buNone/>
                      </a:pPr>
                      <a:r>
                        <a:rPr lang="en" sz="1000" b="1" u="sng">
                          <a:solidFill>
                            <a:schemeClr val="dk1"/>
                          </a:solidFill>
                          <a:latin typeface="Barlow"/>
                          <a:ea typeface="Barlow"/>
                          <a:cs typeface="Barlow"/>
                          <a:sym typeface="Barlow"/>
                        </a:rPr>
                        <a:t>Objective</a:t>
                      </a:r>
                      <a:endParaRPr sz="1000" b="1" u="sng">
                        <a:solidFill>
                          <a:schemeClr val="dk1"/>
                        </a:solidFill>
                        <a:latin typeface="Barlow"/>
                        <a:ea typeface="Barlow"/>
                        <a:cs typeface="Barlow"/>
                        <a:sym typeface="Barlow"/>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Barlow"/>
                          <a:ea typeface="Barlow"/>
                          <a:cs typeface="Barlow"/>
                          <a:sym typeface="Barlow"/>
                        </a:rPr>
                        <a:t>A summary of the project goals and aim</a:t>
                      </a:r>
                      <a:endParaRPr sz="1000">
                        <a:solidFill>
                          <a:schemeClr val="dk1"/>
                        </a:solidFill>
                        <a:latin typeface="Barlow"/>
                        <a:ea typeface="Barlow"/>
                        <a:cs typeface="Barlow"/>
                        <a:sym typeface="Barlow"/>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299900">
                <a:tc>
                  <a:txBody>
                    <a:bodyPr/>
                    <a:lstStyle/>
                    <a:p>
                      <a:pPr marL="0" lvl="0" indent="0" algn="l" rtl="0">
                        <a:spcBef>
                          <a:spcPts val="0"/>
                        </a:spcBef>
                        <a:spcAft>
                          <a:spcPts val="0"/>
                        </a:spcAft>
                        <a:buNone/>
                      </a:pPr>
                      <a:r>
                        <a:rPr lang="en" sz="1000" b="1" u="sng">
                          <a:solidFill>
                            <a:schemeClr val="dk1"/>
                          </a:solidFill>
                          <a:latin typeface="Barlow"/>
                          <a:ea typeface="Barlow"/>
                          <a:cs typeface="Barlow"/>
                          <a:sym typeface="Barlow"/>
                        </a:rPr>
                        <a:t>Project Overview</a:t>
                      </a:r>
                      <a:endParaRPr sz="1000" b="1" u="sng">
                        <a:solidFill>
                          <a:schemeClr val="dk1"/>
                        </a:solidFill>
                        <a:latin typeface="Barlow"/>
                        <a:ea typeface="Barlow"/>
                        <a:cs typeface="Barlow"/>
                        <a:sym typeface="Barlow"/>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a:solidFill>
                            <a:schemeClr val="dk1"/>
                          </a:solidFill>
                          <a:latin typeface="Barlow"/>
                          <a:ea typeface="Barlow"/>
                          <a:cs typeface="Barlow"/>
                          <a:sym typeface="Barlow"/>
                        </a:rPr>
                        <a:t>Define the outline of the project </a:t>
                      </a:r>
                      <a:endParaRPr sz="1000">
                        <a:solidFill>
                          <a:schemeClr val="dk1"/>
                        </a:solidFill>
                        <a:latin typeface="Barlow"/>
                        <a:ea typeface="Barlow"/>
                        <a:cs typeface="Barlow"/>
                        <a:sym typeface="Barlow"/>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99900">
                <a:tc>
                  <a:txBody>
                    <a:bodyPr/>
                    <a:lstStyle/>
                    <a:p>
                      <a:pPr marL="0" lvl="0" indent="0" algn="l" rtl="0">
                        <a:spcBef>
                          <a:spcPts val="0"/>
                        </a:spcBef>
                        <a:spcAft>
                          <a:spcPts val="0"/>
                        </a:spcAft>
                        <a:buNone/>
                      </a:pPr>
                      <a:r>
                        <a:rPr lang="en" sz="1000" b="1" u="sng">
                          <a:solidFill>
                            <a:schemeClr val="dk1"/>
                          </a:solidFill>
                          <a:latin typeface="Barlow"/>
                          <a:ea typeface="Barlow"/>
                          <a:cs typeface="Barlow"/>
                          <a:sym typeface="Barlow"/>
                        </a:rPr>
                        <a:t>Milestone 1</a:t>
                      </a:r>
                      <a:endParaRPr sz="1000" b="1" u="sng">
                        <a:solidFill>
                          <a:schemeClr val="dk1"/>
                        </a:solidFill>
                        <a:latin typeface="Barlow"/>
                        <a:ea typeface="Barlow"/>
                        <a:cs typeface="Barlow"/>
                        <a:sym typeface="Barlow"/>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Barlow"/>
                          <a:ea typeface="Barlow"/>
                          <a:cs typeface="Barlow"/>
                          <a:sym typeface="Barlow"/>
                        </a:rPr>
                        <a:t>Details the initial steps, such as data collection, cleaning, and preprocessing.</a:t>
                      </a:r>
                      <a:endParaRPr sz="1000">
                        <a:solidFill>
                          <a:schemeClr val="dk1"/>
                        </a:solidFill>
                        <a:latin typeface="Barlow"/>
                        <a:ea typeface="Barlow"/>
                        <a:cs typeface="Barlow"/>
                        <a:sym typeface="Barlow"/>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99900">
                <a:tc>
                  <a:txBody>
                    <a:bodyPr/>
                    <a:lstStyle/>
                    <a:p>
                      <a:pPr marL="0" lvl="0" indent="0" algn="l" rtl="0">
                        <a:spcBef>
                          <a:spcPts val="0"/>
                        </a:spcBef>
                        <a:spcAft>
                          <a:spcPts val="0"/>
                        </a:spcAft>
                        <a:buNone/>
                      </a:pPr>
                      <a:r>
                        <a:rPr lang="en" sz="1000" b="1" u="sng">
                          <a:solidFill>
                            <a:schemeClr val="dk1"/>
                          </a:solidFill>
                          <a:latin typeface="Barlow"/>
                          <a:ea typeface="Barlow"/>
                          <a:cs typeface="Barlow"/>
                          <a:sym typeface="Barlow"/>
                        </a:rPr>
                        <a:t>Milestone 2</a:t>
                      </a:r>
                      <a:endParaRPr sz="1000" b="1" u="sng">
                        <a:solidFill>
                          <a:schemeClr val="dk1"/>
                        </a:solidFill>
                        <a:latin typeface="Barlow"/>
                        <a:ea typeface="Barlow"/>
                        <a:cs typeface="Barlow"/>
                        <a:sym typeface="Barlow"/>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Barlow"/>
                          <a:ea typeface="Barlow"/>
                          <a:cs typeface="Barlow"/>
                          <a:sym typeface="Barlow"/>
                        </a:rPr>
                        <a:t>Covers data visualization  used to understand patterns and trends.</a:t>
                      </a:r>
                      <a:endParaRPr sz="1000">
                        <a:solidFill>
                          <a:schemeClr val="dk1"/>
                        </a:solidFill>
                        <a:latin typeface="Barlow"/>
                        <a:ea typeface="Barlow"/>
                        <a:cs typeface="Barlow"/>
                        <a:sym typeface="Barlow"/>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86850">
                <a:tc>
                  <a:txBody>
                    <a:bodyPr/>
                    <a:lstStyle/>
                    <a:p>
                      <a:pPr marL="0" lvl="0" indent="0" algn="l" rtl="0">
                        <a:spcBef>
                          <a:spcPts val="0"/>
                        </a:spcBef>
                        <a:spcAft>
                          <a:spcPts val="0"/>
                        </a:spcAft>
                        <a:buNone/>
                      </a:pPr>
                      <a:r>
                        <a:rPr lang="en" sz="1000" b="1" u="sng">
                          <a:solidFill>
                            <a:schemeClr val="dk1"/>
                          </a:solidFill>
                          <a:latin typeface="Barlow"/>
                          <a:ea typeface="Barlow"/>
                          <a:cs typeface="Barlow"/>
                          <a:sym typeface="Barlow"/>
                        </a:rPr>
                        <a:t>Milestone 3</a:t>
                      </a:r>
                      <a:endParaRPr sz="1000" b="1" u="sng">
                        <a:solidFill>
                          <a:schemeClr val="dk1"/>
                        </a:solidFill>
                        <a:latin typeface="Barlow"/>
                        <a:ea typeface="Barlow"/>
                        <a:cs typeface="Barlow"/>
                        <a:sym typeface="Barlow"/>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Barlow"/>
                          <a:ea typeface="Barlow"/>
                          <a:cs typeface="Barlow"/>
                          <a:sym typeface="Barlow"/>
                        </a:rPr>
                        <a:t>Covers encoding techniques </a:t>
                      </a:r>
                      <a:endParaRPr sz="1000">
                        <a:solidFill>
                          <a:schemeClr val="dk1"/>
                        </a:solidFill>
                        <a:latin typeface="Barlow"/>
                        <a:ea typeface="Barlow"/>
                        <a:cs typeface="Barlow"/>
                        <a:sym typeface="Barlow"/>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299900">
                <a:tc>
                  <a:txBody>
                    <a:bodyPr/>
                    <a:lstStyle/>
                    <a:p>
                      <a:pPr marL="0" lvl="0" indent="0" algn="l" rtl="0">
                        <a:spcBef>
                          <a:spcPts val="0"/>
                        </a:spcBef>
                        <a:spcAft>
                          <a:spcPts val="0"/>
                        </a:spcAft>
                        <a:buNone/>
                      </a:pPr>
                      <a:r>
                        <a:rPr lang="en" sz="1000" b="1" u="sng">
                          <a:solidFill>
                            <a:schemeClr val="dk1"/>
                          </a:solidFill>
                          <a:latin typeface="Barlow"/>
                          <a:ea typeface="Barlow"/>
                          <a:cs typeface="Barlow"/>
                          <a:sym typeface="Barlow"/>
                        </a:rPr>
                        <a:t>Milestone 4</a:t>
                      </a:r>
                      <a:endParaRPr sz="1000" b="1" u="sng">
                        <a:solidFill>
                          <a:schemeClr val="dk1"/>
                        </a:solidFill>
                        <a:latin typeface="Barlow"/>
                        <a:ea typeface="Barlow"/>
                        <a:cs typeface="Barlow"/>
                        <a:sym typeface="Barlow"/>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Barlow"/>
                          <a:ea typeface="Barlow"/>
                          <a:cs typeface="Barlow"/>
                          <a:sym typeface="Barlow"/>
                        </a:rPr>
                        <a:t>Focuses on tuning, optimizing, and finalizing model performance metrics.</a:t>
                      </a:r>
                      <a:endParaRPr sz="1000" b="1" u="sng">
                        <a:solidFill>
                          <a:schemeClr val="dk1"/>
                        </a:solidFill>
                        <a:latin typeface="Barlow"/>
                        <a:ea typeface="Barlow"/>
                        <a:cs typeface="Barlow"/>
                        <a:sym typeface="Barlow"/>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331" name="Google Shape;331;p26"/>
          <p:cNvGraphicFramePr/>
          <p:nvPr/>
        </p:nvGraphicFramePr>
        <p:xfrm>
          <a:off x="623550" y="3624263"/>
          <a:ext cx="7704000" cy="335250"/>
        </p:xfrm>
        <a:graphic>
          <a:graphicData uri="http://schemas.openxmlformats.org/drawingml/2006/table">
            <a:tbl>
              <a:tblPr>
                <a:noFill/>
                <a:tableStyleId>{9F60EBB0-0560-4D54-A972-B91804B15361}</a:tableStyleId>
              </a:tblPr>
              <a:tblGrid>
                <a:gridCol w="2443825">
                  <a:extLst>
                    <a:ext uri="{9D8B030D-6E8A-4147-A177-3AD203B41FA5}">
                      <a16:colId xmlns:a16="http://schemas.microsoft.com/office/drawing/2014/main" val="20000"/>
                    </a:ext>
                  </a:extLst>
                </a:gridCol>
                <a:gridCol w="5260175">
                  <a:extLst>
                    <a:ext uri="{9D8B030D-6E8A-4147-A177-3AD203B41FA5}">
                      <a16:colId xmlns:a16="http://schemas.microsoft.com/office/drawing/2014/main" val="20001"/>
                    </a:ext>
                  </a:extLst>
                </a:gridCol>
              </a:tblGrid>
              <a:tr h="299900">
                <a:tc>
                  <a:txBody>
                    <a:bodyPr/>
                    <a:lstStyle/>
                    <a:p>
                      <a:pPr marL="0" lvl="0" indent="0" algn="l" rtl="0">
                        <a:spcBef>
                          <a:spcPts val="0"/>
                        </a:spcBef>
                        <a:spcAft>
                          <a:spcPts val="0"/>
                        </a:spcAft>
                        <a:buNone/>
                      </a:pPr>
                      <a:r>
                        <a:rPr lang="en" sz="1000" b="1" u="sng">
                          <a:solidFill>
                            <a:schemeClr val="dk1"/>
                          </a:solidFill>
                          <a:latin typeface="Barlow"/>
                          <a:ea typeface="Barlow"/>
                          <a:cs typeface="Barlow"/>
                          <a:sym typeface="Barlow"/>
                        </a:rPr>
                        <a:t>Model Final Evaluation </a:t>
                      </a:r>
                      <a:endParaRPr sz="1000" b="1" u="sng">
                        <a:solidFill>
                          <a:schemeClr val="dk1"/>
                        </a:solidFill>
                        <a:latin typeface="Barlow"/>
                        <a:ea typeface="Barlow"/>
                        <a:cs typeface="Barlow"/>
                        <a:sym typeface="Barlow"/>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Barlow"/>
                          <a:ea typeface="Barlow"/>
                          <a:cs typeface="Barlow"/>
                          <a:sym typeface="Barlow"/>
                        </a:rPr>
                        <a:t>Highlights the final model's performance and weakness  based on key metrics</a:t>
                      </a:r>
                      <a:endParaRPr sz="1000" b="1" u="sng">
                        <a:solidFill>
                          <a:schemeClr val="dk1"/>
                        </a:solidFill>
                        <a:latin typeface="Barlow"/>
                        <a:ea typeface="Barlow"/>
                        <a:cs typeface="Barlow"/>
                        <a:sym typeface="Barlow"/>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32" name="Google Shape;332;p26"/>
          <p:cNvGraphicFramePr/>
          <p:nvPr/>
        </p:nvGraphicFramePr>
        <p:xfrm>
          <a:off x="623550" y="3959525"/>
          <a:ext cx="7704000" cy="335250"/>
        </p:xfrm>
        <a:graphic>
          <a:graphicData uri="http://schemas.openxmlformats.org/drawingml/2006/table">
            <a:tbl>
              <a:tblPr>
                <a:noFill/>
                <a:tableStyleId>{9F60EBB0-0560-4D54-A972-B91804B15361}</a:tableStyleId>
              </a:tblPr>
              <a:tblGrid>
                <a:gridCol w="2443825">
                  <a:extLst>
                    <a:ext uri="{9D8B030D-6E8A-4147-A177-3AD203B41FA5}">
                      <a16:colId xmlns:a16="http://schemas.microsoft.com/office/drawing/2014/main" val="20000"/>
                    </a:ext>
                  </a:extLst>
                </a:gridCol>
                <a:gridCol w="5260175">
                  <a:extLst>
                    <a:ext uri="{9D8B030D-6E8A-4147-A177-3AD203B41FA5}">
                      <a16:colId xmlns:a16="http://schemas.microsoft.com/office/drawing/2014/main" val="20001"/>
                    </a:ext>
                  </a:extLst>
                </a:gridCol>
              </a:tblGrid>
              <a:tr h="299900">
                <a:tc>
                  <a:txBody>
                    <a:bodyPr/>
                    <a:lstStyle/>
                    <a:p>
                      <a:pPr marL="0" lvl="0" indent="0" algn="l" rtl="0">
                        <a:spcBef>
                          <a:spcPts val="0"/>
                        </a:spcBef>
                        <a:spcAft>
                          <a:spcPts val="0"/>
                        </a:spcAft>
                        <a:buNone/>
                      </a:pPr>
                      <a:r>
                        <a:rPr lang="en" sz="1000" b="1" u="sng">
                          <a:solidFill>
                            <a:schemeClr val="dk1"/>
                          </a:solidFill>
                          <a:latin typeface="Barlow"/>
                          <a:ea typeface="Barlow"/>
                          <a:cs typeface="Barlow"/>
                          <a:sym typeface="Barlow"/>
                        </a:rPr>
                        <a:t>Final Insights</a:t>
                      </a:r>
                      <a:endParaRPr sz="1000" b="1" u="sng">
                        <a:solidFill>
                          <a:schemeClr val="dk1"/>
                        </a:solidFill>
                        <a:latin typeface="Barlow"/>
                        <a:ea typeface="Barlow"/>
                        <a:cs typeface="Barlow"/>
                        <a:sym typeface="Barlow"/>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Barlow"/>
                          <a:ea typeface="Barlow"/>
                          <a:cs typeface="Barlow"/>
                          <a:sym typeface="Barlow"/>
                        </a:rPr>
                        <a:t>Presents the overarching conclusions,</a:t>
                      </a:r>
                      <a:endParaRPr sz="1000" b="1" u="sng">
                        <a:solidFill>
                          <a:schemeClr val="dk1"/>
                        </a:solidFill>
                        <a:latin typeface="Barlow"/>
                        <a:ea typeface="Barlow"/>
                        <a:cs typeface="Barlow"/>
                        <a:sym typeface="Barlow"/>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33" name="Google Shape;333;p26"/>
          <p:cNvGraphicFramePr/>
          <p:nvPr/>
        </p:nvGraphicFramePr>
        <p:xfrm>
          <a:off x="623550" y="3289025"/>
          <a:ext cx="7704000" cy="335250"/>
        </p:xfrm>
        <a:graphic>
          <a:graphicData uri="http://schemas.openxmlformats.org/drawingml/2006/table">
            <a:tbl>
              <a:tblPr>
                <a:noFill/>
                <a:tableStyleId>{9F60EBB0-0560-4D54-A972-B91804B15361}</a:tableStyleId>
              </a:tblPr>
              <a:tblGrid>
                <a:gridCol w="2443825">
                  <a:extLst>
                    <a:ext uri="{9D8B030D-6E8A-4147-A177-3AD203B41FA5}">
                      <a16:colId xmlns:a16="http://schemas.microsoft.com/office/drawing/2014/main" val="20000"/>
                    </a:ext>
                  </a:extLst>
                </a:gridCol>
                <a:gridCol w="5260175">
                  <a:extLst>
                    <a:ext uri="{9D8B030D-6E8A-4147-A177-3AD203B41FA5}">
                      <a16:colId xmlns:a16="http://schemas.microsoft.com/office/drawing/2014/main" val="20001"/>
                    </a:ext>
                  </a:extLst>
                </a:gridCol>
              </a:tblGrid>
              <a:tr h="274975">
                <a:tc>
                  <a:txBody>
                    <a:bodyPr/>
                    <a:lstStyle/>
                    <a:p>
                      <a:pPr marL="0" lvl="0" indent="0" algn="l" rtl="0">
                        <a:spcBef>
                          <a:spcPts val="0"/>
                        </a:spcBef>
                        <a:spcAft>
                          <a:spcPts val="0"/>
                        </a:spcAft>
                        <a:buNone/>
                      </a:pPr>
                      <a:r>
                        <a:rPr lang="en" sz="1000" b="1" u="sng">
                          <a:solidFill>
                            <a:schemeClr val="dk1"/>
                          </a:solidFill>
                          <a:latin typeface="Barlow"/>
                          <a:ea typeface="Barlow"/>
                          <a:cs typeface="Barlow"/>
                          <a:sym typeface="Barlow"/>
                        </a:rPr>
                        <a:t>Dataset Concusion</a:t>
                      </a:r>
                      <a:endParaRPr sz="1000" b="1" u="sng">
                        <a:solidFill>
                          <a:schemeClr val="dk1"/>
                        </a:solidFill>
                        <a:latin typeface="Barlow"/>
                        <a:ea typeface="Barlow"/>
                        <a:cs typeface="Barlow"/>
                        <a:sym typeface="Barlow"/>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Barlow"/>
                          <a:ea typeface="Barlow"/>
                          <a:cs typeface="Barlow"/>
                          <a:sym typeface="Barlow"/>
                        </a:rPr>
                        <a:t>Summarizes insights drawn from the dataset analysis</a:t>
                      </a:r>
                      <a:endParaRPr sz="1000" b="1" u="sng">
                        <a:solidFill>
                          <a:schemeClr val="dk1"/>
                        </a:solidFill>
                        <a:latin typeface="Barlow"/>
                        <a:ea typeface="Barlow"/>
                        <a:cs typeface="Barlow"/>
                        <a:sym typeface="Barlow"/>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3"/>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t>Preprocessing and Data Preparation for Regression Models</a:t>
            </a:r>
            <a:endParaRPr/>
          </a:p>
        </p:txBody>
      </p:sp>
      <p:sp>
        <p:nvSpPr>
          <p:cNvPr id="634" name="Google Shape;634;p43"/>
          <p:cNvSpPr/>
          <p:nvPr/>
        </p:nvSpPr>
        <p:spPr>
          <a:xfrm>
            <a:off x="1531125" y="1345275"/>
            <a:ext cx="176400" cy="1764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7422825" y="1345275"/>
            <a:ext cx="176400" cy="1764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txBox="1"/>
          <p:nvPr/>
        </p:nvSpPr>
        <p:spPr>
          <a:xfrm flipH="1">
            <a:off x="1079225" y="1659525"/>
            <a:ext cx="1812300" cy="74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dk1"/>
                </a:solidFill>
                <a:latin typeface="DM Sans"/>
                <a:ea typeface="DM Sans"/>
                <a:cs typeface="DM Sans"/>
                <a:sym typeface="DM Sans"/>
              </a:rPr>
              <a:t>Handling Missing Values</a:t>
            </a:r>
            <a:endParaRPr sz="900">
              <a:solidFill>
                <a:schemeClr val="dk1"/>
              </a:solidFill>
              <a:latin typeface="DM Sans"/>
              <a:ea typeface="DM Sans"/>
              <a:cs typeface="DM Sans"/>
              <a:sym typeface="DM Sans"/>
            </a:endParaRPr>
          </a:p>
        </p:txBody>
      </p:sp>
      <p:sp>
        <p:nvSpPr>
          <p:cNvPr id="637" name="Google Shape;637;p43"/>
          <p:cNvSpPr txBox="1"/>
          <p:nvPr/>
        </p:nvSpPr>
        <p:spPr>
          <a:xfrm flipH="1">
            <a:off x="3993088" y="1572225"/>
            <a:ext cx="2422500" cy="923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500">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sz="1500">
                <a:solidFill>
                  <a:schemeClr val="dk1"/>
                </a:solidFill>
                <a:latin typeface="DM Sans"/>
                <a:ea typeface="DM Sans"/>
                <a:cs typeface="DM Sans"/>
                <a:sym typeface="DM Sans"/>
              </a:rPr>
              <a:t>Encoding Categorical Variables</a:t>
            </a:r>
            <a:endParaRPr sz="900">
              <a:solidFill>
                <a:schemeClr val="dk1"/>
              </a:solidFill>
              <a:latin typeface="DM Sans"/>
              <a:ea typeface="DM Sans"/>
              <a:cs typeface="DM Sans"/>
              <a:sym typeface="DM Sans"/>
            </a:endParaRPr>
          </a:p>
        </p:txBody>
      </p:sp>
      <p:sp>
        <p:nvSpPr>
          <p:cNvPr id="638" name="Google Shape;638;p43"/>
          <p:cNvSpPr txBox="1"/>
          <p:nvPr/>
        </p:nvSpPr>
        <p:spPr>
          <a:xfrm flipH="1">
            <a:off x="6541450" y="1705625"/>
            <a:ext cx="2159100" cy="923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dk1"/>
                </a:solidFill>
                <a:latin typeface="DM Sans"/>
                <a:ea typeface="DM Sans"/>
                <a:cs typeface="DM Sans"/>
                <a:sym typeface="DM Sans"/>
              </a:rPr>
              <a:t>Feature Selection</a:t>
            </a:r>
            <a:endParaRPr sz="1500">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endParaRPr/>
          </a:p>
        </p:txBody>
      </p:sp>
      <p:cxnSp>
        <p:nvCxnSpPr>
          <p:cNvPr id="639" name="Google Shape;639;p43"/>
          <p:cNvCxnSpPr>
            <a:stCxn id="634" idx="3"/>
          </p:cNvCxnSpPr>
          <p:nvPr/>
        </p:nvCxnSpPr>
        <p:spPr>
          <a:xfrm rot="10800000" flipH="1">
            <a:off x="1707525" y="1427775"/>
            <a:ext cx="1992000" cy="5700"/>
          </a:xfrm>
          <a:prstGeom prst="straightConnector1">
            <a:avLst/>
          </a:prstGeom>
          <a:noFill/>
          <a:ln w="19050" cap="flat" cmpd="sng">
            <a:solidFill>
              <a:schemeClr val="lt2"/>
            </a:solidFill>
            <a:prstDash val="solid"/>
            <a:round/>
            <a:headEnd type="none" w="med" len="med"/>
            <a:tailEnd type="none" w="med" len="med"/>
          </a:ln>
        </p:spPr>
      </p:cxnSp>
      <p:cxnSp>
        <p:nvCxnSpPr>
          <p:cNvPr id="640" name="Google Shape;640;p43"/>
          <p:cNvCxnSpPr>
            <a:stCxn id="641" idx="3"/>
          </p:cNvCxnSpPr>
          <p:nvPr/>
        </p:nvCxnSpPr>
        <p:spPr>
          <a:xfrm rot="10800000" flipH="1">
            <a:off x="3671425" y="1427775"/>
            <a:ext cx="2055900" cy="5700"/>
          </a:xfrm>
          <a:prstGeom prst="straightConnector1">
            <a:avLst/>
          </a:prstGeom>
          <a:noFill/>
          <a:ln w="19050" cap="flat" cmpd="sng">
            <a:solidFill>
              <a:schemeClr val="lt2"/>
            </a:solidFill>
            <a:prstDash val="solid"/>
            <a:round/>
            <a:headEnd type="none" w="med" len="med"/>
            <a:tailEnd type="none" w="med" len="med"/>
          </a:ln>
        </p:spPr>
      </p:cxnSp>
      <p:cxnSp>
        <p:nvCxnSpPr>
          <p:cNvPr id="642" name="Google Shape;642;p43"/>
          <p:cNvCxnSpPr>
            <a:stCxn id="643" idx="3"/>
            <a:endCxn id="635" idx="1"/>
          </p:cNvCxnSpPr>
          <p:nvPr/>
        </p:nvCxnSpPr>
        <p:spPr>
          <a:xfrm>
            <a:off x="5635425" y="1433475"/>
            <a:ext cx="1787400" cy="0"/>
          </a:xfrm>
          <a:prstGeom prst="straightConnector1">
            <a:avLst/>
          </a:prstGeom>
          <a:noFill/>
          <a:ln w="19050" cap="flat" cmpd="sng">
            <a:solidFill>
              <a:schemeClr val="lt2"/>
            </a:solidFill>
            <a:prstDash val="solid"/>
            <a:round/>
            <a:headEnd type="none" w="med" len="med"/>
            <a:tailEnd type="none" w="med" len="med"/>
          </a:ln>
        </p:spPr>
      </p:cxnSp>
      <p:cxnSp>
        <p:nvCxnSpPr>
          <p:cNvPr id="644" name="Google Shape;644;p43"/>
          <p:cNvCxnSpPr/>
          <p:nvPr/>
        </p:nvCxnSpPr>
        <p:spPr>
          <a:xfrm>
            <a:off x="4653375" y="1477513"/>
            <a:ext cx="0" cy="324600"/>
          </a:xfrm>
          <a:prstGeom prst="straightConnector1">
            <a:avLst/>
          </a:prstGeom>
          <a:noFill/>
          <a:ln w="19050" cap="flat" cmpd="sng">
            <a:solidFill>
              <a:schemeClr val="lt2"/>
            </a:solidFill>
            <a:prstDash val="solid"/>
            <a:round/>
            <a:headEnd type="none" w="med" len="med"/>
            <a:tailEnd type="none" w="med" len="med"/>
          </a:ln>
        </p:spPr>
      </p:cxnSp>
      <p:sp>
        <p:nvSpPr>
          <p:cNvPr id="645" name="Google Shape;645;p43"/>
          <p:cNvSpPr/>
          <p:nvPr/>
        </p:nvSpPr>
        <p:spPr>
          <a:xfrm>
            <a:off x="1639800" y="3514975"/>
            <a:ext cx="176400" cy="1764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4700600" y="3514975"/>
            <a:ext cx="176400" cy="1764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txBox="1"/>
          <p:nvPr/>
        </p:nvSpPr>
        <p:spPr>
          <a:xfrm flipH="1">
            <a:off x="4151925" y="3749175"/>
            <a:ext cx="1812300" cy="74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dk1"/>
                </a:solidFill>
                <a:latin typeface="DM Sans"/>
                <a:ea typeface="DM Sans"/>
                <a:cs typeface="DM Sans"/>
                <a:sym typeface="DM Sans"/>
              </a:rPr>
              <a:t>Train-Test Split</a:t>
            </a:r>
            <a:endParaRPr sz="900">
              <a:solidFill>
                <a:schemeClr val="dk1"/>
              </a:solidFill>
              <a:latin typeface="DM Sans"/>
              <a:ea typeface="DM Sans"/>
              <a:cs typeface="DM Sans"/>
              <a:sym typeface="DM Sans"/>
            </a:endParaRPr>
          </a:p>
        </p:txBody>
      </p:sp>
      <p:cxnSp>
        <p:nvCxnSpPr>
          <p:cNvPr id="648" name="Google Shape;648;p43"/>
          <p:cNvCxnSpPr>
            <a:endCxn id="646" idx="1"/>
          </p:cNvCxnSpPr>
          <p:nvPr/>
        </p:nvCxnSpPr>
        <p:spPr>
          <a:xfrm>
            <a:off x="1816100" y="3593275"/>
            <a:ext cx="2884500" cy="9900"/>
          </a:xfrm>
          <a:prstGeom prst="straightConnector1">
            <a:avLst/>
          </a:prstGeom>
          <a:noFill/>
          <a:ln w="19050" cap="flat" cmpd="sng">
            <a:solidFill>
              <a:schemeClr val="lt2"/>
            </a:solidFill>
            <a:prstDash val="solid"/>
            <a:round/>
            <a:headEnd type="none" w="med" len="med"/>
            <a:tailEnd type="none" w="med" len="med"/>
          </a:ln>
        </p:spPr>
      </p:cxnSp>
      <p:cxnSp>
        <p:nvCxnSpPr>
          <p:cNvPr id="649" name="Google Shape;649;p43"/>
          <p:cNvCxnSpPr>
            <a:stCxn id="635" idx="3"/>
            <a:endCxn id="645" idx="1"/>
          </p:cNvCxnSpPr>
          <p:nvPr/>
        </p:nvCxnSpPr>
        <p:spPr>
          <a:xfrm flipH="1">
            <a:off x="1639725" y="1433475"/>
            <a:ext cx="5959500" cy="2169600"/>
          </a:xfrm>
          <a:prstGeom prst="bentConnector5">
            <a:avLst>
              <a:gd name="adj1" fmla="val -12980"/>
              <a:gd name="adj2" fmla="val 50002"/>
              <a:gd name="adj3" fmla="val 103994"/>
            </a:avLst>
          </a:prstGeom>
          <a:noFill/>
          <a:ln w="19050" cap="flat" cmpd="sng">
            <a:solidFill>
              <a:schemeClr val="lt2"/>
            </a:solidFill>
            <a:prstDash val="solid"/>
            <a:round/>
            <a:headEnd type="none" w="med" len="med"/>
            <a:tailEnd type="none" w="med" len="med"/>
          </a:ln>
        </p:spPr>
      </p:cxnSp>
      <p:sp>
        <p:nvSpPr>
          <p:cNvPr id="650" name="Google Shape;650;p43"/>
          <p:cNvSpPr/>
          <p:nvPr/>
        </p:nvSpPr>
        <p:spPr>
          <a:xfrm>
            <a:off x="4565175" y="1342413"/>
            <a:ext cx="176400" cy="1764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1" name="Google Shape;651;p43"/>
          <p:cNvCxnSpPr/>
          <p:nvPr/>
        </p:nvCxnSpPr>
        <p:spPr>
          <a:xfrm>
            <a:off x="7510975" y="1521675"/>
            <a:ext cx="0" cy="324600"/>
          </a:xfrm>
          <a:prstGeom prst="straightConnector1">
            <a:avLst/>
          </a:prstGeom>
          <a:noFill/>
          <a:ln w="19050" cap="flat" cmpd="sng">
            <a:solidFill>
              <a:schemeClr val="lt2"/>
            </a:solidFill>
            <a:prstDash val="solid"/>
            <a:round/>
            <a:headEnd type="none" w="med" len="med"/>
            <a:tailEnd type="none" w="med" len="med"/>
          </a:ln>
        </p:spPr>
      </p:cxnSp>
      <p:cxnSp>
        <p:nvCxnSpPr>
          <p:cNvPr id="652" name="Google Shape;652;p43"/>
          <p:cNvCxnSpPr/>
          <p:nvPr/>
        </p:nvCxnSpPr>
        <p:spPr>
          <a:xfrm>
            <a:off x="1639800" y="1477513"/>
            <a:ext cx="0" cy="324600"/>
          </a:xfrm>
          <a:prstGeom prst="straightConnector1">
            <a:avLst/>
          </a:prstGeom>
          <a:noFill/>
          <a:ln w="19050" cap="flat" cmpd="sng">
            <a:solidFill>
              <a:schemeClr val="lt2"/>
            </a:solidFill>
            <a:prstDash val="solid"/>
            <a:round/>
            <a:headEnd type="none" w="med" len="med"/>
            <a:tailEnd type="none" w="med" len="med"/>
          </a:ln>
        </p:spPr>
      </p:cxnSp>
      <p:cxnSp>
        <p:nvCxnSpPr>
          <p:cNvPr id="653" name="Google Shape;653;p43"/>
          <p:cNvCxnSpPr/>
          <p:nvPr/>
        </p:nvCxnSpPr>
        <p:spPr>
          <a:xfrm>
            <a:off x="4788800" y="3613063"/>
            <a:ext cx="0" cy="324600"/>
          </a:xfrm>
          <a:prstGeom prst="straightConnector1">
            <a:avLst/>
          </a:prstGeom>
          <a:noFill/>
          <a:ln w="19050" cap="flat" cmpd="sng">
            <a:solidFill>
              <a:schemeClr val="lt2"/>
            </a:solidFill>
            <a:prstDash val="solid"/>
            <a:round/>
            <a:headEnd type="none" w="med" len="med"/>
            <a:tailEnd type="none" w="med" len="med"/>
          </a:ln>
        </p:spPr>
      </p:cxnSp>
      <p:sp>
        <p:nvSpPr>
          <p:cNvPr id="654" name="Google Shape;654;p43"/>
          <p:cNvSpPr txBox="1"/>
          <p:nvPr/>
        </p:nvSpPr>
        <p:spPr>
          <a:xfrm flipH="1">
            <a:off x="1079225" y="3942325"/>
            <a:ext cx="1812300" cy="923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chemeClr val="dk1"/>
                </a:solidFill>
                <a:latin typeface="DM Sans"/>
                <a:ea typeface="DM Sans"/>
                <a:cs typeface="DM Sans"/>
                <a:sym typeface="DM Sans"/>
              </a:rPr>
              <a:t>Standardization</a:t>
            </a:r>
            <a:endParaRPr sz="1500">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endParaRPr/>
          </a:p>
          <a:p>
            <a:pPr marL="0" lvl="0" indent="0" algn="ctr" rtl="0">
              <a:spcBef>
                <a:spcPts val="0"/>
              </a:spcBef>
              <a:spcAft>
                <a:spcPts val="0"/>
              </a:spcAft>
              <a:buNone/>
            </a:pPr>
            <a:endParaRPr sz="1200">
              <a:solidFill>
                <a:schemeClr val="dk1"/>
              </a:solidFill>
              <a:latin typeface="Barlow"/>
              <a:ea typeface="Barlow"/>
              <a:cs typeface="Barlow"/>
              <a:sym typeface="Barlow"/>
            </a:endParaRPr>
          </a:p>
        </p:txBody>
      </p:sp>
      <p:cxnSp>
        <p:nvCxnSpPr>
          <p:cNvPr id="655" name="Google Shape;655;p43"/>
          <p:cNvCxnSpPr/>
          <p:nvPr/>
        </p:nvCxnSpPr>
        <p:spPr>
          <a:xfrm>
            <a:off x="1747975" y="3705013"/>
            <a:ext cx="0" cy="3246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4"/>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50"/>
              <a:t>Maths Behind Ridge Regression Model</a:t>
            </a:r>
            <a:endParaRPr sz="1950"/>
          </a:p>
          <a:p>
            <a:pPr marL="0" lvl="0" indent="0" algn="l" rtl="0">
              <a:lnSpc>
                <a:spcPct val="115000"/>
              </a:lnSpc>
              <a:spcBef>
                <a:spcPts val="1100"/>
              </a:spcBef>
              <a:spcAft>
                <a:spcPts val="0"/>
              </a:spcAft>
              <a:buNone/>
            </a:pPr>
            <a:r>
              <a:rPr lang="en" sz="1400"/>
              <a:t>In a Ridge Regression model, the relationship between the dependent variable y and the independent variables x1,x2,x3....xp is also assumed to be linear, similar to linear regression. However, Ridge Regression introduces a regularization term to prevent overfitting by penalizing large coefficients, which helps improve the model's generalization.</a:t>
            </a:r>
            <a:endParaRPr sz="1400"/>
          </a:p>
          <a:p>
            <a:pPr marL="0" lvl="0" indent="0" algn="l" rtl="0">
              <a:lnSpc>
                <a:spcPct val="115000"/>
              </a:lnSpc>
              <a:spcBef>
                <a:spcPts val="1100"/>
              </a:spcBef>
              <a:spcAft>
                <a:spcPts val="0"/>
              </a:spcAft>
              <a:buNone/>
            </a:pPr>
            <a:r>
              <a:rPr lang="en" sz="1400"/>
              <a:t>The model can be expressed mathematically as:</a:t>
            </a:r>
            <a:endParaRPr sz="1400"/>
          </a:p>
          <a:p>
            <a:pPr marL="0" lvl="0" indent="0" algn="l" rtl="0">
              <a:spcBef>
                <a:spcPts val="500"/>
              </a:spcBef>
              <a:spcAft>
                <a:spcPts val="0"/>
              </a:spcAft>
              <a:buNone/>
            </a:pPr>
            <a:endParaRPr/>
          </a:p>
        </p:txBody>
      </p:sp>
      <p:pic>
        <p:nvPicPr>
          <p:cNvPr id="661" name="Google Shape;661;p44"/>
          <p:cNvPicPr preferRelativeResize="0"/>
          <p:nvPr/>
        </p:nvPicPr>
        <p:blipFill>
          <a:blip r:embed="rId3">
            <a:alphaModFix/>
          </a:blip>
          <a:stretch>
            <a:fillRect/>
          </a:stretch>
        </p:blipFill>
        <p:spPr>
          <a:xfrm>
            <a:off x="1551000" y="2509850"/>
            <a:ext cx="4757201" cy="834750"/>
          </a:xfrm>
          <a:prstGeom prst="rect">
            <a:avLst/>
          </a:prstGeom>
          <a:noFill/>
          <a:ln>
            <a:noFill/>
          </a:ln>
        </p:spPr>
      </p:pic>
      <p:sp>
        <p:nvSpPr>
          <p:cNvPr id="662" name="Google Shape;662;p44"/>
          <p:cNvSpPr txBox="1"/>
          <p:nvPr/>
        </p:nvSpPr>
        <p:spPr>
          <a:xfrm>
            <a:off x="720000" y="3344600"/>
            <a:ext cx="7704000" cy="337500"/>
          </a:xfrm>
          <a:prstGeom prst="rect">
            <a:avLst/>
          </a:prstGeom>
          <a:noFill/>
          <a:ln>
            <a:noFill/>
          </a:ln>
        </p:spPr>
        <p:txBody>
          <a:bodyPr spcFirstLastPara="1" wrap="square" lIns="91425" tIns="91425" rIns="91425" bIns="91425" anchor="t" anchorCtr="0">
            <a:noAutofit/>
          </a:bodyPr>
          <a:lstStyle/>
          <a:p>
            <a:pPr marL="457200" lvl="0" indent="-301625" algn="l" rtl="0">
              <a:lnSpc>
                <a:spcPct val="115000"/>
              </a:lnSpc>
              <a:spcBef>
                <a:spcPts val="1100"/>
              </a:spcBef>
              <a:spcAft>
                <a:spcPts val="0"/>
              </a:spcAft>
              <a:buClr>
                <a:srgbClr val="191919"/>
              </a:buClr>
              <a:buSzPts val="1150"/>
              <a:buChar char="●"/>
            </a:pPr>
            <a:r>
              <a:rPr lang="en" sz="1150">
                <a:solidFill>
                  <a:srgbClr val="191919"/>
                </a:solidFill>
              </a:rPr>
              <a:t>yi: Actual value of the target variable for the ith observation</a:t>
            </a:r>
            <a:endParaRPr sz="1150">
              <a:solidFill>
                <a:srgbClr val="191919"/>
              </a:solidFill>
            </a:endParaRPr>
          </a:p>
          <a:p>
            <a:pPr marL="457200" lvl="0" indent="-301625" algn="l" rtl="0">
              <a:lnSpc>
                <a:spcPct val="115000"/>
              </a:lnSpc>
              <a:spcBef>
                <a:spcPts val="0"/>
              </a:spcBef>
              <a:spcAft>
                <a:spcPts val="0"/>
              </a:spcAft>
              <a:buClr>
                <a:srgbClr val="191919"/>
              </a:buClr>
              <a:buSzPts val="1150"/>
              <a:buChar char="●"/>
            </a:pPr>
            <a:r>
              <a:rPr lang="en" sz="1150">
                <a:solidFill>
                  <a:srgbClr val="191919"/>
                </a:solidFill>
              </a:rPr>
              <a:t>yi^: Predicted value for the ith observation</a:t>
            </a:r>
            <a:endParaRPr sz="1150">
              <a:solidFill>
                <a:srgbClr val="191919"/>
              </a:solidFill>
            </a:endParaRPr>
          </a:p>
          <a:p>
            <a:pPr marL="457200" lvl="0" indent="-301625" algn="l" rtl="0">
              <a:lnSpc>
                <a:spcPct val="115000"/>
              </a:lnSpc>
              <a:spcBef>
                <a:spcPts val="0"/>
              </a:spcBef>
              <a:spcAft>
                <a:spcPts val="0"/>
              </a:spcAft>
              <a:buClr>
                <a:srgbClr val="191919"/>
              </a:buClr>
              <a:buSzPts val="1150"/>
              <a:buChar char="●"/>
            </a:pPr>
            <a:r>
              <a:rPr lang="en" sz="1150">
                <a:solidFill>
                  <a:srgbClr val="191919"/>
                </a:solidFill>
              </a:rPr>
              <a:t>n: Number of observations</a:t>
            </a:r>
            <a:endParaRPr sz="1150">
              <a:solidFill>
                <a:srgbClr val="191919"/>
              </a:solidFill>
            </a:endParaRPr>
          </a:p>
          <a:p>
            <a:pPr marL="457200" lvl="0" indent="-301625" algn="l" rtl="0">
              <a:lnSpc>
                <a:spcPct val="115000"/>
              </a:lnSpc>
              <a:spcBef>
                <a:spcPts val="0"/>
              </a:spcBef>
              <a:spcAft>
                <a:spcPts val="0"/>
              </a:spcAft>
              <a:buClr>
                <a:srgbClr val="191919"/>
              </a:buClr>
              <a:buSzPts val="1150"/>
              <a:buChar char="●"/>
            </a:pPr>
            <a:r>
              <a:rPr lang="en" sz="1150">
                <a:solidFill>
                  <a:srgbClr val="191919"/>
                </a:solidFill>
              </a:rPr>
              <a:t>p: Number of features</a:t>
            </a:r>
            <a:endParaRPr sz="1150">
              <a:solidFill>
                <a:srgbClr val="191919"/>
              </a:solidFill>
            </a:endParaRPr>
          </a:p>
          <a:p>
            <a:pPr marL="457200" lvl="0" indent="-301625" algn="l" rtl="0">
              <a:lnSpc>
                <a:spcPct val="115000"/>
              </a:lnSpc>
              <a:spcBef>
                <a:spcPts val="0"/>
              </a:spcBef>
              <a:spcAft>
                <a:spcPts val="0"/>
              </a:spcAft>
              <a:buClr>
                <a:srgbClr val="191919"/>
              </a:buClr>
              <a:buSzPts val="1150"/>
              <a:buChar char="●"/>
            </a:pPr>
            <a:r>
              <a:rPr lang="en" sz="1150">
                <a:solidFill>
                  <a:srgbClr val="191919"/>
                </a:solidFill>
              </a:rPr>
              <a:t>Bj: Coefficient for each feature</a:t>
            </a:r>
            <a:endParaRPr sz="1150">
              <a:solidFill>
                <a:srgbClr val="191919"/>
              </a:solidFill>
            </a:endParaRPr>
          </a:p>
          <a:p>
            <a:pPr marL="457200" lvl="0" indent="-301625" algn="l" rtl="0">
              <a:lnSpc>
                <a:spcPct val="115000"/>
              </a:lnSpc>
              <a:spcBef>
                <a:spcPts val="0"/>
              </a:spcBef>
              <a:spcAft>
                <a:spcPts val="0"/>
              </a:spcAft>
              <a:buClr>
                <a:srgbClr val="191919"/>
              </a:buClr>
              <a:buSzPts val="1150"/>
              <a:buChar char="●"/>
            </a:pPr>
            <a:r>
              <a:rPr lang="en" sz="1150">
                <a:solidFill>
                  <a:srgbClr val="191919"/>
                </a:solidFill>
              </a:rPr>
              <a:t>sigma(yi-yi^)^2: Residual sum of squares</a:t>
            </a:r>
            <a:endParaRPr sz="1150">
              <a:solidFill>
                <a:srgbClr val="191919"/>
              </a:solidFill>
            </a:endParaRPr>
          </a:p>
          <a:p>
            <a:pPr marL="457200" lvl="0" indent="-301625" algn="l" rtl="0">
              <a:lnSpc>
                <a:spcPct val="115000"/>
              </a:lnSpc>
              <a:spcBef>
                <a:spcPts val="0"/>
              </a:spcBef>
              <a:spcAft>
                <a:spcPts val="0"/>
              </a:spcAft>
              <a:buClr>
                <a:srgbClr val="191919"/>
              </a:buClr>
              <a:buSzPts val="1150"/>
              <a:buChar char="●"/>
            </a:pPr>
            <a:r>
              <a:rPr lang="en" sz="1150">
                <a:solidFill>
                  <a:srgbClr val="191919"/>
                </a:solidFill>
              </a:rPr>
              <a:t>sigma Bj^2: Penalty term</a:t>
            </a:r>
            <a:endParaRPr sz="1150">
              <a:solidFill>
                <a:srgbClr val="191919"/>
              </a:solidFill>
            </a:endParaRPr>
          </a:p>
          <a:p>
            <a:pPr marL="0" lvl="0" indent="0" algn="l" rtl="0">
              <a:spcBef>
                <a:spcPts val="500"/>
              </a:spcBef>
              <a:spcAft>
                <a:spcPts val="0"/>
              </a:spcAft>
              <a:buNone/>
            </a:pPr>
            <a:endParaRPr sz="1200">
              <a:solidFill>
                <a:schemeClr val="dk1"/>
              </a:solidFill>
              <a:latin typeface="Barlow"/>
              <a:ea typeface="Barlow"/>
              <a:cs typeface="Barlow"/>
              <a:sym typeface="Barlo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5"/>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50"/>
              <a:t>Maths Behind Ridge Regression </a:t>
            </a:r>
            <a:endParaRPr sz="1950"/>
          </a:p>
          <a:p>
            <a:pPr marL="0" lvl="0" indent="0" algn="l" rtl="0">
              <a:lnSpc>
                <a:spcPct val="115000"/>
              </a:lnSpc>
              <a:spcBef>
                <a:spcPts val="1100"/>
              </a:spcBef>
              <a:spcAft>
                <a:spcPts val="0"/>
              </a:spcAft>
              <a:buNone/>
            </a:pPr>
            <a:r>
              <a:rPr lang="en" sz="1450" b="1">
                <a:solidFill>
                  <a:srgbClr val="000000"/>
                </a:solidFill>
              </a:rPr>
              <a:t>Root Mean Squared Error (RMSE):</a:t>
            </a:r>
            <a:r>
              <a:rPr lang="en" sz="1450">
                <a:solidFill>
                  <a:srgbClr val="000000"/>
                </a:solidFill>
              </a:rPr>
              <a:t> RMSE is a commonly used metric to evaluate the accuracy of a regression model. It measures the average magnitude of the error between predicted values and actual values.</a:t>
            </a:r>
            <a:endParaRPr sz="1750"/>
          </a:p>
          <a:p>
            <a:pPr marL="0" lvl="0" indent="0" algn="l" rtl="0">
              <a:spcBef>
                <a:spcPts val="500"/>
              </a:spcBef>
              <a:spcAft>
                <a:spcPts val="0"/>
              </a:spcAft>
              <a:buNone/>
            </a:pPr>
            <a:endParaRPr/>
          </a:p>
        </p:txBody>
      </p:sp>
      <p:sp>
        <p:nvSpPr>
          <p:cNvPr id="668" name="Google Shape;668;p45"/>
          <p:cNvSpPr txBox="1"/>
          <p:nvPr/>
        </p:nvSpPr>
        <p:spPr>
          <a:xfrm>
            <a:off x="720000" y="3344600"/>
            <a:ext cx="7704000" cy="3375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Clr>
                <a:srgbClr val="191919"/>
              </a:buClr>
              <a:buSzPts val="1050"/>
              <a:buChar char="●"/>
            </a:pPr>
            <a:endParaRPr sz="1050">
              <a:solidFill>
                <a:srgbClr val="191919"/>
              </a:solidFill>
            </a:endParaRPr>
          </a:p>
          <a:p>
            <a:pPr marL="0" lvl="0" indent="0" algn="l" rtl="0">
              <a:spcBef>
                <a:spcPts val="500"/>
              </a:spcBef>
              <a:spcAft>
                <a:spcPts val="0"/>
              </a:spcAft>
              <a:buNone/>
            </a:pPr>
            <a:endParaRPr sz="1200">
              <a:solidFill>
                <a:schemeClr val="dk1"/>
              </a:solidFill>
              <a:latin typeface="Barlow"/>
              <a:ea typeface="Barlow"/>
              <a:cs typeface="Barlow"/>
              <a:sym typeface="Barlow"/>
            </a:endParaRPr>
          </a:p>
        </p:txBody>
      </p:sp>
      <p:pic>
        <p:nvPicPr>
          <p:cNvPr id="669" name="Google Shape;669;p45"/>
          <p:cNvPicPr preferRelativeResize="0"/>
          <p:nvPr/>
        </p:nvPicPr>
        <p:blipFill>
          <a:blip r:embed="rId3">
            <a:alphaModFix/>
          </a:blip>
          <a:stretch>
            <a:fillRect/>
          </a:stretch>
        </p:blipFill>
        <p:spPr>
          <a:xfrm>
            <a:off x="1840375" y="1933850"/>
            <a:ext cx="3705225" cy="1066800"/>
          </a:xfrm>
          <a:prstGeom prst="rect">
            <a:avLst/>
          </a:prstGeom>
          <a:noFill/>
          <a:ln>
            <a:noFill/>
          </a:ln>
        </p:spPr>
      </p:pic>
      <p:sp>
        <p:nvSpPr>
          <p:cNvPr id="670" name="Google Shape;670;p45"/>
          <p:cNvSpPr txBox="1"/>
          <p:nvPr/>
        </p:nvSpPr>
        <p:spPr>
          <a:xfrm>
            <a:off x="720000" y="3344600"/>
            <a:ext cx="4925100" cy="870300"/>
          </a:xfrm>
          <a:prstGeom prst="rect">
            <a:avLst/>
          </a:prstGeom>
          <a:noFill/>
          <a:ln>
            <a:noFill/>
          </a:ln>
        </p:spPr>
        <p:txBody>
          <a:bodyPr spcFirstLastPara="1" wrap="square" lIns="91425" tIns="91425" rIns="91425" bIns="91425" anchor="t" anchorCtr="0">
            <a:spAutoFit/>
          </a:bodyPr>
          <a:lstStyle/>
          <a:p>
            <a:pPr marL="457200" lvl="0" indent="-314325" algn="l" rtl="0">
              <a:lnSpc>
                <a:spcPct val="115000"/>
              </a:lnSpc>
              <a:spcBef>
                <a:spcPts val="1100"/>
              </a:spcBef>
              <a:spcAft>
                <a:spcPts val="0"/>
              </a:spcAft>
              <a:buSzPts val="1350"/>
              <a:buFont typeface="DM Sans"/>
              <a:buChar char="●"/>
            </a:pPr>
            <a:r>
              <a:rPr lang="en" sz="1350">
                <a:latin typeface="DM Sans"/>
                <a:ea typeface="DM Sans"/>
                <a:cs typeface="DM Sans"/>
                <a:sym typeface="DM Sans"/>
              </a:rPr>
              <a:t>n: is the number of data points</a:t>
            </a:r>
            <a:endParaRPr sz="1350">
              <a:latin typeface="DM Sans"/>
              <a:ea typeface="DM Sans"/>
              <a:cs typeface="DM Sans"/>
              <a:sym typeface="DM Sans"/>
            </a:endParaRPr>
          </a:p>
          <a:p>
            <a:pPr marL="457200" lvl="0" indent="-314325" algn="l" rtl="0">
              <a:lnSpc>
                <a:spcPct val="115000"/>
              </a:lnSpc>
              <a:spcBef>
                <a:spcPts val="0"/>
              </a:spcBef>
              <a:spcAft>
                <a:spcPts val="0"/>
              </a:spcAft>
              <a:buSzPts val="1350"/>
              <a:buFont typeface="DM Sans"/>
              <a:buChar char="●"/>
            </a:pPr>
            <a:r>
              <a:rPr lang="en" sz="1350">
                <a:latin typeface="DM Sans"/>
                <a:ea typeface="DM Sans"/>
                <a:cs typeface="DM Sans"/>
                <a:sym typeface="DM Sans"/>
              </a:rPr>
              <a:t>yi: is the actual value for the i-th data point</a:t>
            </a:r>
            <a:endParaRPr sz="1350">
              <a:latin typeface="DM Sans"/>
              <a:ea typeface="DM Sans"/>
              <a:cs typeface="DM Sans"/>
              <a:sym typeface="DM Sans"/>
            </a:endParaRPr>
          </a:p>
          <a:p>
            <a:pPr marL="457200" lvl="0" indent="-314325" algn="l" rtl="0">
              <a:lnSpc>
                <a:spcPct val="115000"/>
              </a:lnSpc>
              <a:spcBef>
                <a:spcPts val="0"/>
              </a:spcBef>
              <a:spcAft>
                <a:spcPts val="0"/>
              </a:spcAft>
              <a:buSzPts val="1350"/>
              <a:buFont typeface="DM Sans"/>
              <a:buChar char="●"/>
            </a:pPr>
            <a:r>
              <a:rPr lang="en" sz="1350">
                <a:latin typeface="DM Sans"/>
                <a:ea typeface="DM Sans"/>
                <a:cs typeface="DM Sans"/>
                <a:sym typeface="DM Sans"/>
              </a:rPr>
              <a:t>yi^: is the predicted value for the i-th data point.</a:t>
            </a:r>
            <a:endParaRPr sz="1350">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6"/>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Model Performance Summary: RMSE and Accuracy</a:t>
            </a:r>
            <a:endParaRPr sz="2100"/>
          </a:p>
        </p:txBody>
      </p:sp>
      <p:graphicFrame>
        <p:nvGraphicFramePr>
          <p:cNvPr id="676" name="Google Shape;676;p46"/>
          <p:cNvGraphicFramePr/>
          <p:nvPr/>
        </p:nvGraphicFramePr>
        <p:xfrm>
          <a:off x="1363563" y="1322810"/>
          <a:ext cx="3000000" cy="3000000"/>
        </p:xfrm>
        <a:graphic>
          <a:graphicData uri="http://schemas.openxmlformats.org/drawingml/2006/table">
            <a:tbl>
              <a:tblPr>
                <a:noFill/>
                <a:tableStyleId>{81B2BD9F-C667-449A-A93E-76BA4DA511FE}</a:tableStyleId>
              </a:tblPr>
              <a:tblGrid>
                <a:gridCol w="2915050">
                  <a:extLst>
                    <a:ext uri="{9D8B030D-6E8A-4147-A177-3AD203B41FA5}">
                      <a16:colId xmlns:a16="http://schemas.microsoft.com/office/drawing/2014/main" val="20000"/>
                    </a:ext>
                  </a:extLst>
                </a:gridCol>
                <a:gridCol w="1767675">
                  <a:extLst>
                    <a:ext uri="{9D8B030D-6E8A-4147-A177-3AD203B41FA5}">
                      <a16:colId xmlns:a16="http://schemas.microsoft.com/office/drawing/2014/main" val="20001"/>
                    </a:ext>
                  </a:extLst>
                </a:gridCol>
                <a:gridCol w="1767675">
                  <a:extLst>
                    <a:ext uri="{9D8B030D-6E8A-4147-A177-3AD203B41FA5}">
                      <a16:colId xmlns:a16="http://schemas.microsoft.com/office/drawing/2014/main" val="20002"/>
                    </a:ext>
                  </a:extLst>
                </a:gridCol>
              </a:tblGrid>
              <a:tr h="637050">
                <a:tc>
                  <a:txBody>
                    <a:bodyPr/>
                    <a:lstStyle/>
                    <a:p>
                      <a:pPr marL="0" lvl="0" indent="0" algn="l" rtl="0">
                        <a:spcBef>
                          <a:spcPts val="0"/>
                        </a:spcBef>
                        <a:spcAft>
                          <a:spcPts val="0"/>
                        </a:spcAft>
                        <a:buNone/>
                      </a:pPr>
                      <a:r>
                        <a:rPr lang="en" sz="1600">
                          <a:solidFill>
                            <a:schemeClr val="dk1"/>
                          </a:solidFill>
                          <a:latin typeface="DM Sans"/>
                          <a:ea typeface="DM Sans"/>
                          <a:cs typeface="DM Sans"/>
                          <a:sym typeface="DM Sans"/>
                        </a:rPr>
                        <a:t>Model</a:t>
                      </a:r>
                      <a:endParaRPr sz="16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a:solidFill>
                            <a:schemeClr val="dk1"/>
                          </a:solidFill>
                          <a:latin typeface="DM Sans"/>
                          <a:ea typeface="DM Sans"/>
                          <a:cs typeface="DM Sans"/>
                          <a:sym typeface="DM Sans"/>
                        </a:rPr>
                        <a:t>Accuracy</a:t>
                      </a:r>
                      <a:endParaRPr sz="16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a:solidFill>
                            <a:schemeClr val="dk1"/>
                          </a:solidFill>
                          <a:latin typeface="DM Sans"/>
                          <a:ea typeface="DM Sans"/>
                          <a:cs typeface="DM Sans"/>
                          <a:sym typeface="DM Sans"/>
                        </a:rPr>
                        <a:t>RSME</a:t>
                      </a:r>
                      <a:endParaRPr sz="16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59325">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Ridge Regression</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92.5</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18.128</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659325">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Logistic Regression</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96.13</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19.67</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646525">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Linear Regression</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96.23</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18.12</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659325">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Lasso Regression</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96.23</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18.95</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7"/>
          <p:cNvSpPr/>
          <p:nvPr/>
        </p:nvSpPr>
        <p:spPr>
          <a:xfrm>
            <a:off x="5596975" y="1573725"/>
            <a:ext cx="2708100" cy="13362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82" name="Google Shape;682;p47"/>
          <p:cNvSpPr txBox="1">
            <a:spLocks noGrp="1"/>
          </p:cNvSpPr>
          <p:nvPr>
            <p:ph type="title"/>
          </p:nvPr>
        </p:nvSpPr>
        <p:spPr>
          <a:xfrm>
            <a:off x="491400" y="368825"/>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Visualizing Different Models</a:t>
            </a:r>
            <a:endParaRPr/>
          </a:p>
        </p:txBody>
      </p:sp>
      <p:sp>
        <p:nvSpPr>
          <p:cNvPr id="683" name="Google Shape;683;p47"/>
          <p:cNvSpPr txBox="1">
            <a:spLocks noGrp="1"/>
          </p:cNvSpPr>
          <p:nvPr>
            <p:ph type="title" idx="4294967295"/>
          </p:nvPr>
        </p:nvSpPr>
        <p:spPr>
          <a:xfrm>
            <a:off x="5891575" y="864675"/>
            <a:ext cx="2212500" cy="7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Key observations</a:t>
            </a:r>
            <a:endParaRPr sz="1800"/>
          </a:p>
        </p:txBody>
      </p:sp>
      <p:sp>
        <p:nvSpPr>
          <p:cNvPr id="684" name="Google Shape;684;p47"/>
          <p:cNvSpPr txBox="1">
            <a:spLocks noGrp="1"/>
          </p:cNvSpPr>
          <p:nvPr>
            <p:ph type="subTitle" idx="4294967295"/>
          </p:nvPr>
        </p:nvSpPr>
        <p:spPr>
          <a:xfrm>
            <a:off x="5727700" y="1557250"/>
            <a:ext cx="2577300" cy="11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000000"/>
                </a:solidFill>
                <a:latin typeface="DM Sans"/>
                <a:ea typeface="DM Sans"/>
                <a:cs typeface="DM Sans"/>
                <a:sym typeface="DM Sans"/>
              </a:rPr>
              <a:t>RMSE Insights</a:t>
            </a:r>
            <a:r>
              <a:rPr lang="en" sz="1100" b="1">
                <a:latin typeface="DM Sans"/>
                <a:ea typeface="DM Sans"/>
                <a:cs typeface="DM Sans"/>
                <a:sym typeface="DM Sans"/>
              </a:rPr>
              <a:t>:</a:t>
            </a:r>
            <a:r>
              <a:rPr lang="en" sz="1100">
                <a:latin typeface="DM Sans"/>
                <a:ea typeface="DM Sans"/>
                <a:cs typeface="DM Sans"/>
                <a:sym typeface="DM Sans"/>
              </a:rPr>
              <a:t> Linear and Ridge models have the lowest RMSE, indicating the most accurate predictions, while Lasso has slightly higher errors, and Logistic Regression performs the worst with the highest RMSE.</a:t>
            </a:r>
            <a:endParaRPr sz="1100">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p>
            <a:pPr marL="0" lvl="0" indent="0" algn="l" rtl="0">
              <a:lnSpc>
                <a:spcPct val="100000"/>
              </a:lnSpc>
              <a:spcBef>
                <a:spcPts val="0"/>
              </a:spcBef>
              <a:spcAft>
                <a:spcPts val="0"/>
              </a:spcAft>
              <a:buNone/>
            </a:pPr>
            <a:endParaRPr/>
          </a:p>
        </p:txBody>
      </p:sp>
      <p:sp>
        <p:nvSpPr>
          <p:cNvPr id="685" name="Google Shape;685;p47"/>
          <p:cNvSpPr/>
          <p:nvPr/>
        </p:nvSpPr>
        <p:spPr>
          <a:xfrm>
            <a:off x="-3255200" y="-934975"/>
            <a:ext cx="877200" cy="3354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686" name="Google Shape;686;p47"/>
          <p:cNvGrpSpPr/>
          <p:nvPr/>
        </p:nvGrpSpPr>
        <p:grpSpPr>
          <a:xfrm rot="-5400000">
            <a:off x="-2155424" y="-1175707"/>
            <a:ext cx="1430173" cy="1043710"/>
            <a:chOff x="7218328" y="-1025906"/>
            <a:chExt cx="1602076" cy="1169161"/>
          </a:xfrm>
        </p:grpSpPr>
        <p:sp>
          <p:nvSpPr>
            <p:cNvPr id="687" name="Google Shape;687;p47"/>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47"/>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9" name="Google Shape;689;p47"/>
          <p:cNvSpPr/>
          <p:nvPr/>
        </p:nvSpPr>
        <p:spPr>
          <a:xfrm>
            <a:off x="-5353250" y="1954725"/>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90" name="Google Shape;690;p47"/>
          <p:cNvSpPr/>
          <p:nvPr/>
        </p:nvSpPr>
        <p:spPr>
          <a:xfrm>
            <a:off x="-5353250" y="2478600"/>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91" name="Google Shape;691;p47"/>
          <p:cNvSpPr/>
          <p:nvPr/>
        </p:nvSpPr>
        <p:spPr>
          <a:xfrm>
            <a:off x="-4363937" y="2609150"/>
            <a:ext cx="372000" cy="518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692" name="Google Shape;692;p47"/>
          <p:cNvGrpSpPr/>
          <p:nvPr/>
        </p:nvGrpSpPr>
        <p:grpSpPr>
          <a:xfrm rot="5400000">
            <a:off x="-3614949" y="2147966"/>
            <a:ext cx="1430173" cy="1043710"/>
            <a:chOff x="7218328" y="-1025906"/>
            <a:chExt cx="1602076" cy="1169161"/>
          </a:xfrm>
        </p:grpSpPr>
        <p:sp>
          <p:nvSpPr>
            <p:cNvPr id="693" name="Google Shape;693;p47"/>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47"/>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5" name="Google Shape;695;p47"/>
          <p:cNvGrpSpPr/>
          <p:nvPr/>
        </p:nvGrpSpPr>
        <p:grpSpPr>
          <a:xfrm rot="5400000">
            <a:off x="-4122780" y="321383"/>
            <a:ext cx="1691037" cy="563796"/>
            <a:chOff x="-250955" y="-280117"/>
            <a:chExt cx="1691037" cy="563796"/>
          </a:xfrm>
        </p:grpSpPr>
        <p:grpSp>
          <p:nvGrpSpPr>
            <p:cNvPr id="696" name="Google Shape;696;p47"/>
            <p:cNvGrpSpPr/>
            <p:nvPr/>
          </p:nvGrpSpPr>
          <p:grpSpPr>
            <a:xfrm>
              <a:off x="-250955" y="-280117"/>
              <a:ext cx="964170" cy="563796"/>
              <a:chOff x="8364152" y="215196"/>
              <a:chExt cx="554599" cy="324300"/>
            </a:xfrm>
          </p:grpSpPr>
          <p:sp>
            <p:nvSpPr>
              <p:cNvPr id="697" name="Google Shape;697;p47"/>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98" name="Google Shape;698;p47"/>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699" name="Google Shape;699;p47"/>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pic>
        <p:nvPicPr>
          <p:cNvPr id="700" name="Google Shape;700;p47"/>
          <p:cNvPicPr preferRelativeResize="0"/>
          <p:nvPr/>
        </p:nvPicPr>
        <p:blipFill rotWithShape="1">
          <a:blip r:embed="rId3">
            <a:alphaModFix/>
          </a:blip>
          <a:srcRect l="8956" t="-6091" r="-5883" b="-6091"/>
          <a:stretch/>
        </p:blipFill>
        <p:spPr>
          <a:xfrm>
            <a:off x="748475" y="1017077"/>
            <a:ext cx="4563800" cy="3886676"/>
          </a:xfrm>
          <a:prstGeom prst="rect">
            <a:avLst/>
          </a:prstGeom>
          <a:noFill/>
          <a:ln>
            <a:noFill/>
          </a:ln>
        </p:spPr>
      </p:pic>
      <p:sp>
        <p:nvSpPr>
          <p:cNvPr id="701" name="Google Shape;701;p47"/>
          <p:cNvSpPr/>
          <p:nvPr/>
        </p:nvSpPr>
        <p:spPr>
          <a:xfrm rot="10800000">
            <a:off x="5596975" y="3081250"/>
            <a:ext cx="2708100" cy="13362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02" name="Google Shape;702;p47"/>
          <p:cNvSpPr txBox="1"/>
          <p:nvPr/>
        </p:nvSpPr>
        <p:spPr>
          <a:xfrm>
            <a:off x="5687350" y="3180600"/>
            <a:ext cx="2400000" cy="10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chemeClr val="dk1"/>
                </a:solidFill>
                <a:latin typeface="DM Sans"/>
                <a:ea typeface="DM Sans"/>
                <a:cs typeface="DM Sans"/>
                <a:sym typeface="DM Sans"/>
              </a:rPr>
              <a:t>Accuracy Insights</a:t>
            </a:r>
            <a:r>
              <a:rPr lang="en" sz="1200" b="1">
                <a:solidFill>
                  <a:schemeClr val="dk1"/>
                </a:solidFill>
                <a:latin typeface="DM Sans"/>
                <a:ea typeface="DM Sans"/>
                <a:cs typeface="DM Sans"/>
                <a:sym typeface="DM Sans"/>
              </a:rPr>
              <a:t>:</a:t>
            </a:r>
            <a:r>
              <a:rPr lang="en" sz="1200">
                <a:solidFill>
                  <a:schemeClr val="dk1"/>
                </a:solidFill>
                <a:latin typeface="DM Sans"/>
                <a:ea typeface="DM Sans"/>
                <a:cs typeface="DM Sans"/>
                <a:sym typeface="DM Sans"/>
              </a:rPr>
              <a:t> </a:t>
            </a:r>
            <a:r>
              <a:rPr lang="en" sz="1100">
                <a:solidFill>
                  <a:schemeClr val="dk1"/>
                </a:solidFill>
                <a:latin typeface="DM Sans"/>
                <a:ea typeface="DM Sans"/>
                <a:cs typeface="DM Sans"/>
                <a:sym typeface="DM Sans"/>
              </a:rPr>
              <a:t>All models show high accuracy (above 92%), with Linear and Lasso achieving 96.23%, Ridge at 92.46%, and Logistic Regression slightly behind at 96.13%.</a:t>
            </a:r>
            <a:endParaRPr sz="1200">
              <a:solidFill>
                <a:schemeClr val="dk1"/>
              </a:solidFill>
              <a:latin typeface="Barlow"/>
              <a:ea typeface="Barlow"/>
              <a:cs typeface="Barlow"/>
              <a:sym typeface="Barlo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8"/>
          <p:cNvSpPr txBox="1">
            <a:spLocks noGrp="1"/>
          </p:cNvSpPr>
          <p:nvPr>
            <p:ph type="title"/>
          </p:nvPr>
        </p:nvSpPr>
        <p:spPr>
          <a:xfrm>
            <a:off x="1562050" y="2214650"/>
            <a:ext cx="6398400" cy="1108200"/>
          </a:xfrm>
          <a:prstGeom prst="rect">
            <a:avLst/>
          </a:prstGeom>
        </p:spPr>
        <p:txBody>
          <a:bodyPr spcFirstLastPara="1" wrap="square" lIns="91425" tIns="91425" rIns="91425" bIns="91425" anchor="ctr" anchorCtr="0">
            <a:noAutofit/>
          </a:bodyPr>
          <a:lstStyle/>
          <a:p>
            <a:pPr marL="0" lvl="0" indent="0" algn="ctr" rtl="0">
              <a:lnSpc>
                <a:spcPct val="115000"/>
              </a:lnSpc>
              <a:spcBef>
                <a:spcPts val="1400"/>
              </a:spcBef>
              <a:spcAft>
                <a:spcPts val="0"/>
              </a:spcAft>
              <a:buNone/>
            </a:pPr>
            <a:endParaRPr sz="2300">
              <a:solidFill>
                <a:srgbClr val="000000"/>
              </a:solidFill>
            </a:endParaRPr>
          </a:p>
          <a:p>
            <a:pPr marL="0" lvl="0" indent="0" algn="ctr" rtl="0">
              <a:lnSpc>
                <a:spcPct val="115000"/>
              </a:lnSpc>
              <a:spcBef>
                <a:spcPts val="1400"/>
              </a:spcBef>
              <a:spcAft>
                <a:spcPts val="0"/>
              </a:spcAft>
              <a:buNone/>
            </a:pPr>
            <a:endParaRPr sz="2300">
              <a:solidFill>
                <a:srgbClr val="000000"/>
              </a:solidFill>
            </a:endParaRPr>
          </a:p>
          <a:p>
            <a:pPr marL="0" lvl="0" indent="0" algn="ctr" rtl="0">
              <a:lnSpc>
                <a:spcPct val="115000"/>
              </a:lnSpc>
              <a:spcBef>
                <a:spcPts val="1400"/>
              </a:spcBef>
              <a:spcAft>
                <a:spcPts val="0"/>
              </a:spcAft>
              <a:buNone/>
            </a:pPr>
            <a:r>
              <a:rPr lang="en" sz="2300">
                <a:solidFill>
                  <a:srgbClr val="000000"/>
                </a:solidFill>
              </a:rPr>
              <a:t>Precision, Recall, F1 Score, and Accuracy Across Models</a:t>
            </a:r>
            <a:endParaRPr sz="2300">
              <a:solidFill>
                <a:srgbClr val="000000"/>
              </a:solidFill>
            </a:endParaRPr>
          </a:p>
          <a:p>
            <a:pPr marL="0" lvl="0" indent="0" algn="ctr" rtl="0">
              <a:spcBef>
                <a:spcPts val="400"/>
              </a:spcBef>
              <a:spcAft>
                <a:spcPts val="0"/>
              </a:spcAft>
              <a:buNone/>
            </a:pPr>
            <a:endParaRPr/>
          </a:p>
        </p:txBody>
      </p:sp>
      <p:grpSp>
        <p:nvGrpSpPr>
          <p:cNvPr id="708" name="Google Shape;708;p48"/>
          <p:cNvGrpSpPr/>
          <p:nvPr/>
        </p:nvGrpSpPr>
        <p:grpSpPr>
          <a:xfrm>
            <a:off x="-2491025" y="744031"/>
            <a:ext cx="1365479" cy="417541"/>
            <a:chOff x="980175" y="759031"/>
            <a:chExt cx="1365479" cy="417541"/>
          </a:xfrm>
        </p:grpSpPr>
        <p:sp>
          <p:nvSpPr>
            <p:cNvPr id="709" name="Google Shape;709;p48"/>
            <p:cNvSpPr/>
            <p:nvPr/>
          </p:nvSpPr>
          <p:spPr>
            <a:xfrm>
              <a:off x="1928113" y="75903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8"/>
            <p:cNvSpPr/>
            <p:nvPr/>
          </p:nvSpPr>
          <p:spPr>
            <a:xfrm>
              <a:off x="980175" y="800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711" name="Google Shape;711;p48"/>
          <p:cNvSpPr/>
          <p:nvPr/>
        </p:nvSpPr>
        <p:spPr>
          <a:xfrm>
            <a:off x="-3255200" y="-934975"/>
            <a:ext cx="877200" cy="3354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12" name="Google Shape;712;p48"/>
          <p:cNvSpPr/>
          <p:nvPr/>
        </p:nvSpPr>
        <p:spPr>
          <a:xfrm>
            <a:off x="-5353250" y="1954725"/>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13" name="Google Shape;713;p48"/>
          <p:cNvSpPr/>
          <p:nvPr/>
        </p:nvSpPr>
        <p:spPr>
          <a:xfrm>
            <a:off x="-5353250" y="2478600"/>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14" name="Google Shape;714;p48"/>
          <p:cNvSpPr/>
          <p:nvPr/>
        </p:nvSpPr>
        <p:spPr>
          <a:xfrm>
            <a:off x="-4363937" y="2609150"/>
            <a:ext cx="372000" cy="518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715" name="Google Shape;715;p48"/>
          <p:cNvGrpSpPr/>
          <p:nvPr/>
        </p:nvGrpSpPr>
        <p:grpSpPr>
          <a:xfrm rot="5400000">
            <a:off x="-3614949" y="2147966"/>
            <a:ext cx="1430173" cy="1043710"/>
            <a:chOff x="7218328" y="-1025906"/>
            <a:chExt cx="1602076" cy="1169161"/>
          </a:xfrm>
        </p:grpSpPr>
        <p:sp>
          <p:nvSpPr>
            <p:cNvPr id="716" name="Google Shape;716;p48"/>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48"/>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8" name="Google Shape;718;p48"/>
          <p:cNvGrpSpPr/>
          <p:nvPr/>
        </p:nvGrpSpPr>
        <p:grpSpPr>
          <a:xfrm rot="5400000">
            <a:off x="-4122780" y="321383"/>
            <a:ext cx="1691037" cy="563796"/>
            <a:chOff x="-250955" y="-280117"/>
            <a:chExt cx="1691037" cy="563796"/>
          </a:xfrm>
        </p:grpSpPr>
        <p:grpSp>
          <p:nvGrpSpPr>
            <p:cNvPr id="719" name="Google Shape;719;p48"/>
            <p:cNvGrpSpPr/>
            <p:nvPr/>
          </p:nvGrpSpPr>
          <p:grpSpPr>
            <a:xfrm>
              <a:off x="-250955" y="-280117"/>
              <a:ext cx="964170" cy="563796"/>
              <a:chOff x="8364152" y="215196"/>
              <a:chExt cx="554599" cy="324300"/>
            </a:xfrm>
          </p:grpSpPr>
          <p:sp>
            <p:nvSpPr>
              <p:cNvPr id="720" name="Google Shape;720;p48"/>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21" name="Google Shape;721;p48"/>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722" name="Google Shape;722;p48"/>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nvGrpSpPr>
          <p:cNvPr id="723" name="Google Shape;723;p48"/>
          <p:cNvGrpSpPr/>
          <p:nvPr/>
        </p:nvGrpSpPr>
        <p:grpSpPr>
          <a:xfrm>
            <a:off x="3856914" y="744013"/>
            <a:ext cx="1732461" cy="1490153"/>
            <a:chOff x="3856914" y="824913"/>
            <a:chExt cx="1732461" cy="1490153"/>
          </a:xfrm>
        </p:grpSpPr>
        <p:sp>
          <p:nvSpPr>
            <p:cNvPr id="724" name="Google Shape;724;p48"/>
            <p:cNvSpPr/>
            <p:nvPr/>
          </p:nvSpPr>
          <p:spPr>
            <a:xfrm>
              <a:off x="4578375" y="824913"/>
              <a:ext cx="1011000" cy="1011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725" name="Google Shape;725;p48"/>
            <p:cNvGrpSpPr/>
            <p:nvPr/>
          </p:nvGrpSpPr>
          <p:grpSpPr>
            <a:xfrm>
              <a:off x="3856914" y="1271355"/>
              <a:ext cx="1430173" cy="1043710"/>
              <a:chOff x="7218328" y="-1025906"/>
              <a:chExt cx="1602076" cy="1169161"/>
            </a:xfrm>
          </p:grpSpPr>
          <p:sp>
            <p:nvSpPr>
              <p:cNvPr id="726" name="Google Shape;726;p48"/>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8"/>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8" name="Google Shape;728;p48"/>
            <p:cNvSpPr/>
            <p:nvPr/>
          </p:nvSpPr>
          <p:spPr>
            <a:xfrm>
              <a:off x="4363275" y="1772843"/>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49"/>
          <p:cNvSpPr/>
          <p:nvPr/>
        </p:nvSpPr>
        <p:spPr>
          <a:xfrm>
            <a:off x="3010059" y="816203"/>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34" name="Google Shape;734;p49"/>
          <p:cNvSpPr/>
          <p:nvPr/>
        </p:nvSpPr>
        <p:spPr>
          <a:xfrm>
            <a:off x="-1500800" y="2778125"/>
            <a:ext cx="799200" cy="799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35" name="Google Shape;735;p49"/>
          <p:cNvSpPr/>
          <p:nvPr/>
        </p:nvSpPr>
        <p:spPr>
          <a:xfrm>
            <a:off x="-1564550" y="1887600"/>
            <a:ext cx="369300" cy="369300"/>
          </a:xfrm>
          <a:prstGeom prst="ellipse">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36" name="Google Shape;736;p49"/>
          <p:cNvSpPr/>
          <p:nvPr/>
        </p:nvSpPr>
        <p:spPr>
          <a:xfrm>
            <a:off x="-2378012" y="1121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37" name="Google Shape;737;p49"/>
          <p:cNvSpPr/>
          <p:nvPr/>
        </p:nvSpPr>
        <p:spPr>
          <a:xfrm>
            <a:off x="-3255200" y="-934975"/>
            <a:ext cx="877200" cy="3354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738" name="Google Shape;738;p49"/>
          <p:cNvGrpSpPr/>
          <p:nvPr/>
        </p:nvGrpSpPr>
        <p:grpSpPr>
          <a:xfrm rot="-5400000">
            <a:off x="-2094986" y="-832807"/>
            <a:ext cx="1430173" cy="1043710"/>
            <a:chOff x="7218328" y="-1025906"/>
            <a:chExt cx="1602076" cy="1169161"/>
          </a:xfrm>
        </p:grpSpPr>
        <p:sp>
          <p:nvSpPr>
            <p:cNvPr id="739" name="Google Shape;739;p49"/>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49"/>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1" name="Google Shape;741;p49"/>
          <p:cNvSpPr/>
          <p:nvPr/>
        </p:nvSpPr>
        <p:spPr>
          <a:xfrm>
            <a:off x="-3753675" y="176150"/>
            <a:ext cx="796500" cy="1109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742" name="Google Shape;742;p49"/>
          <p:cNvGrpSpPr/>
          <p:nvPr/>
        </p:nvGrpSpPr>
        <p:grpSpPr>
          <a:xfrm>
            <a:off x="5476270" y="-1233892"/>
            <a:ext cx="1691037" cy="563796"/>
            <a:chOff x="-250955" y="-280117"/>
            <a:chExt cx="1691037" cy="563796"/>
          </a:xfrm>
        </p:grpSpPr>
        <p:grpSp>
          <p:nvGrpSpPr>
            <p:cNvPr id="743" name="Google Shape;743;p49"/>
            <p:cNvGrpSpPr/>
            <p:nvPr/>
          </p:nvGrpSpPr>
          <p:grpSpPr>
            <a:xfrm>
              <a:off x="-250955" y="-280117"/>
              <a:ext cx="964170" cy="563796"/>
              <a:chOff x="8364152" y="215196"/>
              <a:chExt cx="554599" cy="324300"/>
            </a:xfrm>
          </p:grpSpPr>
          <p:sp>
            <p:nvSpPr>
              <p:cNvPr id="744" name="Google Shape;744;p49"/>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45" name="Google Shape;745;p49"/>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746" name="Google Shape;746;p49"/>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747" name="Google Shape;747;p49"/>
          <p:cNvSpPr/>
          <p:nvPr/>
        </p:nvSpPr>
        <p:spPr>
          <a:xfrm>
            <a:off x="-3364559" y="1978827"/>
            <a:ext cx="799293" cy="799293"/>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49"/>
          <p:cNvSpPr/>
          <p:nvPr/>
        </p:nvSpPr>
        <p:spPr>
          <a:xfrm flipH="1">
            <a:off x="9909350" y="3127250"/>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49" name="Google Shape;749;p49"/>
          <p:cNvSpPr/>
          <p:nvPr/>
        </p:nvSpPr>
        <p:spPr>
          <a:xfrm flipH="1">
            <a:off x="9909350" y="3577325"/>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50" name="Google Shape;750;p49"/>
          <p:cNvSpPr txBox="1"/>
          <p:nvPr/>
        </p:nvSpPr>
        <p:spPr>
          <a:xfrm>
            <a:off x="822613" y="845425"/>
            <a:ext cx="4472700" cy="271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DM Sans"/>
                <a:ea typeface="DM Sans"/>
                <a:cs typeface="DM Sans"/>
                <a:sym typeface="DM Sans"/>
              </a:rPr>
              <a:t>Precision </a:t>
            </a:r>
            <a:r>
              <a:rPr lang="en">
                <a:solidFill>
                  <a:schemeClr val="dk1"/>
                </a:solidFill>
                <a:latin typeface="DM Sans"/>
                <a:ea typeface="DM Sans"/>
                <a:cs typeface="DM Sans"/>
                <a:sym typeface="DM Sans"/>
              </a:rPr>
              <a:t>(P): Measures how many predicted "Stroke" cases are correct.  </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a:solidFill>
                  <a:schemeClr val="dk1"/>
                </a:solidFill>
                <a:latin typeface="DM Sans"/>
                <a:ea typeface="DM Sans"/>
                <a:cs typeface="DM Sans"/>
                <a:sym typeface="DM Sans"/>
              </a:rPr>
              <a:t>P= TP/[TP+FP]</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a:solidFill>
                  <a:schemeClr val="dk1"/>
                </a:solidFill>
                <a:latin typeface="DM Sans"/>
                <a:ea typeface="DM Sans"/>
                <a:cs typeface="DM Sans"/>
                <a:sym typeface="DM Sans"/>
              </a:rPr>
              <a:t> </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b="1">
                <a:solidFill>
                  <a:schemeClr val="dk1"/>
                </a:solidFill>
                <a:latin typeface="DM Sans"/>
                <a:ea typeface="DM Sans"/>
                <a:cs typeface="DM Sans"/>
                <a:sym typeface="DM Sans"/>
              </a:rPr>
              <a:t>Recall </a:t>
            </a:r>
            <a:r>
              <a:rPr lang="en">
                <a:solidFill>
                  <a:schemeClr val="dk1"/>
                </a:solidFill>
                <a:latin typeface="DM Sans"/>
                <a:ea typeface="DM Sans"/>
                <a:cs typeface="DM Sans"/>
                <a:sym typeface="DM Sans"/>
              </a:rPr>
              <a:t>(R): Measures how many actual "Stroke" cases are correctly identified.</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a:solidFill>
                  <a:schemeClr val="dk1"/>
                </a:solidFill>
                <a:latin typeface="DM Sans"/>
                <a:ea typeface="DM Sans"/>
                <a:cs typeface="DM Sans"/>
                <a:sym typeface="DM Sans"/>
              </a:rPr>
              <a:t>R=TP/[TP+FN]</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b="1">
                <a:solidFill>
                  <a:schemeClr val="dk1"/>
                </a:solidFill>
                <a:latin typeface="DM Sans"/>
                <a:ea typeface="DM Sans"/>
                <a:cs typeface="DM Sans"/>
                <a:sym typeface="DM Sans"/>
              </a:rPr>
              <a:t>F1 Score</a:t>
            </a:r>
            <a:r>
              <a:rPr lang="en">
                <a:solidFill>
                  <a:schemeClr val="dk1"/>
                </a:solidFill>
                <a:latin typeface="DM Sans"/>
                <a:ea typeface="DM Sans"/>
                <a:cs typeface="DM Sans"/>
                <a:sym typeface="DM Sans"/>
              </a:rPr>
              <a:t>: Harmonic mean of Precision and Recall, providing a balance between both.</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a:solidFill>
                  <a:schemeClr val="dk1"/>
                </a:solidFill>
                <a:latin typeface="DM Sans"/>
                <a:ea typeface="DM Sans"/>
                <a:cs typeface="DM Sans"/>
                <a:sym typeface="DM Sans"/>
              </a:rPr>
              <a:t>F1 Score= 2*(P x R/P+R)</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b="1">
                <a:solidFill>
                  <a:schemeClr val="dk1"/>
                </a:solidFill>
                <a:latin typeface="DM Sans"/>
                <a:ea typeface="DM Sans"/>
                <a:cs typeface="DM Sans"/>
                <a:sym typeface="DM Sans"/>
              </a:rPr>
              <a:t>Accuracy:</a:t>
            </a:r>
            <a:r>
              <a:rPr lang="en">
                <a:solidFill>
                  <a:schemeClr val="dk1"/>
                </a:solidFill>
                <a:latin typeface="DM Sans"/>
                <a:ea typeface="DM Sans"/>
                <a:cs typeface="DM Sans"/>
                <a:sym typeface="DM Sans"/>
              </a:rPr>
              <a:t> Overall correctness of the predictions.  </a:t>
            </a:r>
            <a:endParaRPr>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a:solidFill>
                  <a:schemeClr val="dk1"/>
                </a:solidFill>
                <a:latin typeface="DM Sans"/>
                <a:ea typeface="DM Sans"/>
                <a:cs typeface="DM Sans"/>
                <a:sym typeface="DM Sans"/>
              </a:rPr>
              <a:t>Accuracy=(TP+TN)/(TP+TN+FP+FN)</a:t>
            </a:r>
            <a:endParaRPr>
              <a:solidFill>
                <a:schemeClr val="dk1"/>
              </a:solidFill>
              <a:latin typeface="DM Sans"/>
              <a:ea typeface="DM Sans"/>
              <a:cs typeface="DM Sans"/>
              <a:sym typeface="DM Sans"/>
            </a:endParaRPr>
          </a:p>
        </p:txBody>
      </p:sp>
      <p:sp>
        <p:nvSpPr>
          <p:cNvPr id="751" name="Google Shape;751;p49"/>
          <p:cNvSpPr txBox="1"/>
          <p:nvPr/>
        </p:nvSpPr>
        <p:spPr>
          <a:xfrm>
            <a:off x="7361900" y="1362175"/>
            <a:ext cx="1804500" cy="6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Barlow"/>
              <a:ea typeface="Barlow"/>
              <a:cs typeface="Barlow"/>
              <a:sym typeface="Barlow"/>
            </a:endParaRPr>
          </a:p>
        </p:txBody>
      </p:sp>
      <p:pic>
        <p:nvPicPr>
          <p:cNvPr id="752" name="Google Shape;752;p49"/>
          <p:cNvPicPr preferRelativeResize="0"/>
          <p:nvPr/>
        </p:nvPicPr>
        <p:blipFill>
          <a:blip r:embed="rId3">
            <a:alphaModFix/>
          </a:blip>
          <a:stretch>
            <a:fillRect/>
          </a:stretch>
        </p:blipFill>
        <p:spPr>
          <a:xfrm>
            <a:off x="5324750" y="939827"/>
            <a:ext cx="3286100" cy="3286100"/>
          </a:xfrm>
          <a:prstGeom prst="rect">
            <a:avLst/>
          </a:prstGeom>
          <a:noFill/>
          <a:ln>
            <a:noFill/>
          </a:ln>
        </p:spPr>
      </p:pic>
      <p:sp>
        <p:nvSpPr>
          <p:cNvPr id="753" name="Google Shape;753;p49"/>
          <p:cNvSpPr/>
          <p:nvPr/>
        </p:nvSpPr>
        <p:spPr>
          <a:xfrm rot="10800000" flipH="1">
            <a:off x="617125" y="2041969"/>
            <a:ext cx="205500" cy="1956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9"/>
          <p:cNvSpPr/>
          <p:nvPr/>
        </p:nvSpPr>
        <p:spPr>
          <a:xfrm>
            <a:off x="617125" y="3079919"/>
            <a:ext cx="205500" cy="1956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9"/>
          <p:cNvSpPr/>
          <p:nvPr/>
        </p:nvSpPr>
        <p:spPr>
          <a:xfrm>
            <a:off x="617125" y="3901619"/>
            <a:ext cx="205500" cy="1956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9"/>
          <p:cNvSpPr/>
          <p:nvPr/>
        </p:nvSpPr>
        <p:spPr>
          <a:xfrm>
            <a:off x="617125" y="1003994"/>
            <a:ext cx="205500" cy="195600"/>
          </a:xfrm>
          <a:prstGeom prst="star5">
            <a:avLst>
              <a:gd name="adj" fmla="val 19098"/>
              <a:gd name="hf" fmla="val 105146"/>
              <a:gd name="vf" fmla="val 1105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9"/>
          <p:cNvSpPr/>
          <p:nvPr/>
        </p:nvSpPr>
        <p:spPr>
          <a:xfrm>
            <a:off x="5093150" y="661275"/>
            <a:ext cx="3788100" cy="3843300"/>
          </a:xfrm>
          <a:prstGeom prst="roundRect">
            <a:avLst>
              <a:gd name="adj" fmla="val 16667"/>
            </a:avLst>
          </a:prstGeom>
          <a:no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0"/>
          <p:cNvSpPr txBox="1">
            <a:spLocks noGrp="1"/>
          </p:cNvSpPr>
          <p:nvPr>
            <p:ph type="title"/>
          </p:nvPr>
        </p:nvSpPr>
        <p:spPr>
          <a:xfrm>
            <a:off x="720000" y="292625"/>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191919"/>
                </a:solidFill>
              </a:rPr>
              <a:t>Observations</a:t>
            </a:r>
            <a:endParaRPr>
              <a:solidFill>
                <a:srgbClr val="191919"/>
              </a:solidFill>
            </a:endParaRPr>
          </a:p>
        </p:txBody>
      </p:sp>
      <p:graphicFrame>
        <p:nvGraphicFramePr>
          <p:cNvPr id="763" name="Google Shape;763;p50"/>
          <p:cNvGraphicFramePr/>
          <p:nvPr/>
        </p:nvGraphicFramePr>
        <p:xfrm>
          <a:off x="719963" y="1063060"/>
          <a:ext cx="3000000" cy="3000000"/>
        </p:xfrm>
        <a:graphic>
          <a:graphicData uri="http://schemas.openxmlformats.org/drawingml/2006/table">
            <a:tbl>
              <a:tblPr>
                <a:noFill/>
                <a:tableStyleId>{81B2BD9F-C667-449A-A93E-76BA4DA511FE}</a:tableStyleId>
              </a:tblPr>
              <a:tblGrid>
                <a:gridCol w="2302325">
                  <a:extLst>
                    <a:ext uri="{9D8B030D-6E8A-4147-A177-3AD203B41FA5}">
                      <a16:colId xmlns:a16="http://schemas.microsoft.com/office/drawing/2014/main" val="20000"/>
                    </a:ext>
                  </a:extLst>
                </a:gridCol>
                <a:gridCol w="1396150">
                  <a:extLst>
                    <a:ext uri="{9D8B030D-6E8A-4147-A177-3AD203B41FA5}">
                      <a16:colId xmlns:a16="http://schemas.microsoft.com/office/drawing/2014/main" val="20001"/>
                    </a:ext>
                  </a:extLst>
                </a:gridCol>
                <a:gridCol w="1396150">
                  <a:extLst>
                    <a:ext uri="{9D8B030D-6E8A-4147-A177-3AD203B41FA5}">
                      <a16:colId xmlns:a16="http://schemas.microsoft.com/office/drawing/2014/main" val="20002"/>
                    </a:ext>
                  </a:extLst>
                </a:gridCol>
                <a:gridCol w="1396150">
                  <a:extLst>
                    <a:ext uri="{9D8B030D-6E8A-4147-A177-3AD203B41FA5}">
                      <a16:colId xmlns:a16="http://schemas.microsoft.com/office/drawing/2014/main" val="20003"/>
                    </a:ext>
                  </a:extLst>
                </a:gridCol>
                <a:gridCol w="1396150">
                  <a:extLst>
                    <a:ext uri="{9D8B030D-6E8A-4147-A177-3AD203B41FA5}">
                      <a16:colId xmlns:a16="http://schemas.microsoft.com/office/drawing/2014/main" val="20004"/>
                    </a:ext>
                  </a:extLst>
                </a:gridCol>
              </a:tblGrid>
              <a:tr h="457600">
                <a:tc>
                  <a:txBody>
                    <a:bodyPr/>
                    <a:lstStyle/>
                    <a:p>
                      <a:pPr marL="0" lvl="0" indent="0" algn="l" rtl="0">
                        <a:spcBef>
                          <a:spcPts val="0"/>
                        </a:spcBef>
                        <a:spcAft>
                          <a:spcPts val="0"/>
                        </a:spcAft>
                        <a:buNone/>
                      </a:pPr>
                      <a:r>
                        <a:rPr lang="en" sz="1600">
                          <a:solidFill>
                            <a:schemeClr val="dk1"/>
                          </a:solidFill>
                          <a:latin typeface="DM Sans"/>
                          <a:ea typeface="DM Sans"/>
                          <a:cs typeface="DM Sans"/>
                          <a:sym typeface="DM Sans"/>
                        </a:rPr>
                        <a:t>Model</a:t>
                      </a:r>
                      <a:endParaRPr sz="16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a:solidFill>
                            <a:schemeClr val="dk1"/>
                          </a:solidFill>
                          <a:latin typeface="DM Sans"/>
                          <a:ea typeface="DM Sans"/>
                          <a:cs typeface="DM Sans"/>
                          <a:sym typeface="DM Sans"/>
                        </a:rPr>
                        <a:t>Precision</a:t>
                      </a:r>
                      <a:endParaRPr sz="16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a:solidFill>
                            <a:schemeClr val="dk1"/>
                          </a:solidFill>
                          <a:latin typeface="DM Sans"/>
                          <a:ea typeface="DM Sans"/>
                          <a:cs typeface="DM Sans"/>
                          <a:sym typeface="DM Sans"/>
                        </a:rPr>
                        <a:t>Recall</a:t>
                      </a:r>
                      <a:endParaRPr sz="16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rgbClr val="000000"/>
                        </a:buClr>
                        <a:buSzPts val="1100"/>
                        <a:buFont typeface="Arial"/>
                        <a:buNone/>
                      </a:pPr>
                      <a:r>
                        <a:rPr lang="en" sz="1600">
                          <a:solidFill>
                            <a:schemeClr val="dk1"/>
                          </a:solidFill>
                          <a:latin typeface="DM Sans"/>
                          <a:ea typeface="DM Sans"/>
                          <a:cs typeface="DM Sans"/>
                          <a:sym typeface="DM Sans"/>
                        </a:rPr>
                        <a:t>F1 Score</a:t>
                      </a:r>
                      <a:endParaRPr sz="16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a:solidFill>
                            <a:schemeClr val="dk1"/>
                          </a:solidFill>
                          <a:latin typeface="DM Sans"/>
                          <a:ea typeface="DM Sans"/>
                          <a:cs typeface="DM Sans"/>
                          <a:sym typeface="DM Sans"/>
                        </a:rPr>
                        <a:t>Accuracy</a:t>
                      </a:r>
                      <a:endParaRPr sz="16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73600">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Ridge Regression</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0.253</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0.513</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0.339</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0.92</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73600">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Linear Regression</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0.333</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0.054</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0.093</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0.96</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64375">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Lasso Regression</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0.197</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0.459</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0.276</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0.90</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73600">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Logistic Regression</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0.333</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0.0270</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0.05</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Barlow"/>
                          <a:ea typeface="Barlow"/>
                          <a:cs typeface="Barlow"/>
                          <a:sym typeface="Barlow"/>
                        </a:rPr>
                        <a:t> 0.96</a:t>
                      </a:r>
                      <a:endParaRPr sz="120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64" name="Google Shape;764;p50"/>
          <p:cNvSpPr txBox="1"/>
          <p:nvPr/>
        </p:nvSpPr>
        <p:spPr>
          <a:xfrm>
            <a:off x="567600" y="3693575"/>
            <a:ext cx="7376700" cy="64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t>R</a:t>
            </a:r>
            <a:r>
              <a:rPr lang="en" sz="1300" b="1">
                <a:solidFill>
                  <a:schemeClr val="dk1"/>
                </a:solidFill>
                <a:latin typeface="DM Sans"/>
                <a:ea typeface="DM Sans"/>
                <a:cs typeface="DM Sans"/>
                <a:sym typeface="DM Sans"/>
              </a:rPr>
              <a:t>idge Regression</a:t>
            </a:r>
            <a:r>
              <a:rPr lang="en" sz="1300">
                <a:solidFill>
                  <a:schemeClr val="dk1"/>
                </a:solidFill>
                <a:latin typeface="DM Sans"/>
                <a:ea typeface="DM Sans"/>
                <a:cs typeface="DM Sans"/>
                <a:sym typeface="DM Sans"/>
              </a:rPr>
              <a:t>: Best recall with balanced performance overall.</a:t>
            </a:r>
            <a:endParaRPr sz="1300">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sz="1300" b="1">
                <a:solidFill>
                  <a:schemeClr val="dk1"/>
                </a:solidFill>
                <a:latin typeface="DM Sans"/>
                <a:ea typeface="DM Sans"/>
                <a:cs typeface="DM Sans"/>
                <a:sym typeface="DM Sans"/>
              </a:rPr>
              <a:t>Linear Regression</a:t>
            </a:r>
            <a:r>
              <a:rPr lang="en" sz="1300">
                <a:solidFill>
                  <a:schemeClr val="dk1"/>
                </a:solidFill>
                <a:latin typeface="DM Sans"/>
                <a:ea typeface="DM Sans"/>
                <a:cs typeface="DM Sans"/>
                <a:sym typeface="DM Sans"/>
              </a:rPr>
              <a:t>: High accuracy but poor recall, struggles with the minority class.</a:t>
            </a:r>
            <a:endParaRPr sz="1300">
              <a:solidFill>
                <a:schemeClr val="dk1"/>
              </a:solidFill>
              <a:latin typeface="DM Sans"/>
              <a:ea typeface="DM Sans"/>
              <a:cs typeface="DM Sans"/>
              <a:sym typeface="DM Sans"/>
            </a:endParaRPr>
          </a:p>
          <a:p>
            <a:pPr marL="0" lvl="0" indent="0" algn="l" rtl="0">
              <a:lnSpc>
                <a:spcPct val="115000"/>
              </a:lnSpc>
              <a:spcBef>
                <a:spcPts val="0"/>
              </a:spcBef>
              <a:spcAft>
                <a:spcPts val="0"/>
              </a:spcAft>
              <a:buNone/>
            </a:pPr>
            <a:r>
              <a:rPr lang="en" sz="1300" b="1">
                <a:solidFill>
                  <a:schemeClr val="dk1"/>
                </a:solidFill>
                <a:latin typeface="DM Sans"/>
                <a:ea typeface="DM Sans"/>
                <a:cs typeface="DM Sans"/>
                <a:sym typeface="DM Sans"/>
              </a:rPr>
              <a:t>Lasso &amp; Logistic Regression</a:t>
            </a:r>
            <a:r>
              <a:rPr lang="en" sz="1300">
                <a:solidFill>
                  <a:schemeClr val="dk1"/>
                </a:solidFill>
                <a:latin typeface="DM Sans"/>
                <a:ea typeface="DM Sans"/>
                <a:cs typeface="DM Sans"/>
                <a:sym typeface="DM Sans"/>
              </a:rPr>
              <a:t>: High accuracy but very low recall and F1 scores, indicating poor minority class detection.</a:t>
            </a:r>
            <a:endParaRPr sz="1300">
              <a:solidFill>
                <a:schemeClr val="dk1"/>
              </a:solidFill>
              <a:latin typeface="DM Sans"/>
              <a:ea typeface="DM Sans"/>
              <a:cs typeface="DM Sans"/>
              <a:sym typeface="DM Sans"/>
            </a:endParaRPr>
          </a:p>
          <a:p>
            <a:pPr marL="0" lvl="0" indent="0" algn="l" rtl="0">
              <a:spcBef>
                <a:spcPts val="0"/>
              </a:spcBef>
              <a:spcAft>
                <a:spcPts val="0"/>
              </a:spcAft>
              <a:buNone/>
            </a:pPr>
            <a:endParaRPr sz="1200">
              <a:solidFill>
                <a:schemeClr val="dk1"/>
              </a:solidFill>
              <a:latin typeface="Barlow"/>
              <a:ea typeface="Barlow"/>
              <a:cs typeface="Barlow"/>
              <a:sym typeface="Barlo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51"/>
          <p:cNvSpPr/>
          <p:nvPr/>
        </p:nvSpPr>
        <p:spPr>
          <a:xfrm rot="5400000">
            <a:off x="713225" y="399450"/>
            <a:ext cx="706800" cy="706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70" name="Google Shape;770;p51"/>
          <p:cNvSpPr txBox="1">
            <a:spLocks noGrp="1"/>
          </p:cNvSpPr>
          <p:nvPr>
            <p:ph type="title"/>
          </p:nvPr>
        </p:nvSpPr>
        <p:spPr>
          <a:xfrm>
            <a:off x="4057676" y="299950"/>
            <a:ext cx="3831000" cy="11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50"/>
              <a:t>Is accuracy a factor for model performance?</a:t>
            </a:r>
            <a:endParaRPr sz="4400"/>
          </a:p>
        </p:txBody>
      </p:sp>
      <p:sp>
        <p:nvSpPr>
          <p:cNvPr id="771" name="Google Shape;771;p51"/>
          <p:cNvSpPr txBox="1">
            <a:spLocks noGrp="1"/>
          </p:cNvSpPr>
          <p:nvPr>
            <p:ph type="subTitle" idx="1"/>
          </p:nvPr>
        </p:nvSpPr>
        <p:spPr>
          <a:xfrm>
            <a:off x="3939750" y="1436600"/>
            <a:ext cx="4509000" cy="2288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a:t>Accuracy alone is not a reliable metric for evaluating model performance, especially in cases of class imbalance. While high accuracy values (e.g., Logistic Regression: 96.13%, Linear Regression: 96.02%) might seem impressive, they can be misleading when the minority class is poorly identified.</a:t>
            </a:r>
            <a:endParaRPr sz="1300"/>
          </a:p>
          <a:p>
            <a:pPr marL="0" lvl="0" indent="0" algn="l" rtl="0">
              <a:lnSpc>
                <a:spcPct val="115000"/>
              </a:lnSpc>
              <a:spcBef>
                <a:spcPts val="1200"/>
              </a:spcBef>
              <a:spcAft>
                <a:spcPts val="0"/>
              </a:spcAft>
              <a:buNone/>
            </a:pPr>
            <a:r>
              <a:rPr lang="en" sz="1300"/>
              <a:t>For instance:</a:t>
            </a:r>
            <a:endParaRPr sz="1300"/>
          </a:p>
          <a:p>
            <a:pPr marL="457200" lvl="0" indent="-304800" algn="l" rtl="0">
              <a:lnSpc>
                <a:spcPct val="115000"/>
              </a:lnSpc>
              <a:spcBef>
                <a:spcPts val="1200"/>
              </a:spcBef>
              <a:spcAft>
                <a:spcPts val="0"/>
              </a:spcAft>
              <a:buClr>
                <a:srgbClr val="000000"/>
              </a:buClr>
              <a:buSzPts val="1200"/>
              <a:buFont typeface="Arial"/>
              <a:buChar char="●"/>
            </a:pPr>
            <a:r>
              <a:rPr lang="en" sz="1300"/>
              <a:t>Ridge Regression, despite having lower accuracy (92.46%), achieves the highest recall (51.35%), making it more effective at detecting the minority class.</a:t>
            </a:r>
            <a:endParaRPr sz="1300"/>
          </a:p>
          <a:p>
            <a:pPr marL="457200" lvl="0" indent="-298450" algn="l" rtl="0">
              <a:lnSpc>
                <a:spcPct val="115000"/>
              </a:lnSpc>
              <a:spcBef>
                <a:spcPts val="0"/>
              </a:spcBef>
              <a:spcAft>
                <a:spcPts val="0"/>
              </a:spcAft>
              <a:buClr>
                <a:srgbClr val="000000"/>
              </a:buClr>
              <a:buSzPts val="1100"/>
              <a:buFont typeface="Arial"/>
              <a:buChar char="●"/>
            </a:pPr>
            <a:r>
              <a:rPr lang="en" sz="1300"/>
              <a:t>Logistic Regression has the highest accuracy (96.13%) but extremely low re</a:t>
            </a:r>
            <a:r>
              <a:rPr lang="en"/>
              <a:t>call (2.7%), failing to identify most minority cases.</a:t>
            </a:r>
            <a:endParaRPr/>
          </a:p>
        </p:txBody>
      </p:sp>
      <p:grpSp>
        <p:nvGrpSpPr>
          <p:cNvPr id="772" name="Google Shape;772;p51"/>
          <p:cNvGrpSpPr/>
          <p:nvPr/>
        </p:nvGrpSpPr>
        <p:grpSpPr>
          <a:xfrm>
            <a:off x="1023219" y="709389"/>
            <a:ext cx="1918648" cy="3894523"/>
            <a:chOff x="5186401" y="494525"/>
            <a:chExt cx="1834973" cy="3724678"/>
          </a:xfrm>
        </p:grpSpPr>
        <p:sp>
          <p:nvSpPr>
            <p:cNvPr id="773" name="Google Shape;773;p51"/>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5" name="Google Shape;775;p51"/>
          <p:cNvPicPr preferRelativeResize="0"/>
          <p:nvPr/>
        </p:nvPicPr>
        <p:blipFill rotWithShape="1">
          <a:blip r:embed="rId3">
            <a:alphaModFix/>
          </a:blip>
          <a:srcRect l="36336" r="30940"/>
          <a:stretch/>
        </p:blipFill>
        <p:spPr>
          <a:xfrm>
            <a:off x="990896" y="911201"/>
            <a:ext cx="1740528" cy="3321098"/>
          </a:xfrm>
          <a:prstGeom prst="rect">
            <a:avLst/>
          </a:prstGeom>
          <a:noFill/>
          <a:ln w="19050" cap="flat" cmpd="sng">
            <a:solidFill>
              <a:schemeClr val="lt2"/>
            </a:solidFill>
            <a:prstDash val="solid"/>
            <a:round/>
            <a:headEnd type="none" w="sm" len="sm"/>
            <a:tailEnd type="none" w="sm" len="sm"/>
          </a:ln>
        </p:spPr>
      </p:pic>
      <p:grpSp>
        <p:nvGrpSpPr>
          <p:cNvPr id="776" name="Google Shape;776;p51"/>
          <p:cNvGrpSpPr/>
          <p:nvPr/>
        </p:nvGrpSpPr>
        <p:grpSpPr>
          <a:xfrm>
            <a:off x="3129891" y="709393"/>
            <a:ext cx="563796" cy="3894606"/>
            <a:chOff x="3129891" y="709393"/>
            <a:chExt cx="563796" cy="3894606"/>
          </a:xfrm>
        </p:grpSpPr>
        <p:grpSp>
          <p:nvGrpSpPr>
            <p:cNvPr id="777" name="Google Shape;777;p51"/>
            <p:cNvGrpSpPr/>
            <p:nvPr/>
          </p:nvGrpSpPr>
          <p:grpSpPr>
            <a:xfrm rot="5400000">
              <a:off x="2566270" y="3476583"/>
              <a:ext cx="1691037" cy="563796"/>
              <a:chOff x="-250955" y="-280117"/>
              <a:chExt cx="1691037" cy="563796"/>
            </a:xfrm>
          </p:grpSpPr>
          <p:grpSp>
            <p:nvGrpSpPr>
              <p:cNvPr id="778" name="Google Shape;778;p51"/>
              <p:cNvGrpSpPr/>
              <p:nvPr/>
            </p:nvGrpSpPr>
            <p:grpSpPr>
              <a:xfrm>
                <a:off x="-250955" y="-280117"/>
                <a:ext cx="964170" cy="563796"/>
                <a:chOff x="8364152" y="215196"/>
                <a:chExt cx="554599" cy="324300"/>
              </a:xfrm>
            </p:grpSpPr>
            <p:sp>
              <p:nvSpPr>
                <p:cNvPr id="779" name="Google Shape;779;p51"/>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80" name="Google Shape;780;p51"/>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781" name="Google Shape;781;p51"/>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782" name="Google Shape;782;p51"/>
            <p:cNvSpPr/>
            <p:nvPr/>
          </p:nvSpPr>
          <p:spPr>
            <a:xfrm>
              <a:off x="3185250" y="709393"/>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52"/>
          <p:cNvSpPr/>
          <p:nvPr/>
        </p:nvSpPr>
        <p:spPr>
          <a:xfrm rot="5400000">
            <a:off x="713225" y="399450"/>
            <a:ext cx="706800" cy="706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88" name="Google Shape;788;p52"/>
          <p:cNvSpPr txBox="1">
            <a:spLocks noGrp="1"/>
          </p:cNvSpPr>
          <p:nvPr>
            <p:ph type="title"/>
          </p:nvPr>
        </p:nvSpPr>
        <p:spPr>
          <a:xfrm>
            <a:off x="4449975" y="198750"/>
            <a:ext cx="3696600" cy="11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50"/>
              <a:t>Is the dataset biased?</a:t>
            </a:r>
            <a:endParaRPr sz="4300"/>
          </a:p>
        </p:txBody>
      </p:sp>
      <p:sp>
        <p:nvSpPr>
          <p:cNvPr id="789" name="Google Shape;789;p52"/>
          <p:cNvSpPr txBox="1">
            <a:spLocks noGrp="1"/>
          </p:cNvSpPr>
          <p:nvPr>
            <p:ph type="subTitle" idx="1"/>
          </p:nvPr>
        </p:nvSpPr>
        <p:spPr>
          <a:xfrm>
            <a:off x="4092150" y="1306950"/>
            <a:ext cx="4187400" cy="22884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rgbClr val="000000"/>
              </a:buClr>
              <a:buSzPts val="1300"/>
              <a:buFont typeface="Arial"/>
              <a:buChar char="●"/>
            </a:pPr>
            <a:r>
              <a:rPr lang="en" sz="1300" b="1">
                <a:solidFill>
                  <a:srgbClr val="000000"/>
                </a:solidFill>
                <a:latin typeface="DM Sans"/>
                <a:ea typeface="DM Sans"/>
                <a:cs typeface="DM Sans"/>
                <a:sym typeface="DM Sans"/>
              </a:rPr>
              <a:t>Class 0 (No Stroke):</a:t>
            </a:r>
            <a:r>
              <a:rPr lang="en" sz="1300">
                <a:solidFill>
                  <a:srgbClr val="000000"/>
                </a:solidFill>
                <a:latin typeface="DM Sans"/>
                <a:ea typeface="DM Sans"/>
                <a:cs typeface="DM Sans"/>
                <a:sym typeface="DM Sans"/>
              </a:rPr>
              <a:t> 95.74%</a:t>
            </a:r>
            <a:endParaRPr sz="1300">
              <a:solidFill>
                <a:srgbClr val="000000"/>
              </a:solidFill>
              <a:latin typeface="DM Sans"/>
              <a:ea typeface="DM Sans"/>
              <a:cs typeface="DM Sans"/>
              <a:sym typeface="DM Sans"/>
            </a:endParaRPr>
          </a:p>
          <a:p>
            <a:pPr marL="457200" lvl="0" indent="-304800" algn="l" rtl="0">
              <a:lnSpc>
                <a:spcPct val="115000"/>
              </a:lnSpc>
              <a:spcBef>
                <a:spcPts val="0"/>
              </a:spcBef>
              <a:spcAft>
                <a:spcPts val="0"/>
              </a:spcAft>
              <a:buClr>
                <a:srgbClr val="000000"/>
              </a:buClr>
              <a:buSzPts val="1200"/>
              <a:buFont typeface="Arial"/>
              <a:buChar char="●"/>
            </a:pPr>
            <a:r>
              <a:rPr lang="en" sz="1300" b="1">
                <a:solidFill>
                  <a:srgbClr val="000000"/>
                </a:solidFill>
                <a:latin typeface="DM Sans"/>
                <a:ea typeface="DM Sans"/>
                <a:cs typeface="DM Sans"/>
                <a:sym typeface="DM Sans"/>
              </a:rPr>
              <a:t>Class 1 (Stroke):</a:t>
            </a:r>
            <a:r>
              <a:rPr lang="en" sz="1300">
                <a:solidFill>
                  <a:srgbClr val="000000"/>
                </a:solidFill>
                <a:latin typeface="DM Sans"/>
                <a:ea typeface="DM Sans"/>
                <a:cs typeface="DM Sans"/>
                <a:sym typeface="DM Sans"/>
              </a:rPr>
              <a:t> 4.26%</a:t>
            </a:r>
            <a:br>
              <a:rPr lang="en" sz="1300">
                <a:solidFill>
                  <a:srgbClr val="000000"/>
                </a:solidFill>
                <a:latin typeface="DM Sans"/>
                <a:ea typeface="DM Sans"/>
                <a:cs typeface="DM Sans"/>
                <a:sym typeface="DM Sans"/>
              </a:rPr>
            </a:br>
            <a:r>
              <a:rPr lang="en" sz="1300">
                <a:solidFill>
                  <a:srgbClr val="000000"/>
                </a:solidFill>
                <a:latin typeface="DM Sans"/>
                <a:ea typeface="DM Sans"/>
                <a:cs typeface="DM Sans"/>
                <a:sym typeface="DM Sans"/>
              </a:rPr>
              <a:t>This severe imbalance skews the model toward predicting the majority class, </a:t>
            </a:r>
            <a:r>
              <a:rPr lang="en" sz="1500">
                <a:solidFill>
                  <a:srgbClr val="000000"/>
                </a:solidFill>
                <a:latin typeface="DM Sans"/>
                <a:ea typeface="DM Sans"/>
                <a:cs typeface="DM Sans"/>
                <a:sym typeface="DM Sans"/>
              </a:rPr>
              <a:t>leading </a:t>
            </a:r>
            <a:r>
              <a:rPr lang="en" sz="1300">
                <a:solidFill>
                  <a:srgbClr val="000000"/>
                </a:solidFill>
                <a:latin typeface="DM Sans"/>
                <a:ea typeface="DM Sans"/>
                <a:cs typeface="DM Sans"/>
                <a:sym typeface="DM Sans"/>
              </a:rPr>
              <a:t>to poor detection of the minority class.</a:t>
            </a:r>
            <a:endParaRPr sz="1300">
              <a:solidFill>
                <a:srgbClr val="000000"/>
              </a:solidFill>
              <a:latin typeface="DM Sans"/>
              <a:ea typeface="DM Sans"/>
              <a:cs typeface="DM Sans"/>
              <a:sym typeface="DM Sans"/>
            </a:endParaRPr>
          </a:p>
          <a:p>
            <a:pPr marL="457200" lvl="0" indent="-311150" algn="l" rtl="0">
              <a:lnSpc>
                <a:spcPct val="100000"/>
              </a:lnSpc>
              <a:spcBef>
                <a:spcPts val="0"/>
              </a:spcBef>
              <a:spcAft>
                <a:spcPts val="0"/>
              </a:spcAft>
              <a:buClr>
                <a:srgbClr val="000000"/>
              </a:buClr>
              <a:buSzPts val="1300"/>
              <a:buFont typeface="DM Sans"/>
              <a:buChar char="●"/>
            </a:pPr>
            <a:r>
              <a:rPr lang="en" sz="1300" b="1">
                <a:solidFill>
                  <a:srgbClr val="000000"/>
                </a:solidFill>
                <a:latin typeface="DM Sans"/>
                <a:ea typeface="DM Sans"/>
                <a:cs typeface="DM Sans"/>
                <a:sym typeface="DM Sans"/>
              </a:rPr>
              <a:t>Steps to mitigate bias: </a:t>
            </a:r>
            <a:endParaRPr sz="1300" b="1">
              <a:solidFill>
                <a:srgbClr val="000000"/>
              </a:solidFill>
              <a:latin typeface="DM Sans"/>
              <a:ea typeface="DM Sans"/>
              <a:cs typeface="DM Sans"/>
              <a:sym typeface="DM Sans"/>
            </a:endParaRPr>
          </a:p>
          <a:p>
            <a:pPr marL="457200" lvl="0" indent="0" algn="l" rtl="0">
              <a:lnSpc>
                <a:spcPct val="100000"/>
              </a:lnSpc>
              <a:spcBef>
                <a:spcPts val="1200"/>
              </a:spcBef>
              <a:spcAft>
                <a:spcPts val="0"/>
              </a:spcAft>
              <a:buNone/>
            </a:pPr>
            <a:r>
              <a:rPr lang="en" sz="1300">
                <a:solidFill>
                  <a:srgbClr val="000000"/>
                </a:solidFill>
                <a:latin typeface="DM Sans"/>
                <a:ea typeface="DM Sans"/>
                <a:cs typeface="DM Sans"/>
                <a:sym typeface="DM Sans"/>
              </a:rPr>
              <a:t>  -  Changing random state </a:t>
            </a:r>
            <a:endParaRPr sz="1300">
              <a:solidFill>
                <a:srgbClr val="000000"/>
              </a:solidFill>
              <a:latin typeface="DM Sans"/>
              <a:ea typeface="DM Sans"/>
              <a:cs typeface="DM Sans"/>
              <a:sym typeface="DM Sans"/>
            </a:endParaRPr>
          </a:p>
          <a:p>
            <a:pPr marL="457200" lvl="0" indent="0" algn="l" rtl="0">
              <a:lnSpc>
                <a:spcPct val="100000"/>
              </a:lnSpc>
              <a:spcBef>
                <a:spcPts val="1200"/>
              </a:spcBef>
              <a:spcAft>
                <a:spcPts val="0"/>
              </a:spcAft>
              <a:buNone/>
            </a:pPr>
            <a:r>
              <a:rPr lang="en" sz="1300">
                <a:solidFill>
                  <a:srgbClr val="000000"/>
                </a:solidFill>
                <a:latin typeface="DM Sans"/>
                <a:ea typeface="DM Sans"/>
                <a:cs typeface="DM Sans"/>
                <a:sym typeface="DM Sans"/>
              </a:rPr>
              <a:t>  - Threshold tuning</a:t>
            </a:r>
            <a:endParaRPr sz="1300">
              <a:solidFill>
                <a:srgbClr val="000000"/>
              </a:solidFill>
              <a:latin typeface="DM Sans"/>
              <a:ea typeface="DM Sans"/>
              <a:cs typeface="DM Sans"/>
              <a:sym typeface="DM Sans"/>
            </a:endParaRPr>
          </a:p>
          <a:p>
            <a:pPr marL="457200" lvl="0" indent="0" algn="l" rtl="0">
              <a:lnSpc>
                <a:spcPct val="100000"/>
              </a:lnSpc>
              <a:spcBef>
                <a:spcPts val="1200"/>
              </a:spcBef>
              <a:spcAft>
                <a:spcPts val="0"/>
              </a:spcAft>
              <a:buNone/>
            </a:pPr>
            <a:r>
              <a:rPr lang="en" sz="1300">
                <a:solidFill>
                  <a:srgbClr val="000000"/>
                </a:solidFill>
                <a:latin typeface="DM Sans"/>
                <a:ea typeface="DM Sans"/>
                <a:cs typeface="DM Sans"/>
                <a:sym typeface="DM Sans"/>
              </a:rPr>
              <a:t>  -  Adjusting class weights</a:t>
            </a:r>
            <a:endParaRPr sz="1300">
              <a:solidFill>
                <a:srgbClr val="000000"/>
              </a:solidFill>
              <a:latin typeface="DM Sans"/>
              <a:ea typeface="DM Sans"/>
              <a:cs typeface="DM Sans"/>
              <a:sym typeface="DM Sans"/>
            </a:endParaRPr>
          </a:p>
          <a:p>
            <a:pPr marL="457200" lvl="0" indent="0" algn="l" rtl="0">
              <a:lnSpc>
                <a:spcPct val="100000"/>
              </a:lnSpc>
              <a:spcBef>
                <a:spcPts val="1200"/>
              </a:spcBef>
              <a:spcAft>
                <a:spcPts val="0"/>
              </a:spcAft>
              <a:buNone/>
            </a:pPr>
            <a:r>
              <a:rPr lang="en" sz="1300">
                <a:solidFill>
                  <a:srgbClr val="000000"/>
                </a:solidFill>
                <a:latin typeface="DM Sans"/>
                <a:ea typeface="DM Sans"/>
                <a:cs typeface="DM Sans"/>
                <a:sym typeface="DM Sans"/>
              </a:rPr>
              <a:t>  -  Resampli</a:t>
            </a:r>
            <a:r>
              <a:rPr lang="en" sz="1400">
                <a:solidFill>
                  <a:srgbClr val="000000"/>
                </a:solidFill>
                <a:latin typeface="DM Sans"/>
                <a:ea typeface="DM Sans"/>
                <a:cs typeface="DM Sans"/>
                <a:sym typeface="DM Sans"/>
              </a:rPr>
              <a:t>ng</a:t>
            </a:r>
            <a:endParaRPr sz="1400">
              <a:solidFill>
                <a:srgbClr val="000000"/>
              </a:solidFill>
              <a:latin typeface="DM Sans"/>
              <a:ea typeface="DM Sans"/>
              <a:cs typeface="DM Sans"/>
              <a:sym typeface="DM Sans"/>
            </a:endParaRPr>
          </a:p>
          <a:p>
            <a:pPr marL="457200" lvl="0" indent="0" algn="l" rtl="0">
              <a:lnSpc>
                <a:spcPct val="115000"/>
              </a:lnSpc>
              <a:spcBef>
                <a:spcPts val="1200"/>
              </a:spcBef>
              <a:spcAft>
                <a:spcPts val="0"/>
              </a:spcAft>
              <a:buNone/>
            </a:pPr>
            <a:endParaRPr sz="1400">
              <a:solidFill>
                <a:srgbClr val="000000"/>
              </a:solidFill>
              <a:latin typeface="DM Sans"/>
              <a:ea typeface="DM Sans"/>
              <a:cs typeface="DM Sans"/>
              <a:sym typeface="DM Sans"/>
            </a:endParaRPr>
          </a:p>
          <a:p>
            <a:pPr marL="457200" lvl="0" indent="0" algn="l" rtl="0">
              <a:lnSpc>
                <a:spcPct val="115000"/>
              </a:lnSpc>
              <a:spcBef>
                <a:spcPts val="1200"/>
              </a:spcBef>
              <a:spcAft>
                <a:spcPts val="0"/>
              </a:spcAft>
              <a:buNone/>
            </a:pPr>
            <a:r>
              <a:rPr lang="en" sz="1400">
                <a:solidFill>
                  <a:srgbClr val="000000"/>
                </a:solidFill>
                <a:latin typeface="DM Sans"/>
                <a:ea typeface="DM Sans"/>
                <a:cs typeface="DM Sans"/>
                <a:sym typeface="DM Sans"/>
              </a:rPr>
              <a:t>   </a:t>
            </a:r>
            <a:endParaRPr sz="1400">
              <a:solidFill>
                <a:srgbClr val="000000"/>
              </a:solidFill>
              <a:latin typeface="DM Sans"/>
              <a:ea typeface="DM Sans"/>
              <a:cs typeface="DM Sans"/>
              <a:sym typeface="DM Sans"/>
            </a:endParaRPr>
          </a:p>
          <a:p>
            <a:pPr marL="457200" lvl="0" indent="0" algn="l" rtl="0">
              <a:lnSpc>
                <a:spcPct val="115000"/>
              </a:lnSpc>
              <a:spcBef>
                <a:spcPts val="1200"/>
              </a:spcBef>
              <a:spcAft>
                <a:spcPts val="0"/>
              </a:spcAft>
              <a:buNone/>
            </a:pPr>
            <a:r>
              <a:rPr lang="en" sz="1400">
                <a:solidFill>
                  <a:srgbClr val="000000"/>
                </a:solidFill>
                <a:latin typeface="DM Sans"/>
                <a:ea typeface="DM Sans"/>
                <a:cs typeface="DM Sans"/>
                <a:sym typeface="DM Sans"/>
              </a:rPr>
              <a:t>  </a:t>
            </a:r>
            <a:endParaRPr sz="1400">
              <a:solidFill>
                <a:srgbClr val="000000"/>
              </a:solidFill>
              <a:latin typeface="DM Sans"/>
              <a:ea typeface="DM Sans"/>
              <a:cs typeface="DM Sans"/>
              <a:sym typeface="DM Sans"/>
            </a:endParaRPr>
          </a:p>
          <a:p>
            <a:pPr marL="457200" lvl="0" indent="0" algn="l" rtl="0">
              <a:lnSpc>
                <a:spcPct val="115000"/>
              </a:lnSpc>
              <a:spcBef>
                <a:spcPts val="1200"/>
              </a:spcBef>
              <a:spcAft>
                <a:spcPts val="0"/>
              </a:spcAft>
              <a:buNone/>
            </a:pPr>
            <a:r>
              <a:rPr lang="en" sz="1400">
                <a:solidFill>
                  <a:srgbClr val="000000"/>
                </a:solidFill>
                <a:latin typeface="DM Sans"/>
                <a:ea typeface="DM Sans"/>
                <a:cs typeface="DM Sans"/>
                <a:sym typeface="DM Sans"/>
              </a:rPr>
              <a:t>    </a:t>
            </a:r>
            <a:endParaRPr sz="1400">
              <a:solidFill>
                <a:srgbClr val="000000"/>
              </a:solidFill>
              <a:latin typeface="DM Sans"/>
              <a:ea typeface="DM Sans"/>
              <a:cs typeface="DM Sans"/>
              <a:sym typeface="DM Sans"/>
            </a:endParaRPr>
          </a:p>
          <a:p>
            <a:pPr marL="457200" lvl="0" indent="0" algn="l" rtl="0">
              <a:lnSpc>
                <a:spcPct val="115000"/>
              </a:lnSpc>
              <a:spcBef>
                <a:spcPts val="1200"/>
              </a:spcBef>
              <a:spcAft>
                <a:spcPts val="1200"/>
              </a:spcAft>
              <a:buNone/>
            </a:pPr>
            <a:endParaRPr/>
          </a:p>
        </p:txBody>
      </p:sp>
      <p:grpSp>
        <p:nvGrpSpPr>
          <p:cNvPr id="790" name="Google Shape;790;p52"/>
          <p:cNvGrpSpPr/>
          <p:nvPr/>
        </p:nvGrpSpPr>
        <p:grpSpPr>
          <a:xfrm>
            <a:off x="1023219" y="709389"/>
            <a:ext cx="1918648" cy="3894523"/>
            <a:chOff x="5186401" y="494525"/>
            <a:chExt cx="1834973" cy="3724678"/>
          </a:xfrm>
        </p:grpSpPr>
        <p:sp>
          <p:nvSpPr>
            <p:cNvPr id="791" name="Google Shape;791;p52"/>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2"/>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93" name="Google Shape;793;p52"/>
          <p:cNvPicPr preferRelativeResize="0"/>
          <p:nvPr/>
        </p:nvPicPr>
        <p:blipFill rotWithShape="1">
          <a:blip r:embed="rId3">
            <a:alphaModFix/>
          </a:blip>
          <a:srcRect l="32532" r="32528"/>
          <a:stretch/>
        </p:blipFill>
        <p:spPr>
          <a:xfrm>
            <a:off x="990896" y="911201"/>
            <a:ext cx="1740528" cy="3321098"/>
          </a:xfrm>
          <a:prstGeom prst="rect">
            <a:avLst/>
          </a:prstGeom>
          <a:noFill/>
          <a:ln w="19050" cap="flat" cmpd="sng">
            <a:solidFill>
              <a:schemeClr val="lt2"/>
            </a:solidFill>
            <a:prstDash val="solid"/>
            <a:round/>
            <a:headEnd type="none" w="sm" len="sm"/>
            <a:tailEnd type="none" w="sm" len="sm"/>
          </a:ln>
        </p:spPr>
      </p:pic>
      <p:grpSp>
        <p:nvGrpSpPr>
          <p:cNvPr id="794" name="Google Shape;794;p52"/>
          <p:cNvGrpSpPr/>
          <p:nvPr/>
        </p:nvGrpSpPr>
        <p:grpSpPr>
          <a:xfrm>
            <a:off x="3129891" y="709393"/>
            <a:ext cx="563796" cy="3894606"/>
            <a:chOff x="3129891" y="709393"/>
            <a:chExt cx="563796" cy="3894606"/>
          </a:xfrm>
        </p:grpSpPr>
        <p:grpSp>
          <p:nvGrpSpPr>
            <p:cNvPr id="795" name="Google Shape;795;p52"/>
            <p:cNvGrpSpPr/>
            <p:nvPr/>
          </p:nvGrpSpPr>
          <p:grpSpPr>
            <a:xfrm rot="5400000">
              <a:off x="2566270" y="3476583"/>
              <a:ext cx="1691037" cy="563796"/>
              <a:chOff x="-250955" y="-280117"/>
              <a:chExt cx="1691037" cy="563796"/>
            </a:xfrm>
          </p:grpSpPr>
          <p:grpSp>
            <p:nvGrpSpPr>
              <p:cNvPr id="796" name="Google Shape;796;p52"/>
              <p:cNvGrpSpPr/>
              <p:nvPr/>
            </p:nvGrpSpPr>
            <p:grpSpPr>
              <a:xfrm>
                <a:off x="-250955" y="-280117"/>
                <a:ext cx="964170" cy="563796"/>
                <a:chOff x="8364152" y="215196"/>
                <a:chExt cx="554599" cy="324300"/>
              </a:xfrm>
            </p:grpSpPr>
            <p:sp>
              <p:nvSpPr>
                <p:cNvPr id="797" name="Google Shape;797;p52"/>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798" name="Google Shape;798;p52"/>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799" name="Google Shape;799;p52"/>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800" name="Google Shape;800;p52"/>
            <p:cNvSpPr/>
            <p:nvPr/>
          </p:nvSpPr>
          <p:spPr>
            <a:xfrm>
              <a:off x="3185250" y="709393"/>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768750" y="1206100"/>
            <a:ext cx="39759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 of the project:</a:t>
            </a:r>
            <a:endParaRPr/>
          </a:p>
        </p:txBody>
      </p:sp>
      <p:sp>
        <p:nvSpPr>
          <p:cNvPr id="339" name="Google Shape;339;p27"/>
          <p:cNvSpPr txBox="1">
            <a:spLocks noGrp="1"/>
          </p:cNvSpPr>
          <p:nvPr>
            <p:ph type="subTitle" idx="1"/>
          </p:nvPr>
        </p:nvSpPr>
        <p:spPr>
          <a:xfrm>
            <a:off x="768750" y="2305600"/>
            <a:ext cx="39759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1300">
                <a:latin typeface="DM Sans"/>
                <a:ea typeface="DM Sans"/>
                <a:cs typeface="DM Sans"/>
                <a:sym typeface="DM Sans"/>
              </a:rPr>
              <a:t>The central aim of this project is to conduct a comprehensive analysis of healthcare data to uncover significant patterns and develop a high-accuracy predictive model to assess the likelihood of health conditions, such as stroke. By leveraging robust data exploration, insightful visualizations, and machine learning techniques, this project aims to derive actionable insights and reliable predictions.</a:t>
            </a:r>
            <a:endParaRPr sz="1300">
              <a:latin typeface="DM Sans"/>
              <a:ea typeface="DM Sans"/>
              <a:cs typeface="DM Sans"/>
              <a:sym typeface="DM Sans"/>
            </a:endParaRPr>
          </a:p>
        </p:txBody>
      </p:sp>
      <p:pic>
        <p:nvPicPr>
          <p:cNvPr id="340" name="Google Shape;340;p27"/>
          <p:cNvPicPr preferRelativeResize="0">
            <a:picLocks noGrp="1"/>
          </p:cNvPicPr>
          <p:nvPr>
            <p:ph type="pic" idx="2"/>
          </p:nvPr>
        </p:nvPicPr>
        <p:blipFill rotWithShape="1">
          <a:blip r:embed="rId3">
            <a:alphaModFix/>
          </a:blip>
          <a:srcRect t="3408" b="9407"/>
          <a:stretch/>
        </p:blipFill>
        <p:spPr>
          <a:xfrm>
            <a:off x="5321300" y="539500"/>
            <a:ext cx="3109500" cy="4064400"/>
          </a:xfrm>
          <a:prstGeom prst="round2SameRect">
            <a:avLst>
              <a:gd name="adj1" fmla="val 50000"/>
              <a:gd name="adj2" fmla="val 0"/>
            </a:avLst>
          </a:prstGeom>
        </p:spPr>
      </p:pic>
      <p:sp>
        <p:nvSpPr>
          <p:cNvPr id="341" name="Google Shape;341;p27"/>
          <p:cNvSpPr/>
          <p:nvPr/>
        </p:nvSpPr>
        <p:spPr>
          <a:xfrm>
            <a:off x="7992175" y="4003475"/>
            <a:ext cx="877200" cy="877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342" name="Google Shape;342;p27"/>
          <p:cNvGrpSpPr/>
          <p:nvPr/>
        </p:nvGrpSpPr>
        <p:grpSpPr>
          <a:xfrm>
            <a:off x="809950" y="620131"/>
            <a:ext cx="1365479" cy="417541"/>
            <a:chOff x="980175" y="759031"/>
            <a:chExt cx="1365479" cy="417541"/>
          </a:xfrm>
        </p:grpSpPr>
        <p:sp>
          <p:nvSpPr>
            <p:cNvPr id="343" name="Google Shape;343;p27"/>
            <p:cNvSpPr/>
            <p:nvPr/>
          </p:nvSpPr>
          <p:spPr>
            <a:xfrm>
              <a:off x="1928113" y="75903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7"/>
            <p:cNvSpPr/>
            <p:nvPr/>
          </p:nvSpPr>
          <p:spPr>
            <a:xfrm>
              <a:off x="980175" y="800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345" name="Google Shape;345;p27"/>
          <p:cNvSpPr/>
          <p:nvPr/>
        </p:nvSpPr>
        <p:spPr>
          <a:xfrm>
            <a:off x="5196375" y="539500"/>
            <a:ext cx="1027800" cy="1027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3"/>
          <p:cNvSpPr txBox="1">
            <a:spLocks noGrp="1"/>
          </p:cNvSpPr>
          <p:nvPr>
            <p:ph type="title"/>
          </p:nvPr>
        </p:nvSpPr>
        <p:spPr>
          <a:xfrm>
            <a:off x="770200" y="463375"/>
            <a:ext cx="7735800" cy="6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a:t>Ridge Regression Model Evaluation</a:t>
            </a:r>
            <a:endParaRPr sz="2400"/>
          </a:p>
        </p:txBody>
      </p:sp>
      <p:sp>
        <p:nvSpPr>
          <p:cNvPr id="806" name="Google Shape;806;p53"/>
          <p:cNvSpPr/>
          <p:nvPr/>
        </p:nvSpPr>
        <p:spPr>
          <a:xfrm>
            <a:off x="411070" y="1094213"/>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07" name="Google Shape;807;p53"/>
          <p:cNvSpPr/>
          <p:nvPr/>
        </p:nvSpPr>
        <p:spPr>
          <a:xfrm>
            <a:off x="3668792" y="1474250"/>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08" name="Google Shape;808;p53"/>
          <p:cNvSpPr/>
          <p:nvPr/>
        </p:nvSpPr>
        <p:spPr>
          <a:xfrm>
            <a:off x="7409006" y="1757825"/>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09" name="Google Shape;809;p53"/>
          <p:cNvSpPr/>
          <p:nvPr/>
        </p:nvSpPr>
        <p:spPr>
          <a:xfrm>
            <a:off x="7887211" y="1618663"/>
            <a:ext cx="398400" cy="3984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10" name="Google Shape;810;p53"/>
          <p:cNvSpPr/>
          <p:nvPr/>
        </p:nvSpPr>
        <p:spPr>
          <a:xfrm>
            <a:off x="1978042" y="3322988"/>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11" name="Google Shape;811;p53"/>
          <p:cNvSpPr/>
          <p:nvPr/>
        </p:nvSpPr>
        <p:spPr>
          <a:xfrm>
            <a:off x="5708695" y="3207975"/>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12" name="Google Shape;812;p53"/>
          <p:cNvSpPr/>
          <p:nvPr/>
        </p:nvSpPr>
        <p:spPr>
          <a:xfrm>
            <a:off x="5469988" y="3667068"/>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53"/>
          <p:cNvSpPr txBox="1"/>
          <p:nvPr/>
        </p:nvSpPr>
        <p:spPr>
          <a:xfrm>
            <a:off x="770200" y="992400"/>
            <a:ext cx="5899500" cy="68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b="1">
                <a:latin typeface="DM Sans"/>
                <a:ea typeface="DM Sans"/>
                <a:cs typeface="DM Sans"/>
                <a:sym typeface="DM Sans"/>
              </a:rPr>
              <a:t>Strengths:</a:t>
            </a:r>
            <a:endParaRPr b="1">
              <a:latin typeface="DM Sans"/>
              <a:ea typeface="DM Sans"/>
              <a:cs typeface="DM Sans"/>
              <a:sym typeface="DM Sans"/>
            </a:endParaRPr>
          </a:p>
          <a:p>
            <a:pPr marL="457200" lvl="0" indent="-304800" algn="l" rtl="0">
              <a:lnSpc>
                <a:spcPct val="115000"/>
              </a:lnSpc>
              <a:spcBef>
                <a:spcPts val="1200"/>
              </a:spcBef>
              <a:spcAft>
                <a:spcPts val="0"/>
              </a:spcAft>
              <a:buSzPts val="1200"/>
              <a:buChar char="●"/>
            </a:pPr>
            <a:r>
              <a:rPr lang="en" sz="1200" b="1">
                <a:latin typeface="DM Sans"/>
                <a:ea typeface="DM Sans"/>
                <a:cs typeface="DM Sans"/>
                <a:sym typeface="DM Sans"/>
              </a:rPr>
              <a:t>High Recall (51.35%)</a:t>
            </a:r>
            <a:r>
              <a:rPr lang="en" sz="1200">
                <a:latin typeface="DM Sans"/>
                <a:ea typeface="DM Sans"/>
                <a:cs typeface="DM Sans"/>
                <a:sym typeface="DM Sans"/>
              </a:rPr>
              <a:t>: Ridge effectively identifies positive cases (true positives).</a:t>
            </a:r>
            <a:endParaRPr sz="1200">
              <a:latin typeface="DM Sans"/>
              <a:ea typeface="DM Sans"/>
              <a:cs typeface="DM Sans"/>
              <a:sym typeface="DM Sans"/>
            </a:endParaRPr>
          </a:p>
          <a:p>
            <a:pPr marL="457200" lvl="0" indent="-304800" algn="l" rtl="0">
              <a:lnSpc>
                <a:spcPct val="115000"/>
              </a:lnSpc>
              <a:spcBef>
                <a:spcPts val="0"/>
              </a:spcBef>
              <a:spcAft>
                <a:spcPts val="0"/>
              </a:spcAft>
              <a:buSzPts val="1200"/>
              <a:buChar char="●"/>
            </a:pPr>
            <a:r>
              <a:rPr lang="en" sz="1200" b="1">
                <a:latin typeface="DM Sans"/>
                <a:ea typeface="DM Sans"/>
                <a:cs typeface="DM Sans"/>
                <a:sym typeface="DM Sans"/>
              </a:rPr>
              <a:t>Good Accuracy (92.46%)</a:t>
            </a:r>
            <a:r>
              <a:rPr lang="en" sz="1200">
                <a:latin typeface="DM Sans"/>
                <a:ea typeface="DM Sans"/>
                <a:cs typeface="DM Sans"/>
                <a:sym typeface="DM Sans"/>
              </a:rPr>
              <a:t>: Performs well overall in correct predictions.</a:t>
            </a:r>
            <a:endParaRPr sz="1200">
              <a:latin typeface="DM Sans"/>
              <a:ea typeface="DM Sans"/>
              <a:cs typeface="DM Sans"/>
              <a:sym typeface="DM Sans"/>
            </a:endParaRPr>
          </a:p>
          <a:p>
            <a:pPr marL="0" lvl="0" indent="0" algn="l" rtl="0">
              <a:lnSpc>
                <a:spcPct val="115000"/>
              </a:lnSpc>
              <a:spcBef>
                <a:spcPts val="1400"/>
              </a:spcBef>
              <a:spcAft>
                <a:spcPts val="0"/>
              </a:spcAft>
              <a:buNone/>
            </a:pPr>
            <a:r>
              <a:rPr lang="en" b="1">
                <a:latin typeface="DM Sans"/>
                <a:ea typeface="DM Sans"/>
                <a:cs typeface="DM Sans"/>
                <a:sym typeface="DM Sans"/>
              </a:rPr>
              <a:t>Weaknesses:</a:t>
            </a:r>
            <a:endParaRPr b="1">
              <a:latin typeface="DM Sans"/>
              <a:ea typeface="DM Sans"/>
              <a:cs typeface="DM Sans"/>
              <a:sym typeface="DM Sans"/>
            </a:endParaRPr>
          </a:p>
          <a:p>
            <a:pPr marL="457200" lvl="0" indent="-304800" algn="l" rtl="0">
              <a:lnSpc>
                <a:spcPct val="115000"/>
              </a:lnSpc>
              <a:spcBef>
                <a:spcPts val="1200"/>
              </a:spcBef>
              <a:spcAft>
                <a:spcPts val="0"/>
              </a:spcAft>
              <a:buSzPts val="1200"/>
              <a:buChar char="●"/>
            </a:pPr>
            <a:r>
              <a:rPr lang="en" sz="1200" b="1">
                <a:latin typeface="DM Sans"/>
                <a:ea typeface="DM Sans"/>
                <a:cs typeface="DM Sans"/>
                <a:sym typeface="DM Sans"/>
              </a:rPr>
              <a:t>Low Precision (25.33%)</a:t>
            </a:r>
            <a:r>
              <a:rPr lang="en" sz="1200">
                <a:latin typeface="DM Sans"/>
                <a:ea typeface="DM Sans"/>
                <a:cs typeface="DM Sans"/>
                <a:sym typeface="DM Sans"/>
              </a:rPr>
              <a:t>: Many false positives, reducing precision.</a:t>
            </a:r>
            <a:endParaRPr sz="1200">
              <a:latin typeface="DM Sans"/>
              <a:ea typeface="DM Sans"/>
              <a:cs typeface="DM Sans"/>
              <a:sym typeface="DM Sans"/>
            </a:endParaRPr>
          </a:p>
          <a:p>
            <a:pPr marL="457200" lvl="0" indent="-304800" algn="l" rtl="0">
              <a:lnSpc>
                <a:spcPct val="115000"/>
              </a:lnSpc>
              <a:spcBef>
                <a:spcPts val="0"/>
              </a:spcBef>
              <a:spcAft>
                <a:spcPts val="0"/>
              </a:spcAft>
              <a:buSzPts val="1200"/>
              <a:buChar char="●"/>
            </a:pPr>
            <a:r>
              <a:rPr lang="en" sz="1200" b="1">
                <a:latin typeface="DM Sans"/>
                <a:ea typeface="DM Sans"/>
                <a:cs typeface="DM Sans"/>
                <a:sym typeface="DM Sans"/>
              </a:rPr>
              <a:t>Moderate F1 Score (33.93%)</a:t>
            </a:r>
            <a:r>
              <a:rPr lang="en" sz="1200">
                <a:latin typeface="DM Sans"/>
                <a:ea typeface="DM Sans"/>
                <a:cs typeface="DM Sans"/>
                <a:sym typeface="DM Sans"/>
              </a:rPr>
              <a:t>: Indicates an imbalance between precision and recall.</a:t>
            </a:r>
            <a:endParaRPr sz="1200">
              <a:latin typeface="DM Sans"/>
              <a:ea typeface="DM Sans"/>
              <a:cs typeface="DM Sans"/>
              <a:sym typeface="DM Sans"/>
            </a:endParaRPr>
          </a:p>
          <a:p>
            <a:pPr marL="0" lvl="0" indent="0" algn="l" rtl="0">
              <a:lnSpc>
                <a:spcPct val="115000"/>
              </a:lnSpc>
              <a:spcBef>
                <a:spcPts val="1400"/>
              </a:spcBef>
              <a:spcAft>
                <a:spcPts val="0"/>
              </a:spcAft>
              <a:buNone/>
            </a:pPr>
            <a:r>
              <a:rPr lang="en" b="1">
                <a:latin typeface="DM Sans"/>
                <a:ea typeface="DM Sans"/>
                <a:cs typeface="DM Sans"/>
                <a:sym typeface="DM Sans"/>
              </a:rPr>
              <a:t>Conclusion:</a:t>
            </a:r>
            <a:endParaRPr b="1">
              <a:latin typeface="DM Sans"/>
              <a:ea typeface="DM Sans"/>
              <a:cs typeface="DM Sans"/>
              <a:sym typeface="DM Sans"/>
            </a:endParaRPr>
          </a:p>
          <a:p>
            <a:pPr marL="0" lvl="0" indent="0" algn="l" rtl="0">
              <a:lnSpc>
                <a:spcPct val="115000"/>
              </a:lnSpc>
              <a:spcBef>
                <a:spcPts val="1200"/>
              </a:spcBef>
              <a:spcAft>
                <a:spcPts val="0"/>
              </a:spcAft>
              <a:buNone/>
            </a:pPr>
            <a:r>
              <a:rPr lang="en" sz="1200">
                <a:latin typeface="DM Sans"/>
                <a:ea typeface="DM Sans"/>
                <a:cs typeface="DM Sans"/>
                <a:sym typeface="DM Sans"/>
              </a:rPr>
              <a:t>Ridge Regression excels in recall but requires improvement in precision to balance performance.</a:t>
            </a:r>
            <a:endParaRPr sz="1200">
              <a:latin typeface="DM Sans"/>
              <a:ea typeface="DM Sans"/>
              <a:cs typeface="DM Sans"/>
              <a:sym typeface="DM Sans"/>
            </a:endParaRPr>
          </a:p>
          <a:p>
            <a:pPr marL="0" lvl="0" indent="0" algn="l" rtl="0">
              <a:spcBef>
                <a:spcPts val="1200"/>
              </a:spcBef>
              <a:spcAft>
                <a:spcPts val="0"/>
              </a:spcAft>
              <a:buNone/>
            </a:pPr>
            <a:endParaRPr sz="1200">
              <a:solidFill>
                <a:schemeClr val="dk1"/>
              </a:solidFill>
              <a:latin typeface="Barlow"/>
              <a:ea typeface="Barlow"/>
              <a:cs typeface="Barlow"/>
              <a:sym typeface="Barlo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54"/>
          <p:cNvSpPr/>
          <p:nvPr/>
        </p:nvSpPr>
        <p:spPr>
          <a:xfrm>
            <a:off x="2629059" y="1197203"/>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19" name="Google Shape;819;p54"/>
          <p:cNvSpPr/>
          <p:nvPr/>
        </p:nvSpPr>
        <p:spPr>
          <a:xfrm>
            <a:off x="-1500800" y="2778125"/>
            <a:ext cx="799200" cy="799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20" name="Google Shape;820;p54"/>
          <p:cNvSpPr/>
          <p:nvPr/>
        </p:nvSpPr>
        <p:spPr>
          <a:xfrm>
            <a:off x="-1564550" y="1887600"/>
            <a:ext cx="369300" cy="369300"/>
          </a:xfrm>
          <a:prstGeom prst="ellipse">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21" name="Google Shape;821;p54"/>
          <p:cNvSpPr/>
          <p:nvPr/>
        </p:nvSpPr>
        <p:spPr>
          <a:xfrm>
            <a:off x="-2378012" y="1121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22" name="Google Shape;822;p54"/>
          <p:cNvSpPr/>
          <p:nvPr/>
        </p:nvSpPr>
        <p:spPr>
          <a:xfrm>
            <a:off x="-3255200" y="-934975"/>
            <a:ext cx="877200" cy="3354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823" name="Google Shape;823;p54"/>
          <p:cNvGrpSpPr/>
          <p:nvPr/>
        </p:nvGrpSpPr>
        <p:grpSpPr>
          <a:xfrm rot="-5400000">
            <a:off x="-2094986" y="-832807"/>
            <a:ext cx="1430173" cy="1043710"/>
            <a:chOff x="7218328" y="-1025906"/>
            <a:chExt cx="1602076" cy="1169161"/>
          </a:xfrm>
        </p:grpSpPr>
        <p:sp>
          <p:nvSpPr>
            <p:cNvPr id="824" name="Google Shape;824;p54"/>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54"/>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6" name="Google Shape;826;p54"/>
          <p:cNvSpPr/>
          <p:nvPr/>
        </p:nvSpPr>
        <p:spPr>
          <a:xfrm>
            <a:off x="-3753675" y="176150"/>
            <a:ext cx="796500" cy="1109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827" name="Google Shape;827;p54"/>
          <p:cNvGrpSpPr/>
          <p:nvPr/>
        </p:nvGrpSpPr>
        <p:grpSpPr>
          <a:xfrm>
            <a:off x="5476270" y="-1233892"/>
            <a:ext cx="1691037" cy="563796"/>
            <a:chOff x="-250955" y="-280117"/>
            <a:chExt cx="1691037" cy="563796"/>
          </a:xfrm>
        </p:grpSpPr>
        <p:grpSp>
          <p:nvGrpSpPr>
            <p:cNvPr id="828" name="Google Shape;828;p54"/>
            <p:cNvGrpSpPr/>
            <p:nvPr/>
          </p:nvGrpSpPr>
          <p:grpSpPr>
            <a:xfrm>
              <a:off x="-250955" y="-280117"/>
              <a:ext cx="964170" cy="563796"/>
              <a:chOff x="8364152" y="215196"/>
              <a:chExt cx="554599" cy="324300"/>
            </a:xfrm>
          </p:grpSpPr>
          <p:sp>
            <p:nvSpPr>
              <p:cNvPr id="829" name="Google Shape;829;p54"/>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30" name="Google Shape;830;p54"/>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831" name="Google Shape;831;p54"/>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832" name="Google Shape;832;p54"/>
          <p:cNvSpPr/>
          <p:nvPr/>
        </p:nvSpPr>
        <p:spPr>
          <a:xfrm>
            <a:off x="-3364559" y="1978827"/>
            <a:ext cx="799293" cy="799293"/>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54"/>
          <p:cNvSpPr/>
          <p:nvPr/>
        </p:nvSpPr>
        <p:spPr>
          <a:xfrm flipH="1">
            <a:off x="9909350" y="3127250"/>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34" name="Google Shape;834;p54"/>
          <p:cNvSpPr/>
          <p:nvPr/>
        </p:nvSpPr>
        <p:spPr>
          <a:xfrm flipH="1">
            <a:off x="9909350" y="3577325"/>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35" name="Google Shape;835;p54"/>
          <p:cNvSpPr txBox="1"/>
          <p:nvPr/>
        </p:nvSpPr>
        <p:spPr>
          <a:xfrm>
            <a:off x="1605450" y="367075"/>
            <a:ext cx="2393700" cy="45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2200">
                <a:latin typeface="DM Sans"/>
                <a:ea typeface="DM Sans"/>
                <a:cs typeface="DM Sans"/>
                <a:sym typeface="DM Sans"/>
              </a:rPr>
              <a:t>Final Insights </a:t>
            </a:r>
            <a:endParaRPr sz="2200">
              <a:latin typeface="DM Sans"/>
              <a:ea typeface="DM Sans"/>
              <a:cs typeface="DM Sans"/>
              <a:sym typeface="DM Sans"/>
            </a:endParaRPr>
          </a:p>
        </p:txBody>
      </p:sp>
      <p:sp>
        <p:nvSpPr>
          <p:cNvPr id="836" name="Google Shape;836;p54"/>
          <p:cNvSpPr txBox="1"/>
          <p:nvPr/>
        </p:nvSpPr>
        <p:spPr>
          <a:xfrm>
            <a:off x="7361900" y="1666975"/>
            <a:ext cx="1804500" cy="6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Barlow"/>
              <a:ea typeface="Barlow"/>
              <a:cs typeface="Barlow"/>
              <a:sym typeface="Barlow"/>
            </a:endParaRPr>
          </a:p>
        </p:txBody>
      </p:sp>
      <p:sp>
        <p:nvSpPr>
          <p:cNvPr id="837" name="Google Shape;837;p54"/>
          <p:cNvSpPr txBox="1"/>
          <p:nvPr/>
        </p:nvSpPr>
        <p:spPr>
          <a:xfrm>
            <a:off x="794250" y="1143000"/>
            <a:ext cx="3996900" cy="307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i="1" u="sng">
              <a:latin typeface="DM Sans"/>
              <a:ea typeface="DM Sans"/>
              <a:cs typeface="DM Sans"/>
              <a:sym typeface="DM Sans"/>
            </a:endParaRPr>
          </a:p>
          <a:p>
            <a:pPr marL="0" lvl="0" indent="0" algn="l" rtl="0">
              <a:spcBef>
                <a:spcPts val="0"/>
              </a:spcBef>
              <a:spcAft>
                <a:spcPts val="0"/>
              </a:spcAft>
              <a:buNone/>
            </a:pPr>
            <a:r>
              <a:rPr lang="en" sz="1300" i="1">
                <a:latin typeface="DM Sans"/>
                <a:ea typeface="DM Sans"/>
                <a:cs typeface="DM Sans"/>
                <a:sym typeface="DM Sans"/>
              </a:rPr>
              <a:t>Class Imbalance</a:t>
            </a:r>
            <a:r>
              <a:rPr lang="en" sz="1300">
                <a:latin typeface="DM Sans"/>
                <a:ea typeface="DM Sans"/>
                <a:cs typeface="DM Sans"/>
                <a:sym typeface="DM Sans"/>
              </a:rPr>
              <a:t>: </a:t>
            </a:r>
            <a:r>
              <a:rPr lang="en" sz="1200">
                <a:latin typeface="DM Sans"/>
                <a:ea typeface="DM Sans"/>
                <a:cs typeface="DM Sans"/>
                <a:sym typeface="DM Sans"/>
              </a:rPr>
              <a:t>Dataset is heavily skewed (95% "No Stroke", 5% "Stroke"), causing bias towards the majority class.</a:t>
            </a:r>
            <a:endParaRPr sz="1200">
              <a:latin typeface="DM Sans"/>
              <a:ea typeface="DM Sans"/>
              <a:cs typeface="DM Sans"/>
              <a:sym typeface="DM Sans"/>
            </a:endParaRPr>
          </a:p>
          <a:p>
            <a:pPr marL="0" lvl="0" indent="0" algn="l" rtl="0">
              <a:spcBef>
                <a:spcPts val="0"/>
              </a:spcBef>
              <a:spcAft>
                <a:spcPts val="0"/>
              </a:spcAft>
              <a:buNone/>
            </a:pPr>
            <a:endParaRPr sz="1300">
              <a:latin typeface="DM Sans"/>
              <a:ea typeface="DM Sans"/>
              <a:cs typeface="DM Sans"/>
              <a:sym typeface="DM Sans"/>
            </a:endParaRPr>
          </a:p>
          <a:p>
            <a:pPr marL="0" lvl="0" indent="0" algn="l" rtl="0">
              <a:spcBef>
                <a:spcPts val="0"/>
              </a:spcBef>
              <a:spcAft>
                <a:spcPts val="0"/>
              </a:spcAft>
              <a:buNone/>
            </a:pPr>
            <a:r>
              <a:rPr lang="en" sz="1300" i="1">
                <a:latin typeface="DM Sans"/>
                <a:ea typeface="DM Sans"/>
                <a:cs typeface="DM Sans"/>
                <a:sym typeface="DM Sans"/>
              </a:rPr>
              <a:t>Impact on Performance</a:t>
            </a:r>
            <a:r>
              <a:rPr lang="en" sz="1300">
                <a:latin typeface="DM Sans"/>
                <a:ea typeface="DM Sans"/>
                <a:cs typeface="DM Sans"/>
                <a:sym typeface="DM Sans"/>
              </a:rPr>
              <a:t>: </a:t>
            </a:r>
            <a:r>
              <a:rPr lang="en" sz="1200">
                <a:latin typeface="DM Sans"/>
                <a:ea typeface="DM Sans"/>
                <a:cs typeface="DM Sans"/>
                <a:sym typeface="DM Sans"/>
              </a:rPr>
              <a:t>High accuracy but poor detection of strokes due to the imbalance.</a:t>
            </a:r>
            <a:endParaRPr sz="1200">
              <a:latin typeface="DM Sans"/>
              <a:ea typeface="DM Sans"/>
              <a:cs typeface="DM Sans"/>
              <a:sym typeface="DM Sans"/>
            </a:endParaRPr>
          </a:p>
          <a:p>
            <a:pPr marL="0" lvl="0" indent="0" algn="l" rtl="0">
              <a:spcBef>
                <a:spcPts val="0"/>
              </a:spcBef>
              <a:spcAft>
                <a:spcPts val="0"/>
              </a:spcAft>
              <a:buNone/>
            </a:pPr>
            <a:endParaRPr sz="1300">
              <a:latin typeface="DM Sans"/>
              <a:ea typeface="DM Sans"/>
              <a:cs typeface="DM Sans"/>
              <a:sym typeface="DM Sans"/>
            </a:endParaRPr>
          </a:p>
          <a:p>
            <a:pPr marL="0" lvl="0" indent="0" algn="l" rtl="0">
              <a:spcBef>
                <a:spcPts val="0"/>
              </a:spcBef>
              <a:spcAft>
                <a:spcPts val="0"/>
              </a:spcAft>
              <a:buNone/>
            </a:pPr>
            <a:r>
              <a:rPr lang="en" sz="1300" i="1">
                <a:latin typeface="DM Sans"/>
                <a:ea typeface="DM Sans"/>
                <a:cs typeface="DM Sans"/>
                <a:sym typeface="DM Sans"/>
              </a:rPr>
              <a:t>Evaluation Metrics</a:t>
            </a:r>
            <a:r>
              <a:rPr lang="en" sz="1300">
                <a:latin typeface="DM Sans"/>
                <a:ea typeface="DM Sans"/>
                <a:cs typeface="DM Sans"/>
                <a:sym typeface="DM Sans"/>
              </a:rPr>
              <a:t>: </a:t>
            </a:r>
            <a:r>
              <a:rPr lang="en" sz="1200">
                <a:latin typeface="DM Sans"/>
                <a:ea typeface="DM Sans"/>
                <a:cs typeface="DM Sans"/>
                <a:sym typeface="DM Sans"/>
              </a:rPr>
              <a:t>Metrics like recall and F1-score are more reliable than accuracy for evaluating minority class detection.</a:t>
            </a:r>
            <a:endParaRPr sz="1200">
              <a:latin typeface="DM Sans"/>
              <a:ea typeface="DM Sans"/>
              <a:cs typeface="DM Sans"/>
              <a:sym typeface="DM Sans"/>
            </a:endParaRPr>
          </a:p>
          <a:p>
            <a:pPr marL="0" lvl="0" indent="0" algn="l" rtl="0">
              <a:spcBef>
                <a:spcPts val="0"/>
              </a:spcBef>
              <a:spcAft>
                <a:spcPts val="0"/>
              </a:spcAft>
              <a:buNone/>
            </a:pPr>
            <a:endParaRPr sz="1300">
              <a:latin typeface="DM Sans"/>
              <a:ea typeface="DM Sans"/>
              <a:cs typeface="DM Sans"/>
              <a:sym typeface="DM Sans"/>
            </a:endParaRPr>
          </a:p>
          <a:p>
            <a:pPr marL="0" lvl="0" indent="0" algn="l" rtl="0">
              <a:spcBef>
                <a:spcPts val="0"/>
              </a:spcBef>
              <a:spcAft>
                <a:spcPts val="0"/>
              </a:spcAft>
              <a:buNone/>
            </a:pPr>
            <a:r>
              <a:rPr lang="en" sz="1300" i="1">
                <a:latin typeface="DM Sans"/>
                <a:ea typeface="DM Sans"/>
                <a:cs typeface="DM Sans"/>
                <a:sym typeface="DM Sans"/>
              </a:rPr>
              <a:t>Analysis Conducted</a:t>
            </a:r>
            <a:r>
              <a:rPr lang="en" sz="1300">
                <a:latin typeface="DM Sans"/>
                <a:ea typeface="DM Sans"/>
                <a:cs typeface="DM Sans"/>
                <a:sym typeface="DM Sans"/>
              </a:rPr>
              <a:t>: </a:t>
            </a:r>
            <a:r>
              <a:rPr lang="en" sz="1200">
                <a:latin typeface="DM Sans"/>
                <a:ea typeface="DM Sans"/>
                <a:cs typeface="DM Sans"/>
                <a:sym typeface="DM Sans"/>
              </a:rPr>
              <a:t>Data preprocessing, visualizations, and modeling plays significant role in this project.</a:t>
            </a:r>
            <a:endParaRPr sz="1200">
              <a:latin typeface="DM Sans"/>
              <a:ea typeface="DM Sans"/>
              <a:cs typeface="DM Sans"/>
              <a:sym typeface="DM Sans"/>
            </a:endParaRPr>
          </a:p>
        </p:txBody>
      </p:sp>
      <p:sp>
        <p:nvSpPr>
          <p:cNvPr id="838" name="Google Shape;838;p54"/>
          <p:cNvSpPr/>
          <p:nvPr/>
        </p:nvSpPr>
        <p:spPr>
          <a:xfrm rot="5400000">
            <a:off x="5217275" y="274775"/>
            <a:ext cx="706800" cy="706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839" name="Google Shape;839;p54"/>
          <p:cNvGrpSpPr/>
          <p:nvPr/>
        </p:nvGrpSpPr>
        <p:grpSpPr>
          <a:xfrm>
            <a:off x="5924069" y="612627"/>
            <a:ext cx="1918648" cy="3894523"/>
            <a:chOff x="5186401" y="494525"/>
            <a:chExt cx="1834973" cy="3724678"/>
          </a:xfrm>
        </p:grpSpPr>
        <p:sp>
          <p:nvSpPr>
            <p:cNvPr id="840" name="Google Shape;840;p54"/>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4"/>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2" name="Google Shape;842;p54"/>
          <p:cNvPicPr preferRelativeResize="0"/>
          <p:nvPr/>
        </p:nvPicPr>
        <p:blipFill rotWithShape="1">
          <a:blip r:embed="rId3">
            <a:alphaModFix/>
          </a:blip>
          <a:srcRect l="39318" r="25751"/>
          <a:stretch/>
        </p:blipFill>
        <p:spPr>
          <a:xfrm>
            <a:off x="5476271" y="807001"/>
            <a:ext cx="1740529" cy="3321100"/>
          </a:xfrm>
          <a:prstGeom prst="rect">
            <a:avLst/>
          </a:prstGeom>
          <a:noFill/>
          <a:ln w="19050" cap="flat" cmpd="sng">
            <a:solidFill>
              <a:schemeClr val="lt2"/>
            </a:solidFill>
            <a:prstDash val="solid"/>
            <a:round/>
            <a:headEnd type="none" w="sm" len="sm"/>
            <a:tailEnd type="none" w="sm" len="sm"/>
          </a:ln>
        </p:spPr>
      </p:pic>
      <p:grpSp>
        <p:nvGrpSpPr>
          <p:cNvPr id="843" name="Google Shape;843;p54"/>
          <p:cNvGrpSpPr/>
          <p:nvPr/>
        </p:nvGrpSpPr>
        <p:grpSpPr>
          <a:xfrm>
            <a:off x="7633941" y="584718"/>
            <a:ext cx="563796" cy="3894606"/>
            <a:chOff x="3129891" y="709393"/>
            <a:chExt cx="563796" cy="3894606"/>
          </a:xfrm>
        </p:grpSpPr>
        <p:grpSp>
          <p:nvGrpSpPr>
            <p:cNvPr id="844" name="Google Shape;844;p54"/>
            <p:cNvGrpSpPr/>
            <p:nvPr/>
          </p:nvGrpSpPr>
          <p:grpSpPr>
            <a:xfrm rot="5400000">
              <a:off x="2566270" y="3476583"/>
              <a:ext cx="1691037" cy="563796"/>
              <a:chOff x="-250955" y="-280117"/>
              <a:chExt cx="1691037" cy="563796"/>
            </a:xfrm>
          </p:grpSpPr>
          <p:grpSp>
            <p:nvGrpSpPr>
              <p:cNvPr id="845" name="Google Shape;845;p54"/>
              <p:cNvGrpSpPr/>
              <p:nvPr/>
            </p:nvGrpSpPr>
            <p:grpSpPr>
              <a:xfrm>
                <a:off x="-250955" y="-280117"/>
                <a:ext cx="964170" cy="563796"/>
                <a:chOff x="8364152" y="215196"/>
                <a:chExt cx="554599" cy="324300"/>
              </a:xfrm>
            </p:grpSpPr>
            <p:sp>
              <p:nvSpPr>
                <p:cNvPr id="846" name="Google Shape;846;p54"/>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47" name="Google Shape;847;p54"/>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848" name="Google Shape;848;p54"/>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849" name="Google Shape;849;p54"/>
            <p:cNvSpPr/>
            <p:nvPr/>
          </p:nvSpPr>
          <p:spPr>
            <a:xfrm>
              <a:off x="3185250" y="709393"/>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50" name="Google Shape;850;p54"/>
          <p:cNvSpPr/>
          <p:nvPr/>
        </p:nvSpPr>
        <p:spPr>
          <a:xfrm>
            <a:off x="618200" y="1244975"/>
            <a:ext cx="4323600" cy="3109800"/>
          </a:xfrm>
          <a:prstGeom prst="rect">
            <a:avLst/>
          </a:prstGeom>
          <a:no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5"/>
          <p:cNvSpPr txBox="1">
            <a:spLocks noGrp="1"/>
          </p:cNvSpPr>
          <p:nvPr>
            <p:ph type="title"/>
          </p:nvPr>
        </p:nvSpPr>
        <p:spPr>
          <a:xfrm>
            <a:off x="7497025" y="1011893"/>
            <a:ext cx="2361300" cy="11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Code</a:t>
            </a:r>
            <a:endParaRPr/>
          </a:p>
        </p:txBody>
      </p:sp>
      <p:pic>
        <p:nvPicPr>
          <p:cNvPr id="856" name="Google Shape;856;p55"/>
          <p:cNvPicPr preferRelativeResize="0">
            <a:picLocks noGrp="1"/>
          </p:cNvPicPr>
          <p:nvPr>
            <p:ph type="pic" idx="2"/>
          </p:nvPr>
        </p:nvPicPr>
        <p:blipFill rotWithShape="1">
          <a:blip r:embed="rId3">
            <a:alphaModFix/>
          </a:blip>
          <a:srcRect r="34661"/>
          <a:stretch/>
        </p:blipFill>
        <p:spPr>
          <a:xfrm>
            <a:off x="455425" y="353675"/>
            <a:ext cx="3199800" cy="4476600"/>
          </a:xfrm>
          <a:prstGeom prst="round2SameRect">
            <a:avLst>
              <a:gd name="adj1" fmla="val 50000"/>
              <a:gd name="adj2" fmla="val 0"/>
            </a:avLst>
          </a:prstGeom>
        </p:spPr>
      </p:pic>
      <p:pic>
        <p:nvPicPr>
          <p:cNvPr id="857" name="Google Shape;857;p55"/>
          <p:cNvPicPr preferRelativeResize="0">
            <a:picLocks noGrp="1"/>
          </p:cNvPicPr>
          <p:nvPr>
            <p:ph type="pic" idx="3"/>
          </p:nvPr>
        </p:nvPicPr>
        <p:blipFill rotWithShape="1">
          <a:blip r:embed="rId4">
            <a:alphaModFix/>
          </a:blip>
          <a:srcRect l="3673" t="1709" r="18322" b="1709"/>
          <a:stretch/>
        </p:blipFill>
        <p:spPr>
          <a:xfrm>
            <a:off x="3732175" y="353675"/>
            <a:ext cx="3687900" cy="2809500"/>
          </a:xfrm>
          <a:prstGeom prst="rect">
            <a:avLst/>
          </a:prstGeom>
        </p:spPr>
      </p:pic>
      <p:pic>
        <p:nvPicPr>
          <p:cNvPr id="858" name="Google Shape;858;p55"/>
          <p:cNvPicPr preferRelativeResize="0">
            <a:picLocks noGrp="1"/>
          </p:cNvPicPr>
          <p:nvPr>
            <p:ph type="pic" idx="4"/>
          </p:nvPr>
        </p:nvPicPr>
        <p:blipFill rotWithShape="1">
          <a:blip r:embed="rId5">
            <a:alphaModFix/>
          </a:blip>
          <a:srcRect t="9197" b="9189"/>
          <a:stretch/>
        </p:blipFill>
        <p:spPr>
          <a:xfrm>
            <a:off x="3740400" y="3179975"/>
            <a:ext cx="4914900" cy="1650300"/>
          </a:xfrm>
          <a:prstGeom prst="rect">
            <a:avLst/>
          </a:prstGeom>
        </p:spPr>
      </p:pic>
      <p:sp>
        <p:nvSpPr>
          <p:cNvPr id="859" name="Google Shape;859;p55"/>
          <p:cNvSpPr/>
          <p:nvPr/>
        </p:nvSpPr>
        <p:spPr>
          <a:xfrm>
            <a:off x="7667675" y="-248175"/>
            <a:ext cx="672300" cy="6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56"/>
          <p:cNvSpPr txBox="1">
            <a:spLocks noGrp="1"/>
          </p:cNvSpPr>
          <p:nvPr>
            <p:ph type="title"/>
          </p:nvPr>
        </p:nvSpPr>
        <p:spPr>
          <a:xfrm>
            <a:off x="1734663" y="1322825"/>
            <a:ext cx="77358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0"/>
              <a:t>Thanks!</a:t>
            </a:r>
            <a:endParaRPr sz="12000"/>
          </a:p>
        </p:txBody>
      </p:sp>
      <p:sp>
        <p:nvSpPr>
          <p:cNvPr id="865" name="Google Shape;865;p56"/>
          <p:cNvSpPr/>
          <p:nvPr/>
        </p:nvSpPr>
        <p:spPr>
          <a:xfrm>
            <a:off x="411070" y="1094213"/>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66" name="Google Shape;866;p56"/>
          <p:cNvSpPr/>
          <p:nvPr/>
        </p:nvSpPr>
        <p:spPr>
          <a:xfrm>
            <a:off x="7409006" y="1757825"/>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67" name="Google Shape;867;p56"/>
          <p:cNvSpPr/>
          <p:nvPr/>
        </p:nvSpPr>
        <p:spPr>
          <a:xfrm>
            <a:off x="7887211" y="1618663"/>
            <a:ext cx="398400" cy="3984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68" name="Google Shape;868;p56"/>
          <p:cNvSpPr/>
          <p:nvPr/>
        </p:nvSpPr>
        <p:spPr>
          <a:xfrm>
            <a:off x="1978042" y="3322988"/>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69" name="Google Shape;869;p56"/>
          <p:cNvSpPr/>
          <p:nvPr/>
        </p:nvSpPr>
        <p:spPr>
          <a:xfrm>
            <a:off x="5708695" y="3207975"/>
            <a:ext cx="876600" cy="876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870" name="Google Shape;870;p56"/>
          <p:cNvSpPr/>
          <p:nvPr/>
        </p:nvSpPr>
        <p:spPr>
          <a:xfrm>
            <a:off x="5469988" y="3667068"/>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8"/>
          <p:cNvSpPr txBox="1">
            <a:spLocks noGrp="1"/>
          </p:cNvSpPr>
          <p:nvPr>
            <p:ph type="subTitle" idx="4"/>
          </p:nvPr>
        </p:nvSpPr>
        <p:spPr>
          <a:xfrm>
            <a:off x="4829859" y="2291678"/>
            <a:ext cx="3082500" cy="4926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2000"/>
              <a:t>The goal</a:t>
            </a:r>
            <a:endParaRPr sz="2000"/>
          </a:p>
        </p:txBody>
      </p:sp>
      <p:sp>
        <p:nvSpPr>
          <p:cNvPr id="351" name="Google Shape;351;p28"/>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352" name="Google Shape;352;p28"/>
          <p:cNvSpPr txBox="1">
            <a:spLocks noGrp="1"/>
          </p:cNvSpPr>
          <p:nvPr>
            <p:ph type="subTitle" idx="1"/>
          </p:nvPr>
        </p:nvSpPr>
        <p:spPr>
          <a:xfrm>
            <a:off x="4829865" y="2835464"/>
            <a:ext cx="3082500" cy="152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To derive meaningful insights from the data through preprocessing and visualization, and to evaluate the performance of various models to identify the most effective one for accurate predictions.</a:t>
            </a:r>
            <a:endParaRPr sz="1300"/>
          </a:p>
        </p:txBody>
      </p:sp>
      <p:sp>
        <p:nvSpPr>
          <p:cNvPr id="353" name="Google Shape;353;p28"/>
          <p:cNvSpPr txBox="1">
            <a:spLocks noGrp="1"/>
          </p:cNvSpPr>
          <p:nvPr>
            <p:ph type="subTitle" idx="2"/>
          </p:nvPr>
        </p:nvSpPr>
        <p:spPr>
          <a:xfrm>
            <a:off x="1298300" y="2835464"/>
            <a:ext cx="3082500" cy="152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To analyze the dataset and build a machine learning model that predicts stroke occurrence based on patient health data.</a:t>
            </a:r>
            <a:endParaRPr sz="1400"/>
          </a:p>
        </p:txBody>
      </p:sp>
      <p:sp>
        <p:nvSpPr>
          <p:cNvPr id="354" name="Google Shape;354;p28"/>
          <p:cNvSpPr txBox="1">
            <a:spLocks noGrp="1"/>
          </p:cNvSpPr>
          <p:nvPr>
            <p:ph type="subTitle" idx="3"/>
          </p:nvPr>
        </p:nvSpPr>
        <p:spPr>
          <a:xfrm>
            <a:off x="1298300" y="2291678"/>
            <a:ext cx="3082500" cy="54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Our aim</a:t>
            </a:r>
            <a:endParaRPr sz="2000"/>
          </a:p>
        </p:txBody>
      </p:sp>
      <p:sp>
        <p:nvSpPr>
          <p:cNvPr id="355" name="Google Shape;355;p28"/>
          <p:cNvSpPr/>
          <p:nvPr/>
        </p:nvSpPr>
        <p:spPr>
          <a:xfrm>
            <a:off x="2363501" y="1124898"/>
            <a:ext cx="951900" cy="1032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56" name="Google Shape;356;p28"/>
          <p:cNvSpPr/>
          <p:nvPr/>
        </p:nvSpPr>
        <p:spPr>
          <a:xfrm>
            <a:off x="5895059" y="1124898"/>
            <a:ext cx="951900" cy="1032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357" name="Google Shape;357;p28"/>
          <p:cNvGrpSpPr/>
          <p:nvPr/>
        </p:nvGrpSpPr>
        <p:grpSpPr>
          <a:xfrm>
            <a:off x="2651617" y="1437380"/>
            <a:ext cx="375752" cy="407515"/>
            <a:chOff x="1756921" y="1509739"/>
            <a:chExt cx="345997" cy="345997"/>
          </a:xfrm>
        </p:grpSpPr>
        <p:sp>
          <p:nvSpPr>
            <p:cNvPr id="358" name="Google Shape;358;p28"/>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8"/>
          <p:cNvGrpSpPr/>
          <p:nvPr/>
        </p:nvGrpSpPr>
        <p:grpSpPr>
          <a:xfrm>
            <a:off x="6195934" y="1480080"/>
            <a:ext cx="350244" cy="322121"/>
            <a:chOff x="2661459" y="2015001"/>
            <a:chExt cx="322508" cy="273494"/>
          </a:xfrm>
        </p:grpSpPr>
        <p:sp>
          <p:nvSpPr>
            <p:cNvPr id="376" name="Google Shape;376;p28"/>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28"/>
          <p:cNvGrpSpPr/>
          <p:nvPr/>
        </p:nvGrpSpPr>
        <p:grpSpPr>
          <a:xfrm>
            <a:off x="6754320" y="1450159"/>
            <a:ext cx="859053" cy="381961"/>
            <a:chOff x="6550850" y="1827325"/>
            <a:chExt cx="791025" cy="324300"/>
          </a:xfrm>
        </p:grpSpPr>
        <p:sp>
          <p:nvSpPr>
            <p:cNvPr id="379" name="Google Shape;379;p28"/>
            <p:cNvSpPr/>
            <p:nvPr/>
          </p:nvSpPr>
          <p:spPr>
            <a:xfrm>
              <a:off x="6550850" y="1827325"/>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80" name="Google Shape;380;p28"/>
            <p:cNvSpPr/>
            <p:nvPr/>
          </p:nvSpPr>
          <p:spPr>
            <a:xfrm>
              <a:off x="7017575" y="1827325"/>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nvGrpSpPr>
          <p:cNvPr id="381" name="Google Shape;381;p28"/>
          <p:cNvGrpSpPr/>
          <p:nvPr/>
        </p:nvGrpSpPr>
        <p:grpSpPr>
          <a:xfrm>
            <a:off x="1354674" y="920060"/>
            <a:ext cx="848709" cy="912059"/>
            <a:chOff x="1578800" y="1377250"/>
            <a:chExt cx="781500" cy="774375"/>
          </a:xfrm>
        </p:grpSpPr>
        <p:sp>
          <p:nvSpPr>
            <p:cNvPr id="382" name="Google Shape;382;p28"/>
            <p:cNvSpPr/>
            <p:nvPr/>
          </p:nvSpPr>
          <p:spPr>
            <a:xfrm>
              <a:off x="2036000" y="1377250"/>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83" name="Google Shape;383;p28"/>
            <p:cNvSpPr/>
            <p:nvPr/>
          </p:nvSpPr>
          <p:spPr>
            <a:xfrm>
              <a:off x="2036000" y="1827325"/>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84" name="Google Shape;384;p28"/>
            <p:cNvSpPr/>
            <p:nvPr/>
          </p:nvSpPr>
          <p:spPr>
            <a:xfrm>
              <a:off x="1578800" y="1827325"/>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p:nvPr/>
        </p:nvSpPr>
        <p:spPr>
          <a:xfrm>
            <a:off x="2470438" y="1484213"/>
            <a:ext cx="619200" cy="619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90" name="Google Shape;390;p29"/>
          <p:cNvSpPr txBox="1">
            <a:spLocks noGrp="1"/>
          </p:cNvSpPr>
          <p:nvPr>
            <p:ph type="title"/>
          </p:nvPr>
        </p:nvSpPr>
        <p:spPr>
          <a:xfrm>
            <a:off x="752700" y="172750"/>
            <a:ext cx="7704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Overview</a:t>
            </a:r>
            <a:endParaRPr/>
          </a:p>
        </p:txBody>
      </p:sp>
      <p:sp>
        <p:nvSpPr>
          <p:cNvPr id="391" name="Google Shape;391;p29"/>
          <p:cNvSpPr txBox="1">
            <a:spLocks noGrp="1"/>
          </p:cNvSpPr>
          <p:nvPr>
            <p:ph type="title" idx="2"/>
          </p:nvPr>
        </p:nvSpPr>
        <p:spPr>
          <a:xfrm>
            <a:off x="3006762" y="1662975"/>
            <a:ext cx="833400" cy="55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92" name="Google Shape;392;p29"/>
          <p:cNvSpPr txBox="1">
            <a:spLocks noGrp="1"/>
          </p:cNvSpPr>
          <p:nvPr>
            <p:ph type="title" idx="3"/>
          </p:nvPr>
        </p:nvSpPr>
        <p:spPr>
          <a:xfrm>
            <a:off x="3006762" y="3293251"/>
            <a:ext cx="833400" cy="55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93" name="Google Shape;393;p29"/>
          <p:cNvSpPr txBox="1">
            <a:spLocks noGrp="1"/>
          </p:cNvSpPr>
          <p:nvPr>
            <p:ph type="title" idx="4"/>
          </p:nvPr>
        </p:nvSpPr>
        <p:spPr>
          <a:xfrm>
            <a:off x="5547200" y="1662975"/>
            <a:ext cx="833400" cy="55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94" name="Google Shape;394;p29"/>
          <p:cNvSpPr txBox="1">
            <a:spLocks noGrp="1"/>
          </p:cNvSpPr>
          <p:nvPr>
            <p:ph type="title" idx="5"/>
          </p:nvPr>
        </p:nvSpPr>
        <p:spPr>
          <a:xfrm>
            <a:off x="5547200" y="3293251"/>
            <a:ext cx="833400" cy="55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95" name="Google Shape;395;p29"/>
          <p:cNvSpPr txBox="1">
            <a:spLocks noGrp="1"/>
          </p:cNvSpPr>
          <p:nvPr>
            <p:ph type="subTitle" idx="1"/>
          </p:nvPr>
        </p:nvSpPr>
        <p:spPr>
          <a:xfrm>
            <a:off x="2227812" y="2327750"/>
            <a:ext cx="2391300" cy="461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i="1">
                <a:solidFill>
                  <a:srgbClr val="000000"/>
                </a:solidFill>
                <a:latin typeface="Arial"/>
                <a:ea typeface="Arial"/>
                <a:cs typeface="Arial"/>
                <a:sym typeface="Arial"/>
              </a:rPr>
              <a:t>Data Preparation</a:t>
            </a:r>
            <a:endParaRPr i="1">
              <a:solidFill>
                <a:srgbClr val="000000"/>
              </a:solidFill>
              <a:latin typeface="Arial"/>
              <a:ea typeface="Arial"/>
              <a:cs typeface="Arial"/>
              <a:sym typeface="Arial"/>
            </a:endParaRPr>
          </a:p>
          <a:p>
            <a:pPr marL="0" lvl="0" indent="0" algn="ctr" rtl="0">
              <a:spcBef>
                <a:spcPts val="0"/>
              </a:spcBef>
              <a:spcAft>
                <a:spcPts val="0"/>
              </a:spcAft>
              <a:buNone/>
            </a:pPr>
            <a:endParaRPr/>
          </a:p>
        </p:txBody>
      </p:sp>
      <p:sp>
        <p:nvSpPr>
          <p:cNvPr id="396" name="Google Shape;396;p29"/>
          <p:cNvSpPr txBox="1">
            <a:spLocks noGrp="1"/>
          </p:cNvSpPr>
          <p:nvPr>
            <p:ph type="subTitle" idx="8"/>
          </p:nvPr>
        </p:nvSpPr>
        <p:spPr>
          <a:xfrm>
            <a:off x="4768250" y="2327750"/>
            <a:ext cx="2661000" cy="461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i="1">
                <a:solidFill>
                  <a:srgbClr val="000000"/>
                </a:solidFill>
                <a:latin typeface="Arial"/>
                <a:ea typeface="Arial"/>
                <a:cs typeface="Arial"/>
                <a:sym typeface="Arial"/>
              </a:rPr>
              <a:t>Data Visualization </a:t>
            </a:r>
            <a:endParaRPr i="1">
              <a:solidFill>
                <a:srgbClr val="000000"/>
              </a:solidFill>
              <a:latin typeface="Arial"/>
              <a:ea typeface="Arial"/>
              <a:cs typeface="Arial"/>
              <a:sym typeface="Arial"/>
            </a:endParaRPr>
          </a:p>
          <a:p>
            <a:pPr marL="0" lvl="0" indent="0" algn="ctr" rtl="0">
              <a:spcBef>
                <a:spcPts val="0"/>
              </a:spcBef>
              <a:spcAft>
                <a:spcPts val="0"/>
              </a:spcAft>
              <a:buNone/>
            </a:pPr>
            <a:endParaRPr/>
          </a:p>
        </p:txBody>
      </p:sp>
      <p:sp>
        <p:nvSpPr>
          <p:cNvPr id="397" name="Google Shape;397;p29"/>
          <p:cNvSpPr txBox="1">
            <a:spLocks noGrp="1"/>
          </p:cNvSpPr>
          <p:nvPr>
            <p:ph type="subTitle" idx="9"/>
          </p:nvPr>
        </p:nvSpPr>
        <p:spPr>
          <a:xfrm>
            <a:off x="5916788" y="2197250"/>
            <a:ext cx="2391300" cy="461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i="1">
              <a:solidFill>
                <a:srgbClr val="000000"/>
              </a:solidFill>
              <a:latin typeface="Arial"/>
              <a:ea typeface="Arial"/>
              <a:cs typeface="Arial"/>
              <a:sym typeface="Arial"/>
            </a:endParaRPr>
          </a:p>
          <a:p>
            <a:pPr marL="0" lvl="0" indent="0" algn="ctr" rtl="0">
              <a:spcBef>
                <a:spcPts val="0"/>
              </a:spcBef>
              <a:spcAft>
                <a:spcPts val="0"/>
              </a:spcAft>
              <a:buNone/>
            </a:pPr>
            <a:endParaRPr/>
          </a:p>
        </p:txBody>
      </p:sp>
      <p:sp>
        <p:nvSpPr>
          <p:cNvPr id="398" name="Google Shape;398;p29"/>
          <p:cNvSpPr txBox="1">
            <a:spLocks noGrp="1"/>
          </p:cNvSpPr>
          <p:nvPr>
            <p:ph type="subTitle" idx="13"/>
          </p:nvPr>
        </p:nvSpPr>
        <p:spPr>
          <a:xfrm>
            <a:off x="2227812" y="3958052"/>
            <a:ext cx="2391300" cy="461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i="1">
                <a:solidFill>
                  <a:srgbClr val="000000"/>
                </a:solidFill>
                <a:latin typeface="Arial"/>
                <a:ea typeface="Arial"/>
                <a:cs typeface="Arial"/>
                <a:sym typeface="Arial"/>
              </a:rPr>
              <a:t>Data Encoding</a:t>
            </a:r>
            <a:endParaRPr i="1">
              <a:solidFill>
                <a:srgbClr val="000000"/>
              </a:solidFill>
              <a:latin typeface="Arial"/>
              <a:ea typeface="Arial"/>
              <a:cs typeface="Arial"/>
              <a:sym typeface="Arial"/>
            </a:endParaRPr>
          </a:p>
          <a:p>
            <a:pPr marL="0" lvl="0" indent="0" algn="ctr" rtl="0">
              <a:spcBef>
                <a:spcPts val="0"/>
              </a:spcBef>
              <a:spcAft>
                <a:spcPts val="0"/>
              </a:spcAft>
              <a:buNone/>
            </a:pPr>
            <a:endParaRPr/>
          </a:p>
        </p:txBody>
      </p:sp>
      <p:sp>
        <p:nvSpPr>
          <p:cNvPr id="399" name="Google Shape;399;p29"/>
          <p:cNvSpPr txBox="1">
            <a:spLocks noGrp="1"/>
          </p:cNvSpPr>
          <p:nvPr>
            <p:ph type="subTitle" idx="14"/>
          </p:nvPr>
        </p:nvSpPr>
        <p:spPr>
          <a:xfrm>
            <a:off x="4768250" y="3958050"/>
            <a:ext cx="30792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a:solidFill>
                  <a:srgbClr val="000000"/>
                </a:solidFill>
                <a:latin typeface="Arial"/>
                <a:ea typeface="Arial"/>
                <a:cs typeface="Arial"/>
                <a:sym typeface="Arial"/>
              </a:rPr>
              <a:t>Machine Learning Models</a:t>
            </a:r>
            <a:endParaRPr/>
          </a:p>
        </p:txBody>
      </p:sp>
      <p:sp>
        <p:nvSpPr>
          <p:cNvPr id="400" name="Google Shape;400;p29"/>
          <p:cNvSpPr txBox="1"/>
          <p:nvPr/>
        </p:nvSpPr>
        <p:spPr>
          <a:xfrm>
            <a:off x="752700" y="753425"/>
            <a:ext cx="7508100" cy="730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latin typeface="Barlow"/>
                <a:ea typeface="Barlow"/>
                <a:cs typeface="Barlow"/>
                <a:sym typeface="Barlow"/>
              </a:rPr>
              <a:t>The project focuses on analyzing healthcare data to uncover patterns and build a high-accuracy predictive model for assessing stroke risk. It encompasses four milestones that systematically progress from data exploration to model development.</a:t>
            </a:r>
            <a:endParaRPr sz="1100">
              <a:latin typeface="Barlow"/>
              <a:ea typeface="Barlow"/>
              <a:cs typeface="Barlow"/>
              <a:sym typeface="Barlow"/>
            </a:endParaRPr>
          </a:p>
          <a:p>
            <a:pPr marL="0" lvl="0" indent="0" algn="l" rtl="0">
              <a:spcBef>
                <a:spcPts val="0"/>
              </a:spcBef>
              <a:spcAft>
                <a:spcPts val="0"/>
              </a:spcAft>
              <a:buNone/>
            </a:pPr>
            <a:endParaRPr sz="1200">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p:nvPr/>
        </p:nvSpPr>
        <p:spPr>
          <a:xfrm>
            <a:off x="4740234" y="1908850"/>
            <a:ext cx="841800" cy="841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406" name="Google Shape;406;p30"/>
          <p:cNvSpPr/>
          <p:nvPr/>
        </p:nvSpPr>
        <p:spPr>
          <a:xfrm>
            <a:off x="1466850" y="542925"/>
            <a:ext cx="2931000" cy="40644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407" name="Google Shape;407;p30"/>
          <p:cNvSpPr txBox="1">
            <a:spLocks noGrp="1"/>
          </p:cNvSpPr>
          <p:nvPr>
            <p:ph type="title"/>
          </p:nvPr>
        </p:nvSpPr>
        <p:spPr>
          <a:xfrm>
            <a:off x="5019675" y="3249400"/>
            <a:ext cx="4124400" cy="13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a:p>
            <a:pPr marL="0" lvl="0" indent="0" algn="l" rtl="0">
              <a:spcBef>
                <a:spcPts val="0"/>
              </a:spcBef>
              <a:spcAft>
                <a:spcPts val="0"/>
              </a:spcAft>
              <a:buNone/>
            </a:pPr>
            <a:r>
              <a:rPr lang="en"/>
              <a:t>Preparation</a:t>
            </a:r>
            <a:endParaRPr/>
          </a:p>
        </p:txBody>
      </p:sp>
      <p:sp>
        <p:nvSpPr>
          <p:cNvPr id="408" name="Google Shape;408;p30"/>
          <p:cNvSpPr txBox="1">
            <a:spLocks noGrp="1"/>
          </p:cNvSpPr>
          <p:nvPr>
            <p:ph type="title" idx="2"/>
          </p:nvPr>
        </p:nvSpPr>
        <p:spPr>
          <a:xfrm>
            <a:off x="5158555" y="2323113"/>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409" name="Google Shape;409;p30"/>
          <p:cNvPicPr preferRelativeResize="0">
            <a:picLocks noGrp="1"/>
          </p:cNvPicPr>
          <p:nvPr>
            <p:ph type="pic" idx="3"/>
          </p:nvPr>
        </p:nvPicPr>
        <p:blipFill rotWithShape="1">
          <a:blip r:embed="rId3">
            <a:alphaModFix/>
          </a:blip>
          <a:srcRect t="3643" b="3634"/>
          <a:stretch/>
        </p:blipFill>
        <p:spPr>
          <a:xfrm>
            <a:off x="713225" y="539500"/>
            <a:ext cx="2922600" cy="4064400"/>
          </a:xfrm>
          <a:prstGeom prst="round2SameRect">
            <a:avLst>
              <a:gd name="adj1" fmla="val 50000"/>
              <a:gd name="adj2" fmla="val 0"/>
            </a:avLst>
          </a:prstGeom>
        </p:spPr>
      </p:pic>
      <p:grpSp>
        <p:nvGrpSpPr>
          <p:cNvPr id="410" name="Google Shape;410;p30"/>
          <p:cNvGrpSpPr/>
          <p:nvPr/>
        </p:nvGrpSpPr>
        <p:grpSpPr>
          <a:xfrm>
            <a:off x="6628199" y="1541597"/>
            <a:ext cx="790681" cy="781536"/>
            <a:chOff x="3476625" y="656844"/>
            <a:chExt cx="1130998" cy="1117917"/>
          </a:xfrm>
        </p:grpSpPr>
        <p:sp>
          <p:nvSpPr>
            <p:cNvPr id="411" name="Google Shape;411;p30"/>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0"/>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0"/>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0"/>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0"/>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0"/>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0"/>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0"/>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0"/>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0"/>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1" name="Google Shape;421;p30"/>
          <p:cNvSpPr/>
          <p:nvPr/>
        </p:nvSpPr>
        <p:spPr>
          <a:xfrm>
            <a:off x="713222" y="542917"/>
            <a:ext cx="790345" cy="790345"/>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720000" y="208775"/>
            <a:ext cx="7704000" cy="8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Dataset Characteristics</a:t>
            </a:r>
            <a:endParaRPr sz="2000"/>
          </a:p>
        </p:txBody>
      </p:sp>
      <p:sp>
        <p:nvSpPr>
          <p:cNvPr id="427" name="Google Shape;427;p31"/>
          <p:cNvSpPr txBox="1">
            <a:spLocks noGrp="1"/>
          </p:cNvSpPr>
          <p:nvPr>
            <p:ph type="subTitle" idx="1"/>
          </p:nvPr>
        </p:nvSpPr>
        <p:spPr>
          <a:xfrm>
            <a:off x="840750" y="744025"/>
            <a:ext cx="7290900" cy="1289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The dataset consists of 5110 entries across 12 attributes, incorporating both numerical and categorical features.</a:t>
            </a:r>
            <a:endParaRPr sz="1400"/>
          </a:p>
          <a:p>
            <a:pPr marL="457200" lvl="0" indent="-317500" algn="l" rtl="0">
              <a:lnSpc>
                <a:spcPct val="150000"/>
              </a:lnSpc>
              <a:spcBef>
                <a:spcPts val="0"/>
              </a:spcBef>
              <a:spcAft>
                <a:spcPts val="0"/>
              </a:spcAft>
              <a:buSzPts val="1400"/>
              <a:buChar char="★"/>
            </a:pPr>
            <a:r>
              <a:rPr lang="en" sz="1400"/>
              <a:t>Key columns include age, gender, hypertension, heart_disease, work_type, avg_glucose_level, bmi, and the target variable stroke.</a:t>
            </a:r>
            <a:endParaRPr sz="1400"/>
          </a:p>
        </p:txBody>
      </p:sp>
      <p:grpSp>
        <p:nvGrpSpPr>
          <p:cNvPr id="428" name="Google Shape;428;p31"/>
          <p:cNvGrpSpPr/>
          <p:nvPr/>
        </p:nvGrpSpPr>
        <p:grpSpPr>
          <a:xfrm>
            <a:off x="-1869825" y="744031"/>
            <a:ext cx="1365479" cy="417541"/>
            <a:chOff x="980175" y="759031"/>
            <a:chExt cx="1365479" cy="417541"/>
          </a:xfrm>
        </p:grpSpPr>
        <p:sp>
          <p:nvSpPr>
            <p:cNvPr id="429" name="Google Shape;429;p31"/>
            <p:cNvSpPr/>
            <p:nvPr/>
          </p:nvSpPr>
          <p:spPr>
            <a:xfrm>
              <a:off x="1928113" y="75903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1"/>
            <p:cNvSpPr/>
            <p:nvPr/>
          </p:nvSpPr>
          <p:spPr>
            <a:xfrm>
              <a:off x="980175" y="800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431" name="Google Shape;431;p31"/>
          <p:cNvSpPr/>
          <p:nvPr/>
        </p:nvSpPr>
        <p:spPr>
          <a:xfrm>
            <a:off x="-2634000" y="-934975"/>
            <a:ext cx="877200" cy="3354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432" name="Google Shape;432;p31"/>
          <p:cNvGrpSpPr/>
          <p:nvPr/>
        </p:nvGrpSpPr>
        <p:grpSpPr>
          <a:xfrm rot="-5400000">
            <a:off x="-1534224" y="-1175707"/>
            <a:ext cx="1430173" cy="1043710"/>
            <a:chOff x="7218328" y="-1025906"/>
            <a:chExt cx="1602076" cy="1169161"/>
          </a:xfrm>
        </p:grpSpPr>
        <p:sp>
          <p:nvSpPr>
            <p:cNvPr id="433" name="Google Shape;433;p31"/>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31"/>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5" name="Google Shape;435;p31"/>
          <p:cNvSpPr/>
          <p:nvPr/>
        </p:nvSpPr>
        <p:spPr>
          <a:xfrm>
            <a:off x="-4732050" y="1954725"/>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436" name="Google Shape;436;p31"/>
          <p:cNvSpPr/>
          <p:nvPr/>
        </p:nvSpPr>
        <p:spPr>
          <a:xfrm>
            <a:off x="-4732050" y="2478600"/>
            <a:ext cx="419100" cy="419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437" name="Google Shape;437;p31"/>
          <p:cNvSpPr/>
          <p:nvPr/>
        </p:nvSpPr>
        <p:spPr>
          <a:xfrm>
            <a:off x="-3742737" y="2609150"/>
            <a:ext cx="372000" cy="518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438" name="Google Shape;438;p31"/>
          <p:cNvGrpSpPr/>
          <p:nvPr/>
        </p:nvGrpSpPr>
        <p:grpSpPr>
          <a:xfrm rot="5400000">
            <a:off x="-2993749" y="2147966"/>
            <a:ext cx="1430173" cy="1043710"/>
            <a:chOff x="7218328" y="-1025906"/>
            <a:chExt cx="1602076" cy="1169161"/>
          </a:xfrm>
        </p:grpSpPr>
        <p:sp>
          <p:nvSpPr>
            <p:cNvPr id="439" name="Google Shape;439;p31"/>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1"/>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1" name="Google Shape;441;p31"/>
          <p:cNvGrpSpPr/>
          <p:nvPr/>
        </p:nvGrpSpPr>
        <p:grpSpPr>
          <a:xfrm rot="5400000">
            <a:off x="-3501580" y="321383"/>
            <a:ext cx="1691037" cy="563796"/>
            <a:chOff x="-250955" y="-280117"/>
            <a:chExt cx="1691037" cy="563796"/>
          </a:xfrm>
        </p:grpSpPr>
        <p:grpSp>
          <p:nvGrpSpPr>
            <p:cNvPr id="442" name="Google Shape;442;p31"/>
            <p:cNvGrpSpPr/>
            <p:nvPr/>
          </p:nvGrpSpPr>
          <p:grpSpPr>
            <a:xfrm>
              <a:off x="-250955" y="-280117"/>
              <a:ext cx="964170" cy="563796"/>
              <a:chOff x="8364152" y="215196"/>
              <a:chExt cx="554599" cy="324300"/>
            </a:xfrm>
          </p:grpSpPr>
          <p:sp>
            <p:nvSpPr>
              <p:cNvPr id="443" name="Google Shape;443;p31"/>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444" name="Google Shape;444;p31"/>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445" name="Google Shape;445;p31"/>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sp>
        <p:nvSpPr>
          <p:cNvPr id="446" name="Google Shape;446;p31"/>
          <p:cNvSpPr txBox="1"/>
          <p:nvPr/>
        </p:nvSpPr>
        <p:spPr>
          <a:xfrm>
            <a:off x="720000" y="209622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DM Sans"/>
                <a:ea typeface="DM Sans"/>
                <a:cs typeface="DM Sans"/>
                <a:sym typeface="DM Sans"/>
              </a:rPr>
              <a:t>Exploratory Analysis:</a:t>
            </a:r>
            <a:endParaRPr sz="1200"/>
          </a:p>
        </p:txBody>
      </p:sp>
      <p:graphicFrame>
        <p:nvGraphicFramePr>
          <p:cNvPr id="447" name="Google Shape;447;p31"/>
          <p:cNvGraphicFramePr/>
          <p:nvPr/>
        </p:nvGraphicFramePr>
        <p:xfrm>
          <a:off x="719988" y="2834335"/>
          <a:ext cx="7870825" cy="2211311"/>
        </p:xfrm>
        <a:graphic>
          <a:graphicData uri="http://schemas.openxmlformats.org/drawingml/2006/table">
            <a:tbl>
              <a:tblPr>
                <a:noFill/>
                <a:tableStyleId>{81B2BD9F-C667-449A-A93E-76BA4DA511FE}</a:tableStyleId>
              </a:tblPr>
              <a:tblGrid>
                <a:gridCol w="2073775">
                  <a:extLst>
                    <a:ext uri="{9D8B030D-6E8A-4147-A177-3AD203B41FA5}">
                      <a16:colId xmlns:a16="http://schemas.microsoft.com/office/drawing/2014/main" val="20000"/>
                    </a:ext>
                  </a:extLst>
                </a:gridCol>
                <a:gridCol w="2931175">
                  <a:extLst>
                    <a:ext uri="{9D8B030D-6E8A-4147-A177-3AD203B41FA5}">
                      <a16:colId xmlns:a16="http://schemas.microsoft.com/office/drawing/2014/main" val="20001"/>
                    </a:ext>
                  </a:extLst>
                </a:gridCol>
                <a:gridCol w="2865875">
                  <a:extLst>
                    <a:ext uri="{9D8B030D-6E8A-4147-A177-3AD203B41FA5}">
                      <a16:colId xmlns:a16="http://schemas.microsoft.com/office/drawing/2014/main" val="20002"/>
                    </a:ext>
                  </a:extLst>
                </a:gridCol>
              </a:tblGrid>
              <a:tr h="545325">
                <a:tc>
                  <a:txBody>
                    <a:bodyPr/>
                    <a:lstStyle/>
                    <a:p>
                      <a:pPr marL="0" lvl="0" indent="0" algn="l" rtl="0">
                        <a:spcBef>
                          <a:spcPts val="0"/>
                        </a:spcBef>
                        <a:spcAft>
                          <a:spcPts val="0"/>
                        </a:spcAft>
                        <a:buNone/>
                      </a:pPr>
                      <a:r>
                        <a:rPr lang="en" sz="1800">
                          <a:solidFill>
                            <a:schemeClr val="dk1"/>
                          </a:solidFill>
                          <a:latin typeface="DM Sans"/>
                          <a:ea typeface="DM Sans"/>
                          <a:cs typeface="DM Sans"/>
                          <a:sym typeface="DM Sans"/>
                        </a:rPr>
                        <a:t>Analysis</a:t>
                      </a:r>
                      <a:endParaRPr sz="18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DM Sans"/>
                          <a:ea typeface="DM Sans"/>
                          <a:cs typeface="DM Sans"/>
                          <a:sym typeface="DM Sans"/>
                        </a:rPr>
                        <a:t>Definition</a:t>
                      </a:r>
                      <a:endParaRPr sz="18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800">
                          <a:solidFill>
                            <a:schemeClr val="dk1"/>
                          </a:solidFill>
                          <a:latin typeface="DM Sans"/>
                          <a:ea typeface="DM Sans"/>
                          <a:cs typeface="DM Sans"/>
                          <a:sym typeface="DM Sans"/>
                        </a:rPr>
                        <a:t>Observation</a:t>
                      </a:r>
                      <a:endParaRPr sz="1800">
                        <a:solidFill>
                          <a:schemeClr val="dk1"/>
                        </a:solidFill>
                        <a:latin typeface="DM Sans"/>
                        <a:ea typeface="DM Sans"/>
                        <a:cs typeface="DM Sans"/>
                        <a:sym typeface="DM Sans"/>
                      </a:endParaRPr>
                    </a:p>
                  </a:txBody>
                  <a:tcPr marL="91425" marR="91425" marT="68575" marB="6857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73600">
                <a:tc>
                  <a:txBody>
                    <a:bodyPr/>
                    <a:lstStyle/>
                    <a:p>
                      <a:pPr marL="0" lvl="0" indent="0" algn="l" rtl="0">
                        <a:spcBef>
                          <a:spcPts val="0"/>
                        </a:spcBef>
                        <a:spcAft>
                          <a:spcPts val="0"/>
                        </a:spcAft>
                        <a:buNone/>
                      </a:pPr>
                      <a:r>
                        <a:rPr lang="en" sz="1600">
                          <a:solidFill>
                            <a:schemeClr val="dk1"/>
                          </a:solidFill>
                          <a:latin typeface="Barlow"/>
                          <a:ea typeface="Barlow"/>
                          <a:cs typeface="Barlow"/>
                          <a:sym typeface="Barlow"/>
                        </a:rPr>
                        <a:t>df.shape()</a:t>
                      </a:r>
                      <a:endParaRPr sz="1600">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latin typeface="Barlow"/>
                          <a:ea typeface="Barlow"/>
                          <a:cs typeface="Barlow"/>
                          <a:sym typeface="Barlow"/>
                        </a:rPr>
                        <a:t>Returns a tuple representing the number of rows and columns in the dataset.</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latin typeface="Barlow"/>
                          <a:ea typeface="Barlow"/>
                          <a:cs typeface="Barlow"/>
                          <a:sym typeface="Barlow"/>
                        </a:rPr>
                        <a:t>The dataset contains 5110 rows and 12 columns, indicating sufficient data for analysis and modeling.</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73600">
                <a:tc>
                  <a:txBody>
                    <a:bodyPr/>
                    <a:lstStyle/>
                    <a:p>
                      <a:pPr marL="0" lvl="0" indent="0" algn="l" rtl="0">
                        <a:spcBef>
                          <a:spcPts val="0"/>
                        </a:spcBef>
                        <a:spcAft>
                          <a:spcPts val="0"/>
                        </a:spcAft>
                        <a:buNone/>
                      </a:pPr>
                      <a:r>
                        <a:rPr lang="en" sz="1500">
                          <a:solidFill>
                            <a:schemeClr val="dk1"/>
                          </a:solidFill>
                          <a:latin typeface="Barlow"/>
                          <a:ea typeface="Barlow"/>
                          <a:cs typeface="Barlow"/>
                          <a:sym typeface="Barlow"/>
                        </a:rPr>
                        <a:t>df.info()</a:t>
                      </a:r>
                      <a:endParaRPr sz="1500">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latin typeface="Barlow"/>
                          <a:ea typeface="Barlow"/>
                          <a:cs typeface="Barlow"/>
                          <a:sym typeface="Barlow"/>
                        </a:rPr>
                        <a:t>Displays a concise summary of the DataFrame, including non-null counts and data types.</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latin typeface="Barlow"/>
                          <a:ea typeface="Barlow"/>
                          <a:cs typeface="Barlow"/>
                          <a:sym typeface="Barlow"/>
                        </a:rPr>
                        <a:t>Identified bmi as the only column with missing values. Other columns are complete, with data types categorized as int, float, or object.</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2"/>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453" name="Google Shape;453;p32"/>
          <p:cNvGraphicFramePr/>
          <p:nvPr/>
        </p:nvGraphicFramePr>
        <p:xfrm>
          <a:off x="719988" y="148785"/>
          <a:ext cx="7870825" cy="4907280"/>
        </p:xfrm>
        <a:graphic>
          <a:graphicData uri="http://schemas.openxmlformats.org/drawingml/2006/table">
            <a:tbl>
              <a:tblPr>
                <a:noFill/>
                <a:tableStyleId>{81B2BD9F-C667-449A-A93E-76BA4DA511FE}</a:tableStyleId>
              </a:tblPr>
              <a:tblGrid>
                <a:gridCol w="2073775">
                  <a:extLst>
                    <a:ext uri="{9D8B030D-6E8A-4147-A177-3AD203B41FA5}">
                      <a16:colId xmlns:a16="http://schemas.microsoft.com/office/drawing/2014/main" val="20000"/>
                    </a:ext>
                  </a:extLst>
                </a:gridCol>
                <a:gridCol w="2931175">
                  <a:extLst>
                    <a:ext uri="{9D8B030D-6E8A-4147-A177-3AD203B41FA5}">
                      <a16:colId xmlns:a16="http://schemas.microsoft.com/office/drawing/2014/main" val="20001"/>
                    </a:ext>
                  </a:extLst>
                </a:gridCol>
                <a:gridCol w="2865875">
                  <a:extLst>
                    <a:ext uri="{9D8B030D-6E8A-4147-A177-3AD203B41FA5}">
                      <a16:colId xmlns:a16="http://schemas.microsoft.com/office/drawing/2014/main" val="20002"/>
                    </a:ext>
                  </a:extLst>
                </a:gridCol>
              </a:tblGrid>
              <a:tr h="464375">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df.describe()</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a:solidFill>
                            <a:schemeClr val="dk1"/>
                          </a:solidFill>
                          <a:latin typeface="Barlow"/>
                          <a:ea typeface="Barlow"/>
                          <a:cs typeface="Barlow"/>
                          <a:sym typeface="Barlow"/>
                        </a:rPr>
                        <a:t>Provides statistical summary (mean, std, min, max, etc.) for numerical columns.</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a:solidFill>
                            <a:schemeClr val="dk1"/>
                          </a:solidFill>
                          <a:latin typeface="Barlow"/>
                          <a:ea typeface="Barlow"/>
                          <a:cs typeface="Barlow"/>
                          <a:sym typeface="Barlow"/>
                        </a:rPr>
                        <a:t>Key numerical features like age, avg_glucose_level, and bmi were analyzed. The values show a wide range, with notable outliers in glucose levels and BMI.</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73600">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df.describe</a:t>
                      </a:r>
                      <a:endParaRPr>
                        <a:solidFill>
                          <a:schemeClr val="dk1"/>
                        </a:solidFill>
                        <a:latin typeface="Barlow"/>
                        <a:ea typeface="Barlow"/>
                        <a:cs typeface="Barlow"/>
                        <a:sym typeface="Barlow"/>
                      </a:endParaRPr>
                    </a:p>
                    <a:p>
                      <a:pPr marL="0" lvl="0" indent="0" algn="l" rtl="0">
                        <a:spcBef>
                          <a:spcPts val="0"/>
                        </a:spcBef>
                        <a:spcAft>
                          <a:spcPts val="0"/>
                        </a:spcAft>
                        <a:buNone/>
                      </a:pPr>
                      <a:r>
                        <a:rPr lang="en">
                          <a:solidFill>
                            <a:schemeClr val="dk1"/>
                          </a:solidFill>
                          <a:latin typeface="Barlow"/>
                          <a:ea typeface="Barlow"/>
                          <a:cs typeface="Barlow"/>
                          <a:sym typeface="Barlow"/>
                        </a:rPr>
                        <a:t>(include=object)</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a:solidFill>
                            <a:schemeClr val="dk1"/>
                          </a:solidFill>
                          <a:latin typeface="Barlow"/>
                          <a:ea typeface="Barlow"/>
                          <a:cs typeface="Barlow"/>
                          <a:sym typeface="Barlow"/>
                        </a:rPr>
                        <a:t>Provides statistical summary for categorical columns (e.g., count, unique values, top category, frequency).</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a:solidFill>
                            <a:schemeClr val="dk1"/>
                          </a:solidFill>
                          <a:latin typeface="Barlow"/>
                          <a:ea typeface="Barlow"/>
                          <a:cs typeface="Barlow"/>
                          <a:sym typeface="Barlow"/>
                        </a:rPr>
                        <a:t>The dataset has higher representation of females (2,994 occurrences) and married individuals (3,353 occurrences). Private employment is the most common work type, urban areas are slightly more prevalent (2,596 occurrences), and the majority of participants have never smoked (1,892 occurrences).</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73600">
                <a:tc>
                  <a:txBody>
                    <a:bodyPr/>
                    <a:lstStyle/>
                    <a:p>
                      <a:pPr marL="0" lvl="0" indent="0" algn="l" rtl="0">
                        <a:spcBef>
                          <a:spcPts val="0"/>
                        </a:spcBef>
                        <a:spcAft>
                          <a:spcPts val="0"/>
                        </a:spcAft>
                        <a:buNone/>
                      </a:pPr>
                      <a:r>
                        <a:rPr lang="en" dirty="0">
                          <a:solidFill>
                            <a:schemeClr val="dk1"/>
                          </a:solidFill>
                          <a:latin typeface="Barlow"/>
                          <a:ea typeface="Barlow"/>
                          <a:cs typeface="Barlow"/>
                          <a:sym typeface="Barlow"/>
                        </a:rPr>
                        <a:t>df.smoking_status.unique()</a:t>
                      </a:r>
                      <a:endParaRPr dirty="0">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a:solidFill>
                            <a:schemeClr val="dk1"/>
                          </a:solidFill>
                          <a:latin typeface="Barlow"/>
                          <a:ea typeface="Barlow"/>
                          <a:cs typeface="Barlow"/>
                          <a:sym typeface="Barlow"/>
                        </a:rPr>
                        <a:t>Displays unique values in the smoking_status column.</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a:solidFill>
                            <a:schemeClr val="dk1"/>
                          </a:solidFill>
                          <a:latin typeface="Barlow"/>
                          <a:ea typeface="Barlow"/>
                          <a:cs typeface="Barlow"/>
                          <a:sym typeface="Barlow"/>
                        </a:rPr>
                        <a:t>The unique values are: ['formerly smoked', 'never smoked', 'smokes', 'Unknown']. These categories will need encoding for model compatibility.</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73600">
                <a:tc>
                  <a:txBody>
                    <a:bodyPr/>
                    <a:lstStyle/>
                    <a:p>
                      <a:pPr marL="0" lvl="0" indent="0" algn="l" rtl="0">
                        <a:spcBef>
                          <a:spcPts val="0"/>
                        </a:spcBef>
                        <a:spcAft>
                          <a:spcPts val="0"/>
                        </a:spcAft>
                        <a:buNone/>
                      </a:pPr>
                      <a:r>
                        <a:rPr lang="en">
                          <a:solidFill>
                            <a:schemeClr val="dk1"/>
                          </a:solidFill>
                          <a:latin typeface="Barlow"/>
                          <a:ea typeface="Barlow"/>
                          <a:cs typeface="Barlow"/>
                          <a:sym typeface="Barlow"/>
                        </a:rPr>
                        <a:t>df.isnull().sum()</a:t>
                      </a:r>
                      <a:endParaRPr>
                        <a:solidFill>
                          <a:schemeClr val="dk1"/>
                        </a:solidFill>
                        <a:latin typeface="Barlow"/>
                        <a:ea typeface="Barlow"/>
                        <a:cs typeface="Barlow"/>
                        <a:sym typeface="Barlow"/>
                      </a:endParaRPr>
                    </a:p>
                  </a:txBody>
                  <a:tcPr marL="91425" marR="91425"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a:solidFill>
                            <a:schemeClr val="dk1"/>
                          </a:solidFill>
                          <a:latin typeface="Barlow"/>
                          <a:ea typeface="Barlow"/>
                          <a:cs typeface="Barlow"/>
                          <a:sym typeface="Barlow"/>
                        </a:rPr>
                        <a:t>Counts the number of missing values for each column.</a:t>
                      </a:r>
                      <a:endParaRPr>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dirty="0">
                          <a:solidFill>
                            <a:schemeClr val="dk1"/>
                          </a:solidFill>
                          <a:latin typeface="Barlow"/>
                          <a:ea typeface="Barlow"/>
                          <a:cs typeface="Barlow"/>
                          <a:sym typeface="Barlow"/>
                        </a:rPr>
                        <a:t>Only bmi has 201 missing values. These were handled by imputing the median, ensuring no missing data remained.</a:t>
                      </a:r>
                      <a:endParaRPr dirty="0">
                        <a:solidFill>
                          <a:schemeClr val="dk1"/>
                        </a:solidFill>
                        <a:latin typeface="Barlow"/>
                        <a:ea typeface="Barlow"/>
                        <a:cs typeface="Barlow"/>
                        <a:sym typeface="Barlow"/>
                      </a:endParaRPr>
                    </a:p>
                  </a:txBody>
                  <a:tcPr marL="0" marR="0" marT="0" marB="0"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2"/>
          <p:cNvSpPr txBox="1">
            <a:spLocks noGrp="1"/>
          </p:cNvSpPr>
          <p:nvPr>
            <p:ph type="subTitle" idx="1"/>
          </p:nvPr>
        </p:nvSpPr>
        <p:spPr>
          <a:xfrm>
            <a:off x="223900" y="402925"/>
            <a:ext cx="7708500" cy="21390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400" b="1" u="sng">
                <a:solidFill>
                  <a:srgbClr val="000000"/>
                </a:solidFill>
                <a:latin typeface="Arial"/>
                <a:ea typeface="Arial"/>
                <a:cs typeface="Arial"/>
                <a:sym typeface="Arial"/>
              </a:rPr>
              <a:t>(Q) Is it good to have null values in dataset ?</a:t>
            </a:r>
            <a:endParaRPr sz="1400" b="1" u="sng">
              <a:solidFill>
                <a:srgbClr val="000000"/>
              </a:solidFill>
              <a:latin typeface="Arial"/>
              <a:ea typeface="Arial"/>
              <a:cs typeface="Arial"/>
              <a:sym typeface="Arial"/>
            </a:endParaRPr>
          </a:p>
          <a:p>
            <a:pPr marL="457200" lvl="0" indent="0" algn="l" rtl="0">
              <a:lnSpc>
                <a:spcPct val="115000"/>
              </a:lnSpc>
              <a:spcBef>
                <a:spcPts val="0"/>
              </a:spcBef>
              <a:spcAft>
                <a:spcPts val="0"/>
              </a:spcAft>
              <a:buNone/>
            </a:pPr>
            <a:r>
              <a:rPr lang="en" sz="1400">
                <a:solidFill>
                  <a:srgbClr val="000000"/>
                </a:solidFill>
                <a:latin typeface="DM Sans"/>
                <a:ea typeface="DM Sans"/>
                <a:cs typeface="DM Sans"/>
                <a:sym typeface="DM Sans"/>
              </a:rPr>
              <a:t>No, null values can hinder data analysis and model performance. They represent missing or incomplete information, which can lead to inaccuracies, biases, or errors if not properly handled. Addressing null values ensures the dataset is clean and reliable for analysis or model training.</a:t>
            </a:r>
            <a:endParaRPr sz="1400">
              <a:solidFill>
                <a:srgbClr val="000000"/>
              </a:solidFill>
              <a:latin typeface="DM Sans"/>
              <a:ea typeface="DM Sans"/>
              <a:cs typeface="DM Sans"/>
              <a:sym typeface="DM Sans"/>
            </a:endParaRPr>
          </a:p>
          <a:p>
            <a:pPr marL="0" lvl="0" indent="0" algn="l" rtl="0">
              <a:spcBef>
                <a:spcPts val="0"/>
              </a:spcBef>
              <a:spcAft>
                <a:spcPts val="0"/>
              </a:spcAft>
              <a:buNone/>
            </a:pPr>
            <a:endParaRPr sz="1400" i="1">
              <a:solidFill>
                <a:srgbClr val="000000"/>
              </a:solidFill>
              <a:latin typeface="DM Sans"/>
              <a:ea typeface="DM Sans"/>
              <a:cs typeface="DM Sans"/>
              <a:sym typeface="DM Sans"/>
            </a:endParaRPr>
          </a:p>
          <a:p>
            <a:pPr marL="0" lvl="0" indent="0" algn="l" rtl="0">
              <a:spcBef>
                <a:spcPts val="0"/>
              </a:spcBef>
              <a:spcAft>
                <a:spcPts val="0"/>
              </a:spcAft>
              <a:buNone/>
            </a:pPr>
            <a:r>
              <a:rPr lang="en" sz="1400" i="1">
                <a:solidFill>
                  <a:srgbClr val="000000"/>
                </a:solidFill>
                <a:latin typeface="DM Sans"/>
                <a:ea typeface="DM Sans"/>
                <a:cs typeface="DM Sans"/>
                <a:sym typeface="DM Sans"/>
              </a:rPr>
              <a:t>      </a:t>
            </a:r>
            <a:endParaRPr sz="1400" i="1">
              <a:solidFill>
                <a:srgbClr val="000000"/>
              </a:solidFill>
              <a:latin typeface="DM Sans"/>
              <a:ea typeface="DM Sans"/>
              <a:cs typeface="DM Sans"/>
              <a:sym typeface="DM Sans"/>
            </a:endParaRPr>
          </a:p>
          <a:p>
            <a:pPr marL="0" lvl="0" indent="0" algn="l" rtl="0">
              <a:spcBef>
                <a:spcPts val="0"/>
              </a:spcBef>
              <a:spcAft>
                <a:spcPts val="0"/>
              </a:spcAft>
              <a:buNone/>
            </a:pPr>
            <a:r>
              <a:rPr lang="en" sz="1400" i="1">
                <a:latin typeface="DM Sans"/>
                <a:ea typeface="DM Sans"/>
                <a:cs typeface="DM Sans"/>
                <a:sym typeface="DM Sans"/>
              </a:rPr>
              <a:t>          </a:t>
            </a:r>
            <a:r>
              <a:rPr lang="en" sz="1400" b="1">
                <a:latin typeface="DM Sans"/>
                <a:ea typeface="DM Sans"/>
                <a:cs typeface="DM Sans"/>
                <a:sym typeface="DM Sans"/>
              </a:rPr>
              <a:t>Handling Null Values</a:t>
            </a:r>
            <a:endParaRPr sz="1400" b="1">
              <a:latin typeface="DM Sans"/>
              <a:ea typeface="DM Sans"/>
              <a:cs typeface="DM Sans"/>
              <a:sym typeface="DM Sans"/>
            </a:endParaRPr>
          </a:p>
        </p:txBody>
      </p:sp>
      <p:sp>
        <p:nvSpPr>
          <p:cNvPr id="451" name="Google Shape;451;p32"/>
          <p:cNvSpPr/>
          <p:nvPr/>
        </p:nvSpPr>
        <p:spPr>
          <a:xfrm>
            <a:off x="-94818" y="3424252"/>
            <a:ext cx="873525" cy="873525"/>
          </a:xfrm>
          <a:custGeom>
            <a:avLst/>
            <a:gdLst/>
            <a:ahLst/>
            <a:cxnLst/>
            <a:rect l="l" t="t" r="r" b="b"/>
            <a:pathLst>
              <a:path w="666813" h="666813" extrusionOk="0">
                <a:moveTo>
                  <a:pt x="415036" y="382333"/>
                </a:moveTo>
                <a:lnTo>
                  <a:pt x="666813" y="333438"/>
                </a:lnTo>
                <a:lnTo>
                  <a:pt x="415036" y="284480"/>
                </a:lnTo>
                <a:lnTo>
                  <a:pt x="482854" y="183960"/>
                </a:lnTo>
                <a:lnTo>
                  <a:pt x="382333" y="251777"/>
                </a:lnTo>
                <a:lnTo>
                  <a:pt x="333438" y="0"/>
                </a:lnTo>
                <a:lnTo>
                  <a:pt x="284480" y="251777"/>
                </a:lnTo>
                <a:lnTo>
                  <a:pt x="183959" y="183960"/>
                </a:lnTo>
                <a:lnTo>
                  <a:pt x="251777" y="284480"/>
                </a:lnTo>
                <a:lnTo>
                  <a:pt x="0" y="333438"/>
                </a:lnTo>
                <a:lnTo>
                  <a:pt x="251777" y="382333"/>
                </a:lnTo>
                <a:lnTo>
                  <a:pt x="183959" y="482854"/>
                </a:lnTo>
                <a:lnTo>
                  <a:pt x="284480" y="415036"/>
                </a:lnTo>
                <a:lnTo>
                  <a:pt x="333438" y="666813"/>
                </a:lnTo>
                <a:lnTo>
                  <a:pt x="382333" y="415036"/>
                </a:lnTo>
                <a:lnTo>
                  <a:pt x="482854" y="482854"/>
                </a:lnTo>
                <a:close/>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452" name="Google Shape;452;p32"/>
          <p:cNvPicPr preferRelativeResize="0"/>
          <p:nvPr/>
        </p:nvPicPr>
        <p:blipFill>
          <a:blip r:embed="rId3">
            <a:alphaModFix/>
          </a:blip>
          <a:stretch>
            <a:fillRect/>
          </a:stretch>
        </p:blipFill>
        <p:spPr>
          <a:xfrm>
            <a:off x="778700" y="2541925"/>
            <a:ext cx="5615425" cy="511200"/>
          </a:xfrm>
          <a:prstGeom prst="rect">
            <a:avLst/>
          </a:prstGeom>
          <a:noFill/>
          <a:ln>
            <a:noFill/>
          </a:ln>
        </p:spPr>
      </p:pic>
      <p:pic>
        <p:nvPicPr>
          <p:cNvPr id="453" name="Google Shape;453;p32"/>
          <p:cNvPicPr preferRelativeResize="0"/>
          <p:nvPr/>
        </p:nvPicPr>
        <p:blipFill>
          <a:blip r:embed="rId4">
            <a:alphaModFix/>
          </a:blip>
          <a:stretch>
            <a:fillRect/>
          </a:stretch>
        </p:blipFill>
        <p:spPr>
          <a:xfrm>
            <a:off x="5658725" y="1634625"/>
            <a:ext cx="3070200" cy="3460475"/>
          </a:xfrm>
          <a:prstGeom prst="rect">
            <a:avLst/>
          </a:prstGeom>
          <a:noFill/>
          <a:ln>
            <a:noFill/>
          </a:ln>
        </p:spPr>
      </p:pic>
    </p:spTree>
  </p:cSld>
  <p:clrMapOvr>
    <a:masterClrMapping/>
  </p:clrMapOvr>
</p:sld>
</file>

<file path=ppt/theme/theme1.xml><?xml version="1.0" encoding="utf-8"?>
<a:theme xmlns:a="http://schemas.openxmlformats.org/drawingml/2006/main" name="Sophisticated and Minimalist Project Proposal by Slidesgo">
  <a:themeElements>
    <a:clrScheme name="Simple Light">
      <a:dk1>
        <a:srgbClr val="292021"/>
      </a:dk1>
      <a:lt1>
        <a:srgbClr val="F1EDEA"/>
      </a:lt1>
      <a:dk2>
        <a:srgbClr val="E8E3DF"/>
      </a:dk2>
      <a:lt2>
        <a:srgbClr val="BDAB9D"/>
      </a:lt2>
      <a:accent1>
        <a:srgbClr val="DCB0AD"/>
      </a:accent1>
      <a:accent2>
        <a:srgbClr val="AAB49B"/>
      </a:accent2>
      <a:accent3>
        <a:srgbClr val="648074"/>
      </a:accent3>
      <a:accent4>
        <a:srgbClr val="FFFFFF"/>
      </a:accent4>
      <a:accent5>
        <a:srgbClr val="FFFFFF"/>
      </a:accent5>
      <a:accent6>
        <a:srgbClr val="FFFFFF"/>
      </a:accent6>
      <a:hlink>
        <a:srgbClr val="2920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2057</Words>
  <Application>Microsoft Office PowerPoint</Application>
  <PresentationFormat>On-screen Show (16:9)</PresentationFormat>
  <Paragraphs>260</Paragraphs>
  <Slides>33</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Anaheim</vt:lpstr>
      <vt:lpstr>DM Sans Light</vt:lpstr>
      <vt:lpstr>Nunito Light</vt:lpstr>
      <vt:lpstr>Calibri</vt:lpstr>
      <vt:lpstr>Arial</vt:lpstr>
      <vt:lpstr>DM Sans</vt:lpstr>
      <vt:lpstr>Barlow Light</vt:lpstr>
      <vt:lpstr>Barlow</vt:lpstr>
      <vt:lpstr>PT Sans</vt:lpstr>
      <vt:lpstr>DM Sans Medium</vt:lpstr>
      <vt:lpstr>Sophisticated and Minimalist Project Proposal by Slidesgo</vt:lpstr>
      <vt:lpstr>STROKE PATIENT HEALTHCARE USING DEEP LEARNING </vt:lpstr>
      <vt:lpstr>Contents </vt:lpstr>
      <vt:lpstr>Objective of the project:</vt:lpstr>
      <vt:lpstr>PowerPoint Presentation</vt:lpstr>
      <vt:lpstr>Project Overview</vt:lpstr>
      <vt:lpstr>Data Preparation</vt:lpstr>
      <vt:lpstr>Dataset Characteristics</vt:lpstr>
      <vt:lpstr>PowerPoint Presentation</vt:lpstr>
      <vt:lpstr>PowerPoint Presentation</vt:lpstr>
      <vt:lpstr>Data Visualization </vt:lpstr>
      <vt:lpstr>Age Distribution with Stroke Incidence</vt:lpstr>
      <vt:lpstr>Hypertension and Heart Disease vs Stroke Incidence</vt:lpstr>
      <vt:lpstr>Average Glucose Level Distribution by Stroke</vt:lpstr>
      <vt:lpstr>BMI Distribution with Stroke Incidence</vt:lpstr>
      <vt:lpstr>Age Distribution by Smoking Status and Stroke Incidence</vt:lpstr>
      <vt:lpstr>Data Encoding</vt:lpstr>
      <vt:lpstr>PowerPoint Presentation</vt:lpstr>
      <vt:lpstr>Machine Learning Models</vt:lpstr>
      <vt:lpstr>Logistic Regression</vt:lpstr>
      <vt:lpstr>Preprocessing and Data Preparation for Regression Models</vt:lpstr>
      <vt:lpstr>Maths Behind Ridge Regression Model In a Ridge Regression model, the relationship between the dependent variable y and the independent variables x1,x2,x3....xp is also assumed to be linear, similar to linear regression. However, Ridge Regression introduces a regularization term to prevent overfitting by penalizing large coefficients, which helps improve the model's generalization. The model can be expressed mathematically as: </vt:lpstr>
      <vt:lpstr>Maths Behind Ridge Regression  Root Mean Squared Error (RMSE): RMSE is a commonly used metric to evaluate the accuracy of a regression model. It measures the average magnitude of the error between predicted values and actual values. </vt:lpstr>
      <vt:lpstr>Model Performance Summary: RMSE and Accuracy</vt:lpstr>
      <vt:lpstr>Visualizing Different Models</vt:lpstr>
      <vt:lpstr>  Precision, Recall, F1 Score, and Accuracy Across Models </vt:lpstr>
      <vt:lpstr>PowerPoint Presentation</vt:lpstr>
      <vt:lpstr>Observations</vt:lpstr>
      <vt:lpstr>Is accuracy a factor for model performance?</vt:lpstr>
      <vt:lpstr>Is the dataset biased?</vt:lpstr>
      <vt:lpstr>Ridge Regression Model Evaluation</vt:lpstr>
      <vt:lpstr>PowerPoint Presentation</vt:lpstr>
      <vt:lpstr>Code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Arathi Viju</cp:lastModifiedBy>
  <cp:revision>1</cp:revision>
  <dcterms:modified xsi:type="dcterms:W3CDTF">2024-11-29T12:49:18Z</dcterms:modified>
</cp:coreProperties>
</file>