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2" r:id="rId9"/>
    <p:sldId id="269" r:id="rId10"/>
    <p:sldId id="271" r:id="rId11"/>
    <p:sldId id="273" r:id="rId12"/>
    <p:sldId id="277" r:id="rId13"/>
    <p:sldId id="274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81"/>
    <a:srgbClr val="FC04DE"/>
    <a:srgbClr val="BA8CDC"/>
    <a:srgbClr val="FE9CF2"/>
    <a:srgbClr val="FA06A9"/>
    <a:srgbClr val="BC0086"/>
    <a:srgbClr val="F86E71"/>
    <a:srgbClr val="BA02A4"/>
    <a:srgbClr val="D1EB35"/>
    <a:srgbClr val="D3E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0844-E6C3-47C9-B6A3-BA7B18A91C7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EB25D-8B1C-4433-9143-C0613D7A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3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B25D-8B1C-4433-9143-C0613D7A43D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D734-03AE-F71C-1682-89A3790E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7481E-2D10-ABE0-6ED1-785D7E82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EA70-578A-CC8B-AF9D-5B871DF4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5E7D-8049-56C0-1AAB-B3066BB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A8A1-1A5E-A522-FA51-90B1405E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167D-F5C8-8B93-AC3F-76EDA9D3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01A1E-FD15-C920-01FE-9664CF59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2FA-2059-99FC-8571-384CA73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4824-E908-5F08-116F-9ADDBEB5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8770-C9D8-71EA-0812-C61667F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5D5DC-E331-AD70-D233-A308D0DC6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0D08-102B-3A17-E178-925E2BB62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7A01-5BB4-4EB6-A289-DD27ABC9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826E-9A7E-692C-AE60-AD14FEDB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029B-EFDF-CBCF-C8E8-4299518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57D2-F938-B4C3-65D4-D205463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C79F-F19A-507A-A2FE-A26D8353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4A8C-D45F-34F4-515A-82A044C8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99E3-38D7-0B3D-D8CF-3053FA3C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7F5C-B03C-CB46-1BDD-C3544184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DAC2-C5A0-B30F-ABB6-4E2894B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FA297-E8C6-5A3A-AB1E-5BE9D4C3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04B4-E80B-5B93-9F34-EBD1849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C14B-A3EE-EE89-4250-15E8E21C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10C1-F44C-C94B-5872-BD11FF5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EB8-D665-B9FD-A6D1-5B6C2746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E29C-D5CE-5542-62F5-5E6AF9BE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55DE9-3272-7607-290B-A197B9A70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624D2-C111-79AE-7184-93C5616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0291-77C4-355D-C9E0-E8561E5C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6805-4BAD-C91A-35CD-9A0B517D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186-7748-3701-030E-E15C5466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380F-BBC2-1E99-D960-69F0DA0B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8120D-48C5-395F-518C-EBB1303A0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5838-B035-00F6-E973-F8CD938EE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AFE4B-9601-50E3-2A72-70AD561EC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3129F-0658-21E0-9D78-516F11F9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69887-A219-5A6A-88BF-3DFF55DD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D2460-FD48-4668-8DC0-ECEE8C50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0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A86E-D630-01F0-6271-9B272C29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CD96E-A681-FEEF-C5CE-E72A048B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A0ACA-97AA-3EC4-1D98-71BD4C7D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08410-750A-FB55-A728-C775FB4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6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40799-8A83-2A51-0FE7-7B8CF931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974BE-4D94-7000-01D7-F89E79A9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6D824-3D2D-F0FF-09A1-6FEF8AEC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0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FC42-4AF7-CAA9-90F9-99229508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0E68-AC34-A322-B373-EBBDABBB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F0C22-7B67-5DB6-29BA-69282DFE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5DA9-BAFF-F089-DB7A-CFE91015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43E8-AB27-2353-2B1B-90F7D39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2423-CB02-4EB5-3EEF-8929100F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6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E6D8-8B59-40FF-4FA2-A21CBD4C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7459-A507-A095-9974-96B914BB3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E9BC2-BB29-8FE7-255F-20CE1669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1C8E9-7544-4BD2-4EAD-ED7E9E17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0848-CE46-057A-EBAD-FA3EF86F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4984-593B-FF93-4599-94B14187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BD5F-0A74-3AC2-E2BC-71F93A58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D7C3-E7E8-E1B4-7687-0ECE52B9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0639-51C4-E243-2639-9BFE6124F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1012-5765-4558-B002-6C09FE4546A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219E-1271-6251-8627-7D3E3C58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10B6-A1DE-F0D7-7B73-FE19A340D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03B2-40F6-4954-9717-6568232B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8AA1"/>
            </a:gs>
            <a:gs pos="0">
              <a:srgbClr val="EC1442"/>
            </a:gs>
            <a:gs pos="100000">
              <a:srgbClr val="EC144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1DA21D-2749-651B-C4E2-4B5E9FDFC3E5}"/>
              </a:ext>
            </a:extLst>
          </p:cNvPr>
          <p:cNvSpPr/>
          <p:nvPr/>
        </p:nvSpPr>
        <p:spPr>
          <a:xfrm>
            <a:off x="5715000" y="-305393"/>
            <a:ext cx="11353799" cy="11050186"/>
          </a:xfrm>
          <a:custGeom>
            <a:avLst/>
            <a:gdLst>
              <a:gd name="connsiteX0" fmla="*/ 7800969 w 10251275"/>
              <a:gd name="connsiteY0" fmla="*/ 4882751 h 11050186"/>
              <a:gd name="connsiteX1" fmla="*/ 8392114 w 10251275"/>
              <a:gd name="connsiteY1" fmla="*/ 3700461 h 11050186"/>
              <a:gd name="connsiteX2" fmla="*/ 9660129 w 10251275"/>
              <a:gd name="connsiteY2" fmla="*/ 3700461 h 11050186"/>
              <a:gd name="connsiteX3" fmla="*/ 10251275 w 10251275"/>
              <a:gd name="connsiteY3" fmla="*/ 4882751 h 11050186"/>
              <a:gd name="connsiteX4" fmla="*/ 9660129 w 10251275"/>
              <a:gd name="connsiteY4" fmla="*/ 6065040 h 11050186"/>
              <a:gd name="connsiteX5" fmla="*/ 8392114 w 10251275"/>
              <a:gd name="connsiteY5" fmla="*/ 6065040 h 11050186"/>
              <a:gd name="connsiteX6" fmla="*/ 7800968 w 10251275"/>
              <a:gd name="connsiteY6" fmla="*/ 7349726 h 11050186"/>
              <a:gd name="connsiteX7" fmla="*/ 8392113 w 10251275"/>
              <a:gd name="connsiteY7" fmla="*/ 6167436 h 11050186"/>
              <a:gd name="connsiteX8" fmla="*/ 9660129 w 10251275"/>
              <a:gd name="connsiteY8" fmla="*/ 6167436 h 11050186"/>
              <a:gd name="connsiteX9" fmla="*/ 10251273 w 10251275"/>
              <a:gd name="connsiteY9" fmla="*/ 7349726 h 11050186"/>
              <a:gd name="connsiteX10" fmla="*/ 9660129 w 10251275"/>
              <a:gd name="connsiteY10" fmla="*/ 8532015 h 11050186"/>
              <a:gd name="connsiteX11" fmla="*/ 8392113 w 10251275"/>
              <a:gd name="connsiteY11" fmla="*/ 8532015 h 11050186"/>
              <a:gd name="connsiteX12" fmla="*/ 7800964 w 10251275"/>
              <a:gd name="connsiteY12" fmla="*/ 2415777 h 11050186"/>
              <a:gd name="connsiteX13" fmla="*/ 8392109 w 10251275"/>
              <a:gd name="connsiteY13" fmla="*/ 1233487 h 11050186"/>
              <a:gd name="connsiteX14" fmla="*/ 9660125 w 10251275"/>
              <a:gd name="connsiteY14" fmla="*/ 1233487 h 11050186"/>
              <a:gd name="connsiteX15" fmla="*/ 10251269 w 10251275"/>
              <a:gd name="connsiteY15" fmla="*/ 2415777 h 11050186"/>
              <a:gd name="connsiteX16" fmla="*/ 9660125 w 10251275"/>
              <a:gd name="connsiteY16" fmla="*/ 3598067 h 11050186"/>
              <a:gd name="connsiteX17" fmla="*/ 8392109 w 10251275"/>
              <a:gd name="connsiteY17" fmla="*/ 3598067 h 11050186"/>
              <a:gd name="connsiteX18" fmla="*/ 5850730 w 10251275"/>
              <a:gd name="connsiteY18" fmla="*/ 3649265 h 11050186"/>
              <a:gd name="connsiteX19" fmla="*/ 6441875 w 10251275"/>
              <a:gd name="connsiteY19" fmla="*/ 2466975 h 11050186"/>
              <a:gd name="connsiteX20" fmla="*/ 7709891 w 10251275"/>
              <a:gd name="connsiteY20" fmla="*/ 2466975 h 11050186"/>
              <a:gd name="connsiteX21" fmla="*/ 8301036 w 10251275"/>
              <a:gd name="connsiteY21" fmla="*/ 3649265 h 11050186"/>
              <a:gd name="connsiteX22" fmla="*/ 7709891 w 10251275"/>
              <a:gd name="connsiteY22" fmla="*/ 4831555 h 11050186"/>
              <a:gd name="connsiteX23" fmla="*/ 6441875 w 10251275"/>
              <a:gd name="connsiteY23" fmla="*/ 4831555 h 11050186"/>
              <a:gd name="connsiteX24" fmla="*/ 5850730 w 10251275"/>
              <a:gd name="connsiteY24" fmla="*/ 8583215 h 11050186"/>
              <a:gd name="connsiteX25" fmla="*/ 6441875 w 10251275"/>
              <a:gd name="connsiteY25" fmla="*/ 7400925 h 11050186"/>
              <a:gd name="connsiteX26" fmla="*/ 7709891 w 10251275"/>
              <a:gd name="connsiteY26" fmla="*/ 7400925 h 11050186"/>
              <a:gd name="connsiteX27" fmla="*/ 8301036 w 10251275"/>
              <a:gd name="connsiteY27" fmla="*/ 8583215 h 11050186"/>
              <a:gd name="connsiteX28" fmla="*/ 7709891 w 10251275"/>
              <a:gd name="connsiteY28" fmla="*/ 9765504 h 11050186"/>
              <a:gd name="connsiteX29" fmla="*/ 6441875 w 10251275"/>
              <a:gd name="connsiteY29" fmla="*/ 9765504 h 11050186"/>
              <a:gd name="connsiteX30" fmla="*/ 5850729 w 10251275"/>
              <a:gd name="connsiteY30" fmla="*/ 6116240 h 11050186"/>
              <a:gd name="connsiteX31" fmla="*/ 6441874 w 10251275"/>
              <a:gd name="connsiteY31" fmla="*/ 4933951 h 11050186"/>
              <a:gd name="connsiteX32" fmla="*/ 7709890 w 10251275"/>
              <a:gd name="connsiteY32" fmla="*/ 4933951 h 11050186"/>
              <a:gd name="connsiteX33" fmla="*/ 8301035 w 10251275"/>
              <a:gd name="connsiteY33" fmla="*/ 6116240 h 11050186"/>
              <a:gd name="connsiteX34" fmla="*/ 7709890 w 10251275"/>
              <a:gd name="connsiteY34" fmla="*/ 7298529 h 11050186"/>
              <a:gd name="connsiteX35" fmla="*/ 6441874 w 10251275"/>
              <a:gd name="connsiteY35" fmla="*/ 7298529 h 11050186"/>
              <a:gd name="connsiteX36" fmla="*/ 5850725 w 10251275"/>
              <a:gd name="connsiteY36" fmla="*/ 1182290 h 11050186"/>
              <a:gd name="connsiteX37" fmla="*/ 6441870 w 10251275"/>
              <a:gd name="connsiteY37" fmla="*/ 0 h 11050186"/>
              <a:gd name="connsiteX38" fmla="*/ 7709886 w 10251275"/>
              <a:gd name="connsiteY38" fmla="*/ 0 h 11050186"/>
              <a:gd name="connsiteX39" fmla="*/ 8301031 w 10251275"/>
              <a:gd name="connsiteY39" fmla="*/ 1182290 h 11050186"/>
              <a:gd name="connsiteX40" fmla="*/ 7709886 w 10251275"/>
              <a:gd name="connsiteY40" fmla="*/ 2364581 h 11050186"/>
              <a:gd name="connsiteX41" fmla="*/ 6441870 w 10251275"/>
              <a:gd name="connsiteY41" fmla="*/ 2364581 h 11050186"/>
              <a:gd name="connsiteX42" fmla="*/ 3900490 w 10251275"/>
              <a:gd name="connsiteY42" fmla="*/ 4933949 h 11050186"/>
              <a:gd name="connsiteX43" fmla="*/ 4491635 w 10251275"/>
              <a:gd name="connsiteY43" fmla="*/ 3751659 h 11050186"/>
              <a:gd name="connsiteX44" fmla="*/ 5759648 w 10251275"/>
              <a:gd name="connsiteY44" fmla="*/ 3751659 h 11050186"/>
              <a:gd name="connsiteX45" fmla="*/ 6350793 w 10251275"/>
              <a:gd name="connsiteY45" fmla="*/ 4933949 h 11050186"/>
              <a:gd name="connsiteX46" fmla="*/ 5759648 w 10251275"/>
              <a:gd name="connsiteY46" fmla="*/ 6116238 h 11050186"/>
              <a:gd name="connsiteX47" fmla="*/ 4491635 w 10251275"/>
              <a:gd name="connsiteY47" fmla="*/ 6116238 h 11050186"/>
              <a:gd name="connsiteX48" fmla="*/ 3900490 w 10251275"/>
              <a:gd name="connsiteY48" fmla="*/ 9867899 h 11050186"/>
              <a:gd name="connsiteX49" fmla="*/ 4491635 w 10251275"/>
              <a:gd name="connsiteY49" fmla="*/ 8685609 h 11050186"/>
              <a:gd name="connsiteX50" fmla="*/ 5759648 w 10251275"/>
              <a:gd name="connsiteY50" fmla="*/ 8685609 h 11050186"/>
              <a:gd name="connsiteX51" fmla="*/ 6350793 w 10251275"/>
              <a:gd name="connsiteY51" fmla="*/ 9867899 h 11050186"/>
              <a:gd name="connsiteX52" fmla="*/ 5759648 w 10251275"/>
              <a:gd name="connsiteY52" fmla="*/ 11050186 h 11050186"/>
              <a:gd name="connsiteX53" fmla="*/ 4491635 w 10251275"/>
              <a:gd name="connsiteY53" fmla="*/ 11050186 h 11050186"/>
              <a:gd name="connsiteX54" fmla="*/ 3900489 w 10251275"/>
              <a:gd name="connsiteY54" fmla="*/ 7400924 h 11050186"/>
              <a:gd name="connsiteX55" fmla="*/ 4491634 w 10251275"/>
              <a:gd name="connsiteY55" fmla="*/ 6218634 h 11050186"/>
              <a:gd name="connsiteX56" fmla="*/ 5759647 w 10251275"/>
              <a:gd name="connsiteY56" fmla="*/ 6218634 h 11050186"/>
              <a:gd name="connsiteX57" fmla="*/ 6350792 w 10251275"/>
              <a:gd name="connsiteY57" fmla="*/ 7400924 h 11050186"/>
              <a:gd name="connsiteX58" fmla="*/ 5759647 w 10251275"/>
              <a:gd name="connsiteY58" fmla="*/ 8583213 h 11050186"/>
              <a:gd name="connsiteX59" fmla="*/ 4491634 w 10251275"/>
              <a:gd name="connsiteY59" fmla="*/ 8583213 h 11050186"/>
              <a:gd name="connsiteX60" fmla="*/ 3900486 w 10251275"/>
              <a:gd name="connsiteY60" fmla="*/ 2466971 h 11050186"/>
              <a:gd name="connsiteX61" fmla="*/ 4491632 w 10251275"/>
              <a:gd name="connsiteY61" fmla="*/ 1284681 h 11050186"/>
              <a:gd name="connsiteX62" fmla="*/ 5759645 w 10251275"/>
              <a:gd name="connsiteY62" fmla="*/ 1284681 h 11050186"/>
              <a:gd name="connsiteX63" fmla="*/ 6350790 w 10251275"/>
              <a:gd name="connsiteY63" fmla="*/ 2466971 h 11050186"/>
              <a:gd name="connsiteX64" fmla="*/ 5759645 w 10251275"/>
              <a:gd name="connsiteY64" fmla="*/ 3649261 h 11050186"/>
              <a:gd name="connsiteX65" fmla="*/ 4491632 w 10251275"/>
              <a:gd name="connsiteY65" fmla="*/ 3649261 h 11050186"/>
              <a:gd name="connsiteX66" fmla="*/ 1950246 w 10251275"/>
              <a:gd name="connsiteY66" fmla="*/ 6218632 h 11050186"/>
              <a:gd name="connsiteX67" fmla="*/ 2541391 w 10251275"/>
              <a:gd name="connsiteY67" fmla="*/ 5036343 h 11050186"/>
              <a:gd name="connsiteX68" fmla="*/ 3809408 w 10251275"/>
              <a:gd name="connsiteY68" fmla="*/ 5036343 h 11050186"/>
              <a:gd name="connsiteX69" fmla="*/ 4400553 w 10251275"/>
              <a:gd name="connsiteY69" fmla="*/ 6218632 h 11050186"/>
              <a:gd name="connsiteX70" fmla="*/ 3809408 w 10251275"/>
              <a:gd name="connsiteY70" fmla="*/ 7400921 h 11050186"/>
              <a:gd name="connsiteX71" fmla="*/ 2541391 w 10251275"/>
              <a:gd name="connsiteY71" fmla="*/ 7400921 h 11050186"/>
              <a:gd name="connsiteX72" fmla="*/ 1950245 w 10251275"/>
              <a:gd name="connsiteY72" fmla="*/ 8685607 h 11050186"/>
              <a:gd name="connsiteX73" fmla="*/ 2541390 w 10251275"/>
              <a:gd name="connsiteY73" fmla="*/ 7503317 h 11050186"/>
              <a:gd name="connsiteX74" fmla="*/ 3809407 w 10251275"/>
              <a:gd name="connsiteY74" fmla="*/ 7503317 h 11050186"/>
              <a:gd name="connsiteX75" fmla="*/ 4400552 w 10251275"/>
              <a:gd name="connsiteY75" fmla="*/ 8685607 h 11050186"/>
              <a:gd name="connsiteX76" fmla="*/ 3809407 w 10251275"/>
              <a:gd name="connsiteY76" fmla="*/ 9867896 h 11050186"/>
              <a:gd name="connsiteX77" fmla="*/ 2541390 w 10251275"/>
              <a:gd name="connsiteY77" fmla="*/ 9867896 h 11050186"/>
              <a:gd name="connsiteX78" fmla="*/ 1950244 w 10251275"/>
              <a:gd name="connsiteY78" fmla="*/ 1284683 h 11050186"/>
              <a:gd name="connsiteX79" fmla="*/ 2541390 w 10251275"/>
              <a:gd name="connsiteY79" fmla="*/ 102392 h 11050186"/>
              <a:gd name="connsiteX80" fmla="*/ 3809406 w 10251275"/>
              <a:gd name="connsiteY80" fmla="*/ 102392 h 11050186"/>
              <a:gd name="connsiteX81" fmla="*/ 4400551 w 10251275"/>
              <a:gd name="connsiteY81" fmla="*/ 1284683 h 11050186"/>
              <a:gd name="connsiteX82" fmla="*/ 3809406 w 10251275"/>
              <a:gd name="connsiteY82" fmla="*/ 2466971 h 11050186"/>
              <a:gd name="connsiteX83" fmla="*/ 2541390 w 10251275"/>
              <a:gd name="connsiteY83" fmla="*/ 2466971 h 11050186"/>
              <a:gd name="connsiteX84" fmla="*/ 1950244 w 10251275"/>
              <a:gd name="connsiteY84" fmla="*/ 3751657 h 11050186"/>
              <a:gd name="connsiteX85" fmla="*/ 2541389 w 10251275"/>
              <a:gd name="connsiteY85" fmla="*/ 2569367 h 11050186"/>
              <a:gd name="connsiteX86" fmla="*/ 3809405 w 10251275"/>
              <a:gd name="connsiteY86" fmla="*/ 2569367 h 11050186"/>
              <a:gd name="connsiteX87" fmla="*/ 4400550 w 10251275"/>
              <a:gd name="connsiteY87" fmla="*/ 3751657 h 11050186"/>
              <a:gd name="connsiteX88" fmla="*/ 3809405 w 10251275"/>
              <a:gd name="connsiteY88" fmla="*/ 4933947 h 11050186"/>
              <a:gd name="connsiteX89" fmla="*/ 2541389 w 10251275"/>
              <a:gd name="connsiteY89" fmla="*/ 4933947 h 11050186"/>
              <a:gd name="connsiteX90" fmla="*/ 1 w 10251275"/>
              <a:gd name="connsiteY90" fmla="*/ 2518169 h 11050186"/>
              <a:gd name="connsiteX91" fmla="*/ 591146 w 10251275"/>
              <a:gd name="connsiteY91" fmla="*/ 1335879 h 11050186"/>
              <a:gd name="connsiteX92" fmla="*/ 1859161 w 10251275"/>
              <a:gd name="connsiteY92" fmla="*/ 1335879 h 11050186"/>
              <a:gd name="connsiteX93" fmla="*/ 2450306 w 10251275"/>
              <a:gd name="connsiteY93" fmla="*/ 2518169 h 11050186"/>
              <a:gd name="connsiteX94" fmla="*/ 1859161 w 10251275"/>
              <a:gd name="connsiteY94" fmla="*/ 3700459 h 11050186"/>
              <a:gd name="connsiteX95" fmla="*/ 591146 w 10251275"/>
              <a:gd name="connsiteY95" fmla="*/ 3700459 h 11050186"/>
              <a:gd name="connsiteX96" fmla="*/ 0 w 10251275"/>
              <a:gd name="connsiteY96" fmla="*/ 7452119 h 11050186"/>
              <a:gd name="connsiteX97" fmla="*/ 591145 w 10251275"/>
              <a:gd name="connsiteY97" fmla="*/ 6269829 h 11050186"/>
              <a:gd name="connsiteX98" fmla="*/ 1859161 w 10251275"/>
              <a:gd name="connsiteY98" fmla="*/ 6269829 h 11050186"/>
              <a:gd name="connsiteX99" fmla="*/ 2450306 w 10251275"/>
              <a:gd name="connsiteY99" fmla="*/ 7452119 h 11050186"/>
              <a:gd name="connsiteX100" fmla="*/ 1859161 w 10251275"/>
              <a:gd name="connsiteY100" fmla="*/ 8634408 h 11050186"/>
              <a:gd name="connsiteX101" fmla="*/ 591145 w 10251275"/>
              <a:gd name="connsiteY101" fmla="*/ 8634408 h 11050186"/>
              <a:gd name="connsiteX102" fmla="*/ 0 w 10251275"/>
              <a:gd name="connsiteY102" fmla="*/ 4985145 h 11050186"/>
              <a:gd name="connsiteX103" fmla="*/ 591145 w 10251275"/>
              <a:gd name="connsiteY103" fmla="*/ 3802855 h 11050186"/>
              <a:gd name="connsiteX104" fmla="*/ 1859161 w 10251275"/>
              <a:gd name="connsiteY104" fmla="*/ 3802855 h 11050186"/>
              <a:gd name="connsiteX105" fmla="*/ 2450305 w 10251275"/>
              <a:gd name="connsiteY105" fmla="*/ 4985145 h 11050186"/>
              <a:gd name="connsiteX106" fmla="*/ 1859161 w 10251275"/>
              <a:gd name="connsiteY106" fmla="*/ 6167433 h 11050186"/>
              <a:gd name="connsiteX107" fmla="*/ 591145 w 10251275"/>
              <a:gd name="connsiteY107" fmla="*/ 6167433 h 110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251275" h="11050186">
                <a:moveTo>
                  <a:pt x="7800969" y="4882751"/>
                </a:moveTo>
                <a:lnTo>
                  <a:pt x="8392114" y="3700461"/>
                </a:lnTo>
                <a:lnTo>
                  <a:pt x="9660129" y="3700461"/>
                </a:lnTo>
                <a:lnTo>
                  <a:pt x="10251275" y="4882751"/>
                </a:lnTo>
                <a:lnTo>
                  <a:pt x="9660129" y="6065040"/>
                </a:lnTo>
                <a:lnTo>
                  <a:pt x="8392114" y="6065040"/>
                </a:lnTo>
                <a:close/>
                <a:moveTo>
                  <a:pt x="7800968" y="7349726"/>
                </a:moveTo>
                <a:lnTo>
                  <a:pt x="8392113" y="6167436"/>
                </a:lnTo>
                <a:lnTo>
                  <a:pt x="9660129" y="6167436"/>
                </a:lnTo>
                <a:lnTo>
                  <a:pt x="10251273" y="7349726"/>
                </a:lnTo>
                <a:lnTo>
                  <a:pt x="9660129" y="8532015"/>
                </a:lnTo>
                <a:lnTo>
                  <a:pt x="8392113" y="8532015"/>
                </a:lnTo>
                <a:close/>
                <a:moveTo>
                  <a:pt x="7800964" y="2415777"/>
                </a:moveTo>
                <a:lnTo>
                  <a:pt x="8392109" y="1233487"/>
                </a:lnTo>
                <a:lnTo>
                  <a:pt x="9660125" y="1233487"/>
                </a:lnTo>
                <a:lnTo>
                  <a:pt x="10251269" y="2415777"/>
                </a:lnTo>
                <a:lnTo>
                  <a:pt x="9660125" y="3598067"/>
                </a:lnTo>
                <a:lnTo>
                  <a:pt x="8392109" y="3598067"/>
                </a:lnTo>
                <a:close/>
                <a:moveTo>
                  <a:pt x="5850730" y="3649265"/>
                </a:moveTo>
                <a:lnTo>
                  <a:pt x="6441875" y="2466975"/>
                </a:lnTo>
                <a:lnTo>
                  <a:pt x="7709891" y="2466975"/>
                </a:lnTo>
                <a:lnTo>
                  <a:pt x="8301036" y="3649265"/>
                </a:lnTo>
                <a:lnTo>
                  <a:pt x="7709891" y="4831555"/>
                </a:lnTo>
                <a:lnTo>
                  <a:pt x="6441875" y="4831555"/>
                </a:lnTo>
                <a:close/>
                <a:moveTo>
                  <a:pt x="5850730" y="8583215"/>
                </a:moveTo>
                <a:lnTo>
                  <a:pt x="6441875" y="7400925"/>
                </a:lnTo>
                <a:lnTo>
                  <a:pt x="7709891" y="7400925"/>
                </a:lnTo>
                <a:lnTo>
                  <a:pt x="8301036" y="8583215"/>
                </a:lnTo>
                <a:lnTo>
                  <a:pt x="7709891" y="9765504"/>
                </a:lnTo>
                <a:lnTo>
                  <a:pt x="6441875" y="9765504"/>
                </a:lnTo>
                <a:close/>
                <a:moveTo>
                  <a:pt x="5850729" y="6116240"/>
                </a:moveTo>
                <a:lnTo>
                  <a:pt x="6441874" y="4933951"/>
                </a:lnTo>
                <a:lnTo>
                  <a:pt x="7709890" y="4933951"/>
                </a:lnTo>
                <a:lnTo>
                  <a:pt x="8301035" y="6116240"/>
                </a:lnTo>
                <a:lnTo>
                  <a:pt x="7709890" y="7298529"/>
                </a:lnTo>
                <a:lnTo>
                  <a:pt x="6441874" y="7298529"/>
                </a:lnTo>
                <a:close/>
                <a:moveTo>
                  <a:pt x="5850725" y="1182290"/>
                </a:moveTo>
                <a:lnTo>
                  <a:pt x="6441870" y="0"/>
                </a:lnTo>
                <a:lnTo>
                  <a:pt x="7709886" y="0"/>
                </a:lnTo>
                <a:lnTo>
                  <a:pt x="8301031" y="1182290"/>
                </a:lnTo>
                <a:lnTo>
                  <a:pt x="7709886" y="2364581"/>
                </a:lnTo>
                <a:lnTo>
                  <a:pt x="6441870" y="2364581"/>
                </a:lnTo>
                <a:close/>
                <a:moveTo>
                  <a:pt x="3900490" y="4933949"/>
                </a:moveTo>
                <a:lnTo>
                  <a:pt x="4491635" y="3751659"/>
                </a:lnTo>
                <a:lnTo>
                  <a:pt x="5759648" y="3751659"/>
                </a:lnTo>
                <a:lnTo>
                  <a:pt x="6350793" y="4933949"/>
                </a:lnTo>
                <a:lnTo>
                  <a:pt x="5759648" y="6116238"/>
                </a:lnTo>
                <a:lnTo>
                  <a:pt x="4491635" y="6116238"/>
                </a:lnTo>
                <a:close/>
                <a:moveTo>
                  <a:pt x="3900490" y="9867899"/>
                </a:moveTo>
                <a:lnTo>
                  <a:pt x="4491635" y="8685609"/>
                </a:lnTo>
                <a:lnTo>
                  <a:pt x="5759648" y="8685609"/>
                </a:lnTo>
                <a:lnTo>
                  <a:pt x="6350793" y="9867899"/>
                </a:lnTo>
                <a:lnTo>
                  <a:pt x="5759648" y="11050186"/>
                </a:lnTo>
                <a:lnTo>
                  <a:pt x="4491635" y="11050186"/>
                </a:lnTo>
                <a:close/>
                <a:moveTo>
                  <a:pt x="3900489" y="7400924"/>
                </a:moveTo>
                <a:lnTo>
                  <a:pt x="4491634" y="6218634"/>
                </a:lnTo>
                <a:lnTo>
                  <a:pt x="5759647" y="6218634"/>
                </a:lnTo>
                <a:lnTo>
                  <a:pt x="6350792" y="7400924"/>
                </a:lnTo>
                <a:lnTo>
                  <a:pt x="5759647" y="8583213"/>
                </a:lnTo>
                <a:lnTo>
                  <a:pt x="4491634" y="8583213"/>
                </a:lnTo>
                <a:close/>
                <a:moveTo>
                  <a:pt x="3900486" y="2466971"/>
                </a:moveTo>
                <a:lnTo>
                  <a:pt x="4491632" y="1284681"/>
                </a:lnTo>
                <a:lnTo>
                  <a:pt x="5759645" y="1284681"/>
                </a:lnTo>
                <a:lnTo>
                  <a:pt x="6350790" y="2466971"/>
                </a:lnTo>
                <a:lnTo>
                  <a:pt x="5759645" y="3649261"/>
                </a:lnTo>
                <a:lnTo>
                  <a:pt x="4491632" y="3649261"/>
                </a:lnTo>
                <a:close/>
                <a:moveTo>
                  <a:pt x="1950246" y="6218632"/>
                </a:moveTo>
                <a:lnTo>
                  <a:pt x="2541391" y="5036343"/>
                </a:lnTo>
                <a:lnTo>
                  <a:pt x="3809408" y="5036343"/>
                </a:lnTo>
                <a:lnTo>
                  <a:pt x="4400553" y="6218632"/>
                </a:lnTo>
                <a:lnTo>
                  <a:pt x="3809408" y="7400921"/>
                </a:lnTo>
                <a:lnTo>
                  <a:pt x="2541391" y="7400921"/>
                </a:lnTo>
                <a:close/>
                <a:moveTo>
                  <a:pt x="1950245" y="8685607"/>
                </a:moveTo>
                <a:lnTo>
                  <a:pt x="2541390" y="7503317"/>
                </a:lnTo>
                <a:lnTo>
                  <a:pt x="3809407" y="7503317"/>
                </a:lnTo>
                <a:lnTo>
                  <a:pt x="4400552" y="8685607"/>
                </a:lnTo>
                <a:lnTo>
                  <a:pt x="3809407" y="9867896"/>
                </a:lnTo>
                <a:lnTo>
                  <a:pt x="2541390" y="9867896"/>
                </a:lnTo>
                <a:close/>
                <a:moveTo>
                  <a:pt x="1950244" y="1284683"/>
                </a:moveTo>
                <a:lnTo>
                  <a:pt x="2541390" y="102392"/>
                </a:lnTo>
                <a:lnTo>
                  <a:pt x="3809406" y="102392"/>
                </a:lnTo>
                <a:lnTo>
                  <a:pt x="4400551" y="1284683"/>
                </a:lnTo>
                <a:lnTo>
                  <a:pt x="3809406" y="2466971"/>
                </a:lnTo>
                <a:lnTo>
                  <a:pt x="2541390" y="2466971"/>
                </a:lnTo>
                <a:close/>
                <a:moveTo>
                  <a:pt x="1950244" y="3751657"/>
                </a:moveTo>
                <a:lnTo>
                  <a:pt x="2541389" y="2569367"/>
                </a:lnTo>
                <a:lnTo>
                  <a:pt x="3809405" y="2569367"/>
                </a:lnTo>
                <a:lnTo>
                  <a:pt x="4400550" y="3751657"/>
                </a:lnTo>
                <a:lnTo>
                  <a:pt x="3809405" y="4933947"/>
                </a:lnTo>
                <a:lnTo>
                  <a:pt x="2541389" y="4933947"/>
                </a:lnTo>
                <a:close/>
                <a:moveTo>
                  <a:pt x="1" y="2518169"/>
                </a:moveTo>
                <a:lnTo>
                  <a:pt x="591146" y="1335879"/>
                </a:lnTo>
                <a:lnTo>
                  <a:pt x="1859161" y="1335879"/>
                </a:lnTo>
                <a:lnTo>
                  <a:pt x="2450306" y="2518169"/>
                </a:lnTo>
                <a:lnTo>
                  <a:pt x="1859161" y="3700459"/>
                </a:lnTo>
                <a:lnTo>
                  <a:pt x="591146" y="3700459"/>
                </a:lnTo>
                <a:close/>
                <a:moveTo>
                  <a:pt x="0" y="7452119"/>
                </a:moveTo>
                <a:lnTo>
                  <a:pt x="591145" y="6269829"/>
                </a:lnTo>
                <a:lnTo>
                  <a:pt x="1859161" y="6269829"/>
                </a:lnTo>
                <a:lnTo>
                  <a:pt x="2450306" y="7452119"/>
                </a:lnTo>
                <a:lnTo>
                  <a:pt x="1859161" y="8634408"/>
                </a:lnTo>
                <a:lnTo>
                  <a:pt x="591145" y="8634408"/>
                </a:lnTo>
                <a:close/>
                <a:moveTo>
                  <a:pt x="0" y="4985145"/>
                </a:moveTo>
                <a:lnTo>
                  <a:pt x="591145" y="3802855"/>
                </a:lnTo>
                <a:lnTo>
                  <a:pt x="1859161" y="3802855"/>
                </a:lnTo>
                <a:lnTo>
                  <a:pt x="2450305" y="4985145"/>
                </a:lnTo>
                <a:lnTo>
                  <a:pt x="1859161" y="6167433"/>
                </a:lnTo>
                <a:lnTo>
                  <a:pt x="591145" y="616743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31800" dist="50800" dir="10200000" sx="105000" sy="105000" algn="ctr" rotWithShape="0">
              <a:srgbClr val="000000">
                <a:alpha val="1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4DABB-FD1A-1729-3FCA-599F8A2AE524}"/>
              </a:ext>
            </a:extLst>
          </p:cNvPr>
          <p:cNvSpPr txBox="1"/>
          <p:nvPr/>
        </p:nvSpPr>
        <p:spPr>
          <a:xfrm>
            <a:off x="1181100" y="1143000"/>
            <a:ext cx="4229100" cy="4154984"/>
          </a:xfrm>
          <a:prstGeom prst="rect">
            <a:avLst/>
          </a:prstGeom>
          <a:noFill/>
          <a:effectLst>
            <a:outerShdw blurRad="63500" dist="50800" dir="6000000" algn="ctr" rotWithShape="0">
              <a:srgbClr val="000000">
                <a:alpha val="7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CUSTOMER CHURN ANALYSIS IN ECOMMERCE</a:t>
            </a:r>
            <a:endParaRPr lang="en-IN" sz="66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0D420-2C7B-DD3A-7102-BE7217502F13}"/>
              </a:ext>
            </a:extLst>
          </p:cNvPr>
          <p:cNvSpPr txBox="1"/>
          <p:nvPr/>
        </p:nvSpPr>
        <p:spPr>
          <a:xfrm>
            <a:off x="4129313" y="348343"/>
            <a:ext cx="3933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BUSINESS  QUESTIONS</a:t>
            </a:r>
            <a:endParaRPr lang="en-IN" sz="4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593E6-1717-DA63-9FE4-B4C7B0879D0F}"/>
              </a:ext>
            </a:extLst>
          </p:cNvPr>
          <p:cNvSpPr txBox="1"/>
          <p:nvPr/>
        </p:nvSpPr>
        <p:spPr>
          <a:xfrm>
            <a:off x="1320798" y="1538514"/>
            <a:ext cx="10174515" cy="419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Is there a relationship between Gender and churn? &amp; Which gender has more orders?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How are customers distributed across diverse city tiers?</a:t>
            </a:r>
            <a:endParaRPr lang="en-US" dirty="0">
              <a:solidFill>
                <a:srgbClr val="FFFFFF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Which payment mode emerges as the preferred choice among churned customers?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What characterizes the typical tenure of churned customers?</a:t>
            </a:r>
            <a:endParaRPr lang="en-US" dirty="0">
              <a:solidFill>
                <a:srgbClr val="FFFFFF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Is there a discernible churn rate disparity between male and female customers?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How does the average app usage duration differ between churned and non-churned customers?</a:t>
            </a:r>
            <a:endParaRPr lang="en-US" dirty="0">
              <a:solidFill>
                <a:srgbClr val="FFFFFF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Is a relationship discernible between customer satisfaction scores and churn?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Does the marital status of customers influence churn patterns?</a:t>
            </a:r>
            <a:endParaRPr lang="en-US" dirty="0">
              <a:solidFill>
                <a:srgbClr val="FFFFFF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Do customer complaint correlate with churn behavior?</a:t>
            </a:r>
            <a:endParaRPr lang="en-IN" dirty="0">
              <a:solidFill>
                <a:schemeClr val="bg1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22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8CC336-669B-98DA-58BD-0976F60C8192}"/>
              </a:ext>
            </a:extLst>
          </p:cNvPr>
          <p:cNvGrpSpPr/>
          <p:nvPr/>
        </p:nvGrpSpPr>
        <p:grpSpPr>
          <a:xfrm>
            <a:off x="1" y="0"/>
            <a:ext cx="2476500" cy="6858000"/>
            <a:chOff x="47625" y="0"/>
            <a:chExt cx="242887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D1CE51-DC23-A54A-493D-2DA35F5F9DE8}"/>
                </a:ext>
              </a:extLst>
            </p:cNvPr>
            <p:cNvSpPr/>
            <p:nvPr/>
          </p:nvSpPr>
          <p:spPr>
            <a:xfrm>
              <a:off x="47625" y="0"/>
              <a:ext cx="2428875" cy="6858000"/>
            </a:xfrm>
            <a:prstGeom prst="rect">
              <a:avLst/>
            </a:prstGeom>
            <a:solidFill>
              <a:srgbClr val="BC00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0A36B-AB39-6D4A-4758-FC811839EBC0}"/>
                </a:ext>
              </a:extLst>
            </p:cNvPr>
            <p:cNvSpPr txBox="1"/>
            <p:nvPr/>
          </p:nvSpPr>
          <p:spPr>
            <a:xfrm>
              <a:off x="535782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01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47BA4-F212-F4CF-113C-090AB3DAE229}"/>
                </a:ext>
              </a:extLst>
            </p:cNvPr>
            <p:cNvSpPr txBox="1"/>
            <p:nvPr/>
          </p:nvSpPr>
          <p:spPr>
            <a:xfrm>
              <a:off x="400050" y="571500"/>
              <a:ext cx="162163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Defining the business problem and Goal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EB0287-679C-146D-4701-347FF628FB3D}"/>
              </a:ext>
            </a:extLst>
          </p:cNvPr>
          <p:cNvGrpSpPr/>
          <p:nvPr/>
        </p:nvGrpSpPr>
        <p:grpSpPr>
          <a:xfrm>
            <a:off x="2428875" y="0"/>
            <a:ext cx="2428875" cy="6858000"/>
            <a:chOff x="2428875" y="0"/>
            <a:chExt cx="242887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4024A8-00D0-AC60-428D-149801EBE14C}"/>
                </a:ext>
              </a:extLst>
            </p:cNvPr>
            <p:cNvSpPr/>
            <p:nvPr/>
          </p:nvSpPr>
          <p:spPr>
            <a:xfrm>
              <a:off x="2428875" y="0"/>
              <a:ext cx="2428875" cy="6858000"/>
            </a:xfrm>
            <a:prstGeom prst="rect">
              <a:avLst/>
            </a:prstGeom>
            <a:solidFill>
              <a:srgbClr val="FA06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DB6FCD-8776-3601-3BEC-489A1508E1C0}"/>
                </a:ext>
              </a:extLst>
            </p:cNvPr>
            <p:cNvSpPr txBox="1"/>
            <p:nvPr/>
          </p:nvSpPr>
          <p:spPr>
            <a:xfrm>
              <a:off x="2964657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02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03876B-FC42-A4FD-9BAE-C2F0B1DD1888}"/>
                </a:ext>
              </a:extLst>
            </p:cNvPr>
            <p:cNvSpPr txBox="1"/>
            <p:nvPr/>
          </p:nvSpPr>
          <p:spPr>
            <a:xfrm>
              <a:off x="2856309" y="571500"/>
              <a:ext cx="16216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Identifying and Collecting the relevant data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EC462E-5D87-8E3C-1E31-3A9010BFF7C6}"/>
              </a:ext>
            </a:extLst>
          </p:cNvPr>
          <p:cNvGrpSpPr/>
          <p:nvPr/>
        </p:nvGrpSpPr>
        <p:grpSpPr>
          <a:xfrm>
            <a:off x="4857750" y="0"/>
            <a:ext cx="2428875" cy="6858000"/>
            <a:chOff x="4857750" y="0"/>
            <a:chExt cx="2428875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1CF7B4-425B-ED82-42EE-9CFED0FD1EB8}"/>
                </a:ext>
              </a:extLst>
            </p:cNvPr>
            <p:cNvSpPr/>
            <p:nvPr/>
          </p:nvSpPr>
          <p:spPr>
            <a:xfrm>
              <a:off x="4857750" y="0"/>
              <a:ext cx="2428875" cy="6858000"/>
            </a:xfrm>
            <a:prstGeom prst="rect">
              <a:avLst/>
            </a:prstGeom>
            <a:solidFill>
              <a:srgbClr val="FE9C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1FDDDE-AD74-8131-873A-81FE7AE2B047}"/>
                </a:ext>
              </a:extLst>
            </p:cNvPr>
            <p:cNvSpPr txBox="1"/>
            <p:nvPr/>
          </p:nvSpPr>
          <p:spPr>
            <a:xfrm>
              <a:off x="5393532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03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4CA2C6-CCDC-2939-A8E5-E7D9D6231D63}"/>
                </a:ext>
              </a:extLst>
            </p:cNvPr>
            <p:cNvSpPr txBox="1"/>
            <p:nvPr/>
          </p:nvSpPr>
          <p:spPr>
            <a:xfrm>
              <a:off x="5285184" y="571500"/>
              <a:ext cx="16216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Data cleaning and Transformation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51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83F3-8661-C1B0-1A5C-C484C6BA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43" y="239485"/>
            <a:ext cx="9945914" cy="88310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 Preparation</a:t>
            </a: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E77A3F-86BA-F5FA-3F31-9C7DC9C3B216}"/>
              </a:ext>
            </a:extLst>
          </p:cNvPr>
          <p:cNvGrpSpPr/>
          <p:nvPr/>
        </p:nvGrpSpPr>
        <p:grpSpPr>
          <a:xfrm>
            <a:off x="2061028" y="1525355"/>
            <a:ext cx="8360229" cy="708933"/>
            <a:chOff x="275771" y="1250496"/>
            <a:chExt cx="8360229" cy="708933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EAB9838D-A6C1-B0B3-2A23-07FFB0AA33E9}"/>
                </a:ext>
              </a:extLst>
            </p:cNvPr>
            <p:cNvSpPr/>
            <p:nvPr/>
          </p:nvSpPr>
          <p:spPr>
            <a:xfrm>
              <a:off x="275771" y="1250496"/>
              <a:ext cx="8360229" cy="708933"/>
            </a:xfrm>
            <a:prstGeom prst="round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>
                <a:latin typeface="Bahnschrift SemiBold Condensed" panose="020B05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C873E3-DD6F-51E6-A63D-24C0566EFF66}"/>
                </a:ext>
              </a:extLst>
            </p:cNvPr>
            <p:cNvSpPr txBox="1"/>
            <p:nvPr/>
          </p:nvSpPr>
          <p:spPr>
            <a:xfrm>
              <a:off x="682172" y="1374129"/>
              <a:ext cx="62411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Determining the total count of customers</a:t>
              </a:r>
              <a:endParaRPr lang="en-IN" sz="3200" b="1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50B0D4-5DF4-AF67-49BD-E138F818C879}"/>
              </a:ext>
            </a:extLst>
          </p:cNvPr>
          <p:cNvGrpSpPr/>
          <p:nvPr/>
        </p:nvGrpSpPr>
        <p:grpSpPr>
          <a:xfrm>
            <a:off x="1224643" y="2536769"/>
            <a:ext cx="8360229" cy="708933"/>
            <a:chOff x="1123043" y="2104570"/>
            <a:chExt cx="8360229" cy="708933"/>
          </a:xfrm>
        </p:grpSpPr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DEB5EE43-9335-7A85-D024-0D8154977FDA}"/>
                </a:ext>
              </a:extLst>
            </p:cNvPr>
            <p:cNvSpPr/>
            <p:nvPr/>
          </p:nvSpPr>
          <p:spPr>
            <a:xfrm>
              <a:off x="1123043" y="2104570"/>
              <a:ext cx="8360229" cy="708933"/>
            </a:xfrm>
            <a:prstGeom prst="round2DiagRect">
              <a:avLst/>
            </a:prstGeom>
            <a:solidFill>
              <a:srgbClr val="FE9C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latin typeface="Bahnschrift SemiBold Condensed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57F007-356D-F42D-54C1-D7D0C4119034}"/>
                </a:ext>
              </a:extLst>
            </p:cNvPr>
            <p:cNvSpPr txBox="1"/>
            <p:nvPr/>
          </p:nvSpPr>
          <p:spPr>
            <a:xfrm>
              <a:off x="1502230" y="2228203"/>
              <a:ext cx="62411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Identifying and addressing duplicate rows</a:t>
              </a:r>
              <a:endParaRPr lang="en-IN" sz="3200" b="1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1E9806-E2CA-53E6-1590-41A27D4753ED}"/>
              </a:ext>
            </a:extLst>
          </p:cNvPr>
          <p:cNvGrpSpPr/>
          <p:nvPr/>
        </p:nvGrpSpPr>
        <p:grpSpPr>
          <a:xfrm>
            <a:off x="2164442" y="3569051"/>
            <a:ext cx="8904515" cy="708933"/>
            <a:chOff x="2344056" y="2958644"/>
            <a:chExt cx="8904515" cy="708933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281DDE51-F361-D889-A8D5-AD5F8250EA22}"/>
                </a:ext>
              </a:extLst>
            </p:cNvPr>
            <p:cNvSpPr/>
            <p:nvPr/>
          </p:nvSpPr>
          <p:spPr>
            <a:xfrm>
              <a:off x="2344056" y="2958644"/>
              <a:ext cx="8904515" cy="708933"/>
            </a:xfrm>
            <a:prstGeom prst="round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>
                <a:latin typeface="Bahnschrift SemiBold Condensed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B4BC1A-CC10-7F40-7A4D-BF56EF8689F7}"/>
                </a:ext>
              </a:extLst>
            </p:cNvPr>
            <p:cNvSpPr txBox="1"/>
            <p:nvPr/>
          </p:nvSpPr>
          <p:spPr>
            <a:xfrm>
              <a:off x="2605315" y="3082277"/>
              <a:ext cx="86432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Deriving a new measure from the existing “Churn” column</a:t>
              </a:r>
              <a:endParaRPr lang="en-IN" sz="3200" b="1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</p:grp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D93A2AF-8130-3513-5798-D01E256683FA}"/>
              </a:ext>
            </a:extLst>
          </p:cNvPr>
          <p:cNvSpPr/>
          <p:nvPr/>
        </p:nvSpPr>
        <p:spPr>
          <a:xfrm>
            <a:off x="850899" y="4579940"/>
            <a:ext cx="8904515" cy="682361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  <a:latin typeface="Bahnschrift SemiBold Condensed" panose="020B0502040204020203" pitchFamily="34" charset="0"/>
              </a:rPr>
              <a:t>Creating a new column from the existing “tenure" column.</a:t>
            </a:r>
            <a:endParaRPr lang="en-IN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F6241B08-0824-4BAD-85BA-3D6DC384C7D9}"/>
              </a:ext>
            </a:extLst>
          </p:cNvPr>
          <p:cNvSpPr/>
          <p:nvPr/>
        </p:nvSpPr>
        <p:spPr>
          <a:xfrm>
            <a:off x="2801256" y="5564782"/>
            <a:ext cx="8904515" cy="708933"/>
          </a:xfrm>
          <a:prstGeom prst="round2DiagRect">
            <a:avLst/>
          </a:prstGeom>
          <a:solidFill>
            <a:srgbClr val="BA8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  <a:latin typeface="Bahnschrift SemiBold Condensed" panose="020B0502040204020203" pitchFamily="34" charset="0"/>
              </a:rPr>
              <a:t>Validating values in each column for accuracy and consistency.</a:t>
            </a:r>
            <a:endParaRPr lang="en-IN" sz="32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8CC336-669B-98DA-58BD-0976F60C8192}"/>
              </a:ext>
            </a:extLst>
          </p:cNvPr>
          <p:cNvGrpSpPr/>
          <p:nvPr/>
        </p:nvGrpSpPr>
        <p:grpSpPr>
          <a:xfrm>
            <a:off x="47625" y="0"/>
            <a:ext cx="2428875" cy="6858000"/>
            <a:chOff x="47625" y="0"/>
            <a:chExt cx="242887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D1CE51-DC23-A54A-493D-2DA35F5F9DE8}"/>
                </a:ext>
              </a:extLst>
            </p:cNvPr>
            <p:cNvSpPr/>
            <p:nvPr/>
          </p:nvSpPr>
          <p:spPr>
            <a:xfrm>
              <a:off x="47625" y="0"/>
              <a:ext cx="2428875" cy="6858000"/>
            </a:xfrm>
            <a:prstGeom prst="rect">
              <a:avLst/>
            </a:prstGeom>
            <a:solidFill>
              <a:srgbClr val="BC00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0A36B-AB39-6D4A-4758-FC811839EBC0}"/>
                </a:ext>
              </a:extLst>
            </p:cNvPr>
            <p:cNvSpPr txBox="1"/>
            <p:nvPr/>
          </p:nvSpPr>
          <p:spPr>
            <a:xfrm>
              <a:off x="535782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01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47BA4-F212-F4CF-113C-090AB3DAE229}"/>
                </a:ext>
              </a:extLst>
            </p:cNvPr>
            <p:cNvSpPr txBox="1"/>
            <p:nvPr/>
          </p:nvSpPr>
          <p:spPr>
            <a:xfrm>
              <a:off x="400050" y="571500"/>
              <a:ext cx="162163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Defining the business problem and Goal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EB0287-679C-146D-4701-347FF628FB3D}"/>
              </a:ext>
            </a:extLst>
          </p:cNvPr>
          <p:cNvGrpSpPr/>
          <p:nvPr/>
        </p:nvGrpSpPr>
        <p:grpSpPr>
          <a:xfrm>
            <a:off x="2428875" y="0"/>
            <a:ext cx="2428875" cy="6858000"/>
            <a:chOff x="2428875" y="0"/>
            <a:chExt cx="242887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4024A8-00D0-AC60-428D-149801EBE14C}"/>
                </a:ext>
              </a:extLst>
            </p:cNvPr>
            <p:cNvSpPr/>
            <p:nvPr/>
          </p:nvSpPr>
          <p:spPr>
            <a:xfrm>
              <a:off x="2428875" y="0"/>
              <a:ext cx="2428875" cy="6858000"/>
            </a:xfrm>
            <a:prstGeom prst="rect">
              <a:avLst/>
            </a:prstGeom>
            <a:solidFill>
              <a:srgbClr val="FA06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DB6FCD-8776-3601-3BEC-489A1508E1C0}"/>
                </a:ext>
              </a:extLst>
            </p:cNvPr>
            <p:cNvSpPr txBox="1"/>
            <p:nvPr/>
          </p:nvSpPr>
          <p:spPr>
            <a:xfrm>
              <a:off x="2964657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02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03876B-FC42-A4FD-9BAE-C2F0B1DD1888}"/>
                </a:ext>
              </a:extLst>
            </p:cNvPr>
            <p:cNvSpPr txBox="1"/>
            <p:nvPr/>
          </p:nvSpPr>
          <p:spPr>
            <a:xfrm>
              <a:off x="2856309" y="571500"/>
              <a:ext cx="16216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Identifying and Collecting the relevant data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EC462E-5D87-8E3C-1E31-3A9010BFF7C6}"/>
              </a:ext>
            </a:extLst>
          </p:cNvPr>
          <p:cNvGrpSpPr/>
          <p:nvPr/>
        </p:nvGrpSpPr>
        <p:grpSpPr>
          <a:xfrm>
            <a:off x="4857750" y="0"/>
            <a:ext cx="2428875" cy="6858000"/>
            <a:chOff x="4857750" y="0"/>
            <a:chExt cx="2428875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1CF7B4-425B-ED82-42EE-9CFED0FD1EB8}"/>
                </a:ext>
              </a:extLst>
            </p:cNvPr>
            <p:cNvSpPr/>
            <p:nvPr/>
          </p:nvSpPr>
          <p:spPr>
            <a:xfrm>
              <a:off x="4857750" y="0"/>
              <a:ext cx="2428875" cy="6858000"/>
            </a:xfrm>
            <a:prstGeom prst="rect">
              <a:avLst/>
            </a:prstGeom>
            <a:solidFill>
              <a:srgbClr val="FE9C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1FDDDE-AD74-8131-873A-81FE7AE2B047}"/>
                </a:ext>
              </a:extLst>
            </p:cNvPr>
            <p:cNvSpPr txBox="1"/>
            <p:nvPr/>
          </p:nvSpPr>
          <p:spPr>
            <a:xfrm>
              <a:off x="5393532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03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4CA2C6-CCDC-2939-A8E5-E7D9D6231D63}"/>
                </a:ext>
              </a:extLst>
            </p:cNvPr>
            <p:cNvSpPr txBox="1"/>
            <p:nvPr/>
          </p:nvSpPr>
          <p:spPr>
            <a:xfrm>
              <a:off x="5285184" y="571500"/>
              <a:ext cx="16216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Data cleaning and Transformation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273F66-DF38-1DDB-D053-7BABA88212C6}"/>
              </a:ext>
            </a:extLst>
          </p:cNvPr>
          <p:cNvGrpSpPr/>
          <p:nvPr/>
        </p:nvGrpSpPr>
        <p:grpSpPr>
          <a:xfrm>
            <a:off x="7286625" y="0"/>
            <a:ext cx="2428875" cy="6858000"/>
            <a:chOff x="7286625" y="0"/>
            <a:chExt cx="2428875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E87D62-7F53-1E9B-BA1C-8A3C6FBFAA08}"/>
                </a:ext>
              </a:extLst>
            </p:cNvPr>
            <p:cNvSpPr/>
            <p:nvPr/>
          </p:nvSpPr>
          <p:spPr>
            <a:xfrm>
              <a:off x="7286625" y="0"/>
              <a:ext cx="2428875" cy="6858000"/>
            </a:xfrm>
            <a:prstGeom prst="rect">
              <a:avLst/>
            </a:prstGeom>
            <a:solidFill>
              <a:srgbClr val="F8288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B599B-AF6A-D94F-CCAA-7F1643C1AD54}"/>
                </a:ext>
              </a:extLst>
            </p:cNvPr>
            <p:cNvSpPr txBox="1"/>
            <p:nvPr/>
          </p:nvSpPr>
          <p:spPr>
            <a:xfrm>
              <a:off x="7693819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04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15F1C9-859C-A16E-43F7-7C9D13C18A97}"/>
                </a:ext>
              </a:extLst>
            </p:cNvPr>
            <p:cNvSpPr txBox="1"/>
            <p:nvPr/>
          </p:nvSpPr>
          <p:spPr>
            <a:xfrm>
              <a:off x="7714059" y="571500"/>
              <a:ext cx="1621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Analyze the Data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80A949-EFE4-F62A-5264-C9D809232345}"/>
              </a:ext>
            </a:extLst>
          </p:cNvPr>
          <p:cNvGrpSpPr/>
          <p:nvPr/>
        </p:nvGrpSpPr>
        <p:grpSpPr>
          <a:xfrm>
            <a:off x="9715501" y="0"/>
            <a:ext cx="2476500" cy="6858000"/>
            <a:chOff x="9715501" y="0"/>
            <a:chExt cx="24765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EC4EDA-9783-E539-3779-2C74B97E91CA}"/>
                </a:ext>
              </a:extLst>
            </p:cNvPr>
            <p:cNvSpPr/>
            <p:nvPr/>
          </p:nvSpPr>
          <p:spPr>
            <a:xfrm>
              <a:off x="9715501" y="0"/>
              <a:ext cx="2476500" cy="6858000"/>
            </a:xfrm>
            <a:prstGeom prst="rect">
              <a:avLst/>
            </a:prstGeom>
            <a:solidFill>
              <a:srgbClr val="F86E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2B64F-A520-C08B-B56C-9C4480845CD6}"/>
                </a:ext>
              </a:extLst>
            </p:cNvPr>
            <p:cNvSpPr txBox="1"/>
            <p:nvPr/>
          </p:nvSpPr>
          <p:spPr>
            <a:xfrm>
              <a:off x="10146507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05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762635-62E4-079F-488D-22E880DE500D}"/>
                </a:ext>
              </a:extLst>
            </p:cNvPr>
            <p:cNvSpPr txBox="1"/>
            <p:nvPr/>
          </p:nvSpPr>
          <p:spPr>
            <a:xfrm>
              <a:off x="10278665" y="571500"/>
              <a:ext cx="16216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Visualize  and comm-</a:t>
              </a:r>
              <a:r>
                <a:rPr lang="en-US" sz="3200" dirty="0" err="1">
                  <a:solidFill>
                    <a:schemeClr val="bg1"/>
                  </a:solidFill>
                </a:rPr>
                <a:t>unicate</a:t>
              </a:r>
              <a:r>
                <a:rPr lang="en-US" sz="3200" dirty="0">
                  <a:solidFill>
                    <a:schemeClr val="bg1"/>
                  </a:solidFill>
                </a:rPr>
                <a:t> the Data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8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8F33E-8E71-11D3-267C-E83ABA5A9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D557-8009-D9B1-A24E-7B2261E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Insights: Customer Analysis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06821F-EE78-78AD-47E3-705AE57E3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629" y="1538739"/>
            <a:ext cx="1051560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There were 5630 customers this month: 3384 males and 2246 females.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The average satisfaction score is 3.07.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60.37% of customers are long-term users(more than 5 years).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Customers spend an average of 2.9 hours on the app.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28.5% of customers raised a complaint last month.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41.1% of customers prefer to use debit cards for payment.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53.04% of customers are married.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The most frequently purchased products are mobile phones, followed by laptops and accessories, and fashion items. </a:t>
            </a:r>
          </a:p>
        </p:txBody>
      </p:sp>
    </p:spTree>
    <p:extLst>
      <p:ext uri="{BB962C8B-B14F-4D97-AF65-F5344CB8AC3E}">
        <p14:creationId xmlns:p14="http://schemas.microsoft.com/office/powerpoint/2010/main" val="6146651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7F605-C5CF-B730-80AE-0553BF52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352D-1C26-FADA-A5A2-C8948F8C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64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Insights: Customer Churn Analysis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978BB-A4D7-10F3-0666-7243AEB7C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2939"/>
            <a:ext cx="10154558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948 customers churned, resulting in a 16.84% churn rate.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63.29% of those who left were women; 36.71% were men.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New customers (less than 1 year) had a 50.2% churn rate.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“Cash on Delivery” and “E-wallet” payment modes have higher churn rates, while “Credit Card” and “Debit Card” have lower churn rates, indicating influence of payment preferences on churn.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Most customers who churned had a satisfaction score of 3.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Among churned customers, 46.41% did not raise a complaint, while 53.59% raised a complaint.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Customers who prefer to buy mobile phones exhibit a high churn rate.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Single customer have the highest churn rate compared to customers with other marital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359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C519-491B-B183-712A-28961E09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Recommendations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46C8-00E1-6E85-6F3E-9E583E31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Focus on improving the onboarding experience and early engagement for new customers, as they have a significantly higher churn rate of 50.2%.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Note that most churned customers had a satisfaction score of 3. This indicates a neutral sentiment, suggesting there's room for improvement in overall customer satisfaction. Enhance product or service features based on feedback to elevate satisfaction levels.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Given that over half of the churned customers raised a complaint and still churned, focus on improving the complaint resolution process.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With 60.37% of customers being long-term, focus on retention strategies tailored to their needs. Offer loyalty programs, VIP benefits, and special promotions to strengthen their loyalty and reduce churn risk. </a:t>
            </a:r>
          </a:p>
        </p:txBody>
      </p:sp>
    </p:spTree>
    <p:extLst>
      <p:ext uri="{BB962C8B-B14F-4D97-AF65-F5344CB8AC3E}">
        <p14:creationId xmlns:p14="http://schemas.microsoft.com/office/powerpoint/2010/main" val="3420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5173"/>
            </a:gs>
            <a:gs pos="100000">
              <a:srgbClr val="F68AA1"/>
            </a:gs>
            <a:gs pos="0">
              <a:srgbClr val="EC1442"/>
            </a:gs>
            <a:gs pos="0">
              <a:srgbClr val="EC144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8FFC4A-CF41-7A4F-9415-A460DC581A7D}"/>
              </a:ext>
            </a:extLst>
          </p:cNvPr>
          <p:cNvSpPr txBox="1"/>
          <p:nvPr/>
        </p:nvSpPr>
        <p:spPr>
          <a:xfrm>
            <a:off x="1959429" y="2104571"/>
            <a:ext cx="7953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Thank You!</a:t>
            </a:r>
            <a:endParaRPr lang="en-IN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F15173"/>
            </a:gs>
            <a:gs pos="100000">
              <a:srgbClr val="F68AA1"/>
            </a:gs>
            <a:gs pos="0">
              <a:srgbClr val="EC1442"/>
            </a:gs>
            <a:gs pos="37000">
              <a:srgbClr val="EC144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D3E46E4-8181-EFEE-B117-2662A46061AB}"/>
              </a:ext>
            </a:extLst>
          </p:cNvPr>
          <p:cNvSpPr/>
          <p:nvPr/>
        </p:nvSpPr>
        <p:spPr>
          <a:xfrm>
            <a:off x="6096000" y="-6704964"/>
            <a:ext cx="11353799" cy="11050186"/>
          </a:xfrm>
          <a:custGeom>
            <a:avLst/>
            <a:gdLst>
              <a:gd name="connsiteX0" fmla="*/ 7800969 w 10251275"/>
              <a:gd name="connsiteY0" fmla="*/ 4882751 h 11050186"/>
              <a:gd name="connsiteX1" fmla="*/ 8392114 w 10251275"/>
              <a:gd name="connsiteY1" fmla="*/ 3700461 h 11050186"/>
              <a:gd name="connsiteX2" fmla="*/ 9660129 w 10251275"/>
              <a:gd name="connsiteY2" fmla="*/ 3700461 h 11050186"/>
              <a:gd name="connsiteX3" fmla="*/ 10251275 w 10251275"/>
              <a:gd name="connsiteY3" fmla="*/ 4882751 h 11050186"/>
              <a:gd name="connsiteX4" fmla="*/ 9660129 w 10251275"/>
              <a:gd name="connsiteY4" fmla="*/ 6065040 h 11050186"/>
              <a:gd name="connsiteX5" fmla="*/ 8392114 w 10251275"/>
              <a:gd name="connsiteY5" fmla="*/ 6065040 h 11050186"/>
              <a:gd name="connsiteX6" fmla="*/ 7800968 w 10251275"/>
              <a:gd name="connsiteY6" fmla="*/ 7349726 h 11050186"/>
              <a:gd name="connsiteX7" fmla="*/ 8392113 w 10251275"/>
              <a:gd name="connsiteY7" fmla="*/ 6167436 h 11050186"/>
              <a:gd name="connsiteX8" fmla="*/ 9660129 w 10251275"/>
              <a:gd name="connsiteY8" fmla="*/ 6167436 h 11050186"/>
              <a:gd name="connsiteX9" fmla="*/ 10251273 w 10251275"/>
              <a:gd name="connsiteY9" fmla="*/ 7349726 h 11050186"/>
              <a:gd name="connsiteX10" fmla="*/ 9660129 w 10251275"/>
              <a:gd name="connsiteY10" fmla="*/ 8532015 h 11050186"/>
              <a:gd name="connsiteX11" fmla="*/ 8392113 w 10251275"/>
              <a:gd name="connsiteY11" fmla="*/ 8532015 h 11050186"/>
              <a:gd name="connsiteX12" fmla="*/ 7800964 w 10251275"/>
              <a:gd name="connsiteY12" fmla="*/ 2415777 h 11050186"/>
              <a:gd name="connsiteX13" fmla="*/ 8392109 w 10251275"/>
              <a:gd name="connsiteY13" fmla="*/ 1233487 h 11050186"/>
              <a:gd name="connsiteX14" fmla="*/ 9660125 w 10251275"/>
              <a:gd name="connsiteY14" fmla="*/ 1233487 h 11050186"/>
              <a:gd name="connsiteX15" fmla="*/ 10251269 w 10251275"/>
              <a:gd name="connsiteY15" fmla="*/ 2415777 h 11050186"/>
              <a:gd name="connsiteX16" fmla="*/ 9660125 w 10251275"/>
              <a:gd name="connsiteY16" fmla="*/ 3598067 h 11050186"/>
              <a:gd name="connsiteX17" fmla="*/ 8392109 w 10251275"/>
              <a:gd name="connsiteY17" fmla="*/ 3598067 h 11050186"/>
              <a:gd name="connsiteX18" fmla="*/ 5850730 w 10251275"/>
              <a:gd name="connsiteY18" fmla="*/ 3649265 h 11050186"/>
              <a:gd name="connsiteX19" fmla="*/ 6441875 w 10251275"/>
              <a:gd name="connsiteY19" fmla="*/ 2466975 h 11050186"/>
              <a:gd name="connsiteX20" fmla="*/ 7709891 w 10251275"/>
              <a:gd name="connsiteY20" fmla="*/ 2466975 h 11050186"/>
              <a:gd name="connsiteX21" fmla="*/ 8301036 w 10251275"/>
              <a:gd name="connsiteY21" fmla="*/ 3649265 h 11050186"/>
              <a:gd name="connsiteX22" fmla="*/ 7709891 w 10251275"/>
              <a:gd name="connsiteY22" fmla="*/ 4831555 h 11050186"/>
              <a:gd name="connsiteX23" fmla="*/ 6441875 w 10251275"/>
              <a:gd name="connsiteY23" fmla="*/ 4831555 h 11050186"/>
              <a:gd name="connsiteX24" fmla="*/ 5850730 w 10251275"/>
              <a:gd name="connsiteY24" fmla="*/ 8583215 h 11050186"/>
              <a:gd name="connsiteX25" fmla="*/ 6441875 w 10251275"/>
              <a:gd name="connsiteY25" fmla="*/ 7400925 h 11050186"/>
              <a:gd name="connsiteX26" fmla="*/ 7709891 w 10251275"/>
              <a:gd name="connsiteY26" fmla="*/ 7400925 h 11050186"/>
              <a:gd name="connsiteX27" fmla="*/ 8301036 w 10251275"/>
              <a:gd name="connsiteY27" fmla="*/ 8583215 h 11050186"/>
              <a:gd name="connsiteX28" fmla="*/ 7709891 w 10251275"/>
              <a:gd name="connsiteY28" fmla="*/ 9765504 h 11050186"/>
              <a:gd name="connsiteX29" fmla="*/ 6441875 w 10251275"/>
              <a:gd name="connsiteY29" fmla="*/ 9765504 h 11050186"/>
              <a:gd name="connsiteX30" fmla="*/ 5850729 w 10251275"/>
              <a:gd name="connsiteY30" fmla="*/ 6116240 h 11050186"/>
              <a:gd name="connsiteX31" fmla="*/ 6441874 w 10251275"/>
              <a:gd name="connsiteY31" fmla="*/ 4933951 h 11050186"/>
              <a:gd name="connsiteX32" fmla="*/ 7709890 w 10251275"/>
              <a:gd name="connsiteY32" fmla="*/ 4933951 h 11050186"/>
              <a:gd name="connsiteX33" fmla="*/ 8301035 w 10251275"/>
              <a:gd name="connsiteY33" fmla="*/ 6116240 h 11050186"/>
              <a:gd name="connsiteX34" fmla="*/ 7709890 w 10251275"/>
              <a:gd name="connsiteY34" fmla="*/ 7298529 h 11050186"/>
              <a:gd name="connsiteX35" fmla="*/ 6441874 w 10251275"/>
              <a:gd name="connsiteY35" fmla="*/ 7298529 h 11050186"/>
              <a:gd name="connsiteX36" fmla="*/ 5850725 w 10251275"/>
              <a:gd name="connsiteY36" fmla="*/ 1182290 h 11050186"/>
              <a:gd name="connsiteX37" fmla="*/ 6441870 w 10251275"/>
              <a:gd name="connsiteY37" fmla="*/ 0 h 11050186"/>
              <a:gd name="connsiteX38" fmla="*/ 7709886 w 10251275"/>
              <a:gd name="connsiteY38" fmla="*/ 0 h 11050186"/>
              <a:gd name="connsiteX39" fmla="*/ 8301031 w 10251275"/>
              <a:gd name="connsiteY39" fmla="*/ 1182290 h 11050186"/>
              <a:gd name="connsiteX40" fmla="*/ 7709886 w 10251275"/>
              <a:gd name="connsiteY40" fmla="*/ 2364581 h 11050186"/>
              <a:gd name="connsiteX41" fmla="*/ 6441870 w 10251275"/>
              <a:gd name="connsiteY41" fmla="*/ 2364581 h 11050186"/>
              <a:gd name="connsiteX42" fmla="*/ 3900490 w 10251275"/>
              <a:gd name="connsiteY42" fmla="*/ 4933949 h 11050186"/>
              <a:gd name="connsiteX43" fmla="*/ 4491635 w 10251275"/>
              <a:gd name="connsiteY43" fmla="*/ 3751659 h 11050186"/>
              <a:gd name="connsiteX44" fmla="*/ 5759648 w 10251275"/>
              <a:gd name="connsiteY44" fmla="*/ 3751659 h 11050186"/>
              <a:gd name="connsiteX45" fmla="*/ 6350793 w 10251275"/>
              <a:gd name="connsiteY45" fmla="*/ 4933949 h 11050186"/>
              <a:gd name="connsiteX46" fmla="*/ 5759648 w 10251275"/>
              <a:gd name="connsiteY46" fmla="*/ 6116238 h 11050186"/>
              <a:gd name="connsiteX47" fmla="*/ 4491635 w 10251275"/>
              <a:gd name="connsiteY47" fmla="*/ 6116238 h 11050186"/>
              <a:gd name="connsiteX48" fmla="*/ 3900490 w 10251275"/>
              <a:gd name="connsiteY48" fmla="*/ 9867899 h 11050186"/>
              <a:gd name="connsiteX49" fmla="*/ 4491635 w 10251275"/>
              <a:gd name="connsiteY49" fmla="*/ 8685609 h 11050186"/>
              <a:gd name="connsiteX50" fmla="*/ 5759648 w 10251275"/>
              <a:gd name="connsiteY50" fmla="*/ 8685609 h 11050186"/>
              <a:gd name="connsiteX51" fmla="*/ 6350793 w 10251275"/>
              <a:gd name="connsiteY51" fmla="*/ 9867899 h 11050186"/>
              <a:gd name="connsiteX52" fmla="*/ 5759648 w 10251275"/>
              <a:gd name="connsiteY52" fmla="*/ 11050186 h 11050186"/>
              <a:gd name="connsiteX53" fmla="*/ 4491635 w 10251275"/>
              <a:gd name="connsiteY53" fmla="*/ 11050186 h 11050186"/>
              <a:gd name="connsiteX54" fmla="*/ 3900489 w 10251275"/>
              <a:gd name="connsiteY54" fmla="*/ 7400924 h 11050186"/>
              <a:gd name="connsiteX55" fmla="*/ 4491634 w 10251275"/>
              <a:gd name="connsiteY55" fmla="*/ 6218634 h 11050186"/>
              <a:gd name="connsiteX56" fmla="*/ 5759647 w 10251275"/>
              <a:gd name="connsiteY56" fmla="*/ 6218634 h 11050186"/>
              <a:gd name="connsiteX57" fmla="*/ 6350792 w 10251275"/>
              <a:gd name="connsiteY57" fmla="*/ 7400924 h 11050186"/>
              <a:gd name="connsiteX58" fmla="*/ 5759647 w 10251275"/>
              <a:gd name="connsiteY58" fmla="*/ 8583213 h 11050186"/>
              <a:gd name="connsiteX59" fmla="*/ 4491634 w 10251275"/>
              <a:gd name="connsiteY59" fmla="*/ 8583213 h 11050186"/>
              <a:gd name="connsiteX60" fmla="*/ 3900486 w 10251275"/>
              <a:gd name="connsiteY60" fmla="*/ 2466971 h 11050186"/>
              <a:gd name="connsiteX61" fmla="*/ 4491632 w 10251275"/>
              <a:gd name="connsiteY61" fmla="*/ 1284681 h 11050186"/>
              <a:gd name="connsiteX62" fmla="*/ 5759645 w 10251275"/>
              <a:gd name="connsiteY62" fmla="*/ 1284681 h 11050186"/>
              <a:gd name="connsiteX63" fmla="*/ 6350790 w 10251275"/>
              <a:gd name="connsiteY63" fmla="*/ 2466971 h 11050186"/>
              <a:gd name="connsiteX64" fmla="*/ 5759645 w 10251275"/>
              <a:gd name="connsiteY64" fmla="*/ 3649261 h 11050186"/>
              <a:gd name="connsiteX65" fmla="*/ 4491632 w 10251275"/>
              <a:gd name="connsiteY65" fmla="*/ 3649261 h 11050186"/>
              <a:gd name="connsiteX66" fmla="*/ 1950246 w 10251275"/>
              <a:gd name="connsiteY66" fmla="*/ 6218632 h 11050186"/>
              <a:gd name="connsiteX67" fmla="*/ 2541391 w 10251275"/>
              <a:gd name="connsiteY67" fmla="*/ 5036343 h 11050186"/>
              <a:gd name="connsiteX68" fmla="*/ 3809408 w 10251275"/>
              <a:gd name="connsiteY68" fmla="*/ 5036343 h 11050186"/>
              <a:gd name="connsiteX69" fmla="*/ 4400553 w 10251275"/>
              <a:gd name="connsiteY69" fmla="*/ 6218632 h 11050186"/>
              <a:gd name="connsiteX70" fmla="*/ 3809408 w 10251275"/>
              <a:gd name="connsiteY70" fmla="*/ 7400921 h 11050186"/>
              <a:gd name="connsiteX71" fmla="*/ 2541391 w 10251275"/>
              <a:gd name="connsiteY71" fmla="*/ 7400921 h 11050186"/>
              <a:gd name="connsiteX72" fmla="*/ 1950245 w 10251275"/>
              <a:gd name="connsiteY72" fmla="*/ 8685607 h 11050186"/>
              <a:gd name="connsiteX73" fmla="*/ 2541390 w 10251275"/>
              <a:gd name="connsiteY73" fmla="*/ 7503317 h 11050186"/>
              <a:gd name="connsiteX74" fmla="*/ 3809407 w 10251275"/>
              <a:gd name="connsiteY74" fmla="*/ 7503317 h 11050186"/>
              <a:gd name="connsiteX75" fmla="*/ 4400552 w 10251275"/>
              <a:gd name="connsiteY75" fmla="*/ 8685607 h 11050186"/>
              <a:gd name="connsiteX76" fmla="*/ 3809407 w 10251275"/>
              <a:gd name="connsiteY76" fmla="*/ 9867896 h 11050186"/>
              <a:gd name="connsiteX77" fmla="*/ 2541390 w 10251275"/>
              <a:gd name="connsiteY77" fmla="*/ 9867896 h 11050186"/>
              <a:gd name="connsiteX78" fmla="*/ 1950244 w 10251275"/>
              <a:gd name="connsiteY78" fmla="*/ 1284683 h 11050186"/>
              <a:gd name="connsiteX79" fmla="*/ 2541390 w 10251275"/>
              <a:gd name="connsiteY79" fmla="*/ 102392 h 11050186"/>
              <a:gd name="connsiteX80" fmla="*/ 3809406 w 10251275"/>
              <a:gd name="connsiteY80" fmla="*/ 102392 h 11050186"/>
              <a:gd name="connsiteX81" fmla="*/ 4400551 w 10251275"/>
              <a:gd name="connsiteY81" fmla="*/ 1284683 h 11050186"/>
              <a:gd name="connsiteX82" fmla="*/ 3809406 w 10251275"/>
              <a:gd name="connsiteY82" fmla="*/ 2466971 h 11050186"/>
              <a:gd name="connsiteX83" fmla="*/ 2541390 w 10251275"/>
              <a:gd name="connsiteY83" fmla="*/ 2466971 h 11050186"/>
              <a:gd name="connsiteX84" fmla="*/ 1950244 w 10251275"/>
              <a:gd name="connsiteY84" fmla="*/ 3751657 h 11050186"/>
              <a:gd name="connsiteX85" fmla="*/ 2541389 w 10251275"/>
              <a:gd name="connsiteY85" fmla="*/ 2569367 h 11050186"/>
              <a:gd name="connsiteX86" fmla="*/ 3809405 w 10251275"/>
              <a:gd name="connsiteY86" fmla="*/ 2569367 h 11050186"/>
              <a:gd name="connsiteX87" fmla="*/ 4400550 w 10251275"/>
              <a:gd name="connsiteY87" fmla="*/ 3751657 h 11050186"/>
              <a:gd name="connsiteX88" fmla="*/ 3809405 w 10251275"/>
              <a:gd name="connsiteY88" fmla="*/ 4933947 h 11050186"/>
              <a:gd name="connsiteX89" fmla="*/ 2541389 w 10251275"/>
              <a:gd name="connsiteY89" fmla="*/ 4933947 h 11050186"/>
              <a:gd name="connsiteX90" fmla="*/ 1 w 10251275"/>
              <a:gd name="connsiteY90" fmla="*/ 2518169 h 11050186"/>
              <a:gd name="connsiteX91" fmla="*/ 591146 w 10251275"/>
              <a:gd name="connsiteY91" fmla="*/ 1335879 h 11050186"/>
              <a:gd name="connsiteX92" fmla="*/ 1859161 w 10251275"/>
              <a:gd name="connsiteY92" fmla="*/ 1335879 h 11050186"/>
              <a:gd name="connsiteX93" fmla="*/ 2450306 w 10251275"/>
              <a:gd name="connsiteY93" fmla="*/ 2518169 h 11050186"/>
              <a:gd name="connsiteX94" fmla="*/ 1859161 w 10251275"/>
              <a:gd name="connsiteY94" fmla="*/ 3700459 h 11050186"/>
              <a:gd name="connsiteX95" fmla="*/ 591146 w 10251275"/>
              <a:gd name="connsiteY95" fmla="*/ 3700459 h 11050186"/>
              <a:gd name="connsiteX96" fmla="*/ 0 w 10251275"/>
              <a:gd name="connsiteY96" fmla="*/ 7452119 h 11050186"/>
              <a:gd name="connsiteX97" fmla="*/ 591145 w 10251275"/>
              <a:gd name="connsiteY97" fmla="*/ 6269829 h 11050186"/>
              <a:gd name="connsiteX98" fmla="*/ 1859161 w 10251275"/>
              <a:gd name="connsiteY98" fmla="*/ 6269829 h 11050186"/>
              <a:gd name="connsiteX99" fmla="*/ 2450306 w 10251275"/>
              <a:gd name="connsiteY99" fmla="*/ 7452119 h 11050186"/>
              <a:gd name="connsiteX100" fmla="*/ 1859161 w 10251275"/>
              <a:gd name="connsiteY100" fmla="*/ 8634408 h 11050186"/>
              <a:gd name="connsiteX101" fmla="*/ 591145 w 10251275"/>
              <a:gd name="connsiteY101" fmla="*/ 8634408 h 11050186"/>
              <a:gd name="connsiteX102" fmla="*/ 0 w 10251275"/>
              <a:gd name="connsiteY102" fmla="*/ 4985145 h 11050186"/>
              <a:gd name="connsiteX103" fmla="*/ 591145 w 10251275"/>
              <a:gd name="connsiteY103" fmla="*/ 3802855 h 11050186"/>
              <a:gd name="connsiteX104" fmla="*/ 1859161 w 10251275"/>
              <a:gd name="connsiteY104" fmla="*/ 3802855 h 11050186"/>
              <a:gd name="connsiteX105" fmla="*/ 2450305 w 10251275"/>
              <a:gd name="connsiteY105" fmla="*/ 4985145 h 11050186"/>
              <a:gd name="connsiteX106" fmla="*/ 1859161 w 10251275"/>
              <a:gd name="connsiteY106" fmla="*/ 6167433 h 11050186"/>
              <a:gd name="connsiteX107" fmla="*/ 591145 w 10251275"/>
              <a:gd name="connsiteY107" fmla="*/ 6167433 h 110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251275" h="11050186">
                <a:moveTo>
                  <a:pt x="7800969" y="4882751"/>
                </a:moveTo>
                <a:lnTo>
                  <a:pt x="8392114" y="3700461"/>
                </a:lnTo>
                <a:lnTo>
                  <a:pt x="9660129" y="3700461"/>
                </a:lnTo>
                <a:lnTo>
                  <a:pt x="10251275" y="4882751"/>
                </a:lnTo>
                <a:lnTo>
                  <a:pt x="9660129" y="6065040"/>
                </a:lnTo>
                <a:lnTo>
                  <a:pt x="8392114" y="6065040"/>
                </a:lnTo>
                <a:close/>
                <a:moveTo>
                  <a:pt x="7800968" y="7349726"/>
                </a:moveTo>
                <a:lnTo>
                  <a:pt x="8392113" y="6167436"/>
                </a:lnTo>
                <a:lnTo>
                  <a:pt x="9660129" y="6167436"/>
                </a:lnTo>
                <a:lnTo>
                  <a:pt x="10251273" y="7349726"/>
                </a:lnTo>
                <a:lnTo>
                  <a:pt x="9660129" y="8532015"/>
                </a:lnTo>
                <a:lnTo>
                  <a:pt x="8392113" y="8532015"/>
                </a:lnTo>
                <a:close/>
                <a:moveTo>
                  <a:pt x="7800964" y="2415777"/>
                </a:moveTo>
                <a:lnTo>
                  <a:pt x="8392109" y="1233487"/>
                </a:lnTo>
                <a:lnTo>
                  <a:pt x="9660125" y="1233487"/>
                </a:lnTo>
                <a:lnTo>
                  <a:pt x="10251269" y="2415777"/>
                </a:lnTo>
                <a:lnTo>
                  <a:pt x="9660125" y="3598067"/>
                </a:lnTo>
                <a:lnTo>
                  <a:pt x="8392109" y="3598067"/>
                </a:lnTo>
                <a:close/>
                <a:moveTo>
                  <a:pt x="5850730" y="3649265"/>
                </a:moveTo>
                <a:lnTo>
                  <a:pt x="6441875" y="2466975"/>
                </a:lnTo>
                <a:lnTo>
                  <a:pt x="7709891" y="2466975"/>
                </a:lnTo>
                <a:lnTo>
                  <a:pt x="8301036" y="3649265"/>
                </a:lnTo>
                <a:lnTo>
                  <a:pt x="7709891" y="4831555"/>
                </a:lnTo>
                <a:lnTo>
                  <a:pt x="6441875" y="4831555"/>
                </a:lnTo>
                <a:close/>
                <a:moveTo>
                  <a:pt x="5850730" y="8583215"/>
                </a:moveTo>
                <a:lnTo>
                  <a:pt x="6441875" y="7400925"/>
                </a:lnTo>
                <a:lnTo>
                  <a:pt x="7709891" y="7400925"/>
                </a:lnTo>
                <a:lnTo>
                  <a:pt x="8301036" y="8583215"/>
                </a:lnTo>
                <a:lnTo>
                  <a:pt x="7709891" y="9765504"/>
                </a:lnTo>
                <a:lnTo>
                  <a:pt x="6441875" y="9765504"/>
                </a:lnTo>
                <a:close/>
                <a:moveTo>
                  <a:pt x="5850729" y="6116240"/>
                </a:moveTo>
                <a:lnTo>
                  <a:pt x="6441874" y="4933951"/>
                </a:lnTo>
                <a:lnTo>
                  <a:pt x="7709890" y="4933951"/>
                </a:lnTo>
                <a:lnTo>
                  <a:pt x="8301035" y="6116240"/>
                </a:lnTo>
                <a:lnTo>
                  <a:pt x="7709890" y="7298529"/>
                </a:lnTo>
                <a:lnTo>
                  <a:pt x="6441874" y="7298529"/>
                </a:lnTo>
                <a:close/>
                <a:moveTo>
                  <a:pt x="5850725" y="1182290"/>
                </a:moveTo>
                <a:lnTo>
                  <a:pt x="6441870" y="0"/>
                </a:lnTo>
                <a:lnTo>
                  <a:pt x="7709886" y="0"/>
                </a:lnTo>
                <a:lnTo>
                  <a:pt x="8301031" y="1182290"/>
                </a:lnTo>
                <a:lnTo>
                  <a:pt x="7709886" y="2364581"/>
                </a:lnTo>
                <a:lnTo>
                  <a:pt x="6441870" y="2364581"/>
                </a:lnTo>
                <a:close/>
                <a:moveTo>
                  <a:pt x="3900490" y="4933949"/>
                </a:moveTo>
                <a:lnTo>
                  <a:pt x="4491635" y="3751659"/>
                </a:lnTo>
                <a:lnTo>
                  <a:pt x="5759648" y="3751659"/>
                </a:lnTo>
                <a:lnTo>
                  <a:pt x="6350793" y="4933949"/>
                </a:lnTo>
                <a:lnTo>
                  <a:pt x="5759648" y="6116238"/>
                </a:lnTo>
                <a:lnTo>
                  <a:pt x="4491635" y="6116238"/>
                </a:lnTo>
                <a:close/>
                <a:moveTo>
                  <a:pt x="3900490" y="9867899"/>
                </a:moveTo>
                <a:lnTo>
                  <a:pt x="4491635" y="8685609"/>
                </a:lnTo>
                <a:lnTo>
                  <a:pt x="5759648" y="8685609"/>
                </a:lnTo>
                <a:lnTo>
                  <a:pt x="6350793" y="9867899"/>
                </a:lnTo>
                <a:lnTo>
                  <a:pt x="5759648" y="11050186"/>
                </a:lnTo>
                <a:lnTo>
                  <a:pt x="4491635" y="11050186"/>
                </a:lnTo>
                <a:close/>
                <a:moveTo>
                  <a:pt x="3900489" y="7400924"/>
                </a:moveTo>
                <a:lnTo>
                  <a:pt x="4491634" y="6218634"/>
                </a:lnTo>
                <a:lnTo>
                  <a:pt x="5759647" y="6218634"/>
                </a:lnTo>
                <a:lnTo>
                  <a:pt x="6350792" y="7400924"/>
                </a:lnTo>
                <a:lnTo>
                  <a:pt x="5759647" y="8583213"/>
                </a:lnTo>
                <a:lnTo>
                  <a:pt x="4491634" y="8583213"/>
                </a:lnTo>
                <a:close/>
                <a:moveTo>
                  <a:pt x="3900486" y="2466971"/>
                </a:moveTo>
                <a:lnTo>
                  <a:pt x="4491632" y="1284681"/>
                </a:lnTo>
                <a:lnTo>
                  <a:pt x="5759645" y="1284681"/>
                </a:lnTo>
                <a:lnTo>
                  <a:pt x="6350790" y="2466971"/>
                </a:lnTo>
                <a:lnTo>
                  <a:pt x="5759645" y="3649261"/>
                </a:lnTo>
                <a:lnTo>
                  <a:pt x="4491632" y="3649261"/>
                </a:lnTo>
                <a:close/>
                <a:moveTo>
                  <a:pt x="1950246" y="6218632"/>
                </a:moveTo>
                <a:lnTo>
                  <a:pt x="2541391" y="5036343"/>
                </a:lnTo>
                <a:lnTo>
                  <a:pt x="3809408" y="5036343"/>
                </a:lnTo>
                <a:lnTo>
                  <a:pt x="4400553" y="6218632"/>
                </a:lnTo>
                <a:lnTo>
                  <a:pt x="3809408" y="7400921"/>
                </a:lnTo>
                <a:lnTo>
                  <a:pt x="2541391" y="7400921"/>
                </a:lnTo>
                <a:close/>
                <a:moveTo>
                  <a:pt x="1950245" y="8685607"/>
                </a:moveTo>
                <a:lnTo>
                  <a:pt x="2541390" y="7503317"/>
                </a:lnTo>
                <a:lnTo>
                  <a:pt x="3809407" y="7503317"/>
                </a:lnTo>
                <a:lnTo>
                  <a:pt x="4400552" y="8685607"/>
                </a:lnTo>
                <a:lnTo>
                  <a:pt x="3809407" y="9867896"/>
                </a:lnTo>
                <a:lnTo>
                  <a:pt x="2541390" y="9867896"/>
                </a:lnTo>
                <a:close/>
                <a:moveTo>
                  <a:pt x="1950244" y="1284683"/>
                </a:moveTo>
                <a:lnTo>
                  <a:pt x="2541390" y="102392"/>
                </a:lnTo>
                <a:lnTo>
                  <a:pt x="3809406" y="102392"/>
                </a:lnTo>
                <a:lnTo>
                  <a:pt x="4400551" y="1284683"/>
                </a:lnTo>
                <a:lnTo>
                  <a:pt x="3809406" y="2466971"/>
                </a:lnTo>
                <a:lnTo>
                  <a:pt x="2541390" y="2466971"/>
                </a:lnTo>
                <a:close/>
                <a:moveTo>
                  <a:pt x="1950244" y="3751657"/>
                </a:moveTo>
                <a:lnTo>
                  <a:pt x="2541389" y="2569367"/>
                </a:lnTo>
                <a:lnTo>
                  <a:pt x="3809405" y="2569367"/>
                </a:lnTo>
                <a:lnTo>
                  <a:pt x="4400550" y="3751657"/>
                </a:lnTo>
                <a:lnTo>
                  <a:pt x="3809405" y="4933947"/>
                </a:lnTo>
                <a:lnTo>
                  <a:pt x="2541389" y="4933947"/>
                </a:lnTo>
                <a:close/>
                <a:moveTo>
                  <a:pt x="1" y="2518169"/>
                </a:moveTo>
                <a:lnTo>
                  <a:pt x="591146" y="1335879"/>
                </a:lnTo>
                <a:lnTo>
                  <a:pt x="1859161" y="1335879"/>
                </a:lnTo>
                <a:lnTo>
                  <a:pt x="2450306" y="2518169"/>
                </a:lnTo>
                <a:lnTo>
                  <a:pt x="1859161" y="3700459"/>
                </a:lnTo>
                <a:lnTo>
                  <a:pt x="591146" y="3700459"/>
                </a:lnTo>
                <a:close/>
                <a:moveTo>
                  <a:pt x="0" y="7452119"/>
                </a:moveTo>
                <a:lnTo>
                  <a:pt x="591145" y="6269829"/>
                </a:lnTo>
                <a:lnTo>
                  <a:pt x="1859161" y="6269829"/>
                </a:lnTo>
                <a:lnTo>
                  <a:pt x="2450306" y="7452119"/>
                </a:lnTo>
                <a:lnTo>
                  <a:pt x="1859161" y="8634408"/>
                </a:lnTo>
                <a:lnTo>
                  <a:pt x="591145" y="8634408"/>
                </a:lnTo>
                <a:close/>
                <a:moveTo>
                  <a:pt x="0" y="4985145"/>
                </a:moveTo>
                <a:lnTo>
                  <a:pt x="591145" y="3802855"/>
                </a:lnTo>
                <a:lnTo>
                  <a:pt x="1859161" y="3802855"/>
                </a:lnTo>
                <a:lnTo>
                  <a:pt x="2450305" y="4985145"/>
                </a:lnTo>
                <a:lnTo>
                  <a:pt x="1859161" y="6167433"/>
                </a:lnTo>
                <a:lnTo>
                  <a:pt x="591145" y="616743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31800" dist="50800" dir="10200000" sx="105000" sy="105000" algn="ctr" rotWithShape="0">
              <a:srgbClr val="000000">
                <a:alpha val="1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B5585-79D3-D775-CE9A-A3CA45F27764}"/>
              </a:ext>
            </a:extLst>
          </p:cNvPr>
          <p:cNvSpPr txBox="1"/>
          <p:nvPr/>
        </p:nvSpPr>
        <p:spPr>
          <a:xfrm>
            <a:off x="631371" y="2659559"/>
            <a:ext cx="6930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nstantia" panose="02030602050306030303" pitchFamily="18" charset="0"/>
              </a:rPr>
              <a:t>What is Customer Churn?</a:t>
            </a:r>
            <a:endParaRPr lang="en-IN" sz="4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5173"/>
            </a:gs>
            <a:gs pos="100000">
              <a:srgbClr val="F68AA1"/>
            </a:gs>
            <a:gs pos="0">
              <a:srgbClr val="EC1442"/>
            </a:gs>
            <a:gs pos="0">
              <a:srgbClr val="EC144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D3E46E4-8181-EFEE-B117-2662A46061AB}"/>
              </a:ext>
            </a:extLst>
          </p:cNvPr>
          <p:cNvSpPr/>
          <p:nvPr/>
        </p:nvSpPr>
        <p:spPr>
          <a:xfrm>
            <a:off x="8308258" y="-12574822"/>
            <a:ext cx="11353799" cy="11050186"/>
          </a:xfrm>
          <a:custGeom>
            <a:avLst/>
            <a:gdLst>
              <a:gd name="connsiteX0" fmla="*/ 7800969 w 10251275"/>
              <a:gd name="connsiteY0" fmla="*/ 4882751 h 11050186"/>
              <a:gd name="connsiteX1" fmla="*/ 8392114 w 10251275"/>
              <a:gd name="connsiteY1" fmla="*/ 3700461 h 11050186"/>
              <a:gd name="connsiteX2" fmla="*/ 9660129 w 10251275"/>
              <a:gd name="connsiteY2" fmla="*/ 3700461 h 11050186"/>
              <a:gd name="connsiteX3" fmla="*/ 10251275 w 10251275"/>
              <a:gd name="connsiteY3" fmla="*/ 4882751 h 11050186"/>
              <a:gd name="connsiteX4" fmla="*/ 9660129 w 10251275"/>
              <a:gd name="connsiteY4" fmla="*/ 6065040 h 11050186"/>
              <a:gd name="connsiteX5" fmla="*/ 8392114 w 10251275"/>
              <a:gd name="connsiteY5" fmla="*/ 6065040 h 11050186"/>
              <a:gd name="connsiteX6" fmla="*/ 7800968 w 10251275"/>
              <a:gd name="connsiteY6" fmla="*/ 7349726 h 11050186"/>
              <a:gd name="connsiteX7" fmla="*/ 8392113 w 10251275"/>
              <a:gd name="connsiteY7" fmla="*/ 6167436 h 11050186"/>
              <a:gd name="connsiteX8" fmla="*/ 9660129 w 10251275"/>
              <a:gd name="connsiteY8" fmla="*/ 6167436 h 11050186"/>
              <a:gd name="connsiteX9" fmla="*/ 10251273 w 10251275"/>
              <a:gd name="connsiteY9" fmla="*/ 7349726 h 11050186"/>
              <a:gd name="connsiteX10" fmla="*/ 9660129 w 10251275"/>
              <a:gd name="connsiteY10" fmla="*/ 8532015 h 11050186"/>
              <a:gd name="connsiteX11" fmla="*/ 8392113 w 10251275"/>
              <a:gd name="connsiteY11" fmla="*/ 8532015 h 11050186"/>
              <a:gd name="connsiteX12" fmla="*/ 7800964 w 10251275"/>
              <a:gd name="connsiteY12" fmla="*/ 2415777 h 11050186"/>
              <a:gd name="connsiteX13" fmla="*/ 8392109 w 10251275"/>
              <a:gd name="connsiteY13" fmla="*/ 1233487 h 11050186"/>
              <a:gd name="connsiteX14" fmla="*/ 9660125 w 10251275"/>
              <a:gd name="connsiteY14" fmla="*/ 1233487 h 11050186"/>
              <a:gd name="connsiteX15" fmla="*/ 10251269 w 10251275"/>
              <a:gd name="connsiteY15" fmla="*/ 2415777 h 11050186"/>
              <a:gd name="connsiteX16" fmla="*/ 9660125 w 10251275"/>
              <a:gd name="connsiteY16" fmla="*/ 3598067 h 11050186"/>
              <a:gd name="connsiteX17" fmla="*/ 8392109 w 10251275"/>
              <a:gd name="connsiteY17" fmla="*/ 3598067 h 11050186"/>
              <a:gd name="connsiteX18" fmla="*/ 5850730 w 10251275"/>
              <a:gd name="connsiteY18" fmla="*/ 3649265 h 11050186"/>
              <a:gd name="connsiteX19" fmla="*/ 6441875 w 10251275"/>
              <a:gd name="connsiteY19" fmla="*/ 2466975 h 11050186"/>
              <a:gd name="connsiteX20" fmla="*/ 7709891 w 10251275"/>
              <a:gd name="connsiteY20" fmla="*/ 2466975 h 11050186"/>
              <a:gd name="connsiteX21" fmla="*/ 8301036 w 10251275"/>
              <a:gd name="connsiteY21" fmla="*/ 3649265 h 11050186"/>
              <a:gd name="connsiteX22" fmla="*/ 7709891 w 10251275"/>
              <a:gd name="connsiteY22" fmla="*/ 4831555 h 11050186"/>
              <a:gd name="connsiteX23" fmla="*/ 6441875 w 10251275"/>
              <a:gd name="connsiteY23" fmla="*/ 4831555 h 11050186"/>
              <a:gd name="connsiteX24" fmla="*/ 5850730 w 10251275"/>
              <a:gd name="connsiteY24" fmla="*/ 8583215 h 11050186"/>
              <a:gd name="connsiteX25" fmla="*/ 6441875 w 10251275"/>
              <a:gd name="connsiteY25" fmla="*/ 7400925 h 11050186"/>
              <a:gd name="connsiteX26" fmla="*/ 7709891 w 10251275"/>
              <a:gd name="connsiteY26" fmla="*/ 7400925 h 11050186"/>
              <a:gd name="connsiteX27" fmla="*/ 8301036 w 10251275"/>
              <a:gd name="connsiteY27" fmla="*/ 8583215 h 11050186"/>
              <a:gd name="connsiteX28" fmla="*/ 7709891 w 10251275"/>
              <a:gd name="connsiteY28" fmla="*/ 9765504 h 11050186"/>
              <a:gd name="connsiteX29" fmla="*/ 6441875 w 10251275"/>
              <a:gd name="connsiteY29" fmla="*/ 9765504 h 11050186"/>
              <a:gd name="connsiteX30" fmla="*/ 5850729 w 10251275"/>
              <a:gd name="connsiteY30" fmla="*/ 6116240 h 11050186"/>
              <a:gd name="connsiteX31" fmla="*/ 6441874 w 10251275"/>
              <a:gd name="connsiteY31" fmla="*/ 4933951 h 11050186"/>
              <a:gd name="connsiteX32" fmla="*/ 7709890 w 10251275"/>
              <a:gd name="connsiteY32" fmla="*/ 4933951 h 11050186"/>
              <a:gd name="connsiteX33" fmla="*/ 8301035 w 10251275"/>
              <a:gd name="connsiteY33" fmla="*/ 6116240 h 11050186"/>
              <a:gd name="connsiteX34" fmla="*/ 7709890 w 10251275"/>
              <a:gd name="connsiteY34" fmla="*/ 7298529 h 11050186"/>
              <a:gd name="connsiteX35" fmla="*/ 6441874 w 10251275"/>
              <a:gd name="connsiteY35" fmla="*/ 7298529 h 11050186"/>
              <a:gd name="connsiteX36" fmla="*/ 5850725 w 10251275"/>
              <a:gd name="connsiteY36" fmla="*/ 1182290 h 11050186"/>
              <a:gd name="connsiteX37" fmla="*/ 6441870 w 10251275"/>
              <a:gd name="connsiteY37" fmla="*/ 0 h 11050186"/>
              <a:gd name="connsiteX38" fmla="*/ 7709886 w 10251275"/>
              <a:gd name="connsiteY38" fmla="*/ 0 h 11050186"/>
              <a:gd name="connsiteX39" fmla="*/ 8301031 w 10251275"/>
              <a:gd name="connsiteY39" fmla="*/ 1182290 h 11050186"/>
              <a:gd name="connsiteX40" fmla="*/ 7709886 w 10251275"/>
              <a:gd name="connsiteY40" fmla="*/ 2364581 h 11050186"/>
              <a:gd name="connsiteX41" fmla="*/ 6441870 w 10251275"/>
              <a:gd name="connsiteY41" fmla="*/ 2364581 h 11050186"/>
              <a:gd name="connsiteX42" fmla="*/ 3900490 w 10251275"/>
              <a:gd name="connsiteY42" fmla="*/ 4933949 h 11050186"/>
              <a:gd name="connsiteX43" fmla="*/ 4491635 w 10251275"/>
              <a:gd name="connsiteY43" fmla="*/ 3751659 h 11050186"/>
              <a:gd name="connsiteX44" fmla="*/ 5759648 w 10251275"/>
              <a:gd name="connsiteY44" fmla="*/ 3751659 h 11050186"/>
              <a:gd name="connsiteX45" fmla="*/ 6350793 w 10251275"/>
              <a:gd name="connsiteY45" fmla="*/ 4933949 h 11050186"/>
              <a:gd name="connsiteX46" fmla="*/ 5759648 w 10251275"/>
              <a:gd name="connsiteY46" fmla="*/ 6116238 h 11050186"/>
              <a:gd name="connsiteX47" fmla="*/ 4491635 w 10251275"/>
              <a:gd name="connsiteY47" fmla="*/ 6116238 h 11050186"/>
              <a:gd name="connsiteX48" fmla="*/ 3900490 w 10251275"/>
              <a:gd name="connsiteY48" fmla="*/ 9867899 h 11050186"/>
              <a:gd name="connsiteX49" fmla="*/ 4491635 w 10251275"/>
              <a:gd name="connsiteY49" fmla="*/ 8685609 h 11050186"/>
              <a:gd name="connsiteX50" fmla="*/ 5759648 w 10251275"/>
              <a:gd name="connsiteY50" fmla="*/ 8685609 h 11050186"/>
              <a:gd name="connsiteX51" fmla="*/ 6350793 w 10251275"/>
              <a:gd name="connsiteY51" fmla="*/ 9867899 h 11050186"/>
              <a:gd name="connsiteX52" fmla="*/ 5759648 w 10251275"/>
              <a:gd name="connsiteY52" fmla="*/ 11050186 h 11050186"/>
              <a:gd name="connsiteX53" fmla="*/ 4491635 w 10251275"/>
              <a:gd name="connsiteY53" fmla="*/ 11050186 h 11050186"/>
              <a:gd name="connsiteX54" fmla="*/ 3900489 w 10251275"/>
              <a:gd name="connsiteY54" fmla="*/ 7400924 h 11050186"/>
              <a:gd name="connsiteX55" fmla="*/ 4491634 w 10251275"/>
              <a:gd name="connsiteY55" fmla="*/ 6218634 h 11050186"/>
              <a:gd name="connsiteX56" fmla="*/ 5759647 w 10251275"/>
              <a:gd name="connsiteY56" fmla="*/ 6218634 h 11050186"/>
              <a:gd name="connsiteX57" fmla="*/ 6350792 w 10251275"/>
              <a:gd name="connsiteY57" fmla="*/ 7400924 h 11050186"/>
              <a:gd name="connsiteX58" fmla="*/ 5759647 w 10251275"/>
              <a:gd name="connsiteY58" fmla="*/ 8583213 h 11050186"/>
              <a:gd name="connsiteX59" fmla="*/ 4491634 w 10251275"/>
              <a:gd name="connsiteY59" fmla="*/ 8583213 h 11050186"/>
              <a:gd name="connsiteX60" fmla="*/ 3900486 w 10251275"/>
              <a:gd name="connsiteY60" fmla="*/ 2466971 h 11050186"/>
              <a:gd name="connsiteX61" fmla="*/ 4491632 w 10251275"/>
              <a:gd name="connsiteY61" fmla="*/ 1284681 h 11050186"/>
              <a:gd name="connsiteX62" fmla="*/ 5759645 w 10251275"/>
              <a:gd name="connsiteY62" fmla="*/ 1284681 h 11050186"/>
              <a:gd name="connsiteX63" fmla="*/ 6350790 w 10251275"/>
              <a:gd name="connsiteY63" fmla="*/ 2466971 h 11050186"/>
              <a:gd name="connsiteX64" fmla="*/ 5759645 w 10251275"/>
              <a:gd name="connsiteY64" fmla="*/ 3649261 h 11050186"/>
              <a:gd name="connsiteX65" fmla="*/ 4491632 w 10251275"/>
              <a:gd name="connsiteY65" fmla="*/ 3649261 h 11050186"/>
              <a:gd name="connsiteX66" fmla="*/ 1950246 w 10251275"/>
              <a:gd name="connsiteY66" fmla="*/ 6218632 h 11050186"/>
              <a:gd name="connsiteX67" fmla="*/ 2541391 w 10251275"/>
              <a:gd name="connsiteY67" fmla="*/ 5036343 h 11050186"/>
              <a:gd name="connsiteX68" fmla="*/ 3809408 w 10251275"/>
              <a:gd name="connsiteY68" fmla="*/ 5036343 h 11050186"/>
              <a:gd name="connsiteX69" fmla="*/ 4400553 w 10251275"/>
              <a:gd name="connsiteY69" fmla="*/ 6218632 h 11050186"/>
              <a:gd name="connsiteX70" fmla="*/ 3809408 w 10251275"/>
              <a:gd name="connsiteY70" fmla="*/ 7400921 h 11050186"/>
              <a:gd name="connsiteX71" fmla="*/ 2541391 w 10251275"/>
              <a:gd name="connsiteY71" fmla="*/ 7400921 h 11050186"/>
              <a:gd name="connsiteX72" fmla="*/ 1950245 w 10251275"/>
              <a:gd name="connsiteY72" fmla="*/ 8685607 h 11050186"/>
              <a:gd name="connsiteX73" fmla="*/ 2541390 w 10251275"/>
              <a:gd name="connsiteY73" fmla="*/ 7503317 h 11050186"/>
              <a:gd name="connsiteX74" fmla="*/ 3809407 w 10251275"/>
              <a:gd name="connsiteY74" fmla="*/ 7503317 h 11050186"/>
              <a:gd name="connsiteX75" fmla="*/ 4400552 w 10251275"/>
              <a:gd name="connsiteY75" fmla="*/ 8685607 h 11050186"/>
              <a:gd name="connsiteX76" fmla="*/ 3809407 w 10251275"/>
              <a:gd name="connsiteY76" fmla="*/ 9867896 h 11050186"/>
              <a:gd name="connsiteX77" fmla="*/ 2541390 w 10251275"/>
              <a:gd name="connsiteY77" fmla="*/ 9867896 h 11050186"/>
              <a:gd name="connsiteX78" fmla="*/ 1950244 w 10251275"/>
              <a:gd name="connsiteY78" fmla="*/ 1284683 h 11050186"/>
              <a:gd name="connsiteX79" fmla="*/ 2541390 w 10251275"/>
              <a:gd name="connsiteY79" fmla="*/ 102392 h 11050186"/>
              <a:gd name="connsiteX80" fmla="*/ 3809406 w 10251275"/>
              <a:gd name="connsiteY80" fmla="*/ 102392 h 11050186"/>
              <a:gd name="connsiteX81" fmla="*/ 4400551 w 10251275"/>
              <a:gd name="connsiteY81" fmla="*/ 1284683 h 11050186"/>
              <a:gd name="connsiteX82" fmla="*/ 3809406 w 10251275"/>
              <a:gd name="connsiteY82" fmla="*/ 2466971 h 11050186"/>
              <a:gd name="connsiteX83" fmla="*/ 2541390 w 10251275"/>
              <a:gd name="connsiteY83" fmla="*/ 2466971 h 11050186"/>
              <a:gd name="connsiteX84" fmla="*/ 1950244 w 10251275"/>
              <a:gd name="connsiteY84" fmla="*/ 3751657 h 11050186"/>
              <a:gd name="connsiteX85" fmla="*/ 2541389 w 10251275"/>
              <a:gd name="connsiteY85" fmla="*/ 2569367 h 11050186"/>
              <a:gd name="connsiteX86" fmla="*/ 3809405 w 10251275"/>
              <a:gd name="connsiteY86" fmla="*/ 2569367 h 11050186"/>
              <a:gd name="connsiteX87" fmla="*/ 4400550 w 10251275"/>
              <a:gd name="connsiteY87" fmla="*/ 3751657 h 11050186"/>
              <a:gd name="connsiteX88" fmla="*/ 3809405 w 10251275"/>
              <a:gd name="connsiteY88" fmla="*/ 4933947 h 11050186"/>
              <a:gd name="connsiteX89" fmla="*/ 2541389 w 10251275"/>
              <a:gd name="connsiteY89" fmla="*/ 4933947 h 11050186"/>
              <a:gd name="connsiteX90" fmla="*/ 1 w 10251275"/>
              <a:gd name="connsiteY90" fmla="*/ 2518169 h 11050186"/>
              <a:gd name="connsiteX91" fmla="*/ 591146 w 10251275"/>
              <a:gd name="connsiteY91" fmla="*/ 1335879 h 11050186"/>
              <a:gd name="connsiteX92" fmla="*/ 1859161 w 10251275"/>
              <a:gd name="connsiteY92" fmla="*/ 1335879 h 11050186"/>
              <a:gd name="connsiteX93" fmla="*/ 2450306 w 10251275"/>
              <a:gd name="connsiteY93" fmla="*/ 2518169 h 11050186"/>
              <a:gd name="connsiteX94" fmla="*/ 1859161 w 10251275"/>
              <a:gd name="connsiteY94" fmla="*/ 3700459 h 11050186"/>
              <a:gd name="connsiteX95" fmla="*/ 591146 w 10251275"/>
              <a:gd name="connsiteY95" fmla="*/ 3700459 h 11050186"/>
              <a:gd name="connsiteX96" fmla="*/ 0 w 10251275"/>
              <a:gd name="connsiteY96" fmla="*/ 7452119 h 11050186"/>
              <a:gd name="connsiteX97" fmla="*/ 591145 w 10251275"/>
              <a:gd name="connsiteY97" fmla="*/ 6269829 h 11050186"/>
              <a:gd name="connsiteX98" fmla="*/ 1859161 w 10251275"/>
              <a:gd name="connsiteY98" fmla="*/ 6269829 h 11050186"/>
              <a:gd name="connsiteX99" fmla="*/ 2450306 w 10251275"/>
              <a:gd name="connsiteY99" fmla="*/ 7452119 h 11050186"/>
              <a:gd name="connsiteX100" fmla="*/ 1859161 w 10251275"/>
              <a:gd name="connsiteY100" fmla="*/ 8634408 h 11050186"/>
              <a:gd name="connsiteX101" fmla="*/ 591145 w 10251275"/>
              <a:gd name="connsiteY101" fmla="*/ 8634408 h 11050186"/>
              <a:gd name="connsiteX102" fmla="*/ 0 w 10251275"/>
              <a:gd name="connsiteY102" fmla="*/ 4985145 h 11050186"/>
              <a:gd name="connsiteX103" fmla="*/ 591145 w 10251275"/>
              <a:gd name="connsiteY103" fmla="*/ 3802855 h 11050186"/>
              <a:gd name="connsiteX104" fmla="*/ 1859161 w 10251275"/>
              <a:gd name="connsiteY104" fmla="*/ 3802855 h 11050186"/>
              <a:gd name="connsiteX105" fmla="*/ 2450305 w 10251275"/>
              <a:gd name="connsiteY105" fmla="*/ 4985145 h 11050186"/>
              <a:gd name="connsiteX106" fmla="*/ 1859161 w 10251275"/>
              <a:gd name="connsiteY106" fmla="*/ 6167433 h 11050186"/>
              <a:gd name="connsiteX107" fmla="*/ 591145 w 10251275"/>
              <a:gd name="connsiteY107" fmla="*/ 6167433 h 110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251275" h="11050186">
                <a:moveTo>
                  <a:pt x="7800969" y="4882751"/>
                </a:moveTo>
                <a:lnTo>
                  <a:pt x="8392114" y="3700461"/>
                </a:lnTo>
                <a:lnTo>
                  <a:pt x="9660129" y="3700461"/>
                </a:lnTo>
                <a:lnTo>
                  <a:pt x="10251275" y="4882751"/>
                </a:lnTo>
                <a:lnTo>
                  <a:pt x="9660129" y="6065040"/>
                </a:lnTo>
                <a:lnTo>
                  <a:pt x="8392114" y="6065040"/>
                </a:lnTo>
                <a:close/>
                <a:moveTo>
                  <a:pt x="7800968" y="7349726"/>
                </a:moveTo>
                <a:lnTo>
                  <a:pt x="8392113" y="6167436"/>
                </a:lnTo>
                <a:lnTo>
                  <a:pt x="9660129" y="6167436"/>
                </a:lnTo>
                <a:lnTo>
                  <a:pt x="10251273" y="7349726"/>
                </a:lnTo>
                <a:lnTo>
                  <a:pt x="9660129" y="8532015"/>
                </a:lnTo>
                <a:lnTo>
                  <a:pt x="8392113" y="8532015"/>
                </a:lnTo>
                <a:close/>
                <a:moveTo>
                  <a:pt x="7800964" y="2415777"/>
                </a:moveTo>
                <a:lnTo>
                  <a:pt x="8392109" y="1233487"/>
                </a:lnTo>
                <a:lnTo>
                  <a:pt x="9660125" y="1233487"/>
                </a:lnTo>
                <a:lnTo>
                  <a:pt x="10251269" y="2415777"/>
                </a:lnTo>
                <a:lnTo>
                  <a:pt x="9660125" y="3598067"/>
                </a:lnTo>
                <a:lnTo>
                  <a:pt x="8392109" y="3598067"/>
                </a:lnTo>
                <a:close/>
                <a:moveTo>
                  <a:pt x="5850730" y="3649265"/>
                </a:moveTo>
                <a:lnTo>
                  <a:pt x="6441875" y="2466975"/>
                </a:lnTo>
                <a:lnTo>
                  <a:pt x="7709891" y="2466975"/>
                </a:lnTo>
                <a:lnTo>
                  <a:pt x="8301036" y="3649265"/>
                </a:lnTo>
                <a:lnTo>
                  <a:pt x="7709891" y="4831555"/>
                </a:lnTo>
                <a:lnTo>
                  <a:pt x="6441875" y="4831555"/>
                </a:lnTo>
                <a:close/>
                <a:moveTo>
                  <a:pt x="5850730" y="8583215"/>
                </a:moveTo>
                <a:lnTo>
                  <a:pt x="6441875" y="7400925"/>
                </a:lnTo>
                <a:lnTo>
                  <a:pt x="7709891" y="7400925"/>
                </a:lnTo>
                <a:lnTo>
                  <a:pt x="8301036" y="8583215"/>
                </a:lnTo>
                <a:lnTo>
                  <a:pt x="7709891" y="9765504"/>
                </a:lnTo>
                <a:lnTo>
                  <a:pt x="6441875" y="9765504"/>
                </a:lnTo>
                <a:close/>
                <a:moveTo>
                  <a:pt x="5850729" y="6116240"/>
                </a:moveTo>
                <a:lnTo>
                  <a:pt x="6441874" y="4933951"/>
                </a:lnTo>
                <a:lnTo>
                  <a:pt x="7709890" y="4933951"/>
                </a:lnTo>
                <a:lnTo>
                  <a:pt x="8301035" y="6116240"/>
                </a:lnTo>
                <a:lnTo>
                  <a:pt x="7709890" y="7298529"/>
                </a:lnTo>
                <a:lnTo>
                  <a:pt x="6441874" y="7298529"/>
                </a:lnTo>
                <a:close/>
                <a:moveTo>
                  <a:pt x="5850725" y="1182290"/>
                </a:moveTo>
                <a:lnTo>
                  <a:pt x="6441870" y="0"/>
                </a:lnTo>
                <a:lnTo>
                  <a:pt x="7709886" y="0"/>
                </a:lnTo>
                <a:lnTo>
                  <a:pt x="8301031" y="1182290"/>
                </a:lnTo>
                <a:lnTo>
                  <a:pt x="7709886" y="2364581"/>
                </a:lnTo>
                <a:lnTo>
                  <a:pt x="6441870" y="2364581"/>
                </a:lnTo>
                <a:close/>
                <a:moveTo>
                  <a:pt x="3900490" y="4933949"/>
                </a:moveTo>
                <a:lnTo>
                  <a:pt x="4491635" y="3751659"/>
                </a:lnTo>
                <a:lnTo>
                  <a:pt x="5759648" y="3751659"/>
                </a:lnTo>
                <a:lnTo>
                  <a:pt x="6350793" y="4933949"/>
                </a:lnTo>
                <a:lnTo>
                  <a:pt x="5759648" y="6116238"/>
                </a:lnTo>
                <a:lnTo>
                  <a:pt x="4491635" y="6116238"/>
                </a:lnTo>
                <a:close/>
                <a:moveTo>
                  <a:pt x="3900490" y="9867899"/>
                </a:moveTo>
                <a:lnTo>
                  <a:pt x="4491635" y="8685609"/>
                </a:lnTo>
                <a:lnTo>
                  <a:pt x="5759648" y="8685609"/>
                </a:lnTo>
                <a:lnTo>
                  <a:pt x="6350793" y="9867899"/>
                </a:lnTo>
                <a:lnTo>
                  <a:pt x="5759648" y="11050186"/>
                </a:lnTo>
                <a:lnTo>
                  <a:pt x="4491635" y="11050186"/>
                </a:lnTo>
                <a:close/>
                <a:moveTo>
                  <a:pt x="3900489" y="7400924"/>
                </a:moveTo>
                <a:lnTo>
                  <a:pt x="4491634" y="6218634"/>
                </a:lnTo>
                <a:lnTo>
                  <a:pt x="5759647" y="6218634"/>
                </a:lnTo>
                <a:lnTo>
                  <a:pt x="6350792" y="7400924"/>
                </a:lnTo>
                <a:lnTo>
                  <a:pt x="5759647" y="8583213"/>
                </a:lnTo>
                <a:lnTo>
                  <a:pt x="4491634" y="8583213"/>
                </a:lnTo>
                <a:close/>
                <a:moveTo>
                  <a:pt x="3900486" y="2466971"/>
                </a:moveTo>
                <a:lnTo>
                  <a:pt x="4491632" y="1284681"/>
                </a:lnTo>
                <a:lnTo>
                  <a:pt x="5759645" y="1284681"/>
                </a:lnTo>
                <a:lnTo>
                  <a:pt x="6350790" y="2466971"/>
                </a:lnTo>
                <a:lnTo>
                  <a:pt x="5759645" y="3649261"/>
                </a:lnTo>
                <a:lnTo>
                  <a:pt x="4491632" y="3649261"/>
                </a:lnTo>
                <a:close/>
                <a:moveTo>
                  <a:pt x="1950246" y="6218632"/>
                </a:moveTo>
                <a:lnTo>
                  <a:pt x="2541391" y="5036343"/>
                </a:lnTo>
                <a:lnTo>
                  <a:pt x="3809408" y="5036343"/>
                </a:lnTo>
                <a:lnTo>
                  <a:pt x="4400553" y="6218632"/>
                </a:lnTo>
                <a:lnTo>
                  <a:pt x="3809408" y="7400921"/>
                </a:lnTo>
                <a:lnTo>
                  <a:pt x="2541391" y="7400921"/>
                </a:lnTo>
                <a:close/>
                <a:moveTo>
                  <a:pt x="1950245" y="8685607"/>
                </a:moveTo>
                <a:lnTo>
                  <a:pt x="2541390" y="7503317"/>
                </a:lnTo>
                <a:lnTo>
                  <a:pt x="3809407" y="7503317"/>
                </a:lnTo>
                <a:lnTo>
                  <a:pt x="4400552" y="8685607"/>
                </a:lnTo>
                <a:lnTo>
                  <a:pt x="3809407" y="9867896"/>
                </a:lnTo>
                <a:lnTo>
                  <a:pt x="2541390" y="9867896"/>
                </a:lnTo>
                <a:close/>
                <a:moveTo>
                  <a:pt x="1950244" y="1284683"/>
                </a:moveTo>
                <a:lnTo>
                  <a:pt x="2541390" y="102392"/>
                </a:lnTo>
                <a:lnTo>
                  <a:pt x="3809406" y="102392"/>
                </a:lnTo>
                <a:lnTo>
                  <a:pt x="4400551" y="1284683"/>
                </a:lnTo>
                <a:lnTo>
                  <a:pt x="3809406" y="2466971"/>
                </a:lnTo>
                <a:lnTo>
                  <a:pt x="2541390" y="2466971"/>
                </a:lnTo>
                <a:close/>
                <a:moveTo>
                  <a:pt x="1950244" y="3751657"/>
                </a:moveTo>
                <a:lnTo>
                  <a:pt x="2541389" y="2569367"/>
                </a:lnTo>
                <a:lnTo>
                  <a:pt x="3809405" y="2569367"/>
                </a:lnTo>
                <a:lnTo>
                  <a:pt x="4400550" y="3751657"/>
                </a:lnTo>
                <a:lnTo>
                  <a:pt x="3809405" y="4933947"/>
                </a:lnTo>
                <a:lnTo>
                  <a:pt x="2541389" y="4933947"/>
                </a:lnTo>
                <a:close/>
                <a:moveTo>
                  <a:pt x="1" y="2518169"/>
                </a:moveTo>
                <a:lnTo>
                  <a:pt x="591146" y="1335879"/>
                </a:lnTo>
                <a:lnTo>
                  <a:pt x="1859161" y="1335879"/>
                </a:lnTo>
                <a:lnTo>
                  <a:pt x="2450306" y="2518169"/>
                </a:lnTo>
                <a:lnTo>
                  <a:pt x="1859161" y="3700459"/>
                </a:lnTo>
                <a:lnTo>
                  <a:pt x="591146" y="3700459"/>
                </a:lnTo>
                <a:close/>
                <a:moveTo>
                  <a:pt x="0" y="7452119"/>
                </a:moveTo>
                <a:lnTo>
                  <a:pt x="591145" y="6269829"/>
                </a:lnTo>
                <a:lnTo>
                  <a:pt x="1859161" y="6269829"/>
                </a:lnTo>
                <a:lnTo>
                  <a:pt x="2450306" y="7452119"/>
                </a:lnTo>
                <a:lnTo>
                  <a:pt x="1859161" y="8634408"/>
                </a:lnTo>
                <a:lnTo>
                  <a:pt x="591145" y="8634408"/>
                </a:lnTo>
                <a:close/>
                <a:moveTo>
                  <a:pt x="0" y="4985145"/>
                </a:moveTo>
                <a:lnTo>
                  <a:pt x="591145" y="3802855"/>
                </a:lnTo>
                <a:lnTo>
                  <a:pt x="1859161" y="3802855"/>
                </a:lnTo>
                <a:lnTo>
                  <a:pt x="2450305" y="4985145"/>
                </a:lnTo>
                <a:lnTo>
                  <a:pt x="1859161" y="6167433"/>
                </a:lnTo>
                <a:lnTo>
                  <a:pt x="591145" y="616743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31800" dist="50800" dir="10200000" sx="105000" sy="105000" algn="ctr" rotWithShape="0">
              <a:srgbClr val="000000">
                <a:alpha val="1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B5585-79D3-D775-CE9A-A3CA45F27764}"/>
              </a:ext>
            </a:extLst>
          </p:cNvPr>
          <p:cNvSpPr txBox="1"/>
          <p:nvPr/>
        </p:nvSpPr>
        <p:spPr>
          <a:xfrm>
            <a:off x="457200" y="990600"/>
            <a:ext cx="10022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nstantia" panose="02030602050306030303" pitchFamily="18" charset="0"/>
              </a:rPr>
              <a:t>What is Customer Churn?</a:t>
            </a:r>
            <a:endParaRPr lang="en-IN" sz="6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00E6E-EFB6-1347-78FC-1170B8BAB16D}"/>
              </a:ext>
            </a:extLst>
          </p:cNvPr>
          <p:cNvSpPr txBox="1"/>
          <p:nvPr/>
        </p:nvSpPr>
        <p:spPr>
          <a:xfrm>
            <a:off x="457200" y="2151727"/>
            <a:ext cx="10604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" panose="02040604050505020304" pitchFamily="18" charset="0"/>
              </a:rPr>
              <a:t>Churn refers to the phenomenon where customers stop doing business with an online retailer or service over a specified period. It is a critical metric as it directly impacts a company's revenue and growth potential. Understanding and managing churn is essential for maintaining a healthy and sustainable customer base.</a:t>
            </a:r>
            <a:endParaRPr lang="en-IN" sz="2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8CC336-669B-98DA-58BD-0976F60C8192}"/>
              </a:ext>
            </a:extLst>
          </p:cNvPr>
          <p:cNvGrpSpPr/>
          <p:nvPr/>
        </p:nvGrpSpPr>
        <p:grpSpPr>
          <a:xfrm>
            <a:off x="47625" y="0"/>
            <a:ext cx="2428875" cy="6858000"/>
            <a:chOff x="47625" y="0"/>
            <a:chExt cx="242887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D1CE51-DC23-A54A-493D-2DA35F5F9DE8}"/>
                </a:ext>
              </a:extLst>
            </p:cNvPr>
            <p:cNvSpPr/>
            <p:nvPr/>
          </p:nvSpPr>
          <p:spPr>
            <a:xfrm>
              <a:off x="47625" y="0"/>
              <a:ext cx="2428875" cy="6858000"/>
            </a:xfrm>
            <a:prstGeom prst="rect">
              <a:avLst/>
            </a:prstGeom>
            <a:solidFill>
              <a:srgbClr val="BC00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0A36B-AB39-6D4A-4758-FC811839EBC0}"/>
                </a:ext>
              </a:extLst>
            </p:cNvPr>
            <p:cNvSpPr txBox="1"/>
            <p:nvPr/>
          </p:nvSpPr>
          <p:spPr>
            <a:xfrm>
              <a:off x="535782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01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47BA4-F212-F4CF-113C-090AB3DAE229}"/>
                </a:ext>
              </a:extLst>
            </p:cNvPr>
            <p:cNvSpPr txBox="1"/>
            <p:nvPr/>
          </p:nvSpPr>
          <p:spPr>
            <a:xfrm>
              <a:off x="400050" y="571500"/>
              <a:ext cx="162163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Defining the business problem and Goal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5762635-62E4-079F-488D-22E880DE500D}"/>
              </a:ext>
            </a:extLst>
          </p:cNvPr>
          <p:cNvSpPr txBox="1"/>
          <p:nvPr/>
        </p:nvSpPr>
        <p:spPr>
          <a:xfrm>
            <a:off x="10278665" y="571500"/>
            <a:ext cx="1621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135C30-7FD7-D223-174B-A331BE407113}"/>
              </a:ext>
            </a:extLst>
          </p:cNvPr>
          <p:cNvSpPr/>
          <p:nvPr/>
        </p:nvSpPr>
        <p:spPr>
          <a:xfrm>
            <a:off x="800100" y="857250"/>
            <a:ext cx="3257550" cy="5529263"/>
          </a:xfrm>
          <a:prstGeom prst="roundRect">
            <a:avLst/>
          </a:prstGeom>
          <a:solidFill>
            <a:srgbClr val="EC14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84E4D-146F-2E52-544D-9953C39E5C75}"/>
              </a:ext>
            </a:extLst>
          </p:cNvPr>
          <p:cNvSpPr txBox="1"/>
          <p:nvPr/>
        </p:nvSpPr>
        <p:spPr>
          <a:xfrm>
            <a:off x="942975" y="96270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PURPOSE</a:t>
            </a:r>
            <a:endParaRPr lang="en-IN" sz="3600" b="1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F5AE6-8AC1-34BC-55B0-1230EF709EC9}"/>
              </a:ext>
            </a:extLst>
          </p:cNvPr>
          <p:cNvSpPr txBox="1"/>
          <p:nvPr/>
        </p:nvSpPr>
        <p:spPr>
          <a:xfrm>
            <a:off x="942975" y="1609040"/>
            <a:ext cx="281463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Analyze customer data to identify patterns and factors that contribute to churn.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Segment customers based on their likelihood to churn using various attributes (e.g., tenure, satisfaction score, order history).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Develop actionable insights and recommendations to I</a:t>
            </a:r>
            <a:r>
              <a:rPr lang="en-IN" dirty="0" err="1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mprove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 customer retention.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Constantia" panose="0203060205030603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48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0CA257-CECC-CD94-FB2B-F7FA941EF956}"/>
              </a:ext>
            </a:extLst>
          </p:cNvPr>
          <p:cNvSpPr/>
          <p:nvPr/>
        </p:nvSpPr>
        <p:spPr>
          <a:xfrm>
            <a:off x="4586288" y="842963"/>
            <a:ext cx="3529012" cy="5443537"/>
          </a:xfrm>
          <a:prstGeom prst="roundRect">
            <a:avLst/>
          </a:prstGeom>
          <a:solidFill>
            <a:srgbClr val="D1EB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84E4D-146F-2E52-544D-9953C39E5C75}"/>
              </a:ext>
            </a:extLst>
          </p:cNvPr>
          <p:cNvSpPr txBox="1"/>
          <p:nvPr/>
        </p:nvSpPr>
        <p:spPr>
          <a:xfrm>
            <a:off x="942975" y="96270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PURPOSE</a:t>
            </a:r>
            <a:endParaRPr lang="en-IN" sz="3600" b="1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F5AE6-8AC1-34BC-55B0-1230EF709EC9}"/>
              </a:ext>
            </a:extLst>
          </p:cNvPr>
          <p:cNvSpPr txBox="1"/>
          <p:nvPr/>
        </p:nvSpPr>
        <p:spPr>
          <a:xfrm>
            <a:off x="942975" y="1609040"/>
            <a:ext cx="281463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Analyze customer data to identify patterns and factors that contribute to churn.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Segment customers based on their likelihood to churn using various attributes (e.g., tenure, satisfaction score, order history).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Develop actionable insights and recommendations to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i</a:t>
            </a:r>
            <a:r>
              <a:rPr lang="en-IN" dirty="0" err="1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mprove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 customer retention.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Constantia" panose="02030602050306030303" pitchFamily="18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7AB9B-0D31-163A-FBA1-9E1AA533849A}"/>
              </a:ext>
            </a:extLst>
          </p:cNvPr>
          <p:cNvSpPr txBox="1"/>
          <p:nvPr/>
        </p:nvSpPr>
        <p:spPr>
          <a:xfrm>
            <a:off x="4845843" y="962708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BUSINESS NEEDS</a:t>
            </a:r>
            <a:endParaRPr lang="en-IN" sz="3600" b="1" dirty="0"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D037E-F5E8-2D6C-6848-C45E13AA2ED8}"/>
              </a:ext>
            </a:extLst>
          </p:cNvPr>
          <p:cNvSpPr txBox="1"/>
          <p:nvPr/>
        </p:nvSpPr>
        <p:spPr>
          <a:xfrm>
            <a:off x="4688681" y="1609040"/>
            <a:ext cx="281463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Retaining existing customers is more cost-effective than acquiring new 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Segment customers to target retention efforts more effectively.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Analyzing churn helps in identifying and retaining high-value customers, thus maximizing Customer Lifetime 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onstantia" panose="0203060205030603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5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2118B9-1F68-3716-8606-8E1F82A8F4C3}"/>
              </a:ext>
            </a:extLst>
          </p:cNvPr>
          <p:cNvSpPr/>
          <p:nvPr/>
        </p:nvSpPr>
        <p:spPr>
          <a:xfrm>
            <a:off x="8434388" y="800101"/>
            <a:ext cx="3128964" cy="5529262"/>
          </a:xfrm>
          <a:prstGeom prst="roundRect">
            <a:avLst/>
          </a:prstGeom>
          <a:solidFill>
            <a:srgbClr val="BA8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84E4D-146F-2E52-544D-9953C39E5C75}"/>
              </a:ext>
            </a:extLst>
          </p:cNvPr>
          <p:cNvSpPr txBox="1"/>
          <p:nvPr/>
        </p:nvSpPr>
        <p:spPr>
          <a:xfrm>
            <a:off x="942975" y="96270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PURPOSE</a:t>
            </a:r>
            <a:endParaRPr lang="en-IN" sz="3600" b="1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F5AE6-8AC1-34BC-55B0-1230EF709EC9}"/>
              </a:ext>
            </a:extLst>
          </p:cNvPr>
          <p:cNvSpPr txBox="1"/>
          <p:nvPr/>
        </p:nvSpPr>
        <p:spPr>
          <a:xfrm>
            <a:off x="942975" y="1609040"/>
            <a:ext cx="281463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Analyze customer data to identify patterns and factors that contribute to churn.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Segment customers based on their likelihood to churn using various attributes (e.g., tenure, satisfaction score, order history).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Develop actionable insights and recommendations to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i</a:t>
            </a:r>
            <a:r>
              <a:rPr lang="en-IN" dirty="0" err="1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mprove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 customer retention.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Constantia" panose="02030602050306030303" pitchFamily="18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7AB9B-0D31-163A-FBA1-9E1AA533849A}"/>
              </a:ext>
            </a:extLst>
          </p:cNvPr>
          <p:cNvSpPr txBox="1"/>
          <p:nvPr/>
        </p:nvSpPr>
        <p:spPr>
          <a:xfrm>
            <a:off x="4845843" y="962708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BUSINESS NEEDS</a:t>
            </a:r>
            <a:endParaRPr lang="en-IN" sz="3600" b="1" dirty="0">
              <a:solidFill>
                <a:schemeClr val="bg1"/>
              </a:solidFill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D037E-F5E8-2D6C-6848-C45E13AA2ED8}"/>
              </a:ext>
            </a:extLst>
          </p:cNvPr>
          <p:cNvSpPr txBox="1"/>
          <p:nvPr/>
        </p:nvSpPr>
        <p:spPr>
          <a:xfrm>
            <a:off x="4688681" y="1609040"/>
            <a:ext cx="281463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Retaining existing customers is more cost-effective than acquiring new 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Segment customers to target retention efforts more effectively.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Analyzing churn helps in identifying and retaining high-value customers, thus maximizing Customer Lifetime  Value</a:t>
            </a:r>
          </a:p>
          <a:p>
            <a:endParaRPr lang="en-IN" dirty="0">
              <a:solidFill>
                <a:schemeClr val="bg1"/>
              </a:solidFill>
              <a:latin typeface="Constantia" panose="02030602050306030303" pitchFamily="18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82895-3F2B-97FE-04CC-CB7DC9F93535}"/>
              </a:ext>
            </a:extLst>
          </p:cNvPr>
          <p:cNvSpPr txBox="1"/>
          <p:nvPr/>
        </p:nvSpPr>
        <p:spPr>
          <a:xfrm>
            <a:off x="8748712" y="96270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OBJECTIVE</a:t>
            </a:r>
            <a:endParaRPr lang="en-IN" sz="3600" b="1" dirty="0"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77005-2B7B-C901-56CD-4522DB8B19B7}"/>
              </a:ext>
            </a:extLst>
          </p:cNvPr>
          <p:cNvSpPr txBox="1"/>
          <p:nvPr/>
        </p:nvSpPr>
        <p:spPr>
          <a:xfrm>
            <a:off x="8591549" y="1609038"/>
            <a:ext cx="2814638" cy="41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Quickly and accurately identify customers who are at high risk of churning.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Reduces the churn rate and increases customer lifetime 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 Condensed" panose="020B0502040204020203" pitchFamily="34" charset="0"/>
                <a:ea typeface="Verdana" panose="020B0604030504040204" pitchFamily="34" charset="0"/>
              </a:rPr>
              <a:t>Use insights from churn analysis to refine marketing and customer engagement strategies.</a:t>
            </a:r>
            <a:endParaRPr lang="en-IN" dirty="0">
              <a:latin typeface="Bahnschrift SemiBold Condensed" panose="020B0502040204020203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5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8CC336-669B-98DA-58BD-0976F60C8192}"/>
              </a:ext>
            </a:extLst>
          </p:cNvPr>
          <p:cNvGrpSpPr/>
          <p:nvPr/>
        </p:nvGrpSpPr>
        <p:grpSpPr>
          <a:xfrm>
            <a:off x="47625" y="0"/>
            <a:ext cx="2428875" cy="6858000"/>
            <a:chOff x="47625" y="0"/>
            <a:chExt cx="242887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D1CE51-DC23-A54A-493D-2DA35F5F9DE8}"/>
                </a:ext>
              </a:extLst>
            </p:cNvPr>
            <p:cNvSpPr/>
            <p:nvPr/>
          </p:nvSpPr>
          <p:spPr>
            <a:xfrm>
              <a:off x="47625" y="0"/>
              <a:ext cx="2428875" cy="6858000"/>
            </a:xfrm>
            <a:prstGeom prst="rect">
              <a:avLst/>
            </a:prstGeom>
            <a:solidFill>
              <a:srgbClr val="BC00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70A36B-AB39-6D4A-4758-FC811839EBC0}"/>
                </a:ext>
              </a:extLst>
            </p:cNvPr>
            <p:cNvSpPr txBox="1"/>
            <p:nvPr/>
          </p:nvSpPr>
          <p:spPr>
            <a:xfrm>
              <a:off x="535782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01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47BA4-F212-F4CF-113C-090AB3DAE229}"/>
                </a:ext>
              </a:extLst>
            </p:cNvPr>
            <p:cNvSpPr txBox="1"/>
            <p:nvPr/>
          </p:nvSpPr>
          <p:spPr>
            <a:xfrm>
              <a:off x="400050" y="571500"/>
              <a:ext cx="162163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Defining the business problem and Goal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EB0287-679C-146D-4701-347FF628FB3D}"/>
              </a:ext>
            </a:extLst>
          </p:cNvPr>
          <p:cNvGrpSpPr/>
          <p:nvPr/>
        </p:nvGrpSpPr>
        <p:grpSpPr>
          <a:xfrm>
            <a:off x="2428875" y="0"/>
            <a:ext cx="2428875" cy="6858000"/>
            <a:chOff x="2428875" y="0"/>
            <a:chExt cx="242887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4024A8-00D0-AC60-428D-149801EBE14C}"/>
                </a:ext>
              </a:extLst>
            </p:cNvPr>
            <p:cNvSpPr/>
            <p:nvPr/>
          </p:nvSpPr>
          <p:spPr>
            <a:xfrm>
              <a:off x="2428875" y="0"/>
              <a:ext cx="2428875" cy="6858000"/>
            </a:xfrm>
            <a:prstGeom prst="rect">
              <a:avLst/>
            </a:prstGeom>
            <a:solidFill>
              <a:srgbClr val="FA06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DB6FCD-8776-3601-3BEC-489A1508E1C0}"/>
                </a:ext>
              </a:extLst>
            </p:cNvPr>
            <p:cNvSpPr txBox="1"/>
            <p:nvPr/>
          </p:nvSpPr>
          <p:spPr>
            <a:xfrm>
              <a:off x="2964657" y="4686300"/>
              <a:ext cx="161448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02</a:t>
              </a:r>
              <a:endParaRPr lang="en-IN" sz="11500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03876B-FC42-A4FD-9BAE-C2F0B1DD1888}"/>
                </a:ext>
              </a:extLst>
            </p:cNvPr>
            <p:cNvSpPr txBox="1"/>
            <p:nvPr/>
          </p:nvSpPr>
          <p:spPr>
            <a:xfrm>
              <a:off x="2856309" y="571500"/>
              <a:ext cx="16216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Identifying and Collecting the relevant data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5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26903-CFB5-4AA9-3959-8217CB31B931}"/>
              </a:ext>
            </a:extLst>
          </p:cNvPr>
          <p:cNvSpPr txBox="1"/>
          <p:nvPr/>
        </p:nvSpPr>
        <p:spPr>
          <a:xfrm>
            <a:off x="3104107" y="197755"/>
            <a:ext cx="598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mic Sans MS" panose="030F0702030302020204" pitchFamily="66" charset="0"/>
              </a:rPr>
              <a:t>DATA OVERVIEW</a:t>
            </a:r>
            <a:endParaRPr lang="en-IN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E224E0-1DE7-33C2-6C05-D91D6E4D87C8}"/>
              </a:ext>
            </a:extLst>
          </p:cNvPr>
          <p:cNvSpPr/>
          <p:nvPr/>
        </p:nvSpPr>
        <p:spPr>
          <a:xfrm>
            <a:off x="236934" y="3663316"/>
            <a:ext cx="2886075" cy="2666047"/>
          </a:xfrm>
          <a:prstGeom prst="ellipse">
            <a:avLst/>
          </a:prstGeom>
          <a:solidFill>
            <a:srgbClr val="FE9C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1C29BF-4365-CAF7-DD93-3AF608A07ACC}"/>
              </a:ext>
            </a:extLst>
          </p:cNvPr>
          <p:cNvSpPr/>
          <p:nvPr/>
        </p:nvSpPr>
        <p:spPr>
          <a:xfrm>
            <a:off x="3397149" y="2729121"/>
            <a:ext cx="2886075" cy="2666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02E44-2A15-A2BB-0931-018BF091C526}"/>
              </a:ext>
            </a:extLst>
          </p:cNvPr>
          <p:cNvSpPr/>
          <p:nvPr/>
        </p:nvSpPr>
        <p:spPr>
          <a:xfrm>
            <a:off x="6433095" y="1248728"/>
            <a:ext cx="2686050" cy="2457450"/>
          </a:xfrm>
          <a:prstGeom prst="ellipse">
            <a:avLst/>
          </a:prstGeom>
          <a:solidFill>
            <a:srgbClr val="BA8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58824C-629A-A5C3-DA25-7F6C10483B51}"/>
              </a:ext>
            </a:extLst>
          </p:cNvPr>
          <p:cNvSpPr/>
          <p:nvPr/>
        </p:nvSpPr>
        <p:spPr>
          <a:xfrm>
            <a:off x="9269016" y="2611757"/>
            <a:ext cx="2686050" cy="26660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6AC77-670D-44E6-0D2E-061AC193F5D5}"/>
              </a:ext>
            </a:extLst>
          </p:cNvPr>
          <p:cNvSpPr txBox="1"/>
          <p:nvPr/>
        </p:nvSpPr>
        <p:spPr>
          <a:xfrm>
            <a:off x="686395" y="4180731"/>
            <a:ext cx="1987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The dataset belongs to a leading online E-Commerce company.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A75C9-11BD-0BF8-A9FA-BF7EE5DA0E22}"/>
              </a:ext>
            </a:extLst>
          </p:cNvPr>
          <p:cNvSpPr txBox="1"/>
          <p:nvPr/>
        </p:nvSpPr>
        <p:spPr>
          <a:xfrm>
            <a:off x="6831658" y="1576983"/>
            <a:ext cx="18395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The dataset contains various attributes related to customer demographics, behavior, and transaction history.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E2A38-4AB2-A14B-D08A-7FC18D78F1C0}"/>
              </a:ext>
            </a:extLst>
          </p:cNvPr>
          <p:cNvSpPr txBox="1"/>
          <p:nvPr/>
        </p:nvSpPr>
        <p:spPr>
          <a:xfrm>
            <a:off x="10039350" y="3395663"/>
            <a:ext cx="153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3D0F6-E62C-EBCC-9DB8-2566C5A8C797}"/>
              </a:ext>
            </a:extLst>
          </p:cNvPr>
          <p:cNvSpPr txBox="1"/>
          <p:nvPr/>
        </p:nvSpPr>
        <p:spPr>
          <a:xfrm>
            <a:off x="9350572" y="3621614"/>
            <a:ext cx="255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Total Records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5630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Total Attributes: 20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352B7-AEB6-EBC7-F385-39F4BE7A4954}"/>
              </a:ext>
            </a:extLst>
          </p:cNvPr>
          <p:cNvSpPr txBox="1"/>
          <p:nvPr/>
        </p:nvSpPr>
        <p:spPr>
          <a:xfrm>
            <a:off x="3947217" y="3417674"/>
            <a:ext cx="1785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Collected from Kaggle</a:t>
            </a: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934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953</Words>
  <Application>Microsoft Office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MingLiU_HKSCS-ExtB</vt:lpstr>
      <vt:lpstr>Aptos Narrow</vt:lpstr>
      <vt:lpstr>Arial</vt:lpstr>
      <vt:lpstr>Bahnschrift SemiBold Condensed</vt:lpstr>
      <vt:lpstr>Bahnschrift SemiBold SemiConden</vt:lpstr>
      <vt:lpstr>Calibri</vt:lpstr>
      <vt:lpstr>Calibri Light</vt:lpstr>
      <vt:lpstr>Century</vt:lpstr>
      <vt:lpstr>Comic Sans MS</vt:lpstr>
      <vt:lpstr>Constantia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Preparation</vt:lpstr>
      <vt:lpstr>PowerPoint Presentation</vt:lpstr>
      <vt:lpstr>PowerPoint Presentation</vt:lpstr>
      <vt:lpstr>Insights: Customer Analysis</vt:lpstr>
      <vt:lpstr>PowerPoint Presentation</vt:lpstr>
      <vt:lpstr>Insights: Customer Churn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Athira S</dc:creator>
  <cp:lastModifiedBy>Athira S</cp:lastModifiedBy>
  <cp:revision>3</cp:revision>
  <dcterms:created xsi:type="dcterms:W3CDTF">2024-06-17T06:53:09Z</dcterms:created>
  <dcterms:modified xsi:type="dcterms:W3CDTF">2024-06-19T07:49:36Z</dcterms:modified>
</cp:coreProperties>
</file>