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93" r:id="rId6"/>
    <p:sldId id="294" r:id="rId7"/>
    <p:sldId id="295" r:id="rId8"/>
    <p:sldId id="283" r:id="rId9"/>
    <p:sldId id="284" r:id="rId10"/>
    <p:sldId id="285" r:id="rId11"/>
    <p:sldId id="286" r:id="rId12"/>
    <p:sldId id="287" r:id="rId13"/>
    <p:sldId id="290" r:id="rId14"/>
    <p:sldId id="292" r:id="rId15"/>
    <p:sldId id="282" r:id="rId16"/>
    <p:sldId id="296" r:id="rId17"/>
    <p:sldId id="297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655" autoAdjust="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CBFBC-FF1E-91B3-AE79-F34186ED4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7D54CC-4DF6-AA36-B7AF-79C5E472C9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2661A8-8632-35B5-7409-09417B31D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2579D-349A-7435-582B-2E4AC3E4D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68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58579-AE50-2311-E79A-DA568958D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EE50F9-13B8-5E37-FEC3-5613EAED70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7C7754-5F75-D936-E42C-58CD9CCE7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DCEC4-2D16-70D4-309A-7EF7E0CBA4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35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B5ECD-9B17-D35E-09CB-746589434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3B7BFE-A080-708E-6548-5B49A5F34A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694D2F-C406-B2D0-560F-0972FFBB12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D3320-BB95-2E75-E999-719B3293B0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71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2E214-D5A3-845C-F274-E02D5D266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9FE783-CDD4-8C27-6BC0-4158E44EA2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EC448E-BC25-71BD-E2B6-24E87DBC4C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13B4E-A648-8E99-E193-0061EA662C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10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4ACCF-3008-C4F5-F057-3FE8261B7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37E3E3-FC87-BC7F-D352-89812A76AD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B7F9A7-68F0-B93A-6128-C171A034EA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FDDA3-5F75-96CB-80CE-C93D3C6D4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80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7ED4E-28FB-18B4-1265-7ECFB211C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214596-A107-C690-C39F-61FB83561B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4BC392-EB58-B264-7572-C24D5C2715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A23F4-0C95-3068-4520-8CF6EA7592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99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A595B-598B-B6B8-91CB-742773788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332229-455F-17EE-233D-A3315423FC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6E2FBE-547D-DC42-16ED-DC09A4F06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F832B-1727-26FA-260E-F388F5B551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15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D26A7-7097-1E9E-0E83-7B8251BF8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2FBD31-6830-D9C5-5CC8-15F6E31845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FE929B-3BA4-58D6-C779-3FAA84E33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9FEF0-3201-8362-3405-DF0A2EE2B9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35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A2ADC-E922-D735-4691-485DF0E23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F37037-9B70-8647-7EFC-89A8668458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2D5AB7-8D28-EC48-3DDA-DF2E3C179D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69752-BC53-AADE-9284-77143B26E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24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FFC1E-4EDA-BEA3-8F36-720B5D205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8ACE4E-A4B5-9BEB-6DA5-9008262A51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3DE8C5-790F-9205-2E71-93CD66B4A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B874C-25C4-B625-AAFF-6EBAC07506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582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3382" y="3429000"/>
            <a:ext cx="6182424" cy="3041513"/>
          </a:xfrm>
        </p:spPr>
        <p:txBody>
          <a:bodyPr anchor="ctr"/>
          <a:lstStyle/>
          <a:p>
            <a:r>
              <a:rPr lang="en" dirty="0"/>
              <a:t>Cis-476 term project</a:t>
            </a:r>
            <a:br>
              <a:rPr lang="en" dirty="0"/>
            </a:br>
            <a:br>
              <a:rPr lang="en" dirty="0"/>
            </a:br>
            <a:r>
              <a:rPr lang="en" sz="2400" dirty="0"/>
              <a:t>By: Athira Nakkara Radhakrishnan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F144-01F5-2292-16DD-01855A8D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Database Schema 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24BC02DD-FF41-7A31-929B-054B331D9394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152832" y="2180206"/>
            <a:ext cx="5179142" cy="3570963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u="sng" dirty="0"/>
              <a:t>users Table</a:t>
            </a:r>
          </a:p>
          <a:p>
            <a:pPr algn="l"/>
            <a:r>
              <a:rPr lang="en-US" dirty="0"/>
              <a:t>CREATE TABLE users (</a:t>
            </a:r>
          </a:p>
          <a:p>
            <a:pPr algn="l"/>
            <a:r>
              <a:rPr lang="en-US" dirty="0"/>
              <a:t>    id INT AUTO_INCREMENT PRIMARY KEY,</a:t>
            </a:r>
          </a:p>
          <a:p>
            <a:pPr algn="l"/>
            <a:r>
              <a:rPr lang="en-US" dirty="0"/>
              <a:t>    email VARCHAR(255) NOT NULL UNIQUE,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master_password_hash</a:t>
            </a:r>
            <a:r>
              <a:rPr lang="en-US" dirty="0"/>
              <a:t> VARCHAR(255) NOT NULL,</a:t>
            </a:r>
          </a:p>
          <a:p>
            <a:pPr algn="l"/>
            <a:r>
              <a:rPr lang="en-US" dirty="0"/>
              <a:t>    security_question_1 TEXT NOT NULL,</a:t>
            </a:r>
          </a:p>
          <a:p>
            <a:pPr algn="l"/>
            <a:r>
              <a:rPr lang="en-US" dirty="0"/>
              <a:t>    security_question_2 TEXT NOT NULL,</a:t>
            </a:r>
          </a:p>
          <a:p>
            <a:pPr algn="l"/>
            <a:r>
              <a:rPr lang="en-US" dirty="0"/>
              <a:t>    security_question_3 TEXT NOT NULL,</a:t>
            </a:r>
          </a:p>
          <a:p>
            <a:pPr algn="l"/>
            <a:r>
              <a:rPr lang="en-US" dirty="0"/>
              <a:t>    security_answer_1_hash VARCHAR(255) NOT NULL,</a:t>
            </a:r>
          </a:p>
          <a:p>
            <a:pPr algn="l"/>
            <a:r>
              <a:rPr lang="en-US" dirty="0"/>
              <a:t>    security_answer_2_hash VARCHAR(255) NOT NULL,</a:t>
            </a:r>
          </a:p>
          <a:p>
            <a:pPr algn="l"/>
            <a:r>
              <a:rPr lang="en-US" dirty="0"/>
              <a:t>    security_answer_3_hash VARCHAR(255) NOT NULL,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created_at</a:t>
            </a:r>
            <a:r>
              <a:rPr lang="en-US" dirty="0"/>
              <a:t> TIMESTAMP DEFAULT CURRENT_TIMESTAMP</a:t>
            </a:r>
          </a:p>
          <a:p>
            <a:pPr algn="l"/>
            <a:r>
              <a:rPr lang="en-US" dirty="0"/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57C4F-ADD0-DEF0-57E3-6EBB6E43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able Placeholder 2">
            <a:extLst>
              <a:ext uri="{FF2B5EF4-FFF2-40B4-BE49-F238E27FC236}">
                <a16:creationId xmlns:a16="http://schemas.microsoft.com/office/drawing/2014/main" id="{F030CC21-D655-2C33-B7CE-3677CA34B048}"/>
              </a:ext>
            </a:extLst>
          </p:cNvPr>
          <p:cNvSpPr txBox="1">
            <a:spLocks/>
          </p:cNvSpPr>
          <p:nvPr/>
        </p:nvSpPr>
        <p:spPr>
          <a:xfrm>
            <a:off x="6017342" y="2180206"/>
            <a:ext cx="6174658" cy="290299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u="sng" dirty="0" err="1"/>
              <a:t>Vault_items</a:t>
            </a:r>
            <a:r>
              <a:rPr lang="en-US" b="1" u="sng" dirty="0"/>
              <a:t> Table</a:t>
            </a:r>
          </a:p>
          <a:p>
            <a:pPr algn="l"/>
            <a:r>
              <a:rPr lang="en-US" dirty="0"/>
              <a:t>CREATE TABLE vault (</a:t>
            </a:r>
          </a:p>
          <a:p>
            <a:pPr algn="l"/>
            <a:r>
              <a:rPr lang="en-US" dirty="0"/>
              <a:t>    id INT AUTO_INCREMENT PRIMARY KEY,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user_id</a:t>
            </a:r>
            <a:r>
              <a:rPr lang="en-US" dirty="0"/>
              <a:t> INT NOT NULL,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item_type</a:t>
            </a:r>
            <a:r>
              <a:rPr lang="en-US" dirty="0"/>
              <a:t> ENUM('Login', 'Credit Card', 'Identity', 'Secure Note') NOT NULL,</a:t>
            </a:r>
          </a:p>
          <a:p>
            <a:pPr algn="l"/>
            <a:r>
              <a:rPr lang="en-US" dirty="0"/>
              <a:t>    data TEXT NOT NULL,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created_at</a:t>
            </a:r>
            <a:r>
              <a:rPr lang="en-US" dirty="0"/>
              <a:t> TIMESTAMP DEFAULT CURRENT_TIMESTAMP,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updated_at</a:t>
            </a:r>
            <a:r>
              <a:rPr lang="en-US" dirty="0"/>
              <a:t> TIMESTAMP DEFAULT CURRENT_TIMESTAMP ON UPDATE CURRENT_TIMESTAMP,</a:t>
            </a:r>
          </a:p>
          <a:p>
            <a:pPr algn="l"/>
            <a:r>
              <a:rPr lang="en-US" dirty="0"/>
              <a:t>    FOREIGN KEY (</a:t>
            </a:r>
            <a:r>
              <a:rPr lang="en-US" dirty="0" err="1"/>
              <a:t>user_id</a:t>
            </a:r>
            <a:r>
              <a:rPr lang="en-US" dirty="0"/>
              <a:t>) REFERENCES users(id) ON DELETE CASCADE</a:t>
            </a:r>
          </a:p>
          <a:p>
            <a:pPr algn="l"/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62957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EB7CE-2235-BDC6-2FF5-3E2C87110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AC24C-A7FF-2EBD-FDBB-8174164E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Database Schema 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73F4D61-F43C-ED4C-9D90-2E561B52D3EF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759542" y="2563666"/>
            <a:ext cx="5179142" cy="2627768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b="1" u="sng" dirty="0" err="1"/>
              <a:t>clipboard_logs</a:t>
            </a:r>
            <a:r>
              <a:rPr lang="en-US" b="1" u="sng" dirty="0"/>
              <a:t> Table</a:t>
            </a:r>
          </a:p>
          <a:p>
            <a:pPr algn="l"/>
            <a:r>
              <a:rPr lang="en-US" dirty="0"/>
              <a:t>CREATE TABLE </a:t>
            </a:r>
            <a:r>
              <a:rPr lang="en-US" dirty="0" err="1"/>
              <a:t>clipboard_logs</a:t>
            </a:r>
            <a:r>
              <a:rPr lang="en-US" dirty="0"/>
              <a:t> (</a:t>
            </a:r>
          </a:p>
          <a:p>
            <a:pPr algn="l"/>
            <a:r>
              <a:rPr lang="en-US" dirty="0"/>
              <a:t>    id INT AUTO_INCREMENT PRIMARY KEY,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user_id</a:t>
            </a:r>
            <a:r>
              <a:rPr lang="en-US" dirty="0"/>
              <a:t> INT NOT NULL,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data_type</a:t>
            </a:r>
            <a:r>
              <a:rPr lang="en-US" dirty="0"/>
              <a:t> ENUM('Login', 'Credit Card', 'Identity', 'Secure Notes') NOT NULL,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data_value</a:t>
            </a:r>
            <a:r>
              <a:rPr lang="en-US" dirty="0"/>
              <a:t> TEXT NOT NULL,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copied_at</a:t>
            </a:r>
            <a:r>
              <a:rPr lang="en-US" dirty="0"/>
              <a:t> TIMESTAMP DEFAULT CURRENT_TIMESTAMP,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expiration_time</a:t>
            </a:r>
            <a:r>
              <a:rPr lang="en-US" dirty="0"/>
              <a:t> TIMESTAMP DEFAULT NULL,</a:t>
            </a:r>
          </a:p>
          <a:p>
            <a:pPr algn="l"/>
            <a:r>
              <a:rPr lang="en-US" dirty="0"/>
              <a:t>    FOREIGN KEY (</a:t>
            </a:r>
            <a:r>
              <a:rPr lang="en-US" dirty="0" err="1"/>
              <a:t>user_id</a:t>
            </a:r>
            <a:r>
              <a:rPr lang="en-US" dirty="0"/>
              <a:t>) REFERENCES users(id) ON DELETE CASCADE</a:t>
            </a:r>
          </a:p>
          <a:p>
            <a:pPr algn="l"/>
            <a:r>
              <a:rPr lang="en-US" dirty="0"/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70DF8-6EC2-B023-7237-674BC81D9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able Placeholder 2">
            <a:extLst>
              <a:ext uri="{FF2B5EF4-FFF2-40B4-BE49-F238E27FC236}">
                <a16:creationId xmlns:a16="http://schemas.microsoft.com/office/drawing/2014/main" id="{6E4FD96D-E0AB-DEB7-1A52-B030B9F4909A}"/>
              </a:ext>
            </a:extLst>
          </p:cNvPr>
          <p:cNvSpPr txBox="1">
            <a:spLocks/>
          </p:cNvSpPr>
          <p:nvPr/>
        </p:nvSpPr>
        <p:spPr>
          <a:xfrm>
            <a:off x="5938684" y="2741409"/>
            <a:ext cx="6061587" cy="177159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u="sng" dirty="0" err="1"/>
              <a:t>activity_logs</a:t>
            </a:r>
            <a:r>
              <a:rPr lang="en-US" b="1" u="sng" dirty="0"/>
              <a:t> Table</a:t>
            </a:r>
          </a:p>
          <a:p>
            <a:pPr algn="l"/>
            <a:r>
              <a:rPr lang="en-US" dirty="0"/>
              <a:t>CREATE TABLE </a:t>
            </a:r>
            <a:r>
              <a:rPr lang="en-US" dirty="0" err="1"/>
              <a:t>activity_logs</a:t>
            </a:r>
            <a:r>
              <a:rPr lang="en-US" dirty="0"/>
              <a:t> (</a:t>
            </a:r>
          </a:p>
          <a:p>
            <a:pPr algn="l"/>
            <a:r>
              <a:rPr lang="en-US" dirty="0"/>
              <a:t>    id INT AUTO_INCREMENT PRIMARY KEY,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user_id</a:t>
            </a:r>
            <a:r>
              <a:rPr lang="en-US" dirty="0"/>
              <a:t> INT NOT NULL,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last_activity</a:t>
            </a:r>
            <a:r>
              <a:rPr lang="en-US" dirty="0"/>
              <a:t> TIMESTAMP DEFAULT CURRENT_TIMESTAMP,</a:t>
            </a:r>
          </a:p>
          <a:p>
            <a:pPr algn="l"/>
            <a:r>
              <a:rPr lang="en-US" dirty="0"/>
              <a:t>    FOREIGN KEY (</a:t>
            </a:r>
            <a:r>
              <a:rPr lang="en-US" dirty="0" err="1"/>
              <a:t>user_id</a:t>
            </a:r>
            <a:r>
              <a:rPr lang="en-US" dirty="0"/>
              <a:t>) REFERENCES users(id) ON DELETE CASCADE</a:t>
            </a:r>
          </a:p>
          <a:p>
            <a:pPr algn="l"/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21584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675" y="2389239"/>
            <a:ext cx="4115783" cy="1187245"/>
          </a:xfrm>
        </p:spPr>
        <p:txBody>
          <a:bodyPr>
            <a:noAutofit/>
          </a:bodyPr>
          <a:lstStyle/>
          <a:p>
            <a:r>
              <a:rPr lang="en" sz="6000" dirty="0"/>
              <a:t>Live DEMO </a:t>
            </a:r>
            <a:endParaRPr lang="en-US" sz="6000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3A203-5609-AB60-9E33-D5323E371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45022319-F553-0868-595F-9190B5E257D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192424B4-3FE4-CC32-57A0-728B7DC79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717" y="1458063"/>
            <a:ext cx="3757397" cy="3499699"/>
          </a:xfrm>
          <a:prstGeom prst="rect">
            <a:avLst/>
          </a:prstGeom>
        </p:spPr>
      </p:pic>
      <p:pic>
        <p:nvPicPr>
          <p:cNvPr id="6" name="Picture 5" descr="A screenshot of a login form&#10;&#10;Description automatically generated">
            <a:extLst>
              <a:ext uri="{FF2B5EF4-FFF2-40B4-BE49-F238E27FC236}">
                <a16:creationId xmlns:a16="http://schemas.microsoft.com/office/drawing/2014/main" id="{5482547C-6947-495D-FD97-1487FABBA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986" y="1290637"/>
            <a:ext cx="342455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00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6C662-7530-2190-70FD-80738ED64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34C90DDD-BF12-1AAA-771A-6A91E87E30A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image12.jpg" descr="A screenshot of a computer&#10;&#10;Description automatically generated">
            <a:extLst>
              <a:ext uri="{FF2B5EF4-FFF2-40B4-BE49-F238E27FC236}">
                <a16:creationId xmlns:a16="http://schemas.microsoft.com/office/drawing/2014/main" id="{89DB7916-B48A-8E57-B2B3-998A3A24853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8410" y="643307"/>
            <a:ext cx="5586095" cy="3034665"/>
          </a:xfrm>
          <a:prstGeom prst="rect">
            <a:avLst/>
          </a:prstGeom>
          <a:ln/>
        </p:spPr>
      </p:pic>
      <p:pic>
        <p:nvPicPr>
          <p:cNvPr id="6" name="image10.jpg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8BA90DB8-CE8F-C23B-BBDF-623606BAE8D5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460607" y="2461628"/>
            <a:ext cx="4900295" cy="366522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65581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3238103"/>
            <a:ext cx="4847303" cy="2850181"/>
          </a:xfrm>
        </p:spPr>
        <p:txBody>
          <a:bodyPr>
            <a:noAutofit/>
          </a:bodyPr>
          <a:lstStyle/>
          <a:p>
            <a:r>
              <a:rPr lang="en-US" dirty="0"/>
              <a:t>Athira </a:t>
            </a:r>
            <a:r>
              <a:rPr lang="en-US" dirty="0" err="1"/>
              <a:t>Nakkara</a:t>
            </a:r>
            <a:r>
              <a:rPr lang="en-US" dirty="0"/>
              <a:t> Radhakrishnan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5314C-66A0-12B3-F930-6315A4DF7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827C9-C566-C8F7-13B8-391E26A5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982" y="504872"/>
            <a:ext cx="9953308" cy="904151"/>
          </a:xfrm>
        </p:spPr>
        <p:txBody>
          <a:bodyPr>
            <a:normAutofit/>
          </a:bodyPr>
          <a:lstStyle/>
          <a:p>
            <a:r>
              <a:rPr lang="en" sz="4400" dirty="0"/>
              <a:t>MYPASS – TERM PROJECT </a:t>
            </a:r>
            <a:endParaRPr lang="en-US" sz="4400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91F6CD06-F58D-1923-6740-A6981342F64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DCDA46B-0CFA-67DF-7884-FA4BD33CF7B3}"/>
              </a:ext>
            </a:extLst>
          </p:cNvPr>
          <p:cNvSpPr txBox="1">
            <a:spLocks/>
          </p:cNvSpPr>
          <p:nvPr/>
        </p:nvSpPr>
        <p:spPr>
          <a:xfrm>
            <a:off x="3198061" y="1182985"/>
            <a:ext cx="5795877" cy="9041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1"/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1"/>
            <a:r>
              <a:rPr lang="en-US" sz="3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Tools and Technologies</a:t>
            </a:r>
          </a:p>
          <a:p>
            <a:pPr marR="0" lvl="1"/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63B2B44-8FBC-DCEE-DF66-DE77B893480C}"/>
              </a:ext>
            </a:extLst>
          </p:cNvPr>
          <p:cNvSpPr txBox="1">
            <a:spLocks/>
          </p:cNvSpPr>
          <p:nvPr/>
        </p:nvSpPr>
        <p:spPr>
          <a:xfrm>
            <a:off x="717374" y="2162938"/>
            <a:ext cx="3348599" cy="330570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1"/>
            <a:r>
              <a:rPr lang="en-US" sz="3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Frontend:</a:t>
            </a:r>
          </a:p>
          <a:p>
            <a:pPr marL="914400" marR="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ea typeface="SimSun" panose="02010600030101010101" pitchFamily="2" charset="-122"/>
              </a:rPr>
              <a:t>React</a:t>
            </a:r>
          </a:p>
          <a:p>
            <a:pPr marL="914400" marR="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ea typeface="SimSun" panose="02010600030101010101" pitchFamily="2" charset="-122"/>
              </a:rPr>
              <a:t>Axios</a:t>
            </a:r>
          </a:p>
          <a:p>
            <a:pPr marL="914400" marR="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ea typeface="SimSun" panose="02010600030101010101" pitchFamily="2" charset="-122"/>
              </a:rPr>
              <a:t>HTML</a:t>
            </a:r>
          </a:p>
          <a:p>
            <a:pPr marL="914400" marR="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ea typeface="SimSun" panose="02010600030101010101" pitchFamily="2" charset="-122"/>
              </a:rPr>
              <a:t>CSS</a:t>
            </a:r>
          </a:p>
          <a:p>
            <a:pPr marL="914400" marR="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ea typeface="SimSun" panose="02010600030101010101" pitchFamily="2" charset="-122"/>
              </a:rPr>
              <a:t>JavaScript</a:t>
            </a:r>
          </a:p>
          <a:p>
            <a:pPr marL="914400" marR="0" lvl="1" indent="-457200">
              <a:buFont typeface="Arial" panose="020B0604020202020204" pitchFamily="34" charset="0"/>
              <a:buChar char="•"/>
            </a:pPr>
            <a:endParaRPr lang="en-US" sz="3200" b="1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1"/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72AEE5-AB36-18DE-9435-F59C0B3F76DD}"/>
              </a:ext>
            </a:extLst>
          </p:cNvPr>
          <p:cNvSpPr txBox="1">
            <a:spLocks/>
          </p:cNvSpPr>
          <p:nvPr/>
        </p:nvSpPr>
        <p:spPr>
          <a:xfrm>
            <a:off x="4421699" y="1776146"/>
            <a:ext cx="3348599" cy="3305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1"/>
            <a:r>
              <a:rPr lang="en-US" sz="3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Backend:</a:t>
            </a:r>
          </a:p>
          <a:p>
            <a:pPr marL="914400" marR="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ea typeface="SimSun" panose="02010600030101010101" pitchFamily="2" charset="-122"/>
              </a:rPr>
              <a:t>PHP</a:t>
            </a:r>
          </a:p>
          <a:p>
            <a:pPr marL="914400" marR="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ea typeface="SimSun" panose="02010600030101010101" pitchFamily="2" charset="-122"/>
              </a:rPr>
              <a:t>MySQL</a:t>
            </a:r>
          </a:p>
          <a:p>
            <a:pPr marL="914400" marR="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ea typeface="SimSun" panose="02010600030101010101" pitchFamily="2" charset="-122"/>
              </a:rPr>
              <a:t>Node.js</a:t>
            </a:r>
          </a:p>
          <a:p>
            <a:pPr marL="914400" marR="0" lvl="1" indent="-457200">
              <a:buFont typeface="Arial" panose="020B0604020202020204" pitchFamily="34" charset="0"/>
              <a:buChar char="•"/>
            </a:pPr>
            <a:endParaRPr lang="en-US" sz="3200" b="1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1"/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95BC65-4A24-0D3E-6F66-689C3C2CA8AA}"/>
              </a:ext>
            </a:extLst>
          </p:cNvPr>
          <p:cNvSpPr txBox="1">
            <a:spLocks/>
          </p:cNvSpPr>
          <p:nvPr/>
        </p:nvSpPr>
        <p:spPr>
          <a:xfrm>
            <a:off x="8126024" y="2087136"/>
            <a:ext cx="3348599" cy="3305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1"/>
            <a:r>
              <a:rPr lang="en-US" sz="3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Other Tools:</a:t>
            </a:r>
          </a:p>
          <a:p>
            <a:pPr marL="914400" marR="0" lvl="1" indent="-457200">
              <a:buFont typeface="Arial" panose="020B0604020202020204" pitchFamily="34" charset="0"/>
              <a:buChar char="•"/>
            </a:pPr>
            <a:r>
              <a:rPr lang="en-US" sz="26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npm</a:t>
            </a:r>
            <a:endParaRPr lang="en-US" sz="2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914400" marR="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ea typeface="SimSun" panose="02010600030101010101" pitchFamily="2" charset="-122"/>
              </a:rPr>
              <a:t>XAMPP</a:t>
            </a:r>
          </a:p>
          <a:p>
            <a:pPr marL="914400" marR="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ea typeface="SimSun" panose="02010600030101010101" pitchFamily="2" charset="-122"/>
              </a:rPr>
              <a:t>VS Code</a:t>
            </a:r>
          </a:p>
          <a:p>
            <a:pPr marL="914400" marR="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ea typeface="SimSun" panose="02010600030101010101" pitchFamily="2" charset="-122"/>
              </a:rPr>
              <a:t>Postman</a:t>
            </a:r>
          </a:p>
          <a:p>
            <a:pPr marL="914400" marR="0" lvl="1" indent="-457200">
              <a:buFont typeface="Arial" panose="020B0604020202020204" pitchFamily="34" charset="0"/>
              <a:buChar char="•"/>
            </a:pPr>
            <a:endParaRPr lang="en-US" sz="3200" b="1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1"/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5166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52131-147E-5F2F-A8DB-A5DE25468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0580E-F47A-E304-D904-D4D0A72A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581" y="-106532"/>
            <a:ext cx="9478837" cy="1836461"/>
          </a:xfrm>
        </p:spPr>
        <p:txBody>
          <a:bodyPr>
            <a:noAutofit/>
          </a:bodyPr>
          <a:lstStyle/>
          <a:p>
            <a:r>
              <a:rPr lang="en" sz="6000" dirty="0"/>
              <a:t>API Testing - Postman</a:t>
            </a:r>
            <a:endParaRPr lang="en-US" sz="6000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1F0B3CD5-6242-364D-D44E-322D0BCDBC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98812B-18D0-521C-A4F5-A3DC91126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31" y="2238722"/>
            <a:ext cx="6599492" cy="262912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4289EF0-D601-2A72-9D7C-933647A29CC0}"/>
              </a:ext>
            </a:extLst>
          </p:cNvPr>
          <p:cNvSpPr txBox="1">
            <a:spLocks/>
          </p:cNvSpPr>
          <p:nvPr/>
        </p:nvSpPr>
        <p:spPr>
          <a:xfrm>
            <a:off x="8158579" y="2674093"/>
            <a:ext cx="3282222" cy="15098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tests are done to ensure backend functionality with Postman</a:t>
            </a:r>
          </a:p>
        </p:txBody>
      </p:sp>
    </p:spTree>
    <p:extLst>
      <p:ext uri="{BB962C8B-B14F-4D97-AF65-F5344CB8AC3E}">
        <p14:creationId xmlns:p14="http://schemas.microsoft.com/office/powerpoint/2010/main" val="231648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38864-F1ED-E546-EC92-551FBD334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6F651-AD52-6D7A-C19C-1D8AC640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933" y="700180"/>
            <a:ext cx="9953308" cy="904151"/>
          </a:xfrm>
        </p:spPr>
        <p:txBody>
          <a:bodyPr>
            <a:normAutofit/>
          </a:bodyPr>
          <a:lstStyle/>
          <a:p>
            <a:r>
              <a:rPr lang="en" sz="4400" dirty="0"/>
              <a:t>Login singleton session </a:t>
            </a:r>
            <a:endParaRPr lang="en-US" sz="4400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6D0B2437-01FB-3612-C3F3-63856E0EAEF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Google Shape;422;p46">
            <a:extLst>
              <a:ext uri="{FF2B5EF4-FFF2-40B4-BE49-F238E27FC236}">
                <a16:creationId xmlns:a16="http://schemas.microsoft.com/office/drawing/2014/main" id="{01457D19-02C4-4F75-CC1D-ED9ED400FBD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184" y="1918548"/>
            <a:ext cx="4868307" cy="391198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874FC14-528F-890A-3207-D4AF416F63FD}"/>
              </a:ext>
            </a:extLst>
          </p:cNvPr>
          <p:cNvSpPr txBox="1">
            <a:spLocks/>
          </p:cNvSpPr>
          <p:nvPr/>
        </p:nvSpPr>
        <p:spPr>
          <a:xfrm>
            <a:off x="6322142" y="2936240"/>
            <a:ext cx="5382178" cy="152399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1"/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1"/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• User Authentication and Encryption:</a:t>
            </a:r>
          </a:p>
          <a:p>
            <a:pPr marR="0" lvl="1"/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1"/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Implement the </a:t>
            </a:r>
            <a:r>
              <a:rPr lang="en-US" sz="20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Singleton pattern 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 manage the user's session securely.</a:t>
            </a:r>
          </a:p>
        </p:txBody>
      </p:sp>
    </p:spTree>
    <p:extLst>
      <p:ext uri="{BB962C8B-B14F-4D97-AF65-F5344CB8AC3E}">
        <p14:creationId xmlns:p14="http://schemas.microsoft.com/office/powerpoint/2010/main" val="387082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72AA7-8B1E-ABB6-7B99-8D8A86F7E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C776-AA79-64BC-279A-5EAE7232A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818" y="967173"/>
            <a:ext cx="9953308" cy="904151"/>
          </a:xfrm>
        </p:spPr>
        <p:txBody>
          <a:bodyPr>
            <a:normAutofit/>
          </a:bodyPr>
          <a:lstStyle/>
          <a:p>
            <a:r>
              <a:rPr lang="en" sz="5400" dirty="0"/>
              <a:t>Password management </a:t>
            </a:r>
            <a:endParaRPr lang="en-US" sz="4400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C48881B9-C58B-7C45-4AD1-AD24886F01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Google Shape;428;p47">
            <a:extLst>
              <a:ext uri="{FF2B5EF4-FFF2-40B4-BE49-F238E27FC236}">
                <a16:creationId xmlns:a16="http://schemas.microsoft.com/office/drawing/2014/main" id="{8B357158-CCE5-D07F-413E-A951F34F11A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2247" y="2203349"/>
            <a:ext cx="535879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5A78B18-2916-D0B7-0B36-FDE671723475}"/>
              </a:ext>
            </a:extLst>
          </p:cNvPr>
          <p:cNvSpPr txBox="1">
            <a:spLocks/>
          </p:cNvSpPr>
          <p:nvPr/>
        </p:nvSpPr>
        <p:spPr>
          <a:xfrm>
            <a:off x="666080" y="2541884"/>
            <a:ext cx="5358799" cy="20097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/>
            <a:r>
              <a:rPr lang="en-US" sz="1800" cap="none" dirty="0">
                <a:latin typeface="Times New Roman" panose="02020603050405020304" pitchFamily="18" charset="0"/>
                <a:ea typeface="SimSun" panose="02010600030101010101" pitchFamily="2" charset="-122"/>
              </a:rPr>
              <a:t>Password Storage and Management</a:t>
            </a:r>
            <a:r>
              <a:rPr lang="en-US" sz="1800" cap="none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</a:p>
          <a:p>
            <a:pPr marR="0" lvl="0"/>
            <a:endParaRPr lang="en-US" sz="1800" cap="none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742950" marR="0" lvl="1" indent="-285750"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Apply the </a:t>
            </a:r>
            <a:r>
              <a:rPr lang="en-US" sz="18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Observer pattern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 notify users in the events of weak password, credit card expiration, passport expiration, license expiration, etc.</a:t>
            </a:r>
          </a:p>
          <a:p>
            <a:pPr marL="742950" marR="0" lvl="1" indent="-285750">
              <a:buFont typeface="Courier New" panose="02070309020205020404" pitchFamily="49" charset="0"/>
              <a:buChar char="o"/>
            </a:pP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0"/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4178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8DFF9-D481-130A-F41F-01863ADC6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27F0E-DFCC-B47D-60CE-FBA203A2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908" y="814696"/>
            <a:ext cx="10982631" cy="763885"/>
          </a:xfrm>
        </p:spPr>
        <p:txBody>
          <a:bodyPr>
            <a:normAutofit/>
          </a:bodyPr>
          <a:lstStyle/>
          <a:p>
            <a:r>
              <a:rPr lang="en" sz="4400" dirty="0"/>
              <a:t>User InterFace and Interactions</a:t>
            </a:r>
            <a:endParaRPr lang="en-US" sz="4400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93663BF6-DF81-FA4B-02CB-2D2968E3FB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Google Shape;434;p48">
            <a:extLst>
              <a:ext uri="{FF2B5EF4-FFF2-40B4-BE49-F238E27FC236}">
                <a16:creationId xmlns:a16="http://schemas.microsoft.com/office/drawing/2014/main" id="{DB271F55-9806-CF41-C202-E07BF009F28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29" y="2277772"/>
            <a:ext cx="3499674" cy="3670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435;p48">
            <a:extLst>
              <a:ext uri="{FF2B5EF4-FFF2-40B4-BE49-F238E27FC236}">
                <a16:creationId xmlns:a16="http://schemas.microsoft.com/office/drawing/2014/main" id="{001D813D-B6E0-D271-EC78-3C75C6406D1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0755" y="2277772"/>
            <a:ext cx="3005955" cy="3670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436;p48">
            <a:extLst>
              <a:ext uri="{FF2B5EF4-FFF2-40B4-BE49-F238E27FC236}">
                <a16:creationId xmlns:a16="http://schemas.microsoft.com/office/drawing/2014/main" id="{7A247806-2FF0-405B-8E5A-3106CFA2B17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6072" y="2277772"/>
            <a:ext cx="3262870" cy="367074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2424D44-D761-E5C0-9AA3-5297BE7C9CE3}"/>
              </a:ext>
            </a:extLst>
          </p:cNvPr>
          <p:cNvSpPr txBox="1">
            <a:spLocks/>
          </p:cNvSpPr>
          <p:nvPr/>
        </p:nvSpPr>
        <p:spPr>
          <a:xfrm>
            <a:off x="604684" y="1196639"/>
            <a:ext cx="10982631" cy="7638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marR="0" lvl="1" indent="-285750"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Implement the </a:t>
            </a:r>
            <a:r>
              <a:rPr lang="en-US" sz="18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Mediator pattern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 manage communication between various UI components.</a:t>
            </a:r>
          </a:p>
        </p:txBody>
      </p:sp>
    </p:spTree>
    <p:extLst>
      <p:ext uri="{BB962C8B-B14F-4D97-AF65-F5344CB8AC3E}">
        <p14:creationId xmlns:p14="http://schemas.microsoft.com/office/powerpoint/2010/main" val="362186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62610-8B40-7017-5E2F-A3F3976B2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2D03-B663-C8A3-512A-D8485988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540" y="664037"/>
            <a:ext cx="9953308" cy="904151"/>
          </a:xfrm>
        </p:spPr>
        <p:txBody>
          <a:bodyPr>
            <a:normAutofit/>
          </a:bodyPr>
          <a:lstStyle/>
          <a:p>
            <a:r>
              <a:rPr lang="en-US" sz="5400" dirty="0"/>
              <a:t>Password Generation</a:t>
            </a:r>
            <a:endParaRPr lang="en-US" sz="4400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84268686-0A1C-500C-3982-07D49B58BD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Google Shape;442;p49">
            <a:extLst>
              <a:ext uri="{FF2B5EF4-FFF2-40B4-BE49-F238E27FC236}">
                <a16:creationId xmlns:a16="http://schemas.microsoft.com/office/drawing/2014/main" id="{07889ACE-9B28-BC9F-1871-B77ECEE2BE7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855" y="2488468"/>
            <a:ext cx="8347363" cy="33777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636D02A-661F-B5D7-3244-221E6755FE7C}"/>
              </a:ext>
            </a:extLst>
          </p:cNvPr>
          <p:cNvSpPr txBox="1">
            <a:spLocks/>
          </p:cNvSpPr>
          <p:nvPr/>
        </p:nvSpPr>
        <p:spPr>
          <a:xfrm>
            <a:off x="1228450" y="1350215"/>
            <a:ext cx="9953308" cy="9041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marR="0" lvl="1" indent="-285750"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Apply the </a:t>
            </a:r>
            <a:r>
              <a:rPr lang="en-US" sz="18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Builder pattern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 create complex passwords with specific requirements (length, complexity).</a:t>
            </a:r>
          </a:p>
        </p:txBody>
      </p:sp>
    </p:spTree>
    <p:extLst>
      <p:ext uri="{BB962C8B-B14F-4D97-AF65-F5344CB8AC3E}">
        <p14:creationId xmlns:p14="http://schemas.microsoft.com/office/powerpoint/2010/main" val="2299321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C6B2B-7030-648F-9C49-5F56EAAAA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6FE1-B5A8-D827-3EC8-0CC275B0C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941" y="549511"/>
            <a:ext cx="9953308" cy="904151"/>
          </a:xfrm>
        </p:spPr>
        <p:txBody>
          <a:bodyPr>
            <a:normAutofit/>
          </a:bodyPr>
          <a:lstStyle/>
          <a:p>
            <a:r>
              <a:rPr lang="en-US" sz="5400" dirty="0"/>
              <a:t>Data Mask and Unmask</a:t>
            </a:r>
            <a:endParaRPr lang="en-US" sz="4400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5D4A236A-AD4A-6292-52F6-088E3E41A9E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Google Shape;448;p50">
            <a:extLst>
              <a:ext uri="{FF2B5EF4-FFF2-40B4-BE49-F238E27FC236}">
                <a16:creationId xmlns:a16="http://schemas.microsoft.com/office/drawing/2014/main" id="{57D04B01-83EE-35EB-AF8B-3AC26630C4B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618" y="2031079"/>
            <a:ext cx="5534782" cy="43252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55E6A94-98BF-F0B8-8CEB-D33B5504E353}"/>
              </a:ext>
            </a:extLst>
          </p:cNvPr>
          <p:cNvSpPr txBox="1">
            <a:spLocks/>
          </p:cNvSpPr>
          <p:nvPr/>
        </p:nvSpPr>
        <p:spPr>
          <a:xfrm>
            <a:off x="1882296" y="1001587"/>
            <a:ext cx="9953308" cy="9041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marR="0" lvl="1" indent="-285750"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Implement the </a:t>
            </a:r>
            <a:r>
              <a:rPr lang="en-US" sz="18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Proxy pattern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 mask and unmask sensitive data.</a:t>
            </a:r>
          </a:p>
        </p:txBody>
      </p:sp>
    </p:spTree>
    <p:extLst>
      <p:ext uri="{BB962C8B-B14F-4D97-AF65-F5344CB8AC3E}">
        <p14:creationId xmlns:p14="http://schemas.microsoft.com/office/powerpoint/2010/main" val="252474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4556C-B8C4-A17E-EB0F-D7D73A0C0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32FEA-3D73-25E2-BFAE-27229798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749" y="776512"/>
            <a:ext cx="9953308" cy="904151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Master Password Recovery </a:t>
            </a:r>
            <a:endParaRPr lang="en-US" sz="4400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E5DD1A8F-3B58-0C08-C503-A55BCC66E3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Google Shape;454;p51">
            <a:extLst>
              <a:ext uri="{FF2B5EF4-FFF2-40B4-BE49-F238E27FC236}">
                <a16:creationId xmlns:a16="http://schemas.microsoft.com/office/drawing/2014/main" id="{7D5F0FBF-F7FE-C8BF-86E3-CB5DE9FA9D7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648" y="2484122"/>
            <a:ext cx="5541565" cy="387222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A090CAE-7FD9-39EB-5C35-B81F0378928A}"/>
              </a:ext>
            </a:extLst>
          </p:cNvPr>
          <p:cNvSpPr txBox="1">
            <a:spLocks/>
          </p:cNvSpPr>
          <p:nvPr/>
        </p:nvSpPr>
        <p:spPr>
          <a:xfrm>
            <a:off x="1407594" y="1345715"/>
            <a:ext cx="9953308" cy="9041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marR="0" lvl="1" indent="-285750"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Apply the </a:t>
            </a:r>
            <a:r>
              <a:rPr lang="en-US" sz="18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Chain of Responsibility pattern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 create a secure process (using three security questions to build the chain) for recovering a forgotten master password.</a:t>
            </a:r>
          </a:p>
        </p:txBody>
      </p:sp>
    </p:spTree>
    <p:extLst>
      <p:ext uri="{BB962C8B-B14F-4D97-AF65-F5344CB8AC3E}">
        <p14:creationId xmlns:p14="http://schemas.microsoft.com/office/powerpoint/2010/main" val="559793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{EDD3A6DC-00C8-4CF7-B2C3-B863DFCB3D4A}tf67328976_win32</Template>
  <TotalTime>1407</TotalTime>
  <Words>586</Words>
  <Application>Microsoft Office PowerPoint</Application>
  <PresentationFormat>Widescreen</PresentationFormat>
  <Paragraphs>117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Tenorite</vt:lpstr>
      <vt:lpstr>Times New Roman</vt:lpstr>
      <vt:lpstr>Custom</vt:lpstr>
      <vt:lpstr>Cis-476 term project  By: Athira Nakkara Radhakrishnan</vt:lpstr>
      <vt:lpstr>MYPASS – TERM PROJECT </vt:lpstr>
      <vt:lpstr>API Testing - Postman</vt:lpstr>
      <vt:lpstr>Login singleton session </vt:lpstr>
      <vt:lpstr>Password management </vt:lpstr>
      <vt:lpstr>User InterFace and Interactions</vt:lpstr>
      <vt:lpstr>Password Generation</vt:lpstr>
      <vt:lpstr>Data Mask and Unmask</vt:lpstr>
      <vt:lpstr>Master Password Recovery </vt:lpstr>
      <vt:lpstr>Database Schema </vt:lpstr>
      <vt:lpstr>Database Schema </vt:lpstr>
      <vt:lpstr>Live DEMO 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Athira Radhakrishnan</dc:creator>
  <cp:lastModifiedBy>Athira Radhakrishnan</cp:lastModifiedBy>
  <cp:revision>6</cp:revision>
  <dcterms:created xsi:type="dcterms:W3CDTF">2024-12-05T05:02:23Z</dcterms:created>
  <dcterms:modified xsi:type="dcterms:W3CDTF">2024-12-06T04:29:30Z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