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17" y="1280159"/>
            <a:ext cx="575881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C:/Users/ashmi/Downloads/DOC-20231006-WA0005..csv" TargetMode="Externa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17" y="1280159"/>
            <a:ext cx="5212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PREDICTING</a:t>
            </a:r>
            <a:r>
              <a:rPr spc="-90" dirty="0"/>
              <a:t> </a:t>
            </a:r>
            <a:r>
              <a:rPr spc="65" dirty="0"/>
              <a:t>HOUSE</a:t>
            </a:r>
            <a:r>
              <a:rPr spc="-100" dirty="0"/>
              <a:t> </a:t>
            </a:r>
            <a:r>
              <a:rPr spc="130" dirty="0"/>
              <a:t>PRICES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635" y="2096134"/>
            <a:ext cx="5195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latin typeface="Georgia"/>
                <a:cs typeface="Georgia"/>
              </a:rPr>
              <a:t>USING</a:t>
            </a:r>
            <a:r>
              <a:rPr sz="2800" spc="-95" dirty="0">
                <a:latin typeface="Georgia"/>
                <a:cs typeface="Georgia"/>
              </a:rPr>
              <a:t> </a:t>
            </a:r>
            <a:r>
              <a:rPr sz="2800" spc="60" dirty="0">
                <a:latin typeface="Georgia"/>
                <a:cs typeface="Georgia"/>
              </a:rPr>
              <a:t>MACHINE</a:t>
            </a:r>
            <a:r>
              <a:rPr sz="2800" spc="-105" dirty="0">
                <a:latin typeface="Georgia"/>
                <a:cs typeface="Georgia"/>
              </a:rPr>
              <a:t> </a:t>
            </a:r>
            <a:r>
              <a:rPr sz="2800" spc="130" dirty="0">
                <a:latin typeface="Georgia"/>
                <a:cs typeface="Georgia"/>
              </a:rPr>
              <a:t>LEARNING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535" y="3911441"/>
            <a:ext cx="2568575" cy="7804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spc="-5" dirty="0">
                <a:latin typeface="Calibri Light"/>
                <a:cs typeface="Calibri Light"/>
              </a:rPr>
              <a:t>ARTIFICIAL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INTELLIGENCE</a:t>
            </a:r>
            <a:endParaRPr sz="1800">
              <a:latin typeface="Calibri Light"/>
              <a:cs typeface="Calibri Light"/>
            </a:endParaRPr>
          </a:p>
          <a:p>
            <a:pPr marL="1537335">
              <a:lnSpc>
                <a:spcPct val="100000"/>
              </a:lnSpc>
              <a:spcBef>
                <a:spcPts val="515"/>
              </a:spcBef>
            </a:pPr>
            <a:r>
              <a:rPr sz="2400" spc="-75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70" dirty="0">
                <a:latin typeface="Calibri"/>
                <a:cs typeface="Calibri"/>
              </a:rPr>
              <a:t>OUP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4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6104889"/>
            <a:ext cx="2927985" cy="24771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cap="small" spc="190" dirty="0">
                <a:latin typeface="Calibri"/>
                <a:cs typeface="Calibri"/>
              </a:rPr>
              <a:t>am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cap="small" spc="9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cap="small" spc="95" dirty="0">
                <a:latin typeface="Calibri"/>
                <a:cs typeface="Calibri"/>
              </a:rPr>
              <a:t>m</a:t>
            </a:r>
            <a:r>
              <a:rPr sz="2400" cap="small" spc="260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ERS:</a:t>
            </a:r>
            <a:endParaRPr sz="2400">
              <a:latin typeface="Calibri"/>
              <a:cs typeface="Calibri"/>
            </a:endParaRPr>
          </a:p>
          <a:p>
            <a:pPr marL="1483360" indent="-38100">
              <a:lnSpc>
                <a:spcPct val="100000"/>
              </a:lnSpc>
              <a:spcBef>
                <a:spcPts val="970"/>
              </a:spcBef>
            </a:pPr>
            <a:r>
              <a:rPr sz="2400" cap="small" spc="295" dirty="0">
                <a:latin typeface="Calibri"/>
                <a:cs typeface="Calibri"/>
              </a:rPr>
              <a:t>a</a:t>
            </a:r>
            <a:r>
              <a:rPr sz="2400" spc="-210" dirty="0">
                <a:latin typeface="Calibri"/>
                <a:cs typeface="Calibri"/>
              </a:rPr>
              <a:t>s</a:t>
            </a:r>
            <a:r>
              <a:rPr sz="2400" spc="-270" dirty="0">
                <a:latin typeface="Calibri"/>
                <a:cs typeface="Calibri"/>
              </a:rPr>
              <a:t>h</a:t>
            </a:r>
            <a:r>
              <a:rPr sz="2400" spc="-335" dirty="0">
                <a:latin typeface="Calibri"/>
                <a:cs typeface="Calibri"/>
              </a:rPr>
              <a:t>m</a:t>
            </a:r>
            <a:r>
              <a:rPr sz="2400" spc="-114" dirty="0">
                <a:latin typeface="Calibri"/>
                <a:cs typeface="Calibri"/>
              </a:rPr>
              <a:t>i</a:t>
            </a:r>
            <a:r>
              <a:rPr sz="2400" spc="-285" dirty="0">
                <a:latin typeface="Calibri"/>
                <a:cs typeface="Calibri"/>
              </a:rPr>
              <a:t>t</a:t>
            </a:r>
            <a:r>
              <a:rPr sz="2400" spc="-295" dirty="0">
                <a:latin typeface="Calibri"/>
                <a:cs typeface="Calibri"/>
              </a:rPr>
              <a:t>h</a:t>
            </a:r>
            <a:r>
              <a:rPr sz="2400" spc="-280" dirty="0">
                <a:latin typeface="Calibri"/>
                <a:cs typeface="Calibri"/>
              </a:rPr>
              <a:t>a</a:t>
            </a:r>
            <a:r>
              <a:rPr sz="2400" spc="-165" dirty="0">
                <a:latin typeface="Calibri"/>
                <a:cs typeface="Calibri"/>
              </a:rPr>
              <a:t>.</a:t>
            </a:r>
            <a:r>
              <a:rPr sz="2400" cap="small" spc="90" dirty="0">
                <a:latin typeface="Calibri"/>
                <a:cs typeface="Calibri"/>
              </a:rPr>
              <a:t>m</a:t>
            </a:r>
            <a:r>
              <a:rPr sz="2400" spc="-140" dirty="0">
                <a:latin typeface="Calibri"/>
                <a:cs typeface="Calibri"/>
              </a:rPr>
              <a:t>.N</a:t>
            </a:r>
            <a:endParaRPr sz="2400">
              <a:latin typeface="Calibri"/>
              <a:cs typeface="Calibri"/>
            </a:endParaRPr>
          </a:p>
          <a:p>
            <a:pPr marL="1483360" marR="210820">
              <a:lnSpc>
                <a:spcPct val="133700"/>
              </a:lnSpc>
              <a:spcBef>
                <a:spcPts val="25"/>
              </a:spcBef>
            </a:pPr>
            <a:r>
              <a:rPr sz="2400" cap="small" spc="295" dirty="0">
                <a:latin typeface="Calibri"/>
                <a:cs typeface="Calibri"/>
              </a:rPr>
              <a:t>a</a:t>
            </a:r>
            <a:r>
              <a:rPr sz="2400" spc="-295" dirty="0">
                <a:latin typeface="Calibri"/>
                <a:cs typeface="Calibri"/>
              </a:rPr>
              <a:t>swa</a:t>
            </a:r>
            <a:r>
              <a:rPr sz="2400" spc="-204" dirty="0">
                <a:latin typeface="Calibri"/>
                <a:cs typeface="Calibri"/>
              </a:rPr>
              <a:t>t</a:t>
            </a:r>
            <a:r>
              <a:rPr sz="2400" spc="-295" dirty="0">
                <a:latin typeface="Calibri"/>
                <a:cs typeface="Calibri"/>
              </a:rPr>
              <a:t>h</a:t>
            </a:r>
            <a:r>
              <a:rPr sz="2400" spc="-120" dirty="0">
                <a:latin typeface="Calibri"/>
                <a:cs typeface="Calibri"/>
              </a:rPr>
              <a:t>y</a:t>
            </a:r>
            <a:r>
              <a:rPr sz="2400" spc="-130" dirty="0">
                <a:latin typeface="Calibri"/>
                <a:cs typeface="Calibri"/>
              </a:rPr>
              <a:t>.</a:t>
            </a:r>
            <a:r>
              <a:rPr sz="2400" spc="-85" dirty="0">
                <a:latin typeface="Calibri"/>
                <a:cs typeface="Calibri"/>
              </a:rPr>
              <a:t>J</a:t>
            </a:r>
            <a:r>
              <a:rPr sz="2400" spc="-8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S </a:t>
            </a:r>
            <a:r>
              <a:rPr sz="2400" cap="small" spc="295" dirty="0">
                <a:latin typeface="Calibri"/>
                <a:cs typeface="Calibri"/>
              </a:rPr>
              <a:t>a</a:t>
            </a:r>
            <a:r>
              <a:rPr sz="2400" spc="-280" dirty="0">
                <a:latin typeface="Calibri"/>
                <a:cs typeface="Calibri"/>
              </a:rPr>
              <a:t>t</a:t>
            </a:r>
            <a:r>
              <a:rPr sz="2400" spc="-29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240" dirty="0">
                <a:latin typeface="Calibri"/>
                <a:cs typeface="Calibri"/>
              </a:rPr>
              <a:t>ra</a:t>
            </a:r>
            <a:r>
              <a:rPr sz="2400" spc="-155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J</a:t>
            </a:r>
            <a:endParaRPr sz="2400">
              <a:latin typeface="Calibri"/>
              <a:cs typeface="Calibri"/>
            </a:endParaRPr>
          </a:p>
          <a:p>
            <a:pPr marL="1483360">
              <a:lnSpc>
                <a:spcPct val="100000"/>
              </a:lnSpc>
              <a:spcBef>
                <a:spcPts val="1000"/>
              </a:spcBef>
            </a:pPr>
            <a:r>
              <a:rPr sz="2400" cap="small" spc="295" dirty="0">
                <a:latin typeface="Calibri"/>
                <a:cs typeface="Calibri"/>
              </a:rPr>
              <a:t>a</a:t>
            </a:r>
            <a:r>
              <a:rPr sz="2400" spc="-280" dirty="0">
                <a:latin typeface="Calibri"/>
                <a:cs typeface="Calibri"/>
              </a:rPr>
              <a:t>t</a:t>
            </a:r>
            <a:r>
              <a:rPr sz="2400" spc="-295" dirty="0">
                <a:latin typeface="Calibri"/>
                <a:cs typeface="Calibri"/>
              </a:rPr>
              <a:t>hu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120" dirty="0">
                <a:latin typeface="Calibri"/>
                <a:cs typeface="Calibri"/>
              </a:rPr>
              <a:t>y</a:t>
            </a:r>
            <a:r>
              <a:rPr sz="2400" spc="-280" dirty="0">
                <a:latin typeface="Calibri"/>
                <a:cs typeface="Calibri"/>
              </a:rPr>
              <a:t>a</a:t>
            </a:r>
            <a:r>
              <a:rPr sz="2400" spc="-165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K.S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447482"/>
            <a:ext cx="5758180" cy="73431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spc="65" dirty="0">
                <a:solidFill>
                  <a:srgbClr val="2E5395"/>
                </a:solidFill>
                <a:latin typeface="Georgia"/>
                <a:cs typeface="Georgia"/>
              </a:rPr>
              <a:t>PROBLEM</a:t>
            </a:r>
            <a:r>
              <a:rPr sz="1800" spc="-5" dirty="0">
                <a:solidFill>
                  <a:srgbClr val="2E5395"/>
                </a:solidFill>
                <a:latin typeface="Georgia"/>
                <a:cs typeface="Georgia"/>
              </a:rPr>
              <a:t> </a:t>
            </a:r>
            <a:r>
              <a:rPr sz="1800" spc="95" dirty="0">
                <a:solidFill>
                  <a:srgbClr val="2E5395"/>
                </a:solidFill>
                <a:latin typeface="Georgia"/>
                <a:cs typeface="Georgia"/>
              </a:rPr>
              <a:t>STATEMENT:</a:t>
            </a:r>
            <a:endParaRPr sz="1800">
              <a:latin typeface="Georgia"/>
              <a:cs typeface="Georgia"/>
            </a:endParaRPr>
          </a:p>
          <a:p>
            <a:pPr marL="12700" marR="5080" indent="1232535" algn="just">
              <a:lnSpc>
                <a:spcPct val="109900"/>
              </a:lnSpc>
              <a:spcBef>
                <a:spcPts val="75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6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housing</a:t>
            </a:r>
            <a:r>
              <a:rPr sz="16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market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16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16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important</a:t>
            </a:r>
            <a:r>
              <a:rPr sz="16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complex</a:t>
            </a:r>
            <a:r>
              <a:rPr sz="16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sector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that impacts people's lives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in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many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ways.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For many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individuals and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families,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buying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house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is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one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of the biggest investments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they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will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make</a:t>
            </a:r>
            <a:r>
              <a:rPr sz="1600" spc="-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1600" spc="-7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their</a:t>
            </a:r>
            <a:r>
              <a:rPr sz="16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lifetime.</a:t>
            </a:r>
            <a:r>
              <a:rPr sz="1600" spc="-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Therefore,</a:t>
            </a:r>
            <a:r>
              <a:rPr sz="1600" spc="-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it</a:t>
            </a:r>
            <a:r>
              <a:rPr sz="1600" spc="-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16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essential</a:t>
            </a:r>
            <a:r>
              <a:rPr sz="1600" spc="-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1600" spc="-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accurately</a:t>
            </a:r>
            <a:r>
              <a:rPr sz="16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predict</a:t>
            </a:r>
            <a:r>
              <a:rPr sz="1600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prices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houses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so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that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buyers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and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sellers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make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informed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decisions. This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project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aims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use machine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learning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techniques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predict</a:t>
            </a:r>
            <a:r>
              <a:rPr sz="16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house</a:t>
            </a:r>
            <a:r>
              <a:rPr sz="16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prices</a:t>
            </a:r>
            <a:r>
              <a:rPr sz="16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based</a:t>
            </a:r>
            <a:r>
              <a:rPr sz="16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on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various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features</a:t>
            </a:r>
            <a:r>
              <a:rPr sz="16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such</a:t>
            </a:r>
            <a:r>
              <a:rPr sz="16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as</a:t>
            </a:r>
            <a:r>
              <a:rPr sz="16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location,</a:t>
            </a:r>
            <a:r>
              <a:rPr sz="16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square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footage,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number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bedrooms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and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bathrooms,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other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relevant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factors.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spc="-5" dirty="0">
                <a:solidFill>
                  <a:srgbClr val="2E5395"/>
                </a:solidFill>
                <a:latin typeface="Arial Black"/>
                <a:cs typeface="Arial Black"/>
              </a:rPr>
              <a:t>PROPOSED</a:t>
            </a:r>
            <a:r>
              <a:rPr sz="1800" spc="-55" dirty="0">
                <a:solidFill>
                  <a:srgbClr val="2E5395"/>
                </a:solidFill>
                <a:latin typeface="Arial Black"/>
                <a:cs typeface="Arial Black"/>
              </a:rPr>
              <a:t> </a:t>
            </a:r>
            <a:r>
              <a:rPr sz="1800" spc="-15" dirty="0">
                <a:solidFill>
                  <a:srgbClr val="2E5395"/>
                </a:solidFill>
                <a:latin typeface="Arial Black"/>
                <a:cs typeface="Arial Black"/>
              </a:rPr>
              <a:t>SYSTEM:</a:t>
            </a:r>
            <a:endParaRPr sz="1800">
              <a:latin typeface="Arial Black"/>
              <a:cs typeface="Arial Black"/>
            </a:endParaRPr>
          </a:p>
          <a:p>
            <a:pPr marL="12700" marR="140335" indent="914400">
              <a:lnSpc>
                <a:spcPct val="109400"/>
              </a:lnSpc>
              <a:spcBef>
                <a:spcPts val="935"/>
              </a:spcBef>
            </a:pPr>
            <a:r>
              <a:rPr sz="1600" dirty="0">
                <a:latin typeface="Calibri Light"/>
                <a:cs typeface="Calibri Light"/>
              </a:rPr>
              <a:t>Linear </a:t>
            </a:r>
            <a:r>
              <a:rPr sz="1600" spc="-10" dirty="0">
                <a:latin typeface="Calibri Light"/>
                <a:cs typeface="Calibri Light"/>
              </a:rPr>
              <a:t>Regression </a:t>
            </a:r>
            <a:r>
              <a:rPr sz="1600" dirty="0">
                <a:latin typeface="Calibri Light"/>
                <a:cs typeface="Calibri Light"/>
              </a:rPr>
              <a:t>is a supervised </a:t>
            </a:r>
            <a:r>
              <a:rPr sz="1600" spc="-5" dirty="0">
                <a:latin typeface="Calibri Light"/>
                <a:cs typeface="Calibri Light"/>
              </a:rPr>
              <a:t>machine learning model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that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attempts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to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model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linear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relationship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between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dependent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Calibri Light"/>
                <a:cs typeface="Calibri Light"/>
              </a:rPr>
              <a:t>variables </a:t>
            </a:r>
            <a:r>
              <a:rPr sz="1600" dirty="0">
                <a:latin typeface="Calibri Light"/>
                <a:cs typeface="Calibri Light"/>
              </a:rPr>
              <a:t>(Y)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independent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variables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(X).</a:t>
            </a:r>
            <a:r>
              <a:rPr sz="1600" spc="-10" dirty="0">
                <a:latin typeface="Calibri Light"/>
                <a:cs typeface="Calibri Light"/>
              </a:rPr>
              <a:t> Every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evaluated</a:t>
            </a:r>
            <a:endParaRPr sz="1600">
              <a:latin typeface="Calibri Light"/>
              <a:cs typeface="Calibri Light"/>
            </a:endParaRPr>
          </a:p>
          <a:p>
            <a:pPr marL="12700" marR="106045">
              <a:lnSpc>
                <a:spcPct val="109400"/>
              </a:lnSpc>
              <a:spcBef>
                <a:spcPts val="30"/>
              </a:spcBef>
            </a:pPr>
            <a:r>
              <a:rPr sz="1600" spc="-5" dirty="0">
                <a:latin typeface="Calibri Light"/>
                <a:cs typeface="Calibri Light"/>
              </a:rPr>
              <a:t>observation </a:t>
            </a:r>
            <a:r>
              <a:rPr sz="1600" dirty="0">
                <a:latin typeface="Calibri Light"/>
                <a:cs typeface="Calibri Light"/>
              </a:rPr>
              <a:t>with a </a:t>
            </a:r>
            <a:r>
              <a:rPr sz="1600" spc="-5" dirty="0">
                <a:latin typeface="Calibri Light"/>
                <a:cs typeface="Calibri Light"/>
              </a:rPr>
              <a:t>model, the </a:t>
            </a:r>
            <a:r>
              <a:rPr sz="1600" spc="-15" dirty="0">
                <a:latin typeface="Calibri Light"/>
                <a:cs typeface="Calibri Light"/>
              </a:rPr>
              <a:t>target (Y)’s </a:t>
            </a:r>
            <a:r>
              <a:rPr sz="1600" spc="-5" dirty="0">
                <a:latin typeface="Calibri Light"/>
                <a:cs typeface="Calibri Light"/>
              </a:rPr>
              <a:t>actual value </a:t>
            </a:r>
            <a:r>
              <a:rPr sz="1600" dirty="0">
                <a:latin typeface="Calibri Light"/>
                <a:cs typeface="Calibri Light"/>
              </a:rPr>
              <a:t>is </a:t>
            </a:r>
            <a:r>
              <a:rPr sz="1600" spc="-10" dirty="0">
                <a:latin typeface="Calibri Light"/>
                <a:cs typeface="Calibri Light"/>
              </a:rPr>
              <a:t>compared </a:t>
            </a:r>
            <a:r>
              <a:rPr sz="1600" dirty="0">
                <a:latin typeface="Calibri Light"/>
                <a:cs typeface="Calibri Light"/>
              </a:rPr>
              <a:t>to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5" dirty="0">
                <a:latin typeface="Calibri Light"/>
                <a:cs typeface="Calibri Light"/>
              </a:rPr>
              <a:t>target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(Y)’s</a:t>
            </a:r>
            <a:r>
              <a:rPr sz="1600" spc="-10" dirty="0">
                <a:latin typeface="Calibri Light"/>
                <a:cs typeface="Calibri Light"/>
              </a:rPr>
              <a:t> predicted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value,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and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major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differences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these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Calibri Light"/>
                <a:cs typeface="Calibri Light"/>
              </a:rPr>
              <a:t>values are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called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residuals.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Linear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Regression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model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aims </a:t>
            </a:r>
            <a:r>
              <a:rPr sz="1600" spc="-15" dirty="0">
                <a:latin typeface="Calibri Light"/>
                <a:cs typeface="Calibri Light"/>
              </a:rPr>
              <a:t>to</a:t>
            </a:r>
            <a:endParaRPr sz="1600">
              <a:latin typeface="Calibri Light"/>
              <a:cs typeface="Calibri Light"/>
            </a:endParaRPr>
          </a:p>
          <a:p>
            <a:pPr marL="12700" marR="233045">
              <a:lnSpc>
                <a:spcPts val="2130"/>
              </a:lnSpc>
              <a:spcBef>
                <a:spcPts val="75"/>
              </a:spcBef>
            </a:pPr>
            <a:r>
              <a:rPr sz="1600" spc="-5" dirty="0">
                <a:latin typeface="Calibri Light"/>
                <a:cs typeface="Calibri Light"/>
              </a:rPr>
              <a:t>minimize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sum of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all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squared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residuals. Here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mathematical </a:t>
            </a:r>
            <a:r>
              <a:rPr sz="1600" spc="-34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representation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linear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regression: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Y=</a:t>
            </a:r>
            <a:r>
              <a:rPr sz="1600" spc="-10" dirty="0">
                <a:latin typeface="Calibri Light"/>
                <a:cs typeface="Calibri Light"/>
              </a:rPr>
              <a:t> a0+a1X+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ε</a:t>
            </a:r>
            <a:endParaRPr sz="1600">
              <a:latin typeface="Calibri Light"/>
              <a:cs typeface="Calibri Light"/>
            </a:endParaRPr>
          </a:p>
          <a:p>
            <a:pPr marL="12700" marR="46355">
              <a:lnSpc>
                <a:spcPct val="109700"/>
              </a:lnSpc>
              <a:spcBef>
                <a:spcPts val="685"/>
              </a:spcBef>
              <a:tabLst>
                <a:tab pos="2070735" algn="l"/>
              </a:tabLst>
            </a:pP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values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X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Y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variables</a:t>
            </a:r>
            <a:r>
              <a:rPr sz="1600" spc="-10" dirty="0">
                <a:latin typeface="Calibri Light"/>
                <a:cs typeface="Calibri Light"/>
              </a:rPr>
              <a:t> are</a:t>
            </a:r>
            <a:r>
              <a:rPr sz="1600" spc="-5" dirty="0">
                <a:latin typeface="Calibri Light"/>
                <a:cs typeface="Calibri Light"/>
              </a:rPr>
              <a:t> training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datasets </a:t>
            </a:r>
            <a:r>
              <a:rPr sz="1600" spc="-15" dirty="0">
                <a:latin typeface="Calibri Light"/>
                <a:cs typeface="Calibri Light"/>
              </a:rPr>
              <a:t>for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model 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representation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linear	</a:t>
            </a:r>
            <a:r>
              <a:rPr sz="1600" spc="-10" dirty="0">
                <a:latin typeface="Calibri Light"/>
                <a:cs typeface="Calibri Light"/>
              </a:rPr>
              <a:t>regression. </a:t>
            </a:r>
            <a:r>
              <a:rPr sz="1600" dirty="0">
                <a:latin typeface="Calibri Light"/>
                <a:cs typeface="Calibri Light"/>
              </a:rPr>
              <a:t>When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user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implements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linear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regression,</a:t>
            </a:r>
            <a:r>
              <a:rPr sz="1600" spc="-5" dirty="0">
                <a:latin typeface="Calibri Light"/>
                <a:cs typeface="Calibri Light"/>
              </a:rPr>
              <a:t> algorithms </a:t>
            </a:r>
            <a:r>
              <a:rPr sz="1600" spc="-10" dirty="0">
                <a:latin typeface="Calibri Light"/>
                <a:cs typeface="Calibri Light"/>
              </a:rPr>
              <a:t>start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to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find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best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fit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line</a:t>
            </a:r>
            <a:r>
              <a:rPr sz="1600" spc="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using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5" dirty="0">
                <a:latin typeface="Calibri Light"/>
                <a:cs typeface="Calibri Light"/>
              </a:rPr>
              <a:t>a0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and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a1.</a:t>
            </a:r>
            <a:r>
              <a:rPr sz="1600" dirty="0">
                <a:latin typeface="Calibri Light"/>
                <a:cs typeface="Calibri Light"/>
              </a:rPr>
              <a:t> In 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such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0" dirty="0">
                <a:latin typeface="Calibri Light"/>
                <a:cs typeface="Calibri Light"/>
              </a:rPr>
              <a:t>way,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it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becomes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more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accurate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to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actual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points; since</a:t>
            </a:r>
            <a:r>
              <a:rPr sz="1600" spc="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we 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recognize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value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5" dirty="0">
                <a:latin typeface="Calibri Light"/>
                <a:cs typeface="Calibri Light"/>
              </a:rPr>
              <a:t>of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5" dirty="0">
                <a:latin typeface="Calibri Light"/>
                <a:cs typeface="Calibri Light"/>
              </a:rPr>
              <a:t>a0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and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a1,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can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use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model</a:t>
            </a:r>
            <a:r>
              <a:rPr sz="1600" spc="-15" dirty="0">
                <a:latin typeface="Calibri Light"/>
                <a:cs typeface="Calibri Light"/>
              </a:rPr>
              <a:t> for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predicting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response.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5414264"/>
            <a:ext cx="552386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94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1600" spc="-5" dirty="0">
                <a:latin typeface="Calibri Light"/>
                <a:cs typeface="Calibri Light"/>
              </a:rPr>
              <a:t>As </a:t>
            </a:r>
            <a:r>
              <a:rPr sz="1600" spc="-15" dirty="0">
                <a:latin typeface="Calibri Light"/>
                <a:cs typeface="Calibri Light"/>
              </a:rPr>
              <a:t>you </a:t>
            </a:r>
            <a:r>
              <a:rPr sz="1600" spc="-5" dirty="0">
                <a:latin typeface="Calibri Light"/>
                <a:cs typeface="Calibri Light"/>
              </a:rPr>
              <a:t>can </a:t>
            </a:r>
            <a:r>
              <a:rPr sz="1600" dirty="0">
                <a:latin typeface="Calibri Light"/>
                <a:cs typeface="Calibri Light"/>
              </a:rPr>
              <a:t>see in </a:t>
            </a:r>
            <a:r>
              <a:rPr sz="1600" spc="-5" dirty="0">
                <a:latin typeface="Calibri Light"/>
                <a:cs typeface="Calibri Light"/>
              </a:rPr>
              <a:t>the above diagram, the </a:t>
            </a:r>
            <a:r>
              <a:rPr sz="1600" spc="-10" dirty="0">
                <a:latin typeface="Calibri Light"/>
                <a:cs typeface="Calibri Light"/>
              </a:rPr>
              <a:t>red </a:t>
            </a:r>
            <a:r>
              <a:rPr sz="1600" spc="-5" dirty="0">
                <a:latin typeface="Calibri Light"/>
                <a:cs typeface="Calibri Light"/>
              </a:rPr>
              <a:t>dots </a:t>
            </a:r>
            <a:r>
              <a:rPr sz="1600" spc="-10" dirty="0">
                <a:latin typeface="Calibri Light"/>
                <a:cs typeface="Calibri Light"/>
              </a:rPr>
              <a:t>are </a:t>
            </a:r>
            <a:r>
              <a:rPr sz="1600" dirty="0">
                <a:latin typeface="Calibri Light"/>
                <a:cs typeface="Calibri Light"/>
              </a:rPr>
              <a:t>observed 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values </a:t>
            </a:r>
            <a:r>
              <a:rPr sz="1600" spc="-15" dirty="0">
                <a:latin typeface="Calibri Light"/>
                <a:cs typeface="Calibri Light"/>
              </a:rPr>
              <a:t>for </a:t>
            </a:r>
            <a:r>
              <a:rPr sz="1600" dirty="0">
                <a:latin typeface="Calibri Light"/>
                <a:cs typeface="Calibri Light"/>
              </a:rPr>
              <a:t>both X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and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90" dirty="0">
                <a:latin typeface="Calibri Light"/>
                <a:cs typeface="Calibri Light"/>
              </a:rPr>
              <a:t>Y.</a:t>
            </a:r>
            <a:endParaRPr sz="1600">
              <a:latin typeface="Calibri Light"/>
              <a:cs typeface="Calibri Light"/>
            </a:endParaRPr>
          </a:p>
          <a:p>
            <a:pPr marL="241300" marR="7620" indent="-228600" algn="just">
              <a:lnSpc>
                <a:spcPct val="1094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1600" spc="-5" dirty="0">
                <a:latin typeface="Calibri Light"/>
                <a:cs typeface="Calibri Light"/>
              </a:rPr>
              <a:t>The black </a:t>
            </a:r>
            <a:r>
              <a:rPr sz="1600" dirty="0">
                <a:latin typeface="Calibri Light"/>
                <a:cs typeface="Calibri Light"/>
              </a:rPr>
              <a:t>line, </a:t>
            </a:r>
            <a:r>
              <a:rPr sz="1600" spc="-5" dirty="0">
                <a:latin typeface="Calibri Light"/>
                <a:cs typeface="Calibri Light"/>
              </a:rPr>
              <a:t>which </a:t>
            </a:r>
            <a:r>
              <a:rPr sz="1600" dirty="0">
                <a:latin typeface="Calibri Light"/>
                <a:cs typeface="Calibri Light"/>
              </a:rPr>
              <a:t>is </a:t>
            </a:r>
            <a:r>
              <a:rPr sz="1600" spc="-5" dirty="0">
                <a:latin typeface="Calibri Light"/>
                <a:cs typeface="Calibri Light"/>
              </a:rPr>
              <a:t>called </a:t>
            </a:r>
            <a:r>
              <a:rPr sz="1600" dirty="0">
                <a:latin typeface="Calibri Light"/>
                <a:cs typeface="Calibri Light"/>
              </a:rPr>
              <a:t>a </a:t>
            </a:r>
            <a:r>
              <a:rPr sz="1600" spc="-5" dirty="0">
                <a:latin typeface="Calibri Light"/>
                <a:cs typeface="Calibri Light"/>
              </a:rPr>
              <a:t>line of </a:t>
            </a:r>
            <a:r>
              <a:rPr sz="1600" spc="-10" dirty="0">
                <a:latin typeface="Calibri Light"/>
                <a:cs typeface="Calibri Light"/>
              </a:rPr>
              <a:t>best fit, </a:t>
            </a:r>
            <a:r>
              <a:rPr sz="1600" spc="-5" dirty="0">
                <a:latin typeface="Calibri Light"/>
                <a:cs typeface="Calibri Light"/>
              </a:rPr>
              <a:t>minimizes </a:t>
            </a:r>
            <a:r>
              <a:rPr sz="1600" dirty="0">
                <a:latin typeface="Calibri Light"/>
                <a:cs typeface="Calibri Light"/>
              </a:rPr>
              <a:t>a </a:t>
            </a:r>
            <a:r>
              <a:rPr sz="1600" spc="-5" dirty="0">
                <a:latin typeface="Calibri Light"/>
                <a:cs typeface="Calibri Light"/>
              </a:rPr>
              <a:t>sum 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squared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40" dirty="0">
                <a:latin typeface="Calibri Light"/>
                <a:cs typeface="Calibri Light"/>
              </a:rPr>
              <a:t>error.</a:t>
            </a:r>
            <a:endParaRPr sz="1600">
              <a:latin typeface="Calibri Light"/>
              <a:cs typeface="Calibri Light"/>
            </a:endParaRPr>
          </a:p>
          <a:p>
            <a:pPr marL="241300" marR="6350" indent="-228600" algn="just">
              <a:lnSpc>
                <a:spcPct val="1094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blue </a:t>
            </a:r>
            <a:r>
              <a:rPr sz="1600" spc="-5" dirty="0">
                <a:latin typeface="Calibri Light"/>
                <a:cs typeface="Calibri Light"/>
              </a:rPr>
              <a:t>lines </a:t>
            </a:r>
            <a:r>
              <a:rPr sz="1600" spc="-10" dirty="0">
                <a:latin typeface="Calibri Light"/>
                <a:cs typeface="Calibri Light"/>
              </a:rPr>
              <a:t>represent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errors; </a:t>
            </a:r>
            <a:r>
              <a:rPr sz="1600" dirty="0">
                <a:latin typeface="Calibri Light"/>
                <a:cs typeface="Calibri Light"/>
              </a:rPr>
              <a:t>it is a </a:t>
            </a:r>
            <a:r>
              <a:rPr sz="1600" spc="-15" dirty="0">
                <a:latin typeface="Calibri Light"/>
                <a:cs typeface="Calibri Light"/>
              </a:rPr>
              <a:t>distance </a:t>
            </a:r>
            <a:r>
              <a:rPr sz="1600" spc="-5" dirty="0">
                <a:latin typeface="Calibri Light"/>
                <a:cs typeface="Calibri Light"/>
              </a:rPr>
              <a:t>between the 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line of </a:t>
            </a:r>
            <a:r>
              <a:rPr sz="1600" spc="-10" dirty="0">
                <a:latin typeface="Calibri Light"/>
                <a:cs typeface="Calibri Light"/>
              </a:rPr>
              <a:t>best fit </a:t>
            </a:r>
            <a:r>
              <a:rPr sz="1600" spc="-5" dirty="0">
                <a:latin typeface="Calibri Light"/>
                <a:cs typeface="Calibri Light"/>
              </a:rPr>
              <a:t>and </a:t>
            </a:r>
            <a:r>
              <a:rPr sz="1600" dirty="0">
                <a:latin typeface="Calibri Light"/>
                <a:cs typeface="Calibri Light"/>
              </a:rPr>
              <a:t>observed </a:t>
            </a:r>
            <a:r>
              <a:rPr sz="1600" spc="-10" dirty="0">
                <a:latin typeface="Calibri Light"/>
                <a:cs typeface="Calibri Light"/>
              </a:rPr>
              <a:t>values.</a:t>
            </a:r>
            <a:r>
              <a:rPr sz="1600" spc="-5" dirty="0">
                <a:latin typeface="Calibri Light"/>
                <a:cs typeface="Calibri Light"/>
              </a:rPr>
              <a:t> The </a:t>
            </a:r>
            <a:r>
              <a:rPr sz="1600" spc="-10" dirty="0">
                <a:latin typeface="Calibri Light"/>
                <a:cs typeface="Calibri Light"/>
              </a:rPr>
              <a:t>value </a:t>
            </a:r>
            <a:r>
              <a:rPr sz="1600" spc="-5" dirty="0">
                <a:latin typeface="Calibri Light"/>
                <a:cs typeface="Calibri Light"/>
              </a:rPr>
              <a:t>of the a1is the 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slope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black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line.</a:t>
            </a:r>
            <a:endParaRPr sz="16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11" y="1053651"/>
            <a:ext cx="5094675" cy="3272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6726555"/>
            <a:ext cx="5755640" cy="287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2E5395"/>
                </a:solidFill>
                <a:latin typeface="Georgia"/>
                <a:cs typeface="Georgia"/>
              </a:rPr>
              <a:t>PROPOSED</a:t>
            </a:r>
            <a:r>
              <a:rPr sz="1800" spc="10" dirty="0">
                <a:solidFill>
                  <a:srgbClr val="2E5395"/>
                </a:solidFill>
                <a:latin typeface="Georgia"/>
                <a:cs typeface="Georgia"/>
              </a:rPr>
              <a:t> </a:t>
            </a:r>
            <a:r>
              <a:rPr sz="1800" spc="114" dirty="0">
                <a:solidFill>
                  <a:srgbClr val="2E5395"/>
                </a:solidFill>
                <a:latin typeface="Georgia"/>
                <a:cs typeface="Georgia"/>
              </a:rPr>
              <a:t>SYSTEM</a:t>
            </a:r>
            <a:r>
              <a:rPr sz="1800" spc="15" dirty="0">
                <a:solidFill>
                  <a:srgbClr val="2E5395"/>
                </a:solidFill>
                <a:latin typeface="Georgia"/>
                <a:cs typeface="Georgia"/>
              </a:rPr>
              <a:t> </a:t>
            </a:r>
            <a:r>
              <a:rPr sz="1800" spc="120" dirty="0">
                <a:solidFill>
                  <a:srgbClr val="2E5395"/>
                </a:solidFill>
                <a:latin typeface="Georgia"/>
                <a:cs typeface="Georgia"/>
              </a:rPr>
              <a:t>PHASES</a:t>
            </a:r>
            <a:endParaRPr sz="1800">
              <a:latin typeface="Georgia"/>
              <a:cs typeface="Georgia"/>
            </a:endParaRPr>
          </a:p>
          <a:p>
            <a:pPr marL="12700" marR="5080" indent="66675" algn="just">
              <a:lnSpc>
                <a:spcPct val="110500"/>
              </a:lnSpc>
              <a:spcBef>
                <a:spcPts val="965"/>
              </a:spcBef>
            </a:pPr>
            <a:r>
              <a:rPr sz="1600" dirty="0">
                <a:latin typeface="Arial Black"/>
                <a:cs typeface="Arial Black"/>
              </a:rPr>
              <a:t>Phase</a:t>
            </a:r>
            <a:r>
              <a:rPr sz="1600" spc="5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1:</a:t>
            </a:r>
            <a:r>
              <a:rPr sz="1600" spc="5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Collection</a:t>
            </a:r>
            <a:r>
              <a:rPr sz="1600" spc="-5" dirty="0">
                <a:latin typeface="Calibri Light"/>
                <a:cs typeface="Calibri Light"/>
              </a:rPr>
              <a:t> of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Data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processing</a:t>
            </a:r>
            <a:r>
              <a:rPr sz="1600" spc="-5" dirty="0">
                <a:latin typeface="Calibri Light"/>
                <a:cs typeface="Calibri Light"/>
              </a:rPr>
              <a:t> techniques</a:t>
            </a:r>
            <a:r>
              <a:rPr sz="1600" dirty="0">
                <a:latin typeface="Calibri Light"/>
                <a:cs typeface="Calibri Light"/>
              </a:rPr>
              <a:t> and 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processes</a:t>
            </a:r>
            <a:r>
              <a:rPr sz="1600" spc="-8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are</a:t>
            </a:r>
            <a:r>
              <a:rPr sz="1600" spc="-7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numerous.</a:t>
            </a:r>
            <a:r>
              <a:rPr sz="1600" spc="-75" dirty="0">
                <a:latin typeface="Calibri Light"/>
                <a:cs typeface="Calibri Light"/>
              </a:rPr>
              <a:t> </a:t>
            </a:r>
            <a:r>
              <a:rPr sz="1600" spc="-30" dirty="0">
                <a:latin typeface="Calibri Light"/>
                <a:cs typeface="Calibri Light"/>
              </a:rPr>
              <a:t>We</a:t>
            </a:r>
            <a:r>
              <a:rPr sz="1600" spc="-7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collecteddata</a:t>
            </a:r>
            <a:r>
              <a:rPr sz="1600" spc="-8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for</a:t>
            </a:r>
            <a:r>
              <a:rPr sz="1600" spc="-8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USA/Mumbai</a:t>
            </a:r>
            <a:r>
              <a:rPr sz="1600" spc="-9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real</a:t>
            </a:r>
            <a:r>
              <a:rPr sz="1600" spc="-85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estate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properties </a:t>
            </a:r>
            <a:r>
              <a:rPr sz="1600" spc="-15" dirty="0">
                <a:latin typeface="Calibri Light"/>
                <a:cs typeface="Calibri Light"/>
              </a:rPr>
              <a:t>from </a:t>
            </a:r>
            <a:r>
              <a:rPr sz="1600" spc="-10" dirty="0">
                <a:latin typeface="Calibri Light"/>
                <a:cs typeface="Calibri Light"/>
              </a:rPr>
              <a:t>various real </a:t>
            </a:r>
            <a:r>
              <a:rPr sz="1600" spc="-15" dirty="0">
                <a:latin typeface="Calibri Light"/>
                <a:cs typeface="Calibri Light"/>
              </a:rPr>
              <a:t>estate </a:t>
            </a:r>
            <a:r>
              <a:rPr sz="1600" spc="-5" dirty="0">
                <a:latin typeface="Calibri Light"/>
                <a:cs typeface="Calibri Light"/>
              </a:rPr>
              <a:t>websites. The </a:t>
            </a:r>
            <a:r>
              <a:rPr sz="1600" spc="-10" dirty="0">
                <a:latin typeface="Calibri Light"/>
                <a:cs typeface="Calibri Light"/>
              </a:rPr>
              <a:t>data </a:t>
            </a:r>
            <a:r>
              <a:rPr sz="1600" spc="-5" dirty="0">
                <a:latin typeface="Calibri Light"/>
                <a:cs typeface="Calibri Light"/>
              </a:rPr>
              <a:t>would be </a:t>
            </a:r>
            <a:r>
              <a:rPr sz="1600" spc="-10" dirty="0">
                <a:latin typeface="Calibri Light"/>
                <a:cs typeface="Calibri Light"/>
              </a:rPr>
              <a:t>having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attributes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such</a:t>
            </a:r>
            <a:r>
              <a:rPr sz="1600" dirty="0">
                <a:latin typeface="Calibri Light"/>
                <a:cs typeface="Calibri Light"/>
              </a:rPr>
              <a:t> as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Location,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carpet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area,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built-up</a:t>
            </a:r>
            <a:r>
              <a:rPr sz="1600" spc="-5" dirty="0">
                <a:latin typeface="Calibri Light"/>
                <a:cs typeface="Calibri Light"/>
              </a:rPr>
              <a:t> area,</a:t>
            </a:r>
            <a:r>
              <a:rPr sz="1600" dirty="0">
                <a:latin typeface="Calibri Light"/>
                <a:cs typeface="Calibri Light"/>
              </a:rPr>
              <a:t> age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property,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zip code, price, no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of </a:t>
            </a:r>
            <a:r>
              <a:rPr sz="1600" spc="-10" dirty="0">
                <a:latin typeface="Calibri Light"/>
                <a:cs typeface="Calibri Light"/>
              </a:rPr>
              <a:t>bedroomsetc.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30" dirty="0">
                <a:latin typeface="Calibri Light"/>
                <a:cs typeface="Calibri Light"/>
              </a:rPr>
              <a:t>We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must </a:t>
            </a:r>
            <a:r>
              <a:rPr sz="1600" spc="-5" dirty="0">
                <a:latin typeface="Calibri Light"/>
                <a:cs typeface="Calibri Light"/>
              </a:rPr>
              <a:t>collect the 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quantitative</a:t>
            </a:r>
            <a:r>
              <a:rPr sz="1600" spc="-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which</a:t>
            </a:r>
            <a:r>
              <a:rPr sz="1600" spc="-6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structured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and</a:t>
            </a:r>
            <a:r>
              <a:rPr sz="1600" spc="-6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categorized.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collection</a:t>
            </a:r>
            <a:r>
              <a:rPr sz="1600" spc="-6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needed </a:t>
            </a:r>
            <a:r>
              <a:rPr sz="1600" spc="-20" dirty="0">
                <a:latin typeface="Calibri Light"/>
                <a:cs typeface="Calibri Light"/>
              </a:rPr>
              <a:t>before </a:t>
            </a:r>
            <a:r>
              <a:rPr sz="1600" spc="-15" dirty="0">
                <a:latin typeface="Calibri Light"/>
                <a:cs typeface="Calibri Light"/>
              </a:rPr>
              <a:t>any </a:t>
            </a:r>
            <a:r>
              <a:rPr sz="1600" dirty="0">
                <a:latin typeface="Calibri Light"/>
                <a:cs typeface="Calibri Light"/>
              </a:rPr>
              <a:t>kind </a:t>
            </a:r>
            <a:r>
              <a:rPr sz="1600" spc="-5" dirty="0">
                <a:latin typeface="Calibri Light"/>
                <a:cs typeface="Calibri Light"/>
              </a:rPr>
              <a:t>of machine learning </a:t>
            </a:r>
            <a:r>
              <a:rPr sz="1600" spc="-10" dirty="0">
                <a:latin typeface="Calibri Light"/>
                <a:cs typeface="Calibri Light"/>
              </a:rPr>
              <a:t>research </a:t>
            </a:r>
            <a:r>
              <a:rPr sz="1600" dirty="0">
                <a:latin typeface="Calibri Light"/>
                <a:cs typeface="Calibri Light"/>
              </a:rPr>
              <a:t>is </a:t>
            </a:r>
            <a:r>
              <a:rPr sz="1600" spc="-5" dirty="0">
                <a:latin typeface="Calibri Light"/>
                <a:cs typeface="Calibri Light"/>
              </a:rPr>
              <a:t>carried </a:t>
            </a:r>
            <a:r>
              <a:rPr sz="1600" dirty="0">
                <a:latin typeface="Calibri Light"/>
                <a:cs typeface="Calibri Light"/>
              </a:rPr>
              <a:t>out. 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Dataset</a:t>
            </a:r>
            <a:r>
              <a:rPr sz="1600" spc="9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validity</a:t>
            </a:r>
            <a:r>
              <a:rPr sz="1600" spc="10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114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8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must</a:t>
            </a:r>
            <a:r>
              <a:rPr sz="1600" spc="1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otherwise</a:t>
            </a:r>
            <a:r>
              <a:rPr sz="1600" spc="9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there</a:t>
            </a:r>
            <a:r>
              <a:rPr sz="1600" spc="9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9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no</a:t>
            </a:r>
            <a:r>
              <a:rPr sz="1600" spc="1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point</a:t>
            </a:r>
            <a:r>
              <a:rPr sz="1600" spc="11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</a:t>
            </a:r>
            <a:r>
              <a:rPr sz="1600" spc="10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analyzing</a:t>
            </a:r>
            <a:r>
              <a:rPr sz="1600" spc="1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endParaRPr sz="1600">
              <a:latin typeface="Calibri Light"/>
              <a:cs typeface="Calibri Light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Calibri Light"/>
                <a:cs typeface="Calibri Light"/>
              </a:rPr>
              <a:t>data</a:t>
            </a:r>
            <a:r>
              <a:rPr sz="1600" spc="-10" dirty="0">
                <a:latin typeface="Arial Black"/>
                <a:cs typeface="Arial Black"/>
              </a:rPr>
              <a:t>.</a:t>
            </a:r>
            <a:r>
              <a:rPr sz="1600" spc="-145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Phase</a:t>
            </a:r>
            <a:r>
              <a:rPr sz="1600" spc="-130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2:</a:t>
            </a:r>
            <a:r>
              <a:rPr sz="1600" spc="-105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</a:t>
            </a:r>
            <a:r>
              <a:rPr sz="1600" spc="-8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preprocessing</a:t>
            </a:r>
            <a:r>
              <a:rPr sz="1600" spc="-9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Data</a:t>
            </a:r>
            <a:r>
              <a:rPr sz="1600" spc="-8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preprocessing</a:t>
            </a:r>
            <a:r>
              <a:rPr sz="1600" spc="-9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8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-7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process</a:t>
            </a:r>
            <a:endParaRPr sz="16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75" y="1245558"/>
            <a:ext cx="5646928" cy="4702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69696"/>
            <a:ext cx="5759450" cy="33223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12999"/>
              </a:lnSpc>
              <a:spcBef>
                <a:spcPts val="30"/>
              </a:spcBef>
            </a:pPr>
            <a:r>
              <a:rPr sz="1600" spc="-5" dirty="0">
                <a:latin typeface="Calibri Light"/>
                <a:cs typeface="Calibri Light"/>
              </a:rPr>
              <a:t>of</a:t>
            </a:r>
            <a:r>
              <a:rPr sz="1600" spc="-7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cleaning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our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</a:t>
            </a:r>
            <a:r>
              <a:rPr sz="1600" spc="-6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set.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There</a:t>
            </a:r>
            <a:r>
              <a:rPr sz="1600" spc="-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mightbe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missing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values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or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outliers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</a:t>
            </a:r>
            <a:r>
              <a:rPr sz="1600" spc="-7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dataset. </a:t>
            </a:r>
            <a:r>
              <a:rPr sz="1600" spc="-5" dirty="0">
                <a:latin typeface="Calibri Light"/>
                <a:cs typeface="Calibri Light"/>
              </a:rPr>
              <a:t>These can be handled by data cleaning. </a:t>
            </a:r>
            <a:r>
              <a:rPr sz="1600" dirty="0">
                <a:latin typeface="Calibri Light"/>
                <a:cs typeface="Calibri Light"/>
              </a:rPr>
              <a:t>If </a:t>
            </a:r>
            <a:r>
              <a:rPr sz="1600" spc="-5" dirty="0">
                <a:latin typeface="Calibri Light"/>
                <a:cs typeface="Calibri Light"/>
              </a:rPr>
              <a:t>there </a:t>
            </a:r>
            <a:r>
              <a:rPr sz="1600" spc="-10" dirty="0">
                <a:latin typeface="Calibri Light"/>
                <a:cs typeface="Calibri Light"/>
              </a:rPr>
              <a:t>are many </a:t>
            </a:r>
            <a:r>
              <a:rPr sz="1600" spc="-5" dirty="0">
                <a:latin typeface="Calibri Light"/>
                <a:cs typeface="Calibri Light"/>
              </a:rPr>
              <a:t> missing </a:t>
            </a:r>
            <a:r>
              <a:rPr sz="1600" spc="-10" dirty="0">
                <a:latin typeface="Calibri Light"/>
                <a:cs typeface="Calibri Light"/>
              </a:rPr>
              <a:t>values </a:t>
            </a:r>
            <a:r>
              <a:rPr sz="1600" spc="5" dirty="0">
                <a:latin typeface="Calibri Light"/>
                <a:cs typeface="Calibri Light"/>
              </a:rPr>
              <a:t>in </a:t>
            </a:r>
            <a:r>
              <a:rPr sz="1600" dirty="0">
                <a:latin typeface="Calibri Light"/>
                <a:cs typeface="Calibri Light"/>
              </a:rPr>
              <a:t>a </a:t>
            </a:r>
            <a:r>
              <a:rPr sz="1600" spc="-10" dirty="0">
                <a:latin typeface="Calibri Light"/>
                <a:cs typeface="Calibri Light"/>
              </a:rPr>
              <a:t>variable we </a:t>
            </a:r>
            <a:r>
              <a:rPr sz="1600" spc="-5" dirty="0">
                <a:latin typeface="Calibri Light"/>
                <a:cs typeface="Calibri Light"/>
              </a:rPr>
              <a:t>will </a:t>
            </a:r>
            <a:r>
              <a:rPr sz="1600" dirty="0">
                <a:latin typeface="Calibri Light"/>
                <a:cs typeface="Calibri Light"/>
              </a:rPr>
              <a:t>drop those </a:t>
            </a:r>
            <a:r>
              <a:rPr sz="1600" spc="-5" dirty="0">
                <a:latin typeface="Calibri Light"/>
                <a:cs typeface="Calibri Light"/>
              </a:rPr>
              <a:t>values or </a:t>
            </a:r>
            <a:r>
              <a:rPr sz="1600" spc="-10" dirty="0">
                <a:latin typeface="Calibri Light"/>
                <a:cs typeface="Calibri Light"/>
              </a:rPr>
              <a:t>substitute </a:t>
            </a:r>
            <a:r>
              <a:rPr sz="1600" dirty="0">
                <a:latin typeface="Calibri Light"/>
                <a:cs typeface="Calibri Light"/>
              </a:rPr>
              <a:t>it 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with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average value. </a:t>
            </a:r>
            <a:r>
              <a:rPr sz="1600" dirty="0">
                <a:latin typeface="Arial Black"/>
                <a:cs typeface="Arial Black"/>
              </a:rPr>
              <a:t>Phase 3: </a:t>
            </a:r>
            <a:r>
              <a:rPr sz="1600" spc="-20" dirty="0">
                <a:latin typeface="Calibri Light"/>
                <a:cs typeface="Calibri Light"/>
              </a:rPr>
              <a:t>Training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dirty="0">
                <a:latin typeface="Calibri Light"/>
                <a:cs typeface="Calibri Light"/>
              </a:rPr>
              <a:t>model </a:t>
            </a:r>
            <a:r>
              <a:rPr sz="1600" spc="-5" dirty="0">
                <a:latin typeface="Calibri Light"/>
                <a:cs typeface="Calibri Light"/>
              </a:rPr>
              <a:t>Since </a:t>
            </a:r>
            <a:r>
              <a:rPr sz="1600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data 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 </a:t>
            </a:r>
            <a:r>
              <a:rPr sz="1600" spc="-20" dirty="0">
                <a:latin typeface="Calibri Light"/>
                <a:cs typeface="Calibri Light"/>
              </a:rPr>
              <a:t>broken </a:t>
            </a:r>
            <a:r>
              <a:rPr sz="1600" spc="-5" dirty="0">
                <a:latin typeface="Calibri Light"/>
                <a:cs typeface="Calibri Light"/>
              </a:rPr>
              <a:t>down </a:t>
            </a:r>
            <a:r>
              <a:rPr sz="1600" spc="-10" dirty="0">
                <a:latin typeface="Calibri Light"/>
                <a:cs typeface="Calibri Light"/>
              </a:rPr>
              <a:t>into </a:t>
            </a:r>
            <a:r>
              <a:rPr sz="1600" dirty="0">
                <a:latin typeface="Calibri Light"/>
                <a:cs typeface="Calibri Light"/>
              </a:rPr>
              <a:t>two </a:t>
            </a:r>
            <a:r>
              <a:rPr sz="1600" spc="-5" dirty="0">
                <a:latin typeface="Calibri Light"/>
                <a:cs typeface="Calibri Light"/>
              </a:rPr>
              <a:t>modules: </a:t>
            </a:r>
            <a:r>
              <a:rPr sz="1600" dirty="0">
                <a:latin typeface="Calibri Light"/>
                <a:cs typeface="Calibri Light"/>
              </a:rPr>
              <a:t>a </a:t>
            </a:r>
            <a:r>
              <a:rPr sz="1600" spc="-25" dirty="0">
                <a:latin typeface="Calibri Light"/>
                <a:cs typeface="Calibri Light"/>
              </a:rPr>
              <a:t>Training </a:t>
            </a:r>
            <a:r>
              <a:rPr sz="1600" spc="-5" dirty="0">
                <a:latin typeface="Calibri Light"/>
                <a:cs typeface="Calibri Light"/>
              </a:rPr>
              <a:t>set and </a:t>
            </a:r>
            <a:r>
              <a:rPr sz="1600" spc="-25" dirty="0">
                <a:latin typeface="Calibri Light"/>
                <a:cs typeface="Calibri Light"/>
              </a:rPr>
              <a:t>Testset, </a:t>
            </a:r>
            <a:r>
              <a:rPr sz="1600" spc="-10" dirty="0">
                <a:latin typeface="Calibri Light"/>
                <a:cs typeface="Calibri Light"/>
              </a:rPr>
              <a:t>we must </a:t>
            </a:r>
            <a:r>
              <a:rPr sz="1600" spc="-5" dirty="0">
                <a:latin typeface="Calibri Light"/>
                <a:cs typeface="Calibri Light"/>
              </a:rPr>
              <a:t> initially </a:t>
            </a:r>
            <a:r>
              <a:rPr sz="1600" spc="-10" dirty="0">
                <a:latin typeface="Calibri Light"/>
                <a:cs typeface="Calibri Light"/>
              </a:rPr>
              <a:t>train </a:t>
            </a:r>
            <a:r>
              <a:rPr sz="1600" spc="-5" dirty="0">
                <a:latin typeface="Calibri Light"/>
                <a:cs typeface="Calibri Light"/>
              </a:rPr>
              <a:t>the model. The </a:t>
            </a:r>
            <a:r>
              <a:rPr sz="1600" spc="-10" dirty="0">
                <a:latin typeface="Calibri Light"/>
                <a:cs typeface="Calibri Light"/>
              </a:rPr>
              <a:t>training </a:t>
            </a:r>
            <a:r>
              <a:rPr sz="1600" dirty="0">
                <a:latin typeface="Calibri Light"/>
                <a:cs typeface="Calibri Light"/>
              </a:rPr>
              <a:t>set </a:t>
            </a:r>
            <a:r>
              <a:rPr sz="1600" spc="-5" dirty="0">
                <a:latin typeface="Calibri Light"/>
                <a:cs typeface="Calibri Light"/>
              </a:rPr>
              <a:t>includes the </a:t>
            </a:r>
            <a:r>
              <a:rPr sz="1600" spc="-15" dirty="0">
                <a:latin typeface="Calibri Light"/>
                <a:cs typeface="Calibri Light"/>
              </a:rPr>
              <a:t>target </a:t>
            </a:r>
            <a:r>
              <a:rPr sz="1600" spc="-10" dirty="0">
                <a:latin typeface="Calibri Light"/>
                <a:cs typeface="Calibri Light"/>
              </a:rPr>
              <a:t>variable. </a:t>
            </a:r>
            <a:r>
              <a:rPr sz="1600" spc="-5" dirty="0">
                <a:latin typeface="Calibri Light"/>
                <a:cs typeface="Calibri Light"/>
              </a:rPr>
              <a:t> The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decision</a:t>
            </a:r>
            <a:r>
              <a:rPr sz="1600" spc="-7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tree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regressor</a:t>
            </a:r>
            <a:r>
              <a:rPr sz="1600" spc="-6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algorithm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applied</a:t>
            </a:r>
            <a:r>
              <a:rPr sz="1600" spc="-7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to</a:t>
            </a:r>
            <a:r>
              <a:rPr sz="1600" spc="-7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training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data</a:t>
            </a:r>
            <a:r>
              <a:rPr sz="1600" spc="-6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set.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Decision tree builds </a:t>
            </a:r>
            <a:r>
              <a:rPr sz="1600" dirty="0">
                <a:latin typeface="Calibri Light"/>
                <a:cs typeface="Calibri Light"/>
              </a:rPr>
              <a:t>a </a:t>
            </a:r>
            <a:r>
              <a:rPr sz="1600" spc="-10" dirty="0">
                <a:latin typeface="Calibri Light"/>
                <a:cs typeface="Calibri Light"/>
              </a:rPr>
              <a:t>regression</a:t>
            </a:r>
            <a:r>
              <a:rPr sz="1600" spc="-5" dirty="0">
                <a:latin typeface="Calibri Light"/>
                <a:cs typeface="Calibri Light"/>
              </a:rPr>
              <a:t> model </a:t>
            </a:r>
            <a:r>
              <a:rPr sz="1600" dirty="0">
                <a:latin typeface="Calibri Light"/>
                <a:cs typeface="Calibri Light"/>
              </a:rPr>
              <a:t>in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form</a:t>
            </a:r>
            <a:r>
              <a:rPr sz="1600" spc="-5" dirty="0">
                <a:latin typeface="Calibri Light"/>
                <a:cs typeface="Calibri Light"/>
              </a:rPr>
              <a:t> of</a:t>
            </a:r>
            <a:r>
              <a:rPr sz="1600" dirty="0">
                <a:latin typeface="Calibri Light"/>
                <a:cs typeface="Calibri Light"/>
              </a:rPr>
              <a:t> a </a:t>
            </a:r>
            <a:r>
              <a:rPr sz="1600" spc="-10" dirty="0">
                <a:latin typeface="Calibri Light"/>
                <a:cs typeface="Calibri Light"/>
              </a:rPr>
              <a:t>tree 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structure.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Arial Black"/>
                <a:cs typeface="Arial Black"/>
              </a:rPr>
              <a:t>Phase 4: </a:t>
            </a:r>
            <a:r>
              <a:rPr sz="1600" spc="-30" dirty="0">
                <a:latin typeface="Calibri Light"/>
                <a:cs typeface="Calibri Light"/>
              </a:rPr>
              <a:t>Testing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 </a:t>
            </a:r>
            <a:r>
              <a:rPr sz="1600" spc="-10" dirty="0">
                <a:latin typeface="Calibri Light"/>
                <a:cs typeface="Calibri Light"/>
              </a:rPr>
              <a:t>Integrating </a:t>
            </a:r>
            <a:r>
              <a:rPr sz="1600" dirty="0">
                <a:latin typeface="Calibri Light"/>
                <a:cs typeface="Calibri Light"/>
              </a:rPr>
              <a:t>with UI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trained </a:t>
            </a:r>
            <a:r>
              <a:rPr sz="1600" spc="-5" dirty="0">
                <a:latin typeface="Calibri Light"/>
                <a:cs typeface="Calibri Light"/>
              </a:rPr>
              <a:t> model </a:t>
            </a:r>
            <a:r>
              <a:rPr sz="1600" dirty="0">
                <a:latin typeface="Calibri Light"/>
                <a:cs typeface="Calibri Light"/>
              </a:rPr>
              <a:t>is </a:t>
            </a:r>
            <a:r>
              <a:rPr sz="1600" spc="-5" dirty="0">
                <a:latin typeface="Calibri Light"/>
                <a:cs typeface="Calibri Light"/>
              </a:rPr>
              <a:t>applied </a:t>
            </a:r>
            <a:r>
              <a:rPr sz="1600" spc="-15" dirty="0">
                <a:latin typeface="Calibri Light"/>
                <a:cs typeface="Calibri Light"/>
              </a:rPr>
              <a:t>to </a:t>
            </a:r>
            <a:r>
              <a:rPr sz="1600" spc="-10" dirty="0">
                <a:latin typeface="Calibri Light"/>
                <a:cs typeface="Calibri Light"/>
              </a:rPr>
              <a:t>test dataset </a:t>
            </a:r>
            <a:r>
              <a:rPr sz="1600" dirty="0">
                <a:latin typeface="Calibri Light"/>
                <a:cs typeface="Calibri Light"/>
              </a:rPr>
              <a:t>and house </a:t>
            </a:r>
            <a:r>
              <a:rPr sz="1600" spc="-5" dirty="0">
                <a:latin typeface="Calibri Light"/>
                <a:cs typeface="Calibri Light"/>
              </a:rPr>
              <a:t>prices </a:t>
            </a:r>
            <a:r>
              <a:rPr sz="1600" spc="-10" dirty="0">
                <a:latin typeface="Calibri Light"/>
                <a:cs typeface="Calibri Light"/>
              </a:rPr>
              <a:t>are predicted.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trained </a:t>
            </a:r>
            <a:r>
              <a:rPr sz="1600" spc="-5" dirty="0">
                <a:latin typeface="Calibri Light"/>
                <a:cs typeface="Calibri Light"/>
              </a:rPr>
              <a:t>model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then </a:t>
            </a:r>
            <a:r>
              <a:rPr sz="1600" spc="-10" dirty="0">
                <a:latin typeface="Calibri Light"/>
                <a:cs typeface="Calibri Light"/>
              </a:rPr>
              <a:t>integrated </a:t>
            </a:r>
            <a:r>
              <a:rPr sz="1600" dirty="0">
                <a:latin typeface="Calibri Light"/>
                <a:cs typeface="Calibri Light"/>
              </a:rPr>
              <a:t>with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5" dirty="0">
                <a:latin typeface="Calibri Light"/>
                <a:cs typeface="Calibri Light"/>
              </a:rPr>
              <a:t>front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end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using</a:t>
            </a:r>
            <a:r>
              <a:rPr sz="160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Flask</a:t>
            </a:r>
            <a:r>
              <a:rPr sz="1600" dirty="0">
                <a:latin typeface="Calibri Light"/>
                <a:cs typeface="Calibri Light"/>
              </a:rPr>
              <a:t> in 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python.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080" y="4403407"/>
            <a:ext cx="5775325" cy="32385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solidFill>
                  <a:srgbClr val="2E5395"/>
                </a:solidFill>
                <a:latin typeface="Arial Black"/>
                <a:cs typeface="Arial Black"/>
              </a:rPr>
              <a:t>DATA</a:t>
            </a:r>
            <a:r>
              <a:rPr sz="1800" spc="-50" dirty="0">
                <a:solidFill>
                  <a:srgbClr val="2E5395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2E5395"/>
                </a:solidFill>
                <a:latin typeface="Arial Black"/>
                <a:cs typeface="Arial Black"/>
              </a:rPr>
              <a:t>COLLECTION: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4951348"/>
            <a:ext cx="3271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C:\Users\ashmi\Downloads\DOC-20231006-WA0005..csv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5678423"/>
            <a:ext cx="5690235" cy="233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395"/>
                </a:solidFill>
                <a:latin typeface="Arial Black"/>
                <a:cs typeface="Arial Black"/>
              </a:rPr>
              <a:t>STEPS:</a:t>
            </a:r>
            <a:endParaRPr sz="1800">
              <a:latin typeface="Arial Black"/>
              <a:cs typeface="Arial Black"/>
            </a:endParaRPr>
          </a:p>
          <a:p>
            <a:pPr marL="873125" indent="-229235">
              <a:lnSpc>
                <a:spcPct val="100000"/>
              </a:lnSpc>
              <a:spcBef>
                <a:spcPts val="1215"/>
              </a:spcBef>
              <a:buFont typeface="Symbol"/>
              <a:buChar char=""/>
              <a:tabLst>
                <a:tab pos="873125" algn="l"/>
                <a:tab pos="873760" algn="l"/>
              </a:tabLst>
            </a:pPr>
            <a:r>
              <a:rPr sz="1600" spc="-15" dirty="0">
                <a:latin typeface="Calibri Light"/>
                <a:cs typeface="Calibri Light"/>
              </a:rPr>
              <a:t>First,</a:t>
            </a:r>
            <a:r>
              <a:rPr sz="1600" spc="-10" dirty="0">
                <a:latin typeface="Calibri Light"/>
                <a:cs typeface="Calibri Light"/>
              </a:rPr>
              <a:t> we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predict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values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y </a:t>
            </a:r>
            <a:r>
              <a:rPr sz="1600" spc="-5" dirty="0">
                <a:latin typeface="Calibri Light"/>
                <a:cs typeface="Calibri Light"/>
              </a:rPr>
              <a:t>using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5" dirty="0">
                <a:latin typeface="Calibri Light"/>
                <a:cs typeface="Calibri Light"/>
              </a:rPr>
              <a:t>the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values </a:t>
            </a:r>
            <a:r>
              <a:rPr sz="1600" dirty="0">
                <a:latin typeface="Calibri Light"/>
                <a:cs typeface="Calibri Light"/>
              </a:rPr>
              <a:t>in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x.</a:t>
            </a:r>
            <a:endParaRPr sz="1600">
              <a:latin typeface="Calibri Light"/>
              <a:cs typeface="Calibri Light"/>
            </a:endParaRPr>
          </a:p>
          <a:p>
            <a:pPr marL="873125" marR="5080" indent="-228600">
              <a:lnSpc>
                <a:spcPct val="109400"/>
              </a:lnSpc>
              <a:spcBef>
                <a:spcPts val="75"/>
              </a:spcBef>
              <a:buFont typeface="Symbol"/>
              <a:buChar char=""/>
              <a:tabLst>
                <a:tab pos="873125" algn="l"/>
                <a:tab pos="873760" algn="l"/>
              </a:tabLst>
            </a:pPr>
            <a:r>
              <a:rPr sz="1600" spc="-5" dirty="0">
                <a:latin typeface="Calibri Light"/>
                <a:cs typeface="Calibri Light"/>
              </a:rPr>
              <a:t>Then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compare</a:t>
            </a:r>
            <a:r>
              <a:rPr sz="1600" spc="-5" dirty="0">
                <a:latin typeface="Calibri Light"/>
                <a:cs typeface="Calibri Light"/>
              </a:rPr>
              <a:t> the actual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prices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predicted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prices</a:t>
            </a:r>
            <a:r>
              <a:rPr sz="1600" spc="2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by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using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15" dirty="0">
                <a:latin typeface="Calibri Light"/>
                <a:cs typeface="Calibri Light"/>
              </a:rPr>
              <a:t>scatter </a:t>
            </a:r>
            <a:r>
              <a:rPr sz="1600" spc="-5" dirty="0">
                <a:latin typeface="Calibri Light"/>
                <a:cs typeface="Calibri Light"/>
              </a:rPr>
              <a:t>plot.</a:t>
            </a:r>
            <a:endParaRPr sz="1600">
              <a:latin typeface="Calibri Light"/>
              <a:cs typeface="Calibri Light"/>
            </a:endParaRPr>
          </a:p>
          <a:p>
            <a:pPr marL="873125" marR="344170" indent="-228600">
              <a:lnSpc>
                <a:spcPct val="109400"/>
              </a:lnSpc>
              <a:spcBef>
                <a:spcPts val="105"/>
              </a:spcBef>
              <a:buFont typeface="Symbol"/>
              <a:buChar char=""/>
              <a:tabLst>
                <a:tab pos="873125" algn="l"/>
                <a:tab pos="873760" algn="l"/>
              </a:tabLst>
            </a:pPr>
            <a:r>
              <a:rPr sz="1600" spc="-5" dirty="0">
                <a:latin typeface="Calibri Light"/>
                <a:cs typeface="Calibri Light"/>
              </a:rPr>
              <a:t>Then</a:t>
            </a:r>
            <a:r>
              <a:rPr sz="1600" spc="-2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we find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dirty="0">
                <a:latin typeface="Calibri Light"/>
                <a:cs typeface="Calibri Light"/>
              </a:rPr>
              <a:t>r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square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error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and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mean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square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error </a:t>
            </a:r>
            <a:r>
              <a:rPr sz="1600" spc="-34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between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them.</a:t>
            </a:r>
            <a:endParaRPr sz="1600">
              <a:latin typeface="Calibri Light"/>
              <a:cs typeface="Calibri Light"/>
            </a:endParaRPr>
          </a:p>
          <a:p>
            <a:pPr marL="873125" marR="224790" indent="-228600">
              <a:lnSpc>
                <a:spcPct val="109300"/>
              </a:lnSpc>
              <a:spcBef>
                <a:spcPts val="100"/>
              </a:spcBef>
              <a:buFont typeface="Symbol"/>
              <a:buChar char=""/>
              <a:tabLst>
                <a:tab pos="873125" algn="l"/>
                <a:tab pos="873760" algn="l"/>
              </a:tabLst>
            </a:pPr>
            <a:r>
              <a:rPr sz="1600" dirty="0">
                <a:latin typeface="Calibri Light"/>
                <a:cs typeface="Calibri Light"/>
              </a:rPr>
              <a:t>If </a:t>
            </a:r>
            <a:r>
              <a:rPr sz="1600" spc="-5" dirty="0">
                <a:latin typeface="Calibri Light"/>
                <a:cs typeface="Calibri Light"/>
              </a:rPr>
              <a:t>the </a:t>
            </a:r>
            <a:r>
              <a:rPr sz="1600" spc="-10" dirty="0">
                <a:latin typeface="Calibri Light"/>
                <a:cs typeface="Calibri Light"/>
              </a:rPr>
              <a:t>error </a:t>
            </a:r>
            <a:r>
              <a:rPr sz="1600" dirty="0">
                <a:latin typeface="Calibri Light"/>
                <a:cs typeface="Calibri Light"/>
              </a:rPr>
              <a:t>is less </a:t>
            </a:r>
            <a:r>
              <a:rPr sz="1600" spc="-5" dirty="0">
                <a:latin typeface="Calibri Light"/>
                <a:cs typeface="Calibri Light"/>
              </a:rPr>
              <a:t>enough </a:t>
            </a:r>
            <a:r>
              <a:rPr sz="1600" dirty="0">
                <a:latin typeface="Calibri Light"/>
                <a:cs typeface="Calibri Light"/>
              </a:rPr>
              <a:t>then </a:t>
            </a:r>
            <a:r>
              <a:rPr sz="1600" spc="-10" dirty="0">
                <a:latin typeface="Calibri Light"/>
                <a:cs typeface="Calibri Light"/>
              </a:rPr>
              <a:t>we </a:t>
            </a:r>
            <a:r>
              <a:rPr sz="1600" dirty="0">
                <a:latin typeface="Calibri Light"/>
                <a:cs typeface="Calibri Light"/>
              </a:rPr>
              <a:t>proceed </a:t>
            </a:r>
            <a:r>
              <a:rPr sz="1600" spc="-15" dirty="0">
                <a:latin typeface="Calibri Light"/>
                <a:cs typeface="Calibri Light"/>
              </a:rPr>
              <a:t>for </a:t>
            </a:r>
            <a:r>
              <a:rPr sz="1600" spc="-10" dirty="0">
                <a:latin typeface="Calibri Light"/>
                <a:cs typeface="Calibri Light"/>
              </a:rPr>
              <a:t>testing </a:t>
            </a:r>
            <a:r>
              <a:rPr sz="1600" spc="-5" dirty="0">
                <a:latin typeface="Calibri Light"/>
                <a:cs typeface="Calibri Light"/>
              </a:rPr>
              <a:t>of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the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model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since </a:t>
            </a:r>
            <a:r>
              <a:rPr sz="1600" dirty="0">
                <a:latin typeface="Calibri Light"/>
                <a:cs typeface="Calibri Light"/>
              </a:rPr>
              <a:t>the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training</a:t>
            </a:r>
            <a:r>
              <a:rPr sz="1600" spc="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phase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10" dirty="0">
                <a:latin typeface="Calibri Light"/>
                <a:cs typeface="Calibri Light"/>
              </a:rPr>
              <a:t> </a:t>
            </a:r>
            <a:r>
              <a:rPr sz="1600" spc="-40" dirty="0">
                <a:latin typeface="Calibri Light"/>
                <a:cs typeface="Calibri Light"/>
              </a:rPr>
              <a:t>over.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916368"/>
            <a:ext cx="4215765" cy="2889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0"/>
              </a:spcBef>
            </a:pP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Data</a:t>
            </a: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Analysis </a:t>
            </a: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and </a:t>
            </a: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Feature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Extraction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: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8010" y="924306"/>
            <a:ext cx="1441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Machine</a:t>
            </a:r>
            <a:r>
              <a:rPr sz="16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learning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1184656"/>
            <a:ext cx="5674360" cy="12636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process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large datasets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containing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information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about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houses,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including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features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like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square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footage,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number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bedrooms,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location,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more.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They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automatically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identify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relevant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patterns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 </a:t>
            </a:r>
            <a:r>
              <a:rPr sz="16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relationships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in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data,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which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helps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16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feature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selection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extraction.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305" y="2450147"/>
            <a:ext cx="1296670" cy="251460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855"/>
              </a:lnSpc>
            </a:pP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Model</a:t>
            </a:r>
            <a:r>
              <a:rPr sz="16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Training: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8916" y="2429509"/>
            <a:ext cx="4225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Machine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learning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models, such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as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linear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regression,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7592" y="4008119"/>
            <a:ext cx="5613400" cy="2083435"/>
          </a:xfrm>
          <a:custGeom>
            <a:avLst/>
            <a:gdLst/>
            <a:ahLst/>
            <a:cxnLst/>
            <a:rect l="l" t="t" r="r" b="b"/>
            <a:pathLst>
              <a:path w="5613400" h="2083435">
                <a:moveTo>
                  <a:pt x="146367" y="1835467"/>
                </a:moveTo>
                <a:lnTo>
                  <a:pt x="143192" y="1835467"/>
                </a:lnTo>
                <a:lnTo>
                  <a:pt x="143192" y="2083435"/>
                </a:lnTo>
                <a:lnTo>
                  <a:pt x="146367" y="2083435"/>
                </a:lnTo>
                <a:lnTo>
                  <a:pt x="146367" y="1835467"/>
                </a:lnTo>
                <a:close/>
              </a:path>
              <a:path w="5613400" h="2083435">
                <a:moveTo>
                  <a:pt x="5612828" y="1835467"/>
                </a:moveTo>
                <a:lnTo>
                  <a:pt x="5609653" y="1835467"/>
                </a:lnTo>
                <a:lnTo>
                  <a:pt x="5609653" y="2083435"/>
                </a:lnTo>
                <a:lnTo>
                  <a:pt x="5612828" y="2083435"/>
                </a:lnTo>
                <a:lnTo>
                  <a:pt x="5612828" y="1835467"/>
                </a:lnTo>
                <a:close/>
              </a:path>
              <a:path w="5613400" h="2083435">
                <a:moveTo>
                  <a:pt x="5612828" y="0"/>
                </a:moveTo>
                <a:lnTo>
                  <a:pt x="5609653" y="0"/>
                </a:lnTo>
                <a:lnTo>
                  <a:pt x="5609653" y="3175"/>
                </a:lnTo>
                <a:lnTo>
                  <a:pt x="5609653" y="295275"/>
                </a:lnTo>
                <a:lnTo>
                  <a:pt x="5609653" y="1041654"/>
                </a:lnTo>
                <a:lnTo>
                  <a:pt x="5609590" y="1038479"/>
                </a:lnTo>
                <a:lnTo>
                  <a:pt x="2630233" y="1038479"/>
                </a:lnTo>
                <a:lnTo>
                  <a:pt x="2630233" y="1048004"/>
                </a:lnTo>
                <a:lnTo>
                  <a:pt x="2630233" y="1333754"/>
                </a:lnTo>
                <a:lnTo>
                  <a:pt x="460692" y="1333754"/>
                </a:lnTo>
                <a:lnTo>
                  <a:pt x="460692" y="1048004"/>
                </a:lnTo>
                <a:lnTo>
                  <a:pt x="2630233" y="1048004"/>
                </a:lnTo>
                <a:lnTo>
                  <a:pt x="2630233" y="1038479"/>
                </a:lnTo>
                <a:lnTo>
                  <a:pt x="3175" y="1038479"/>
                </a:lnTo>
                <a:lnTo>
                  <a:pt x="3175" y="790575"/>
                </a:lnTo>
                <a:lnTo>
                  <a:pt x="3175" y="542925"/>
                </a:lnTo>
                <a:lnTo>
                  <a:pt x="3175" y="295275"/>
                </a:lnTo>
                <a:lnTo>
                  <a:pt x="3175" y="3175"/>
                </a:lnTo>
                <a:lnTo>
                  <a:pt x="314642" y="3175"/>
                </a:lnTo>
                <a:lnTo>
                  <a:pt x="314642" y="6350"/>
                </a:lnTo>
                <a:lnTo>
                  <a:pt x="314642" y="292100"/>
                </a:lnTo>
                <a:lnTo>
                  <a:pt x="314642" y="295275"/>
                </a:lnTo>
                <a:lnTo>
                  <a:pt x="317817" y="295275"/>
                </a:lnTo>
                <a:lnTo>
                  <a:pt x="2576258" y="295275"/>
                </a:lnTo>
                <a:lnTo>
                  <a:pt x="2579433" y="295275"/>
                </a:lnTo>
                <a:lnTo>
                  <a:pt x="2579433" y="292100"/>
                </a:lnTo>
                <a:lnTo>
                  <a:pt x="2579433" y="6350"/>
                </a:lnTo>
                <a:lnTo>
                  <a:pt x="2579433" y="3175"/>
                </a:lnTo>
                <a:lnTo>
                  <a:pt x="5609590" y="3175"/>
                </a:lnTo>
                <a:lnTo>
                  <a:pt x="5609590" y="0"/>
                </a:lnTo>
                <a:lnTo>
                  <a:pt x="2576258" y="0"/>
                </a:lnTo>
                <a:lnTo>
                  <a:pt x="2576258" y="6350"/>
                </a:lnTo>
                <a:lnTo>
                  <a:pt x="2576258" y="292100"/>
                </a:lnTo>
                <a:lnTo>
                  <a:pt x="317817" y="292100"/>
                </a:lnTo>
                <a:lnTo>
                  <a:pt x="317817" y="6350"/>
                </a:lnTo>
                <a:lnTo>
                  <a:pt x="2576258" y="6350"/>
                </a:lnTo>
                <a:lnTo>
                  <a:pt x="2576258" y="0"/>
                </a:ln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0" y="1041654"/>
                </a:lnTo>
                <a:lnTo>
                  <a:pt x="3175" y="1041654"/>
                </a:lnTo>
                <a:lnTo>
                  <a:pt x="143192" y="1041654"/>
                </a:lnTo>
                <a:lnTo>
                  <a:pt x="143192" y="1044829"/>
                </a:lnTo>
                <a:lnTo>
                  <a:pt x="143192" y="1340104"/>
                </a:lnTo>
                <a:lnTo>
                  <a:pt x="143192" y="1587754"/>
                </a:lnTo>
                <a:lnTo>
                  <a:pt x="143192" y="1835404"/>
                </a:lnTo>
                <a:lnTo>
                  <a:pt x="146367" y="1835404"/>
                </a:lnTo>
                <a:lnTo>
                  <a:pt x="146367" y="1587754"/>
                </a:lnTo>
                <a:lnTo>
                  <a:pt x="146367" y="1340104"/>
                </a:lnTo>
                <a:lnTo>
                  <a:pt x="146367" y="1044829"/>
                </a:lnTo>
                <a:lnTo>
                  <a:pt x="457517" y="1044829"/>
                </a:lnTo>
                <a:lnTo>
                  <a:pt x="457517" y="1048004"/>
                </a:lnTo>
                <a:lnTo>
                  <a:pt x="457517" y="1333754"/>
                </a:lnTo>
                <a:lnTo>
                  <a:pt x="457517" y="1336929"/>
                </a:lnTo>
                <a:lnTo>
                  <a:pt x="460692" y="1336929"/>
                </a:lnTo>
                <a:lnTo>
                  <a:pt x="2630233" y="1336929"/>
                </a:lnTo>
                <a:lnTo>
                  <a:pt x="2633408" y="1336929"/>
                </a:lnTo>
                <a:lnTo>
                  <a:pt x="2633408" y="1333754"/>
                </a:lnTo>
                <a:lnTo>
                  <a:pt x="2633408" y="1048004"/>
                </a:lnTo>
                <a:lnTo>
                  <a:pt x="2633408" y="1044829"/>
                </a:lnTo>
                <a:lnTo>
                  <a:pt x="5609653" y="1044829"/>
                </a:lnTo>
                <a:lnTo>
                  <a:pt x="5609653" y="1340104"/>
                </a:lnTo>
                <a:lnTo>
                  <a:pt x="5609653" y="1587754"/>
                </a:lnTo>
                <a:lnTo>
                  <a:pt x="5609653" y="1835404"/>
                </a:lnTo>
                <a:lnTo>
                  <a:pt x="5612828" y="1835404"/>
                </a:lnTo>
                <a:lnTo>
                  <a:pt x="5612828" y="3175"/>
                </a:lnTo>
                <a:lnTo>
                  <a:pt x="5612828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17" y="2680716"/>
            <a:ext cx="5704840" cy="36582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decision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trees,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random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forests, support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vector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machines,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neural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networks,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trained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using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historical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data.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They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learn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relationships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between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various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features</a:t>
            </a:r>
            <a:r>
              <a:rPr sz="16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target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variable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(house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prices).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training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process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involves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optimizing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parameters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minimize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prediction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errors.</a:t>
            </a:r>
            <a:endParaRPr sz="1600">
              <a:latin typeface="Calibri Light"/>
              <a:cs typeface="Calibri Light"/>
            </a:endParaRPr>
          </a:p>
          <a:p>
            <a:pPr marL="469900" marR="127000" indent="-228600">
              <a:lnSpc>
                <a:spcPct val="103299"/>
              </a:lnSpc>
              <a:spcBef>
                <a:spcPts val="745"/>
              </a:spcBef>
              <a:buFont typeface="Calibri Light"/>
              <a:buAutoNum type="arabicPeriod"/>
              <a:tabLst>
                <a:tab pos="473709" algn="l"/>
              </a:tabLst>
            </a:pP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Predictive </a:t>
            </a: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Modeling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:</a:t>
            </a:r>
            <a:r>
              <a:rPr sz="1600" spc="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Once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trained,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these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predict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new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unseen</a:t>
            </a:r>
            <a:r>
              <a:rPr sz="1600" spc="-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data.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They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consider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combination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features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make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these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predictions,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taking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into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account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historical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patterns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they've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learned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during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training.</a:t>
            </a:r>
            <a:endParaRPr sz="1600">
              <a:latin typeface="Calibri Light"/>
              <a:cs typeface="Calibri Light"/>
            </a:endParaRPr>
          </a:p>
          <a:p>
            <a:pPr marL="612775" marR="74930" indent="-228600">
              <a:lnSpc>
                <a:spcPct val="103200"/>
              </a:lnSpc>
              <a:spcBef>
                <a:spcPts val="265"/>
              </a:spcBef>
              <a:buFont typeface="Calibri Light"/>
              <a:buAutoNum type="arabicPeriod"/>
              <a:tabLst>
                <a:tab pos="616585" algn="l"/>
              </a:tabLst>
            </a:pP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Ensemble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Methods:</a:t>
            </a:r>
            <a:r>
              <a:rPr sz="1600" spc="20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Ensemble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methods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like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gradient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boosting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stacking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commonly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used to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improve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prediction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accuracy.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These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techniques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combine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output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of </a:t>
            </a:r>
            <a:r>
              <a:rPr sz="16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multiple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create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more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robust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accurate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prediction.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0785" y="6091554"/>
            <a:ext cx="5469890" cy="2073910"/>
          </a:xfrm>
          <a:custGeom>
            <a:avLst/>
            <a:gdLst/>
            <a:ahLst/>
            <a:cxnLst/>
            <a:rect l="l" t="t" r="r" b="b"/>
            <a:pathLst>
              <a:path w="5469890" h="2073909">
                <a:moveTo>
                  <a:pt x="3175" y="1825942"/>
                </a:moveTo>
                <a:lnTo>
                  <a:pt x="0" y="1825942"/>
                </a:lnTo>
                <a:lnTo>
                  <a:pt x="0" y="2073910"/>
                </a:lnTo>
                <a:lnTo>
                  <a:pt x="3175" y="2073910"/>
                </a:lnTo>
                <a:lnTo>
                  <a:pt x="3175" y="1825942"/>
                </a:lnTo>
                <a:close/>
              </a:path>
              <a:path w="5469890" h="2073909">
                <a:moveTo>
                  <a:pt x="3175" y="0"/>
                </a:moveTo>
                <a:lnTo>
                  <a:pt x="0" y="0"/>
                </a:lnTo>
                <a:lnTo>
                  <a:pt x="0" y="247650"/>
                </a:lnTo>
                <a:lnTo>
                  <a:pt x="0" y="539750"/>
                </a:lnTo>
                <a:lnTo>
                  <a:pt x="0" y="1825879"/>
                </a:lnTo>
                <a:lnTo>
                  <a:pt x="3175" y="1825879"/>
                </a:lnTo>
                <a:lnTo>
                  <a:pt x="3175" y="247650"/>
                </a:lnTo>
                <a:lnTo>
                  <a:pt x="3175" y="0"/>
                </a:lnTo>
                <a:close/>
              </a:path>
              <a:path w="5469890" h="2073909">
                <a:moveTo>
                  <a:pt x="5469636" y="1825942"/>
                </a:moveTo>
                <a:lnTo>
                  <a:pt x="5466461" y="1825942"/>
                </a:lnTo>
                <a:lnTo>
                  <a:pt x="5466461" y="2073910"/>
                </a:lnTo>
                <a:lnTo>
                  <a:pt x="5469636" y="2073910"/>
                </a:lnTo>
                <a:lnTo>
                  <a:pt x="5469636" y="1825942"/>
                </a:lnTo>
                <a:close/>
              </a:path>
              <a:path w="5469890" h="2073909">
                <a:moveTo>
                  <a:pt x="5469636" y="0"/>
                </a:moveTo>
                <a:lnTo>
                  <a:pt x="5466461" y="0"/>
                </a:lnTo>
                <a:lnTo>
                  <a:pt x="5466461" y="247650"/>
                </a:lnTo>
                <a:lnTo>
                  <a:pt x="5466461" y="539750"/>
                </a:lnTo>
                <a:lnTo>
                  <a:pt x="5466461" y="1825879"/>
                </a:lnTo>
                <a:lnTo>
                  <a:pt x="5469636" y="1825879"/>
                </a:lnTo>
                <a:lnTo>
                  <a:pt x="5469636" y="247650"/>
                </a:lnTo>
                <a:lnTo>
                  <a:pt x="5469636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3810" y="6348729"/>
            <a:ext cx="175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3.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6697" y="6340792"/>
            <a:ext cx="3675379" cy="2889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0"/>
              </a:spcBef>
            </a:pP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Handling</a:t>
            </a: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 Complex</a:t>
            </a:r>
            <a:r>
              <a:rPr sz="1600" spc="10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Relationships: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7259" y="6348729"/>
            <a:ext cx="7327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Machine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2410" y="6609080"/>
            <a:ext cx="5099685" cy="1016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learning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capture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complex,</a:t>
            </a:r>
            <a:r>
              <a:rPr sz="16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non-linear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relationships </a:t>
            </a:r>
            <a:r>
              <a:rPr sz="16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between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features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house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prices.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This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valuable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because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influenced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by various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factors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that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may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not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follow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simple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linear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trends.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3810" y="7634858"/>
            <a:ext cx="175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4.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6697" y="7626921"/>
            <a:ext cx="1677035" cy="2889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0"/>
              </a:spcBef>
            </a:pP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R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egu</a:t>
            </a:r>
            <a:r>
              <a:rPr sz="1600" spc="-10" dirty="0">
                <a:solidFill>
                  <a:srgbClr val="212121"/>
                </a:solidFill>
                <a:latin typeface="Arial Black"/>
                <a:cs typeface="Arial Black"/>
              </a:rPr>
              <a:t>l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 Black"/>
                <a:cs typeface="Arial Black"/>
              </a:rPr>
              <a:t>r</a:t>
            </a:r>
            <a:r>
              <a:rPr sz="1600" spc="-10" dirty="0">
                <a:solidFill>
                  <a:srgbClr val="212121"/>
                </a:solidFill>
                <a:latin typeface="Arial Black"/>
                <a:cs typeface="Arial Black"/>
              </a:rPr>
              <a:t>i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za</a:t>
            </a:r>
            <a:r>
              <a:rPr sz="1600" spc="-15" dirty="0">
                <a:solidFill>
                  <a:srgbClr val="212121"/>
                </a:solidFill>
                <a:latin typeface="Arial Black"/>
                <a:cs typeface="Arial Black"/>
              </a:rPr>
              <a:t>t</a:t>
            </a:r>
            <a:r>
              <a:rPr sz="1600" spc="-10" dirty="0">
                <a:solidFill>
                  <a:srgbClr val="212121"/>
                </a:solidFill>
                <a:latin typeface="Arial Black"/>
                <a:cs typeface="Arial Black"/>
              </a:rPr>
              <a:t>i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on</a:t>
            </a: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9295" y="7634858"/>
            <a:ext cx="3284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Techniques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like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Lasso,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Ridge,</a:t>
            </a:r>
            <a:r>
              <a:rPr sz="16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 Elastic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2410" y="7895208"/>
            <a:ext cx="5133975" cy="5175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Net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regularization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used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prevent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overfitting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enhance </a:t>
            </a:r>
            <a:r>
              <a:rPr sz="16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generalization.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0785" y="8165465"/>
            <a:ext cx="5469890" cy="1286510"/>
          </a:xfrm>
          <a:custGeom>
            <a:avLst/>
            <a:gdLst/>
            <a:ahLst/>
            <a:cxnLst/>
            <a:rect l="l" t="t" r="r" b="b"/>
            <a:pathLst>
              <a:path w="5469890" h="1286509">
                <a:moveTo>
                  <a:pt x="3175" y="0"/>
                </a:moveTo>
                <a:lnTo>
                  <a:pt x="0" y="0"/>
                </a:lnTo>
                <a:lnTo>
                  <a:pt x="0" y="247650"/>
                </a:lnTo>
                <a:lnTo>
                  <a:pt x="0" y="542925"/>
                </a:lnTo>
                <a:lnTo>
                  <a:pt x="0" y="790575"/>
                </a:lnTo>
                <a:lnTo>
                  <a:pt x="0" y="1038225"/>
                </a:lnTo>
                <a:lnTo>
                  <a:pt x="0" y="1286192"/>
                </a:lnTo>
                <a:lnTo>
                  <a:pt x="3175" y="1286192"/>
                </a:lnTo>
                <a:lnTo>
                  <a:pt x="3175" y="1038225"/>
                </a:lnTo>
                <a:lnTo>
                  <a:pt x="3175" y="790575"/>
                </a:lnTo>
                <a:lnTo>
                  <a:pt x="3175" y="542925"/>
                </a:lnTo>
                <a:lnTo>
                  <a:pt x="3175" y="247650"/>
                </a:lnTo>
                <a:lnTo>
                  <a:pt x="3175" y="0"/>
                </a:lnTo>
                <a:close/>
              </a:path>
              <a:path w="5469890" h="1286509">
                <a:moveTo>
                  <a:pt x="5469636" y="0"/>
                </a:moveTo>
                <a:lnTo>
                  <a:pt x="5466461" y="0"/>
                </a:lnTo>
                <a:lnTo>
                  <a:pt x="5466461" y="247650"/>
                </a:lnTo>
                <a:lnTo>
                  <a:pt x="5466461" y="542925"/>
                </a:lnTo>
                <a:lnTo>
                  <a:pt x="5466461" y="790575"/>
                </a:lnTo>
                <a:lnTo>
                  <a:pt x="5466461" y="1038225"/>
                </a:lnTo>
                <a:lnTo>
                  <a:pt x="5466461" y="1286192"/>
                </a:lnTo>
                <a:lnTo>
                  <a:pt x="5469636" y="1286192"/>
                </a:lnTo>
                <a:lnTo>
                  <a:pt x="5469636" y="1038225"/>
                </a:lnTo>
                <a:lnTo>
                  <a:pt x="5469636" y="790575"/>
                </a:lnTo>
                <a:lnTo>
                  <a:pt x="5469636" y="542925"/>
                </a:lnTo>
                <a:lnTo>
                  <a:pt x="5469636" y="247650"/>
                </a:lnTo>
                <a:lnTo>
                  <a:pt x="5469636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73810" y="8422640"/>
            <a:ext cx="175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5.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6697" y="8414702"/>
            <a:ext cx="2553970" cy="2889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0"/>
              </a:spcBef>
            </a:pP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Handling</a:t>
            </a: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Missing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Data: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6229" y="8422640"/>
            <a:ext cx="2422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Machine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learning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2410" y="8686165"/>
            <a:ext cx="4937125" cy="7651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handle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missing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data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gracefully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by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imputing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missing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values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or </a:t>
            </a:r>
            <a:r>
              <a:rPr sz="16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using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techniques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like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gradient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boosting,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which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handle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missing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data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without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need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explicit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imputation.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3810" y="924306"/>
            <a:ext cx="175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6.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6697" y="916368"/>
            <a:ext cx="2125345" cy="2889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0"/>
              </a:spcBef>
            </a:pP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Real-time Updates: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351" y="924306"/>
            <a:ext cx="2673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Machine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learning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785" y="914780"/>
            <a:ext cx="5469890" cy="3900170"/>
          </a:xfrm>
          <a:custGeom>
            <a:avLst/>
            <a:gdLst/>
            <a:ahLst/>
            <a:cxnLst/>
            <a:rect l="l" t="t" r="r" b="b"/>
            <a:pathLst>
              <a:path w="5469890" h="3900170">
                <a:moveTo>
                  <a:pt x="3175" y="1826260"/>
                </a:moveTo>
                <a:lnTo>
                  <a:pt x="0" y="1826260"/>
                </a:lnTo>
                <a:lnTo>
                  <a:pt x="0" y="2118360"/>
                </a:lnTo>
                <a:lnTo>
                  <a:pt x="0" y="2369185"/>
                </a:lnTo>
                <a:lnTo>
                  <a:pt x="0" y="3899789"/>
                </a:lnTo>
                <a:lnTo>
                  <a:pt x="3175" y="3899789"/>
                </a:lnTo>
                <a:lnTo>
                  <a:pt x="3175" y="2118360"/>
                </a:lnTo>
                <a:lnTo>
                  <a:pt x="3175" y="1826260"/>
                </a:lnTo>
                <a:close/>
              </a:path>
              <a:path w="5469890" h="3900170">
                <a:moveTo>
                  <a:pt x="3175" y="0"/>
                </a:moveTo>
                <a:lnTo>
                  <a:pt x="0" y="0"/>
                </a:lnTo>
                <a:lnTo>
                  <a:pt x="0" y="292100"/>
                </a:lnTo>
                <a:lnTo>
                  <a:pt x="0" y="539686"/>
                </a:lnTo>
                <a:lnTo>
                  <a:pt x="0" y="1826133"/>
                </a:lnTo>
                <a:lnTo>
                  <a:pt x="3175" y="1826133"/>
                </a:lnTo>
                <a:lnTo>
                  <a:pt x="3175" y="292100"/>
                </a:lnTo>
                <a:lnTo>
                  <a:pt x="3175" y="0"/>
                </a:lnTo>
                <a:close/>
              </a:path>
              <a:path w="5469890" h="3900170">
                <a:moveTo>
                  <a:pt x="5469636" y="1826260"/>
                </a:moveTo>
                <a:lnTo>
                  <a:pt x="5466461" y="1826260"/>
                </a:lnTo>
                <a:lnTo>
                  <a:pt x="5466461" y="2118360"/>
                </a:lnTo>
                <a:lnTo>
                  <a:pt x="5466461" y="2369185"/>
                </a:lnTo>
                <a:lnTo>
                  <a:pt x="5466461" y="3899789"/>
                </a:lnTo>
                <a:lnTo>
                  <a:pt x="5469636" y="3899789"/>
                </a:lnTo>
                <a:lnTo>
                  <a:pt x="5469636" y="2118360"/>
                </a:lnTo>
                <a:lnTo>
                  <a:pt x="5469636" y="1826260"/>
                </a:lnTo>
                <a:close/>
              </a:path>
              <a:path w="5469890" h="3900170">
                <a:moveTo>
                  <a:pt x="5469636" y="0"/>
                </a:moveTo>
                <a:lnTo>
                  <a:pt x="5466461" y="0"/>
                </a:lnTo>
                <a:lnTo>
                  <a:pt x="5466461" y="292100"/>
                </a:lnTo>
                <a:lnTo>
                  <a:pt x="5466461" y="539686"/>
                </a:lnTo>
                <a:lnTo>
                  <a:pt x="5466461" y="1826133"/>
                </a:lnTo>
                <a:lnTo>
                  <a:pt x="5469636" y="1826133"/>
                </a:lnTo>
                <a:lnTo>
                  <a:pt x="5469636" y="292100"/>
                </a:lnTo>
                <a:lnTo>
                  <a:pt x="5469636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2410" y="1184656"/>
            <a:ext cx="4919345" cy="5175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updated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with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new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data,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enabling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them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adapt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changing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market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conditions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trends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over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time.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3810" y="1715134"/>
            <a:ext cx="175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7.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6697" y="1707197"/>
            <a:ext cx="1979295" cy="2889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0"/>
              </a:spcBef>
            </a:pP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Model</a:t>
            </a:r>
            <a:r>
              <a:rPr sz="1600" spc="-35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Evaluation: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1301" y="1715134"/>
            <a:ext cx="2839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Various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evaluation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metrics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such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as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2410" y="1975484"/>
            <a:ext cx="511492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Root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Mean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Square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Error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(RMSE),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Mean</a:t>
            </a:r>
            <a:r>
              <a:rPr sz="16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Absolute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Error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(MAE),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R-squared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used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assess the</a:t>
            </a:r>
            <a:r>
              <a:rPr sz="16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performance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machine </a:t>
            </a:r>
            <a:r>
              <a:rPr sz="16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learning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in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predicting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prices.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3810" y="2750566"/>
            <a:ext cx="175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8.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6697" y="2742628"/>
            <a:ext cx="1740535" cy="2889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0"/>
              </a:spcBef>
            </a:pPr>
            <a:r>
              <a:rPr sz="1600" spc="-5" dirty="0">
                <a:solidFill>
                  <a:srgbClr val="212121"/>
                </a:solidFill>
                <a:latin typeface="Arial Black"/>
                <a:cs typeface="Arial Black"/>
              </a:rPr>
              <a:t>I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n</a:t>
            </a:r>
            <a:r>
              <a:rPr sz="1600" spc="-15" dirty="0">
                <a:solidFill>
                  <a:srgbClr val="212121"/>
                </a:solidFill>
                <a:latin typeface="Arial Black"/>
                <a:cs typeface="Arial Black"/>
              </a:rPr>
              <a:t>t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e</a:t>
            </a:r>
            <a:r>
              <a:rPr sz="1600" spc="-15" dirty="0">
                <a:solidFill>
                  <a:srgbClr val="212121"/>
                </a:solidFill>
                <a:latin typeface="Arial Black"/>
                <a:cs typeface="Arial Black"/>
              </a:rPr>
              <a:t>r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p</a:t>
            </a:r>
            <a:r>
              <a:rPr sz="1600" spc="-15" dirty="0">
                <a:solidFill>
                  <a:srgbClr val="212121"/>
                </a:solidFill>
                <a:latin typeface="Arial Black"/>
                <a:cs typeface="Arial Black"/>
              </a:rPr>
              <a:t>r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e</a:t>
            </a:r>
            <a:r>
              <a:rPr sz="1600" spc="-15" dirty="0">
                <a:solidFill>
                  <a:srgbClr val="212121"/>
                </a:solidFill>
                <a:latin typeface="Arial Black"/>
                <a:cs typeface="Arial Black"/>
              </a:rPr>
              <a:t>t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ab</a:t>
            </a:r>
            <a:r>
              <a:rPr sz="1600" spc="-10" dirty="0">
                <a:solidFill>
                  <a:srgbClr val="212121"/>
                </a:solidFill>
                <a:latin typeface="Arial Black"/>
                <a:cs typeface="Arial Black"/>
              </a:rPr>
              <a:t>ili</a:t>
            </a:r>
            <a:r>
              <a:rPr sz="1600" spc="-15" dirty="0">
                <a:solidFill>
                  <a:srgbClr val="212121"/>
                </a:solidFill>
                <a:latin typeface="Arial Black"/>
                <a:cs typeface="Arial Black"/>
              </a:rPr>
              <a:t>t</a:t>
            </a: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y: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2795" y="2750566"/>
            <a:ext cx="3246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Some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machine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learning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provide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2410" y="3010916"/>
            <a:ext cx="4911090" cy="767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5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insights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into feature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importance,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helping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users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understand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which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factors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most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strongly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influence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prices.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This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 </a:t>
            </a:r>
            <a:r>
              <a:rPr sz="16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valuable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real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estate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professionals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buyers.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3810" y="3789044"/>
            <a:ext cx="231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9.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6697" y="3781107"/>
            <a:ext cx="1378585" cy="288925"/>
          </a:xfrm>
          <a:prstGeom prst="rect">
            <a:avLst/>
          </a:prstGeom>
          <a:ln w="3175">
            <a:solidFill>
              <a:srgbClr val="D9D9E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60"/>
              </a:spcBef>
            </a:pP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D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ep</a:t>
            </a:r>
            <a:r>
              <a:rPr sz="1600" spc="-10" dirty="0">
                <a:solidFill>
                  <a:srgbClr val="212121"/>
                </a:solidFill>
                <a:latin typeface="Arial Black"/>
                <a:cs typeface="Arial Black"/>
              </a:rPr>
              <a:t>l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o</a:t>
            </a:r>
            <a:r>
              <a:rPr sz="1600" dirty="0">
                <a:solidFill>
                  <a:srgbClr val="212121"/>
                </a:solidFill>
                <a:latin typeface="Arial Black"/>
                <a:cs typeface="Arial Black"/>
              </a:rPr>
              <a:t>yme</a:t>
            </a:r>
            <a:r>
              <a:rPr sz="1600" spc="5" dirty="0">
                <a:solidFill>
                  <a:srgbClr val="212121"/>
                </a:solidFill>
                <a:latin typeface="Arial Black"/>
                <a:cs typeface="Arial Black"/>
              </a:rPr>
              <a:t>n</a:t>
            </a:r>
            <a:r>
              <a:rPr sz="1600" spc="-25" dirty="0">
                <a:solidFill>
                  <a:srgbClr val="212121"/>
                </a:solidFill>
                <a:latin typeface="Arial Black"/>
                <a:cs typeface="Arial Black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: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1795" y="3789044"/>
            <a:ext cx="3696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Machine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learning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models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can be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deployed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as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2410" y="4049395"/>
            <a:ext cx="5090795" cy="10128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part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real estate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 websites</a:t>
            </a:r>
            <a:r>
              <a:rPr sz="16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apps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16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provide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automated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 </a:t>
            </a:r>
            <a:r>
              <a:rPr sz="16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accurate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house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price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estimates.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This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improves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user 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experience</a:t>
            </a:r>
            <a:r>
              <a:rPr sz="16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helps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sellers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16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buyers</a:t>
            </a:r>
            <a:r>
              <a:rPr sz="16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make</a:t>
            </a:r>
            <a:r>
              <a:rPr sz="16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informed </a:t>
            </a:r>
            <a:r>
              <a:rPr sz="16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 Light"/>
                <a:cs typeface="Calibri Light"/>
              </a:rPr>
              <a:t>decisions.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0785" y="4814506"/>
            <a:ext cx="5469890" cy="254635"/>
          </a:xfrm>
          <a:custGeom>
            <a:avLst/>
            <a:gdLst/>
            <a:ahLst/>
            <a:cxnLst/>
            <a:rect l="l" t="t" r="r" b="b"/>
            <a:pathLst>
              <a:path w="5469890" h="254635">
                <a:moveTo>
                  <a:pt x="5469636" y="0"/>
                </a:moveTo>
                <a:lnTo>
                  <a:pt x="5466461" y="0"/>
                </a:lnTo>
                <a:lnTo>
                  <a:pt x="5466461" y="251142"/>
                </a:lnTo>
                <a:lnTo>
                  <a:pt x="3175" y="251142"/>
                </a:lnTo>
                <a:lnTo>
                  <a:pt x="3175" y="0"/>
                </a:lnTo>
                <a:lnTo>
                  <a:pt x="0" y="0"/>
                </a:lnTo>
                <a:lnTo>
                  <a:pt x="0" y="251142"/>
                </a:lnTo>
                <a:lnTo>
                  <a:pt x="0" y="254317"/>
                </a:lnTo>
                <a:lnTo>
                  <a:pt x="3175" y="254317"/>
                </a:lnTo>
                <a:lnTo>
                  <a:pt x="5466461" y="254317"/>
                </a:lnTo>
                <a:lnTo>
                  <a:pt x="5469636" y="254317"/>
                </a:lnTo>
                <a:lnTo>
                  <a:pt x="5469636" y="251142"/>
                </a:lnTo>
                <a:lnTo>
                  <a:pt x="5469636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PREDICTING HOUSE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</dc:title>
  <dc:creator>M.N. Ashmitha</dc:creator>
  <cp:lastModifiedBy>Siva Tharshini</cp:lastModifiedBy>
  <cp:revision>1</cp:revision>
  <dcterms:created xsi:type="dcterms:W3CDTF">2023-10-10T15:56:35Z</dcterms:created>
  <dcterms:modified xsi:type="dcterms:W3CDTF">2023-10-10T15:59:33Z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2023-10-10T00:00:00Z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2023-10-10T00:00:00Z</vt:filetime>
  </property>
</Properties>
</file>