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8" r:id="rId2"/>
    <p:sldId id="259" r:id="rId3"/>
    <p:sldId id="260" r:id="rId4"/>
    <p:sldId id="267" r:id="rId5"/>
    <p:sldId id="268" r:id="rId6"/>
    <p:sldId id="276" r:id="rId7"/>
    <p:sldId id="261" r:id="rId8"/>
    <p:sldId id="262" r:id="rId9"/>
    <p:sldId id="269" r:id="rId10"/>
    <p:sldId id="272" r:id="rId11"/>
    <p:sldId id="273" r:id="rId12"/>
    <p:sldId id="274" r:id="rId13"/>
    <p:sldId id="275" r:id="rId14"/>
    <p:sldId id="277" r:id="rId15"/>
    <p:sldId id="270" r:id="rId16"/>
    <p:sldId id="264"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0E90DD-CCE5-4C62-888C-02C9F05FA181}" type="datetimeFigureOut">
              <a:rPr lang="en-IN" smtClean="0"/>
              <a:t>27-02-2025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7ABCC9-804C-42AD-91E9-539D0FA8FCD1}" type="slidenum">
              <a:rPr lang="en-IN" smtClean="0"/>
              <a:t>‹#›</a:t>
            </a:fld>
            <a:endParaRPr lang="en-IN"/>
          </a:p>
        </p:txBody>
      </p:sp>
    </p:spTree>
    <p:extLst>
      <p:ext uri="{BB962C8B-B14F-4D97-AF65-F5344CB8AC3E}">
        <p14:creationId xmlns:p14="http://schemas.microsoft.com/office/powerpoint/2010/main" val="3125368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F7ABCC9-804C-42AD-91E9-539D0FA8FCD1}" type="slidenum">
              <a:rPr lang="en-IN" smtClean="0"/>
              <a:t>6</a:t>
            </a:fld>
            <a:endParaRPr lang="en-IN"/>
          </a:p>
        </p:txBody>
      </p:sp>
    </p:spTree>
    <p:extLst>
      <p:ext uri="{BB962C8B-B14F-4D97-AF65-F5344CB8AC3E}">
        <p14:creationId xmlns:p14="http://schemas.microsoft.com/office/powerpoint/2010/main" val="733141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08F80-0F42-3F92-BA7B-6781DF65D9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E60775D-73B7-FD4F-347B-0E97CCDEEF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C693B8-0097-4BA2-9D53-0199A13772D8}"/>
              </a:ext>
            </a:extLst>
          </p:cNvPr>
          <p:cNvSpPr>
            <a:spLocks noGrp="1"/>
          </p:cNvSpPr>
          <p:nvPr>
            <p:ph type="dt" sz="half" idx="10"/>
          </p:nvPr>
        </p:nvSpPr>
        <p:spPr/>
        <p:txBody>
          <a:bodyPr/>
          <a:lstStyle/>
          <a:p>
            <a:fld id="{8813F238-CF0D-4912-BB9D-4CF5F938779D}" type="datetimeFigureOut">
              <a:rPr lang="en-IN" smtClean="0"/>
              <a:t>27-02-2025</a:t>
            </a:fld>
            <a:endParaRPr lang="en-IN"/>
          </a:p>
        </p:txBody>
      </p:sp>
      <p:sp>
        <p:nvSpPr>
          <p:cNvPr id="5" name="Footer Placeholder 4">
            <a:extLst>
              <a:ext uri="{FF2B5EF4-FFF2-40B4-BE49-F238E27FC236}">
                <a16:creationId xmlns:a16="http://schemas.microsoft.com/office/drawing/2014/main" id="{D83BAD49-F5FE-26B5-C364-D738F0091E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8929C4-F1FC-2995-38A0-CFBD1515E42A}"/>
              </a:ext>
            </a:extLst>
          </p:cNvPr>
          <p:cNvSpPr>
            <a:spLocks noGrp="1"/>
          </p:cNvSpPr>
          <p:nvPr>
            <p:ph type="sldNum" sz="quarter" idx="12"/>
          </p:nvPr>
        </p:nvSpPr>
        <p:spPr/>
        <p:txBody>
          <a:bodyPr/>
          <a:lstStyle/>
          <a:p>
            <a:fld id="{DA7F72E0-D1A4-4DB2-B7BF-85DE39E9FA26}" type="slidenum">
              <a:rPr lang="en-IN" smtClean="0"/>
              <a:t>‹#›</a:t>
            </a:fld>
            <a:endParaRPr lang="en-IN"/>
          </a:p>
        </p:txBody>
      </p:sp>
    </p:spTree>
    <p:extLst>
      <p:ext uri="{BB962C8B-B14F-4D97-AF65-F5344CB8AC3E}">
        <p14:creationId xmlns:p14="http://schemas.microsoft.com/office/powerpoint/2010/main" val="3672358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EF3CE-6927-DA56-C304-F68BB270BE0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4B0208-513D-6F26-B38A-1EC849B21C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97FF18-21A3-0B39-81FB-D3D7E98900F5}"/>
              </a:ext>
            </a:extLst>
          </p:cNvPr>
          <p:cNvSpPr>
            <a:spLocks noGrp="1"/>
          </p:cNvSpPr>
          <p:nvPr>
            <p:ph type="dt" sz="half" idx="10"/>
          </p:nvPr>
        </p:nvSpPr>
        <p:spPr/>
        <p:txBody>
          <a:bodyPr/>
          <a:lstStyle/>
          <a:p>
            <a:fld id="{8813F238-CF0D-4912-BB9D-4CF5F938779D}" type="datetimeFigureOut">
              <a:rPr lang="en-IN" smtClean="0"/>
              <a:t>27-02-2025</a:t>
            </a:fld>
            <a:endParaRPr lang="en-IN"/>
          </a:p>
        </p:txBody>
      </p:sp>
      <p:sp>
        <p:nvSpPr>
          <p:cNvPr id="5" name="Footer Placeholder 4">
            <a:extLst>
              <a:ext uri="{FF2B5EF4-FFF2-40B4-BE49-F238E27FC236}">
                <a16:creationId xmlns:a16="http://schemas.microsoft.com/office/drawing/2014/main" id="{A727084B-46AC-6719-2019-214ACE9ABE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91492C-F347-95EA-51B4-C882753AAB25}"/>
              </a:ext>
            </a:extLst>
          </p:cNvPr>
          <p:cNvSpPr>
            <a:spLocks noGrp="1"/>
          </p:cNvSpPr>
          <p:nvPr>
            <p:ph type="sldNum" sz="quarter" idx="12"/>
          </p:nvPr>
        </p:nvSpPr>
        <p:spPr/>
        <p:txBody>
          <a:bodyPr/>
          <a:lstStyle/>
          <a:p>
            <a:fld id="{DA7F72E0-D1A4-4DB2-B7BF-85DE39E9FA26}" type="slidenum">
              <a:rPr lang="en-IN" smtClean="0"/>
              <a:t>‹#›</a:t>
            </a:fld>
            <a:endParaRPr lang="en-IN"/>
          </a:p>
        </p:txBody>
      </p:sp>
    </p:spTree>
    <p:extLst>
      <p:ext uri="{BB962C8B-B14F-4D97-AF65-F5344CB8AC3E}">
        <p14:creationId xmlns:p14="http://schemas.microsoft.com/office/powerpoint/2010/main" val="3183109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62CBF6-B617-F453-852F-DF180845D4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FD5457-88AF-6271-1381-61A7BEC415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3ABBB8-5F85-060D-94E3-F05ACE909C13}"/>
              </a:ext>
            </a:extLst>
          </p:cNvPr>
          <p:cNvSpPr>
            <a:spLocks noGrp="1"/>
          </p:cNvSpPr>
          <p:nvPr>
            <p:ph type="dt" sz="half" idx="10"/>
          </p:nvPr>
        </p:nvSpPr>
        <p:spPr/>
        <p:txBody>
          <a:bodyPr/>
          <a:lstStyle/>
          <a:p>
            <a:fld id="{8813F238-CF0D-4912-BB9D-4CF5F938779D}" type="datetimeFigureOut">
              <a:rPr lang="en-IN" smtClean="0"/>
              <a:t>27-02-2025</a:t>
            </a:fld>
            <a:endParaRPr lang="en-IN"/>
          </a:p>
        </p:txBody>
      </p:sp>
      <p:sp>
        <p:nvSpPr>
          <p:cNvPr id="5" name="Footer Placeholder 4">
            <a:extLst>
              <a:ext uri="{FF2B5EF4-FFF2-40B4-BE49-F238E27FC236}">
                <a16:creationId xmlns:a16="http://schemas.microsoft.com/office/drawing/2014/main" id="{5D855D6D-1BC2-9988-77E4-C13C79EA37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5D829A-ED87-78EA-6743-1E0C24E8612D}"/>
              </a:ext>
            </a:extLst>
          </p:cNvPr>
          <p:cNvSpPr>
            <a:spLocks noGrp="1"/>
          </p:cNvSpPr>
          <p:nvPr>
            <p:ph type="sldNum" sz="quarter" idx="12"/>
          </p:nvPr>
        </p:nvSpPr>
        <p:spPr/>
        <p:txBody>
          <a:bodyPr/>
          <a:lstStyle/>
          <a:p>
            <a:fld id="{DA7F72E0-D1A4-4DB2-B7BF-85DE39E9FA26}" type="slidenum">
              <a:rPr lang="en-IN" smtClean="0"/>
              <a:t>‹#›</a:t>
            </a:fld>
            <a:endParaRPr lang="en-IN"/>
          </a:p>
        </p:txBody>
      </p:sp>
    </p:spTree>
    <p:extLst>
      <p:ext uri="{BB962C8B-B14F-4D97-AF65-F5344CB8AC3E}">
        <p14:creationId xmlns:p14="http://schemas.microsoft.com/office/powerpoint/2010/main" val="1836785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727E-E2EB-9E0A-D562-D502565A41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29570D-E4DD-32E1-C907-690E3A0EEE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516B96-F256-2ED4-D9DE-8F0C39E4C254}"/>
              </a:ext>
            </a:extLst>
          </p:cNvPr>
          <p:cNvSpPr>
            <a:spLocks noGrp="1"/>
          </p:cNvSpPr>
          <p:nvPr>
            <p:ph type="dt" sz="half" idx="10"/>
          </p:nvPr>
        </p:nvSpPr>
        <p:spPr/>
        <p:txBody>
          <a:bodyPr/>
          <a:lstStyle/>
          <a:p>
            <a:fld id="{8813F238-CF0D-4912-BB9D-4CF5F938779D}" type="datetimeFigureOut">
              <a:rPr lang="en-IN" smtClean="0"/>
              <a:t>27-02-2025</a:t>
            </a:fld>
            <a:endParaRPr lang="en-IN"/>
          </a:p>
        </p:txBody>
      </p:sp>
      <p:sp>
        <p:nvSpPr>
          <p:cNvPr id="5" name="Footer Placeholder 4">
            <a:extLst>
              <a:ext uri="{FF2B5EF4-FFF2-40B4-BE49-F238E27FC236}">
                <a16:creationId xmlns:a16="http://schemas.microsoft.com/office/drawing/2014/main" id="{2A8DCC2D-D188-688F-88E3-C8EDC0527C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7E5AE6-5336-2B2B-1BC4-9AA5710EB38A}"/>
              </a:ext>
            </a:extLst>
          </p:cNvPr>
          <p:cNvSpPr>
            <a:spLocks noGrp="1"/>
          </p:cNvSpPr>
          <p:nvPr>
            <p:ph type="sldNum" sz="quarter" idx="12"/>
          </p:nvPr>
        </p:nvSpPr>
        <p:spPr/>
        <p:txBody>
          <a:bodyPr/>
          <a:lstStyle/>
          <a:p>
            <a:fld id="{DA7F72E0-D1A4-4DB2-B7BF-85DE39E9FA26}" type="slidenum">
              <a:rPr lang="en-IN" smtClean="0"/>
              <a:t>‹#›</a:t>
            </a:fld>
            <a:endParaRPr lang="en-IN"/>
          </a:p>
        </p:txBody>
      </p:sp>
    </p:spTree>
    <p:extLst>
      <p:ext uri="{BB962C8B-B14F-4D97-AF65-F5344CB8AC3E}">
        <p14:creationId xmlns:p14="http://schemas.microsoft.com/office/powerpoint/2010/main" val="965909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7FC3B-FF9F-3236-8757-90259D6EAC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A2C66B4-3A16-4D7F-438B-9A0B152014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2D5750-9671-3BF9-3D0D-530337CC16FB}"/>
              </a:ext>
            </a:extLst>
          </p:cNvPr>
          <p:cNvSpPr>
            <a:spLocks noGrp="1"/>
          </p:cNvSpPr>
          <p:nvPr>
            <p:ph type="dt" sz="half" idx="10"/>
          </p:nvPr>
        </p:nvSpPr>
        <p:spPr/>
        <p:txBody>
          <a:bodyPr/>
          <a:lstStyle/>
          <a:p>
            <a:fld id="{8813F238-CF0D-4912-BB9D-4CF5F938779D}" type="datetimeFigureOut">
              <a:rPr lang="en-IN" smtClean="0"/>
              <a:t>27-02-2025</a:t>
            </a:fld>
            <a:endParaRPr lang="en-IN"/>
          </a:p>
        </p:txBody>
      </p:sp>
      <p:sp>
        <p:nvSpPr>
          <p:cNvPr id="5" name="Footer Placeholder 4">
            <a:extLst>
              <a:ext uri="{FF2B5EF4-FFF2-40B4-BE49-F238E27FC236}">
                <a16:creationId xmlns:a16="http://schemas.microsoft.com/office/drawing/2014/main" id="{80AF4CA4-5EED-9735-CC05-9D7B2B88A4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56FE01-34A6-A42E-6646-F0FF1D33CB35}"/>
              </a:ext>
            </a:extLst>
          </p:cNvPr>
          <p:cNvSpPr>
            <a:spLocks noGrp="1"/>
          </p:cNvSpPr>
          <p:nvPr>
            <p:ph type="sldNum" sz="quarter" idx="12"/>
          </p:nvPr>
        </p:nvSpPr>
        <p:spPr/>
        <p:txBody>
          <a:bodyPr/>
          <a:lstStyle/>
          <a:p>
            <a:fld id="{DA7F72E0-D1A4-4DB2-B7BF-85DE39E9FA26}" type="slidenum">
              <a:rPr lang="en-IN" smtClean="0"/>
              <a:t>‹#›</a:t>
            </a:fld>
            <a:endParaRPr lang="en-IN"/>
          </a:p>
        </p:txBody>
      </p:sp>
    </p:spTree>
    <p:extLst>
      <p:ext uri="{BB962C8B-B14F-4D97-AF65-F5344CB8AC3E}">
        <p14:creationId xmlns:p14="http://schemas.microsoft.com/office/powerpoint/2010/main" val="1811270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1BC8E-5ACA-AE7C-A352-3233C3734E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E4B0A9-0FC5-8A48-EFE0-4509CF0D69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FA50CB-C2A5-B01D-8A25-C990EB926E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BF1ACB-3C09-DD3B-96C3-A02068199731}"/>
              </a:ext>
            </a:extLst>
          </p:cNvPr>
          <p:cNvSpPr>
            <a:spLocks noGrp="1"/>
          </p:cNvSpPr>
          <p:nvPr>
            <p:ph type="dt" sz="half" idx="10"/>
          </p:nvPr>
        </p:nvSpPr>
        <p:spPr/>
        <p:txBody>
          <a:bodyPr/>
          <a:lstStyle/>
          <a:p>
            <a:fld id="{8813F238-CF0D-4912-BB9D-4CF5F938779D}" type="datetimeFigureOut">
              <a:rPr lang="en-IN" smtClean="0"/>
              <a:t>27-02-2025</a:t>
            </a:fld>
            <a:endParaRPr lang="en-IN"/>
          </a:p>
        </p:txBody>
      </p:sp>
      <p:sp>
        <p:nvSpPr>
          <p:cNvPr id="6" name="Footer Placeholder 5">
            <a:extLst>
              <a:ext uri="{FF2B5EF4-FFF2-40B4-BE49-F238E27FC236}">
                <a16:creationId xmlns:a16="http://schemas.microsoft.com/office/drawing/2014/main" id="{0E371FD8-3CB0-306C-3058-578D4E0603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E6748B-6C08-ECF2-B11A-91EEE6DBB1F7}"/>
              </a:ext>
            </a:extLst>
          </p:cNvPr>
          <p:cNvSpPr>
            <a:spLocks noGrp="1"/>
          </p:cNvSpPr>
          <p:nvPr>
            <p:ph type="sldNum" sz="quarter" idx="12"/>
          </p:nvPr>
        </p:nvSpPr>
        <p:spPr/>
        <p:txBody>
          <a:bodyPr/>
          <a:lstStyle/>
          <a:p>
            <a:fld id="{DA7F72E0-D1A4-4DB2-B7BF-85DE39E9FA26}" type="slidenum">
              <a:rPr lang="en-IN" smtClean="0"/>
              <a:t>‹#›</a:t>
            </a:fld>
            <a:endParaRPr lang="en-IN"/>
          </a:p>
        </p:txBody>
      </p:sp>
    </p:spTree>
    <p:extLst>
      <p:ext uri="{BB962C8B-B14F-4D97-AF65-F5344CB8AC3E}">
        <p14:creationId xmlns:p14="http://schemas.microsoft.com/office/powerpoint/2010/main" val="1411256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FDD40-62E8-5598-A371-163B5946B24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7CA7B0-EFD9-13AB-27BB-CC64C2D04A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D7D38F-AA14-537F-091F-CEEB507FB5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5C22136-2B45-BEEB-6A12-8BD12B685E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EDA00E-1E7E-E29F-6C4B-A0967904A1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991891A-7924-9D4A-2C49-0330AC42FB5C}"/>
              </a:ext>
            </a:extLst>
          </p:cNvPr>
          <p:cNvSpPr>
            <a:spLocks noGrp="1"/>
          </p:cNvSpPr>
          <p:nvPr>
            <p:ph type="dt" sz="half" idx="10"/>
          </p:nvPr>
        </p:nvSpPr>
        <p:spPr/>
        <p:txBody>
          <a:bodyPr/>
          <a:lstStyle/>
          <a:p>
            <a:fld id="{8813F238-CF0D-4912-BB9D-4CF5F938779D}" type="datetimeFigureOut">
              <a:rPr lang="en-IN" smtClean="0"/>
              <a:t>27-02-2025</a:t>
            </a:fld>
            <a:endParaRPr lang="en-IN"/>
          </a:p>
        </p:txBody>
      </p:sp>
      <p:sp>
        <p:nvSpPr>
          <p:cNvPr id="8" name="Footer Placeholder 7">
            <a:extLst>
              <a:ext uri="{FF2B5EF4-FFF2-40B4-BE49-F238E27FC236}">
                <a16:creationId xmlns:a16="http://schemas.microsoft.com/office/drawing/2014/main" id="{DA47BD69-1FB0-F401-AFF2-490A81B1E8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C08540-2DBD-E5DA-798B-A94A3B1136B5}"/>
              </a:ext>
            </a:extLst>
          </p:cNvPr>
          <p:cNvSpPr>
            <a:spLocks noGrp="1"/>
          </p:cNvSpPr>
          <p:nvPr>
            <p:ph type="sldNum" sz="quarter" idx="12"/>
          </p:nvPr>
        </p:nvSpPr>
        <p:spPr/>
        <p:txBody>
          <a:bodyPr/>
          <a:lstStyle/>
          <a:p>
            <a:fld id="{DA7F72E0-D1A4-4DB2-B7BF-85DE39E9FA26}" type="slidenum">
              <a:rPr lang="en-IN" smtClean="0"/>
              <a:t>‹#›</a:t>
            </a:fld>
            <a:endParaRPr lang="en-IN"/>
          </a:p>
        </p:txBody>
      </p:sp>
    </p:spTree>
    <p:extLst>
      <p:ext uri="{BB962C8B-B14F-4D97-AF65-F5344CB8AC3E}">
        <p14:creationId xmlns:p14="http://schemas.microsoft.com/office/powerpoint/2010/main" val="1665970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3C775-84AA-8D37-BFBB-DA1ED8FC542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B8F336-C9BF-CA9B-540C-22E043F92763}"/>
              </a:ext>
            </a:extLst>
          </p:cNvPr>
          <p:cNvSpPr>
            <a:spLocks noGrp="1"/>
          </p:cNvSpPr>
          <p:nvPr>
            <p:ph type="dt" sz="half" idx="10"/>
          </p:nvPr>
        </p:nvSpPr>
        <p:spPr/>
        <p:txBody>
          <a:bodyPr/>
          <a:lstStyle/>
          <a:p>
            <a:fld id="{8813F238-CF0D-4912-BB9D-4CF5F938779D}" type="datetimeFigureOut">
              <a:rPr lang="en-IN" smtClean="0"/>
              <a:t>27-02-2025</a:t>
            </a:fld>
            <a:endParaRPr lang="en-IN"/>
          </a:p>
        </p:txBody>
      </p:sp>
      <p:sp>
        <p:nvSpPr>
          <p:cNvPr id="4" name="Footer Placeholder 3">
            <a:extLst>
              <a:ext uri="{FF2B5EF4-FFF2-40B4-BE49-F238E27FC236}">
                <a16:creationId xmlns:a16="http://schemas.microsoft.com/office/drawing/2014/main" id="{89D3ACF3-1FD3-3B63-0578-75EE6C2D87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F3D07F7-9011-2E05-FA92-F1F8839F8DA6}"/>
              </a:ext>
            </a:extLst>
          </p:cNvPr>
          <p:cNvSpPr>
            <a:spLocks noGrp="1"/>
          </p:cNvSpPr>
          <p:nvPr>
            <p:ph type="sldNum" sz="quarter" idx="12"/>
          </p:nvPr>
        </p:nvSpPr>
        <p:spPr/>
        <p:txBody>
          <a:bodyPr/>
          <a:lstStyle/>
          <a:p>
            <a:fld id="{DA7F72E0-D1A4-4DB2-B7BF-85DE39E9FA26}" type="slidenum">
              <a:rPr lang="en-IN" smtClean="0"/>
              <a:t>‹#›</a:t>
            </a:fld>
            <a:endParaRPr lang="en-IN"/>
          </a:p>
        </p:txBody>
      </p:sp>
    </p:spTree>
    <p:extLst>
      <p:ext uri="{BB962C8B-B14F-4D97-AF65-F5344CB8AC3E}">
        <p14:creationId xmlns:p14="http://schemas.microsoft.com/office/powerpoint/2010/main" val="2605982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3F1908-A6A2-1E69-5E0E-C3122C7F80FE}"/>
              </a:ext>
            </a:extLst>
          </p:cNvPr>
          <p:cNvSpPr>
            <a:spLocks noGrp="1"/>
          </p:cNvSpPr>
          <p:nvPr>
            <p:ph type="dt" sz="half" idx="10"/>
          </p:nvPr>
        </p:nvSpPr>
        <p:spPr/>
        <p:txBody>
          <a:bodyPr/>
          <a:lstStyle/>
          <a:p>
            <a:fld id="{8813F238-CF0D-4912-BB9D-4CF5F938779D}" type="datetimeFigureOut">
              <a:rPr lang="en-IN" smtClean="0"/>
              <a:t>27-02-2025</a:t>
            </a:fld>
            <a:endParaRPr lang="en-IN"/>
          </a:p>
        </p:txBody>
      </p:sp>
      <p:sp>
        <p:nvSpPr>
          <p:cNvPr id="3" name="Footer Placeholder 2">
            <a:extLst>
              <a:ext uri="{FF2B5EF4-FFF2-40B4-BE49-F238E27FC236}">
                <a16:creationId xmlns:a16="http://schemas.microsoft.com/office/drawing/2014/main" id="{ADCE3502-246C-F752-0633-CEE6ED7C4C0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4E43496-4725-9A57-903B-7AD5082DB0EA}"/>
              </a:ext>
            </a:extLst>
          </p:cNvPr>
          <p:cNvSpPr>
            <a:spLocks noGrp="1"/>
          </p:cNvSpPr>
          <p:nvPr>
            <p:ph type="sldNum" sz="quarter" idx="12"/>
          </p:nvPr>
        </p:nvSpPr>
        <p:spPr/>
        <p:txBody>
          <a:bodyPr/>
          <a:lstStyle/>
          <a:p>
            <a:fld id="{DA7F72E0-D1A4-4DB2-B7BF-85DE39E9FA26}" type="slidenum">
              <a:rPr lang="en-IN" smtClean="0"/>
              <a:t>‹#›</a:t>
            </a:fld>
            <a:endParaRPr lang="en-IN"/>
          </a:p>
        </p:txBody>
      </p:sp>
    </p:spTree>
    <p:extLst>
      <p:ext uri="{BB962C8B-B14F-4D97-AF65-F5344CB8AC3E}">
        <p14:creationId xmlns:p14="http://schemas.microsoft.com/office/powerpoint/2010/main" val="3952377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09AC2-27F0-01D0-F720-2C3CD47287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94812B-85BE-EC95-081A-2B33F8E933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045BDE6-FF63-00D0-74AD-5C34EE3F4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1C5A3E-A035-559F-FC5C-16A5087A68BF}"/>
              </a:ext>
            </a:extLst>
          </p:cNvPr>
          <p:cNvSpPr>
            <a:spLocks noGrp="1"/>
          </p:cNvSpPr>
          <p:nvPr>
            <p:ph type="dt" sz="half" idx="10"/>
          </p:nvPr>
        </p:nvSpPr>
        <p:spPr/>
        <p:txBody>
          <a:bodyPr/>
          <a:lstStyle/>
          <a:p>
            <a:fld id="{8813F238-CF0D-4912-BB9D-4CF5F938779D}" type="datetimeFigureOut">
              <a:rPr lang="en-IN" smtClean="0"/>
              <a:t>27-02-2025</a:t>
            </a:fld>
            <a:endParaRPr lang="en-IN"/>
          </a:p>
        </p:txBody>
      </p:sp>
      <p:sp>
        <p:nvSpPr>
          <p:cNvPr id="6" name="Footer Placeholder 5">
            <a:extLst>
              <a:ext uri="{FF2B5EF4-FFF2-40B4-BE49-F238E27FC236}">
                <a16:creationId xmlns:a16="http://schemas.microsoft.com/office/drawing/2014/main" id="{C7C6BDDB-C566-EC7A-4BA7-C53101C2A8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ADCC48-4249-F534-BD99-071C8FBD143D}"/>
              </a:ext>
            </a:extLst>
          </p:cNvPr>
          <p:cNvSpPr>
            <a:spLocks noGrp="1"/>
          </p:cNvSpPr>
          <p:nvPr>
            <p:ph type="sldNum" sz="quarter" idx="12"/>
          </p:nvPr>
        </p:nvSpPr>
        <p:spPr/>
        <p:txBody>
          <a:bodyPr/>
          <a:lstStyle/>
          <a:p>
            <a:fld id="{DA7F72E0-D1A4-4DB2-B7BF-85DE39E9FA26}" type="slidenum">
              <a:rPr lang="en-IN" smtClean="0"/>
              <a:t>‹#›</a:t>
            </a:fld>
            <a:endParaRPr lang="en-IN"/>
          </a:p>
        </p:txBody>
      </p:sp>
    </p:spTree>
    <p:extLst>
      <p:ext uri="{BB962C8B-B14F-4D97-AF65-F5344CB8AC3E}">
        <p14:creationId xmlns:p14="http://schemas.microsoft.com/office/powerpoint/2010/main" val="3988558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1FD6-08C6-64BC-6AB0-9FC2382858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BD94349-D5EE-78DB-C1FA-2773C08FBC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5F6082F-66F7-2665-6F30-27396D4A7D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519D1F-CE7C-1B4D-FBC7-C9AC58648DC8}"/>
              </a:ext>
            </a:extLst>
          </p:cNvPr>
          <p:cNvSpPr>
            <a:spLocks noGrp="1"/>
          </p:cNvSpPr>
          <p:nvPr>
            <p:ph type="dt" sz="half" idx="10"/>
          </p:nvPr>
        </p:nvSpPr>
        <p:spPr/>
        <p:txBody>
          <a:bodyPr/>
          <a:lstStyle/>
          <a:p>
            <a:fld id="{8813F238-CF0D-4912-BB9D-4CF5F938779D}" type="datetimeFigureOut">
              <a:rPr lang="en-IN" smtClean="0"/>
              <a:t>27-02-2025</a:t>
            </a:fld>
            <a:endParaRPr lang="en-IN"/>
          </a:p>
        </p:txBody>
      </p:sp>
      <p:sp>
        <p:nvSpPr>
          <p:cNvPr id="6" name="Footer Placeholder 5">
            <a:extLst>
              <a:ext uri="{FF2B5EF4-FFF2-40B4-BE49-F238E27FC236}">
                <a16:creationId xmlns:a16="http://schemas.microsoft.com/office/drawing/2014/main" id="{56978EFA-5B64-10AA-FAA8-E4B4E78E1E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2C2368-0DEB-1358-8931-E83F19F2E5B4}"/>
              </a:ext>
            </a:extLst>
          </p:cNvPr>
          <p:cNvSpPr>
            <a:spLocks noGrp="1"/>
          </p:cNvSpPr>
          <p:nvPr>
            <p:ph type="sldNum" sz="quarter" idx="12"/>
          </p:nvPr>
        </p:nvSpPr>
        <p:spPr/>
        <p:txBody>
          <a:bodyPr/>
          <a:lstStyle/>
          <a:p>
            <a:fld id="{DA7F72E0-D1A4-4DB2-B7BF-85DE39E9FA26}" type="slidenum">
              <a:rPr lang="en-IN" smtClean="0"/>
              <a:t>‹#›</a:t>
            </a:fld>
            <a:endParaRPr lang="en-IN"/>
          </a:p>
        </p:txBody>
      </p:sp>
    </p:spTree>
    <p:extLst>
      <p:ext uri="{BB962C8B-B14F-4D97-AF65-F5344CB8AC3E}">
        <p14:creationId xmlns:p14="http://schemas.microsoft.com/office/powerpoint/2010/main" val="555593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006CE7-0E5E-1876-01F2-6AF25481C9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DBF125-74C6-79B2-2D62-7B816905B7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A69697-B0EC-D841-23B2-EFBCC071F7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13F238-CF0D-4912-BB9D-4CF5F938779D}" type="datetimeFigureOut">
              <a:rPr lang="en-IN" smtClean="0"/>
              <a:t>27-02-2025</a:t>
            </a:fld>
            <a:endParaRPr lang="en-IN"/>
          </a:p>
        </p:txBody>
      </p:sp>
      <p:sp>
        <p:nvSpPr>
          <p:cNvPr id="5" name="Footer Placeholder 4">
            <a:extLst>
              <a:ext uri="{FF2B5EF4-FFF2-40B4-BE49-F238E27FC236}">
                <a16:creationId xmlns:a16="http://schemas.microsoft.com/office/drawing/2014/main" id="{33A5B5CD-6E16-952D-043A-B59AC0B4D9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F350797-5566-5803-4BA2-BC821DF0D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7F72E0-D1A4-4DB2-B7BF-85DE39E9FA26}" type="slidenum">
              <a:rPr lang="en-IN" smtClean="0"/>
              <a:t>‹#›</a:t>
            </a:fld>
            <a:endParaRPr lang="en-IN"/>
          </a:p>
        </p:txBody>
      </p:sp>
    </p:spTree>
    <p:extLst>
      <p:ext uri="{BB962C8B-B14F-4D97-AF65-F5344CB8AC3E}">
        <p14:creationId xmlns:p14="http://schemas.microsoft.com/office/powerpoint/2010/main" val="888072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BEF7F2-787F-D9C3-E42D-2C2524DAF9FE}"/>
              </a:ext>
            </a:extLst>
          </p:cNvPr>
          <p:cNvSpPr>
            <a:spLocks noGrp="1"/>
          </p:cNvSpPr>
          <p:nvPr>
            <p:ph idx="1"/>
          </p:nvPr>
        </p:nvSpPr>
        <p:spPr>
          <a:xfrm>
            <a:off x="951321" y="546755"/>
            <a:ext cx="10662502" cy="5976593"/>
          </a:xfrm>
        </p:spPr>
        <p:txBody>
          <a:bodyPr anchor="ctr">
            <a:normAutofit fontScale="62500" lnSpcReduction="20000"/>
          </a:bodyPr>
          <a:lstStyle/>
          <a:p>
            <a:pPr marL="21590" indent="0" algn="ctr">
              <a:lnSpc>
                <a:spcPct val="107000"/>
              </a:lnSpc>
              <a:spcAft>
                <a:spcPts val="800"/>
              </a:spcAft>
              <a:buNone/>
            </a:pPr>
            <a:r>
              <a:rPr lang="en-IN" sz="3200" b="1" dirty="0">
                <a:latin typeface="Times New Roman" pitchFamily="18" charset="0"/>
                <a:cs typeface="Times New Roman" pitchFamily="18" charset="0"/>
              </a:rPr>
              <a:t>SRM INSTITUTE OF SCIENCE AND TECHNOLOGY</a:t>
            </a:r>
            <a:br>
              <a:rPr lang="en-IN" sz="3200" b="1" dirty="0">
                <a:latin typeface="Times New Roman" pitchFamily="18" charset="0"/>
                <a:cs typeface="Times New Roman" pitchFamily="18" charset="0"/>
              </a:rPr>
            </a:br>
            <a:r>
              <a:rPr lang="en-IN" sz="3200" b="1" dirty="0">
                <a:latin typeface="Times New Roman" pitchFamily="18" charset="0"/>
                <a:cs typeface="Times New Roman" pitchFamily="18" charset="0"/>
              </a:rPr>
              <a:t>RAMAPURAM</a:t>
            </a:r>
            <a:br>
              <a:rPr lang="en-IN" sz="3200" b="1" dirty="0">
                <a:latin typeface="Times New Roman" pitchFamily="18" charset="0"/>
                <a:cs typeface="Times New Roman" pitchFamily="18" charset="0"/>
              </a:rPr>
            </a:br>
            <a:r>
              <a:rPr lang="en-IN" sz="3200" b="1" dirty="0">
                <a:latin typeface="Times New Roman" pitchFamily="18" charset="0"/>
                <a:cs typeface="Times New Roman" pitchFamily="18" charset="0"/>
              </a:rPr>
              <a:t>FACULTY OF ENGINEERING AND TECHNOLOGY</a:t>
            </a:r>
            <a:br>
              <a:rPr lang="en-IN" sz="3200" b="1" dirty="0">
                <a:latin typeface="Times New Roman" pitchFamily="18" charset="0"/>
                <a:cs typeface="Times New Roman" pitchFamily="18" charset="0"/>
              </a:rPr>
            </a:br>
            <a:r>
              <a:rPr lang="en-IN" sz="3200" b="1" dirty="0">
                <a:latin typeface="Times New Roman" pitchFamily="18" charset="0"/>
                <a:cs typeface="Times New Roman" pitchFamily="18" charset="0"/>
              </a:rPr>
              <a:t>DEPARTMENT OF INFORMATION TECHNOLOGY</a:t>
            </a:r>
            <a:br>
              <a:rPr lang="en-IN" sz="3200" b="1" dirty="0">
                <a:latin typeface="Times New Roman" pitchFamily="18" charset="0"/>
                <a:cs typeface="Times New Roman" pitchFamily="18" charset="0"/>
              </a:rPr>
            </a:br>
            <a:r>
              <a:rPr lang="en-IN" sz="3200" b="1" dirty="0">
                <a:latin typeface="Times New Roman" pitchFamily="18" charset="0"/>
                <a:cs typeface="Times New Roman" pitchFamily="18" charset="0"/>
              </a:rPr>
              <a:t>18CSP109L-Major Project</a:t>
            </a:r>
            <a:br>
              <a:rPr lang="en-IN" sz="3200" b="1" dirty="0">
                <a:latin typeface="Times New Roman" pitchFamily="18" charset="0"/>
                <a:cs typeface="Times New Roman" pitchFamily="18" charset="0"/>
              </a:rPr>
            </a:br>
            <a:br>
              <a:rPr lang="en-IN" sz="3200" b="1" dirty="0">
                <a:latin typeface="Times New Roman" pitchFamily="18" charset="0"/>
                <a:cs typeface="Times New Roman" pitchFamily="18" charset="0"/>
              </a:rPr>
            </a:br>
            <a:r>
              <a:rPr lang="en-IN" sz="3200" b="1" u="sng" dirty="0">
                <a:latin typeface="Times New Roman" pitchFamily="18" charset="0"/>
                <a:cs typeface="Times New Roman" pitchFamily="18" charset="0"/>
              </a:rPr>
              <a:t>Second Review</a:t>
            </a:r>
            <a:br>
              <a:rPr lang="en-IN" sz="3200" b="1" u="sng" dirty="0">
                <a:latin typeface="Times New Roman" pitchFamily="18" charset="0"/>
                <a:cs typeface="Times New Roman" pitchFamily="18" charset="0"/>
              </a:rPr>
            </a:br>
            <a:br>
              <a:rPr lang="en-IN" sz="4000" b="1" u="sng" dirty="0">
                <a:latin typeface="Times New Roman" pitchFamily="18" charset="0"/>
                <a:cs typeface="Times New Roman" pitchFamily="18" charset="0"/>
              </a:rPr>
            </a:br>
            <a:r>
              <a:rPr lang="en-US" sz="3400" b="1" dirty="0">
                <a:latin typeface="Times New Roman" pitchFamily="18" charset="0"/>
                <a:cs typeface="Times New Roman" pitchFamily="18" charset="0"/>
              </a:rPr>
              <a:t> Fake Product Detection in E-Commerce Platforms Using Block-Chain Technology</a:t>
            </a:r>
            <a:endParaRPr lang="en-IN" sz="3400" b="1" dirty="0">
              <a:latin typeface="Times New Roman" pitchFamily="18" charset="0"/>
              <a:ea typeface="Tahoma" panose="020B0604030504040204" pitchFamily="34" charset="0"/>
              <a:cs typeface="Times New Roman" pitchFamily="18" charset="0"/>
            </a:endParaRPr>
          </a:p>
          <a:p>
            <a:pPr marL="0" indent="0" algn="ctr">
              <a:buNone/>
            </a:pPr>
            <a:r>
              <a:rPr lang="en-IN" sz="2000" dirty="0">
                <a:latin typeface="Times New Roman" panose="02020603050405020304" pitchFamily="18" charset="0"/>
                <a:ea typeface="Tahoma" panose="020B0604030504040204" pitchFamily="34" charset="0"/>
                <a:cs typeface="Times New Roman" panose="02020603050405020304" pitchFamily="18" charset="0"/>
              </a:rPr>
              <a:t>    </a:t>
            </a:r>
            <a:r>
              <a:rPr lang="en-IN" sz="2600" dirty="0">
                <a:latin typeface="Times New Roman" panose="02020603050405020304" pitchFamily="18" charset="0"/>
                <a:ea typeface="Tahoma" panose="020B0604030504040204" pitchFamily="34" charset="0"/>
                <a:cs typeface="Times New Roman" panose="02020603050405020304" pitchFamily="18" charset="0"/>
              </a:rPr>
              <a:t>ATHIRA.P - RA2111008020123</a:t>
            </a:r>
          </a:p>
          <a:p>
            <a:pPr marL="0" indent="0">
              <a:buNone/>
            </a:pPr>
            <a:r>
              <a:rPr lang="en-IN" sz="2600" dirty="0">
                <a:latin typeface="Times New Roman" panose="02020603050405020304" pitchFamily="18" charset="0"/>
                <a:ea typeface="Tahoma" panose="020B0604030504040204" pitchFamily="34" charset="0"/>
                <a:cs typeface="Times New Roman" panose="02020603050405020304" pitchFamily="18" charset="0"/>
              </a:rPr>
              <a:t>                                                                   SREE DURGA DEVI.S - RA2111008020135    </a:t>
            </a:r>
          </a:p>
          <a:p>
            <a:pPr marL="0" indent="0" algn="ctr">
              <a:buNone/>
            </a:pPr>
            <a:r>
              <a:rPr lang="en-IN" sz="2600" dirty="0">
                <a:latin typeface="Times New Roman" panose="02020603050405020304" pitchFamily="18" charset="0"/>
                <a:ea typeface="Tahoma" panose="020B0604030504040204" pitchFamily="34" charset="0"/>
                <a:cs typeface="Times New Roman" panose="02020603050405020304" pitchFamily="18" charset="0"/>
              </a:rPr>
              <a:t>     ANISHA.K - RA2111008020151   </a:t>
            </a:r>
          </a:p>
          <a:p>
            <a:pPr marL="0" indent="0" algn="ctr">
              <a:buNone/>
            </a:pPr>
            <a:r>
              <a:rPr lang="en-IN" sz="2600" dirty="0">
                <a:latin typeface="Times New Roman" panose="02020603050405020304" pitchFamily="18" charset="0"/>
                <a:ea typeface="Tahoma" panose="020B0604030504040204" pitchFamily="34" charset="0"/>
                <a:cs typeface="Times New Roman" panose="02020603050405020304" pitchFamily="18" charset="0"/>
              </a:rPr>
              <a:t>   </a:t>
            </a:r>
          </a:p>
          <a:p>
            <a:pPr marL="0" indent="0">
              <a:buNone/>
            </a:pPr>
            <a:r>
              <a:rPr lang="en-IN" sz="2600" dirty="0">
                <a:latin typeface="Times New Roman" panose="02020603050405020304" pitchFamily="18" charset="0"/>
                <a:ea typeface="Tahoma" panose="020B0604030504040204" pitchFamily="34" charset="0"/>
                <a:cs typeface="Times New Roman" panose="02020603050405020304" pitchFamily="18" charset="0"/>
              </a:rPr>
              <a:t>     					  </a:t>
            </a:r>
            <a:r>
              <a:rPr lang="en-US" sz="2900" b="1" dirty="0">
                <a:latin typeface="Times New Roman" pitchFamily="18" charset="0"/>
                <a:cs typeface="Times New Roman" pitchFamily="18" charset="0"/>
              </a:rPr>
              <a:t>Dr. K. Danesh</a:t>
            </a:r>
          </a:p>
          <a:p>
            <a:pPr marL="0" indent="0">
              <a:buNone/>
            </a:pPr>
            <a:r>
              <a:rPr lang="en-US" sz="2900" b="1" dirty="0">
                <a:latin typeface="Times New Roman" pitchFamily="18" charset="0"/>
                <a:cs typeface="Times New Roman" pitchFamily="18" charset="0"/>
              </a:rPr>
              <a:t>				             </a:t>
            </a:r>
            <a:r>
              <a:rPr lang="en-US" sz="3200" dirty="0">
                <a:latin typeface="Times New Roman" pitchFamily="18" charset="0"/>
                <a:cs typeface="Times New Roman" pitchFamily="18" charset="0"/>
              </a:rPr>
              <a:t>Assistant Professor</a:t>
            </a:r>
            <a:endParaRPr lang="en-US" sz="2900" b="1" dirty="0">
              <a:latin typeface="Times New Roman" pitchFamily="18" charset="0"/>
              <a:cs typeface="Times New Roman" pitchFamily="18" charset="0"/>
            </a:endParaRPr>
          </a:p>
          <a:p>
            <a:pPr marL="0" indent="0">
              <a:buNone/>
            </a:pPr>
            <a:endParaRPr lang="en-IN" sz="26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IN" sz="2600" dirty="0">
                <a:latin typeface="Times New Roman" panose="02020603050405020304" pitchFamily="18" charset="0"/>
                <a:ea typeface="Tahoma" panose="020B0604030504040204" pitchFamily="34" charset="0"/>
                <a:cs typeface="Times New Roman" panose="02020603050405020304" pitchFamily="18" charset="0"/>
              </a:rPr>
              <a:t>                                                                                         </a:t>
            </a:r>
            <a:r>
              <a:rPr lang="fr-FR" sz="2600" dirty="0">
                <a:latin typeface="Times New Roman" panose="02020603050405020304" pitchFamily="18" charset="0"/>
                <a:ea typeface="Tahoma" panose="020B0604030504040204" pitchFamily="34" charset="0"/>
                <a:cs typeface="Times New Roman" panose="02020603050405020304" pitchFamily="18" charset="0"/>
              </a:rPr>
              <a:t>             </a:t>
            </a:r>
          </a:p>
          <a:p>
            <a:pPr marL="0" indent="0">
              <a:buNone/>
            </a:pPr>
            <a:r>
              <a:rPr lang="fr-FR" sz="2600" dirty="0">
                <a:latin typeface="Times New Roman" panose="02020603050405020304" pitchFamily="18" charset="0"/>
                <a:ea typeface="Tahoma" panose="020B0604030504040204" pitchFamily="34" charset="0"/>
                <a:cs typeface="Times New Roman" panose="02020603050405020304" pitchFamily="18" charset="0"/>
              </a:rPr>
              <a:t>                                    </a:t>
            </a:r>
            <a:r>
              <a:rPr lang="en-IN" sz="2600" dirty="0">
                <a:latin typeface="Times New Roman" panose="02020603050405020304" pitchFamily="18" charset="0"/>
                <a:ea typeface="Tahoma" panose="020B0604030504040204" pitchFamily="34" charset="0"/>
                <a:cs typeface="Times New Roman" panose="02020603050405020304" pitchFamily="18" charset="0"/>
              </a:rPr>
              <a:t>       </a:t>
            </a:r>
            <a:r>
              <a:rPr lang="en-IN" sz="2100" dirty="0">
                <a:latin typeface="Times New Roman" panose="02020603050405020304" pitchFamily="18" charset="0"/>
                <a:ea typeface="Tahoma" panose="020B0604030504040204" pitchFamily="34" charset="0"/>
                <a:cs typeface="Times New Roman" panose="02020603050405020304" pitchFamily="18" charset="0"/>
              </a:rPr>
              <a:t> </a:t>
            </a:r>
          </a:p>
        </p:txBody>
      </p:sp>
      <p:pic>
        <p:nvPicPr>
          <p:cNvPr id="4" name="Content Placeholder 5">
            <a:extLst>
              <a:ext uri="{FF2B5EF4-FFF2-40B4-BE49-F238E27FC236}">
                <a16:creationId xmlns:a16="http://schemas.microsoft.com/office/drawing/2014/main" id="{05360094-73AA-6A5E-5931-414C78E57614}"/>
              </a:ext>
            </a:extLst>
          </p:cNvPr>
          <p:cNvPicPr>
            <a:picLocks noGrp="1"/>
          </p:cNvPicPr>
          <p:nvPr>
            <p:ph idx="1"/>
          </p:nvPr>
        </p:nvPicPr>
        <p:blipFill>
          <a:blip r:embed="rId2"/>
          <a:stretch>
            <a:fillRect/>
          </a:stretch>
        </p:blipFill>
        <p:spPr>
          <a:xfrm>
            <a:off x="-1" y="0"/>
            <a:ext cx="1423447" cy="820132"/>
          </a:xfrm>
          <a:prstGeom prst="rect">
            <a:avLst/>
          </a:prstGeom>
        </p:spPr>
      </p:pic>
    </p:spTree>
    <p:extLst>
      <p:ext uri="{BB962C8B-B14F-4D97-AF65-F5344CB8AC3E}">
        <p14:creationId xmlns:p14="http://schemas.microsoft.com/office/powerpoint/2010/main" val="1668445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598A-BC76-0FAF-483F-D0F4F1630C45}"/>
              </a:ext>
            </a:extLst>
          </p:cNvPr>
          <p:cNvSpPr>
            <a:spLocks noGrp="1"/>
          </p:cNvSpPr>
          <p:nvPr>
            <p:ph type="title"/>
          </p:nvPr>
        </p:nvSpPr>
        <p:spPr/>
        <p:txBody>
          <a:bodyPr>
            <a:normAutofit/>
          </a:bodyPr>
          <a:lstStyle/>
          <a:p>
            <a:pPr algn="ctr"/>
            <a:r>
              <a:rPr lang="en-IN" sz="4200" dirty="0">
                <a:latin typeface="Times New Roman" panose="02020603050405020304" pitchFamily="18" charset="0"/>
                <a:cs typeface="Times New Roman" panose="02020603050405020304" pitchFamily="18" charset="0"/>
              </a:rPr>
              <a:t>PROJECT MODULES</a:t>
            </a:r>
          </a:p>
        </p:txBody>
      </p:sp>
      <p:sp>
        <p:nvSpPr>
          <p:cNvPr id="3" name="Content Placeholder 2">
            <a:extLst>
              <a:ext uri="{FF2B5EF4-FFF2-40B4-BE49-F238E27FC236}">
                <a16:creationId xmlns:a16="http://schemas.microsoft.com/office/drawing/2014/main" id="{FF330366-838B-DA73-3203-B62960AC9F85}"/>
              </a:ext>
            </a:extLst>
          </p:cNvPr>
          <p:cNvSpPr>
            <a:spLocks noGrp="1"/>
          </p:cNvSpPr>
          <p:nvPr>
            <p:ph idx="1"/>
          </p:nvPr>
        </p:nvSpPr>
        <p:spPr>
          <a:xfrm>
            <a:off x="838200" y="1690688"/>
            <a:ext cx="10515600" cy="4486275"/>
          </a:xfrm>
        </p:spPr>
        <p:txBody>
          <a:bodyPr>
            <a:no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Authentication &amp; Registration</a:t>
            </a:r>
            <a:r>
              <a:rPr lang="en-US" altLang="en-US" sz="1900" dirty="0">
                <a:latin typeface="Times New Roman" panose="02020603050405020304" pitchFamily="18" charset="0"/>
                <a:cs typeface="Times New Roman" panose="02020603050405020304" pitchFamily="18" charset="0"/>
              </a:rPr>
              <a:t>:</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lang="en-US" altLang="en-US" sz="1900" dirty="0">
                <a:latin typeface="Times New Roman" panose="02020603050405020304" pitchFamily="18" charset="0"/>
                <a:cs typeface="Times New Roman" panose="02020603050405020304" pitchFamily="18" charset="0"/>
              </a:rPr>
              <a:t>	</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login with MFA and role-based access control for buyers and sellers.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 Registration via Blockchain</a:t>
            </a:r>
            <a:r>
              <a:rPr lang="en-US" altLang="en-US" sz="1900" dirty="0">
                <a:latin typeface="Times New Roman" panose="02020603050405020304" pitchFamily="18" charset="0"/>
                <a:cs typeface="Times New Roman" panose="02020603050405020304" pitchFamily="18" charset="0"/>
              </a:rPr>
              <a:t>:</a:t>
            </a:r>
            <a:endPar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None/>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Assigns a unique digital identity to products with immutable smart contract records.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QR Code Generation &amp; Verification</a:t>
            </a:r>
            <a:r>
              <a:rPr lang="en-US" altLang="en-US" sz="1900" dirty="0">
                <a:latin typeface="Times New Roman" panose="02020603050405020304" pitchFamily="18" charset="0"/>
                <a:cs typeface="Times New Roman" panose="02020603050405020304" pitchFamily="18" charset="0"/>
              </a:rPr>
              <a:t>:</a:t>
            </a:r>
          </a:p>
          <a:p>
            <a:pPr marL="457200" lvl="1" indent="0" eaLnBrk="0" fontAlgn="base" hangingPunct="0">
              <a:lnSpc>
                <a:spcPct val="100000"/>
              </a:lnSpc>
              <a:spcBef>
                <a:spcPct val="0"/>
              </a:spcBef>
              <a:spcAft>
                <a:spcPct val="0"/>
              </a:spcAft>
              <a:buNone/>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Generates blockchain-linked QR codes for secure and tamper-proof product authentication.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Decentralized Product Ledger</a:t>
            </a:r>
            <a:r>
              <a:rPr lang="en-US" altLang="en-US" sz="1900" dirty="0">
                <a:latin typeface="Times New Roman" panose="02020603050405020304" pitchFamily="18" charset="0"/>
                <a:cs typeface="Times New Roman" panose="02020603050405020304" pitchFamily="18" charset="0"/>
              </a:rPr>
              <a:t>:</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lang="en-US" altLang="en-US" sz="1900" dirty="0">
                <a:latin typeface="Times New Roman" panose="02020603050405020304" pitchFamily="18" charset="0"/>
                <a:cs typeface="Times New Roman" panose="02020603050405020304" pitchFamily="18" charset="0"/>
              </a:rPr>
              <a:t>	</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Maintains a transparent, tamper-proof distributed ledger for product tracking.</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Smart Contract Execution</a:t>
            </a:r>
            <a:r>
              <a:rPr lang="en-US" altLang="en-US" sz="1900" dirty="0">
                <a:latin typeface="Times New Roman" panose="02020603050405020304" pitchFamily="18" charset="0"/>
                <a:cs typeface="Times New Roman" panose="02020603050405020304" pitchFamily="18" charset="0"/>
              </a:rPr>
              <a:t>:</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lang="en-US" altLang="en-US" sz="1900" dirty="0">
                <a:latin typeface="Times New Roman" panose="02020603050405020304" pitchFamily="18" charset="0"/>
                <a:cs typeface="Times New Roman" panose="02020603050405020304" pitchFamily="18" charset="0"/>
              </a:rPr>
              <a:t>	</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Automates trustless product validation and secure transactions using Ethereum smart contracts.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Counterfeit Detection Mechanism</a:t>
            </a:r>
            <a:r>
              <a:rPr lang="en-US" altLang="en-US" sz="1900" dirty="0">
                <a:latin typeface="Times New Roman" panose="02020603050405020304" pitchFamily="18" charset="0"/>
                <a:cs typeface="Times New Roman" panose="02020603050405020304" pitchFamily="18" charset="0"/>
              </a:rPr>
              <a:t>:</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lang="en-US" altLang="en-US" sz="1900" dirty="0">
                <a:latin typeface="Times New Roman" panose="02020603050405020304" pitchFamily="18" charset="0"/>
                <a:cs typeface="Times New Roman" panose="02020603050405020304" pitchFamily="18" charset="0"/>
              </a:rPr>
              <a:t>	</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Detects fake products using blockchain verification and AI-powered analysis.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E-commerce Platform Integration</a:t>
            </a:r>
            <a:r>
              <a:rPr lang="en-US" altLang="en-US" sz="1900" dirty="0">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Seamlessly connects blockchain verification with online marketplaces via APIs.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Analytics &amp; Reporting Dashboard</a:t>
            </a:r>
            <a:r>
              <a:rPr lang="en-US" altLang="en-US" sz="1900" dirty="0">
                <a:latin typeface="Times New Roman" panose="02020603050405020304" pitchFamily="18" charset="0"/>
                <a:cs typeface="Times New Roman" panose="02020603050405020304" pitchFamily="18" charset="0"/>
              </a:rPr>
              <a:t>:</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real-time counterfeit detection insights and data-driven reports for manufacturers.</a:t>
            </a:r>
          </a:p>
          <a:p>
            <a:endParaRPr lang="en-IN" sz="1900" dirty="0"/>
          </a:p>
        </p:txBody>
      </p:sp>
    </p:spTree>
    <p:extLst>
      <p:ext uri="{BB962C8B-B14F-4D97-AF65-F5344CB8AC3E}">
        <p14:creationId xmlns:p14="http://schemas.microsoft.com/office/powerpoint/2010/main" val="2249678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706F9-EB6F-5836-62BF-917812340483}"/>
              </a:ext>
            </a:extLst>
          </p:cNvPr>
          <p:cNvSpPr>
            <a:spLocks noGrp="1"/>
          </p:cNvSpPr>
          <p:nvPr>
            <p:ph type="title"/>
          </p:nvPr>
        </p:nvSpPr>
        <p:spPr/>
        <p:txBody>
          <a:bodyPr>
            <a:normAutofit/>
          </a:bodyPr>
          <a:lstStyle/>
          <a:p>
            <a:pPr algn="ctr"/>
            <a:r>
              <a:rPr lang="en-IN" sz="4200" dirty="0">
                <a:latin typeface="Times New Roman" panose="02020603050405020304" pitchFamily="18" charset="0"/>
                <a:cs typeface="Times New Roman" panose="02020603050405020304" pitchFamily="18" charset="0"/>
              </a:rPr>
              <a:t>PROJECT IMPLEMENTATION</a:t>
            </a:r>
          </a:p>
        </p:txBody>
      </p:sp>
      <p:pic>
        <p:nvPicPr>
          <p:cNvPr id="10" name="Content Placeholder 9">
            <a:extLst>
              <a:ext uri="{FF2B5EF4-FFF2-40B4-BE49-F238E27FC236}">
                <a16:creationId xmlns:a16="http://schemas.microsoft.com/office/drawing/2014/main" id="{AE92A597-0371-7BFB-BCB6-29BB32D949BC}"/>
              </a:ext>
            </a:extLst>
          </p:cNvPr>
          <p:cNvPicPr>
            <a:picLocks noGrp="1" noChangeAspect="1"/>
          </p:cNvPicPr>
          <p:nvPr>
            <p:ph idx="1"/>
          </p:nvPr>
        </p:nvPicPr>
        <p:blipFill>
          <a:blip r:embed="rId2"/>
          <a:stretch>
            <a:fillRect/>
          </a:stretch>
        </p:blipFill>
        <p:spPr>
          <a:xfrm>
            <a:off x="1112363" y="1263193"/>
            <a:ext cx="10152668" cy="5439266"/>
          </a:xfrm>
        </p:spPr>
      </p:pic>
    </p:spTree>
    <p:extLst>
      <p:ext uri="{BB962C8B-B14F-4D97-AF65-F5344CB8AC3E}">
        <p14:creationId xmlns:p14="http://schemas.microsoft.com/office/powerpoint/2010/main" val="2659668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97C3C-8342-95FB-BD37-853879C86E49}"/>
              </a:ext>
            </a:extLst>
          </p:cNvPr>
          <p:cNvSpPr>
            <a:spLocks noGrp="1"/>
          </p:cNvSpPr>
          <p:nvPr>
            <p:ph type="title"/>
          </p:nvPr>
        </p:nvSpPr>
        <p:spPr/>
        <p:txBody>
          <a:bodyPr/>
          <a:lstStyle/>
          <a:p>
            <a:pPr algn="ctr"/>
            <a:r>
              <a:rPr lang="en-IN" sz="4400" dirty="0">
                <a:latin typeface="Times New Roman" panose="02020603050405020304" pitchFamily="18" charset="0"/>
                <a:cs typeface="Times New Roman" panose="02020603050405020304" pitchFamily="18" charset="0"/>
              </a:rPr>
              <a:t>PROJECT IMPLEMENTATION</a:t>
            </a:r>
            <a:endParaRPr lang="en-IN" dirty="0"/>
          </a:p>
        </p:txBody>
      </p:sp>
      <p:pic>
        <p:nvPicPr>
          <p:cNvPr id="9" name="Content Placeholder 8">
            <a:extLst>
              <a:ext uri="{FF2B5EF4-FFF2-40B4-BE49-F238E27FC236}">
                <a16:creationId xmlns:a16="http://schemas.microsoft.com/office/drawing/2014/main" id="{469FC93B-75BB-ACDD-FC00-3D682F7274FA}"/>
              </a:ext>
            </a:extLst>
          </p:cNvPr>
          <p:cNvPicPr>
            <a:picLocks noGrp="1" noChangeAspect="1"/>
          </p:cNvPicPr>
          <p:nvPr>
            <p:ph idx="1"/>
          </p:nvPr>
        </p:nvPicPr>
        <p:blipFill>
          <a:blip r:embed="rId2"/>
          <a:stretch>
            <a:fillRect/>
          </a:stretch>
        </p:blipFill>
        <p:spPr>
          <a:xfrm>
            <a:off x="300873" y="2033015"/>
            <a:ext cx="4388784" cy="4351338"/>
          </a:xfrm>
        </p:spPr>
      </p:pic>
      <p:pic>
        <p:nvPicPr>
          <p:cNvPr id="11" name="Picture 10">
            <a:extLst>
              <a:ext uri="{FF2B5EF4-FFF2-40B4-BE49-F238E27FC236}">
                <a16:creationId xmlns:a16="http://schemas.microsoft.com/office/drawing/2014/main" id="{81552C22-DE90-AE43-A025-CC4E80AE7A91}"/>
              </a:ext>
            </a:extLst>
          </p:cNvPr>
          <p:cNvPicPr>
            <a:picLocks noChangeAspect="1"/>
          </p:cNvPicPr>
          <p:nvPr/>
        </p:nvPicPr>
        <p:blipFill>
          <a:blip r:embed="rId3"/>
          <a:stretch>
            <a:fillRect/>
          </a:stretch>
        </p:blipFill>
        <p:spPr>
          <a:xfrm>
            <a:off x="4774498" y="1531970"/>
            <a:ext cx="4228101" cy="4960905"/>
          </a:xfrm>
          <a:prstGeom prst="rect">
            <a:avLst/>
          </a:prstGeom>
        </p:spPr>
      </p:pic>
      <p:pic>
        <p:nvPicPr>
          <p:cNvPr id="13" name="Picture 12">
            <a:extLst>
              <a:ext uri="{FF2B5EF4-FFF2-40B4-BE49-F238E27FC236}">
                <a16:creationId xmlns:a16="http://schemas.microsoft.com/office/drawing/2014/main" id="{468FDB68-05E2-29CB-0325-086544CE41B5}"/>
              </a:ext>
            </a:extLst>
          </p:cNvPr>
          <p:cNvPicPr>
            <a:picLocks noChangeAspect="1"/>
          </p:cNvPicPr>
          <p:nvPr/>
        </p:nvPicPr>
        <p:blipFill>
          <a:blip r:embed="rId4"/>
          <a:stretch>
            <a:fillRect/>
          </a:stretch>
        </p:blipFill>
        <p:spPr>
          <a:xfrm>
            <a:off x="8763375" y="1690688"/>
            <a:ext cx="3256112" cy="2440585"/>
          </a:xfrm>
          <a:prstGeom prst="rect">
            <a:avLst/>
          </a:prstGeom>
        </p:spPr>
      </p:pic>
      <p:pic>
        <p:nvPicPr>
          <p:cNvPr id="15" name="Picture 14">
            <a:extLst>
              <a:ext uri="{FF2B5EF4-FFF2-40B4-BE49-F238E27FC236}">
                <a16:creationId xmlns:a16="http://schemas.microsoft.com/office/drawing/2014/main" id="{6DB983A7-9378-4863-72E8-7102D484E42A}"/>
              </a:ext>
            </a:extLst>
          </p:cNvPr>
          <p:cNvPicPr>
            <a:picLocks noChangeAspect="1"/>
          </p:cNvPicPr>
          <p:nvPr/>
        </p:nvPicPr>
        <p:blipFill>
          <a:blip r:embed="rId5"/>
          <a:stretch>
            <a:fillRect/>
          </a:stretch>
        </p:blipFill>
        <p:spPr>
          <a:xfrm>
            <a:off x="8080756" y="4720203"/>
            <a:ext cx="3938731" cy="1473266"/>
          </a:xfrm>
          <a:prstGeom prst="rect">
            <a:avLst/>
          </a:prstGeom>
        </p:spPr>
      </p:pic>
    </p:spTree>
    <p:extLst>
      <p:ext uri="{BB962C8B-B14F-4D97-AF65-F5344CB8AC3E}">
        <p14:creationId xmlns:p14="http://schemas.microsoft.com/office/powerpoint/2010/main" val="902850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061-F679-05D1-8932-E627AB9CD137}"/>
              </a:ext>
            </a:extLst>
          </p:cNvPr>
          <p:cNvSpPr>
            <a:spLocks noGrp="1"/>
          </p:cNvSpPr>
          <p:nvPr>
            <p:ph type="title"/>
          </p:nvPr>
        </p:nvSpPr>
        <p:spPr/>
        <p:txBody>
          <a:bodyPr/>
          <a:lstStyle/>
          <a:p>
            <a:pPr algn="ctr"/>
            <a:r>
              <a:rPr lang="en-IN" sz="4400" dirty="0">
                <a:latin typeface="Times New Roman" panose="02020603050405020304" pitchFamily="18" charset="0"/>
                <a:cs typeface="Times New Roman" panose="02020603050405020304" pitchFamily="18" charset="0"/>
              </a:rPr>
              <a:t>PROJECT IMPLEMENTATION</a:t>
            </a:r>
            <a:endParaRPr lang="en-IN" dirty="0"/>
          </a:p>
        </p:txBody>
      </p:sp>
      <p:pic>
        <p:nvPicPr>
          <p:cNvPr id="6" name="Content Placeholder 5">
            <a:extLst>
              <a:ext uri="{FF2B5EF4-FFF2-40B4-BE49-F238E27FC236}">
                <a16:creationId xmlns:a16="http://schemas.microsoft.com/office/drawing/2014/main" id="{CECE6F27-3186-7E13-0B1C-C1A8C2824D01}"/>
              </a:ext>
            </a:extLst>
          </p:cNvPr>
          <p:cNvPicPr>
            <a:picLocks noGrp="1" noChangeAspect="1"/>
          </p:cNvPicPr>
          <p:nvPr>
            <p:ph idx="1"/>
          </p:nvPr>
        </p:nvPicPr>
        <p:blipFill>
          <a:blip r:embed="rId2"/>
          <a:stretch>
            <a:fillRect/>
          </a:stretch>
        </p:blipFill>
        <p:spPr bwMode="auto">
          <a:xfrm>
            <a:off x="924813" y="1690688"/>
            <a:ext cx="3053298" cy="43513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81EA0B47-CDF0-CEAA-C147-13B119667B19}"/>
              </a:ext>
            </a:extLst>
          </p:cNvPr>
          <p:cNvPicPr>
            <a:picLocks noChangeAspect="1"/>
          </p:cNvPicPr>
          <p:nvPr/>
        </p:nvPicPr>
        <p:blipFill>
          <a:blip r:embed="rId3"/>
          <a:stretch>
            <a:fillRect/>
          </a:stretch>
        </p:blipFill>
        <p:spPr>
          <a:xfrm>
            <a:off x="4176075" y="1593131"/>
            <a:ext cx="4166648" cy="4265183"/>
          </a:xfrm>
          <a:prstGeom prst="rect">
            <a:avLst/>
          </a:prstGeom>
        </p:spPr>
      </p:pic>
    </p:spTree>
    <p:extLst>
      <p:ext uri="{BB962C8B-B14F-4D97-AF65-F5344CB8AC3E}">
        <p14:creationId xmlns:p14="http://schemas.microsoft.com/office/powerpoint/2010/main" val="188555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C6A46-BA06-ED9B-1C0F-87C060E12CD2}"/>
              </a:ext>
            </a:extLst>
          </p:cNvPr>
          <p:cNvSpPr>
            <a:spLocks noGrp="1"/>
          </p:cNvSpPr>
          <p:nvPr>
            <p:ph type="title"/>
          </p:nvPr>
        </p:nvSpPr>
        <p:spPr/>
        <p:txBody>
          <a:bodyPr/>
          <a:lstStyle/>
          <a:p>
            <a:pPr algn="ctr"/>
            <a:r>
              <a:rPr lang="en-IN" sz="4400" dirty="0">
                <a:latin typeface="Times New Roman" panose="02020603050405020304" pitchFamily="18" charset="0"/>
                <a:cs typeface="Times New Roman" panose="02020603050405020304" pitchFamily="18" charset="0"/>
              </a:rPr>
              <a:t>PROJECT IMPLEMENTATION</a:t>
            </a:r>
            <a:endParaRPr lang="en-IN" dirty="0"/>
          </a:p>
        </p:txBody>
      </p:sp>
      <p:pic>
        <p:nvPicPr>
          <p:cNvPr id="6" name="Content Placeholder 5">
            <a:extLst>
              <a:ext uri="{FF2B5EF4-FFF2-40B4-BE49-F238E27FC236}">
                <a16:creationId xmlns:a16="http://schemas.microsoft.com/office/drawing/2014/main" id="{9DFF2C90-44D9-6C95-A2CD-538D02112286}"/>
              </a:ext>
            </a:extLst>
          </p:cNvPr>
          <p:cNvPicPr>
            <a:picLocks noGrp="1" noChangeAspect="1"/>
          </p:cNvPicPr>
          <p:nvPr>
            <p:ph idx="1"/>
          </p:nvPr>
        </p:nvPicPr>
        <p:blipFill>
          <a:blip r:embed="rId2"/>
          <a:stretch>
            <a:fillRect/>
          </a:stretch>
        </p:blipFill>
        <p:spPr bwMode="auto">
          <a:xfrm>
            <a:off x="1173744" y="2160391"/>
            <a:ext cx="4425778" cy="43513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235DF82-9FD4-49F1-D78F-395656170DC0}"/>
              </a:ext>
            </a:extLst>
          </p:cNvPr>
          <p:cNvPicPr>
            <a:picLocks noChangeAspect="1"/>
          </p:cNvPicPr>
          <p:nvPr/>
        </p:nvPicPr>
        <p:blipFill>
          <a:blip r:embed="rId3"/>
          <a:stretch>
            <a:fillRect/>
          </a:stretch>
        </p:blipFill>
        <p:spPr>
          <a:xfrm>
            <a:off x="6193372" y="2057764"/>
            <a:ext cx="4562611" cy="4518884"/>
          </a:xfrm>
          <a:prstGeom prst="rect">
            <a:avLst/>
          </a:prstGeom>
        </p:spPr>
      </p:pic>
    </p:spTree>
    <p:extLst>
      <p:ext uri="{BB962C8B-B14F-4D97-AF65-F5344CB8AC3E}">
        <p14:creationId xmlns:p14="http://schemas.microsoft.com/office/powerpoint/2010/main" val="4267905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30B77-0911-7E50-2838-46B3641028D3}"/>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2BF967C-43DC-B1DB-EBAA-D3DEB3C6D10D}"/>
              </a:ext>
            </a:extLst>
          </p:cNvPr>
          <p:cNvSpPr>
            <a:spLocks noGrp="1"/>
          </p:cNvSpPr>
          <p:nvPr>
            <p:ph idx="1"/>
          </p:nvPr>
        </p:nvSpPr>
        <p:spPr/>
        <p:txBody>
          <a:bodyPr>
            <a:normAutofit/>
          </a:bodyPr>
          <a:lstStyle/>
          <a:p>
            <a:pPr marL="0" indent="0" algn="just">
              <a:buNone/>
            </a:pPr>
            <a:r>
              <a:rPr lang="en-US" sz="2100" dirty="0">
                <a:latin typeface="Times New Roman" panose="02020603050405020304" pitchFamily="18" charset="0"/>
                <a:cs typeface="Times New Roman" panose="02020603050405020304" pitchFamily="18" charset="0"/>
              </a:rPr>
              <a:t>Overall, this blockchain technology-based application can emerge as a life saver for the companies and provide a new system for trading, marking and purchasing which is more secure and user-friendly. Our blockchain-based anti-counterfeiting system offers a cost-effective and secure solution for industries with limited resources, ensuring consumer trust in product authenticity. By leveraging Ethereum’s distributed applications, the system enhances transparency while maintaining affordability. Future improvements can focus on simplifying code to boost consumer confidence and integrating company APIs for efficient product data management. To prevent QR code duplication, secure graphic QR codes can be implemented, ensuring data integrity upon photocopying. Hence, this application strengthens counterfeit detection and improves security in e-commerce.</a:t>
            </a:r>
          </a:p>
          <a:p>
            <a:endParaRPr lang="en-IN" dirty="0"/>
          </a:p>
        </p:txBody>
      </p:sp>
    </p:spTree>
    <p:extLst>
      <p:ext uri="{BB962C8B-B14F-4D97-AF65-F5344CB8AC3E}">
        <p14:creationId xmlns:p14="http://schemas.microsoft.com/office/powerpoint/2010/main" val="3961392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EF11D-A669-69BC-FB1E-55E13C7730D1}"/>
              </a:ext>
            </a:extLst>
          </p:cNvPr>
          <p:cNvSpPr>
            <a:spLocks noGrp="1"/>
          </p:cNvSpPr>
          <p:nvPr>
            <p:ph type="title"/>
          </p:nvPr>
        </p:nvSpPr>
        <p:spPr>
          <a:xfrm>
            <a:off x="838200" y="426513"/>
            <a:ext cx="10515600" cy="1152590"/>
          </a:xfrm>
        </p:spPr>
        <p:txBody>
          <a:bodyPr>
            <a:normAutofit/>
          </a:bodyPr>
          <a:lstStyle/>
          <a:p>
            <a:pPr algn="ctr"/>
            <a:r>
              <a:rPr lang="en-IN" sz="40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262158EB-1585-7A3C-7F1C-90D16720C480}"/>
              </a:ext>
            </a:extLst>
          </p:cNvPr>
          <p:cNvSpPr>
            <a:spLocks noGrp="1"/>
          </p:cNvSpPr>
          <p:nvPr>
            <p:ph idx="1"/>
          </p:nvPr>
        </p:nvSpPr>
        <p:spPr>
          <a:xfrm>
            <a:off x="838200" y="1706252"/>
            <a:ext cx="10515600" cy="4725235"/>
          </a:xfrm>
        </p:spPr>
        <p:txBody>
          <a:bodyPr>
            <a:noAutofit/>
          </a:bodyPr>
          <a:lstStyle/>
          <a:p>
            <a:pPr marL="0" indent="0" algn="just">
              <a:buNone/>
            </a:pP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[1]</a:t>
            </a:r>
            <a:r>
              <a:rPr lang="en-IN" sz="1700" dirty="0">
                <a:latin typeface="Times New Roman" panose="02020603050405020304" pitchFamily="18" charset="0"/>
                <a:cs typeface="Times New Roman" panose="02020603050405020304" pitchFamily="18" charset="0"/>
              </a:rPr>
              <a:t> Abhinav Sanghi, Aayush, Ashutosh Kata war, Anshul Arora, Aditya Kaushik, “Detecting Fake Drugs using Blockchain”, International Journal of Recent Technology and Engineering (IJRTE) ISSN: 2277-3878, Volume-10 Issue-1, May 2021.</a:t>
            </a:r>
          </a:p>
          <a:p>
            <a:pPr marL="0" indent="0" algn="just">
              <a:buNone/>
            </a:pPr>
            <a:r>
              <a:rPr lang="en-IN" sz="1700" dirty="0">
                <a:latin typeface="Times New Roman" panose="02020603050405020304" pitchFamily="18" charset="0"/>
                <a:cs typeface="Times New Roman" panose="02020603050405020304" pitchFamily="18" charset="0"/>
              </a:rPr>
              <a:t> [2]. Miguel A. Prada-Delgado, Gero </a:t>
            </a:r>
            <a:r>
              <a:rPr lang="en-IN" sz="1700" dirty="0" err="1">
                <a:latin typeface="Times New Roman" panose="02020603050405020304" pitchFamily="18" charset="0"/>
                <a:cs typeface="Times New Roman" panose="02020603050405020304" pitchFamily="18" charset="0"/>
              </a:rPr>
              <a:t>Ditt</a:t>
            </a:r>
            <a:r>
              <a:rPr lang="en-IN" sz="1700" dirty="0">
                <a:latin typeface="Times New Roman" panose="02020603050405020304" pitchFamily="18" charset="0"/>
                <a:cs typeface="Times New Roman" panose="02020603050405020304" pitchFamily="18" charset="0"/>
              </a:rPr>
              <a:t> </a:t>
            </a:r>
            <a:r>
              <a:rPr lang="en-IN" sz="1700" dirty="0" err="1">
                <a:latin typeface="Times New Roman" panose="02020603050405020304" pitchFamily="18" charset="0"/>
                <a:cs typeface="Times New Roman" panose="02020603050405020304" pitchFamily="18" charset="0"/>
              </a:rPr>
              <a:t>mann</a:t>
            </a:r>
            <a:r>
              <a:rPr lang="en-IN" sz="1700" dirty="0">
                <a:latin typeface="Times New Roman" panose="02020603050405020304" pitchFamily="18" charset="0"/>
                <a:cs typeface="Times New Roman" panose="02020603050405020304" pitchFamily="18" charset="0"/>
              </a:rPr>
              <a:t>, Ilie Circular, Jens Jelte “A blockchain-based crypto-anchor platform for interoperable product authentication”, EEE International Symposium on Circuits and Systems (ISCAS),2021.</a:t>
            </a:r>
          </a:p>
          <a:p>
            <a:pPr marL="0" indent="0" algn="just">
              <a:buNone/>
            </a:pPr>
            <a:r>
              <a:rPr lang="en-IN" sz="1700" dirty="0">
                <a:latin typeface="Times New Roman" panose="02020603050405020304" pitchFamily="18" charset="0"/>
                <a:cs typeface="Times New Roman" panose="02020603050405020304" pitchFamily="18" charset="0"/>
              </a:rPr>
              <a:t> [3]. Mrs. S. </a:t>
            </a:r>
            <a:r>
              <a:rPr lang="en-IN" sz="1700" dirty="0" err="1">
                <a:latin typeface="Times New Roman" panose="02020603050405020304" pitchFamily="18" charset="0"/>
                <a:cs typeface="Times New Roman" panose="02020603050405020304" pitchFamily="18" charset="0"/>
              </a:rPr>
              <a:t>Thejaswini</a:t>
            </a:r>
            <a:r>
              <a:rPr lang="en-IN" sz="1700" dirty="0">
                <a:latin typeface="Times New Roman" panose="02020603050405020304" pitchFamily="18" charset="0"/>
                <a:cs typeface="Times New Roman" panose="02020603050405020304" pitchFamily="18" charset="0"/>
              </a:rPr>
              <a:t> , </a:t>
            </a:r>
            <a:r>
              <a:rPr lang="en-IN" sz="1700" dirty="0" err="1">
                <a:latin typeface="Times New Roman" panose="02020603050405020304" pitchFamily="18" charset="0"/>
                <a:cs typeface="Times New Roman" panose="02020603050405020304" pitchFamily="18" charset="0"/>
              </a:rPr>
              <a:t>Ranjitha</a:t>
            </a:r>
            <a:r>
              <a:rPr lang="en-IN" sz="1700" dirty="0">
                <a:latin typeface="Times New Roman" panose="02020603050405020304" pitchFamily="18" charset="0"/>
                <a:cs typeface="Times New Roman" panose="02020603050405020304" pitchFamily="18" charset="0"/>
              </a:rPr>
              <a:t> K R, “Blockchain in Agriculture by using Decentralized Peer to Peer Networks”, Proceedings of the Fourth International Conference on Inventive Systems and Control (ICISC 2020),2020.</a:t>
            </a:r>
          </a:p>
          <a:p>
            <a:pPr marL="0" indent="0" algn="just">
              <a:buNone/>
            </a:pPr>
            <a:r>
              <a:rPr lang="en-US" sz="1700" dirty="0">
                <a:latin typeface="Times New Roman" panose="02020603050405020304" pitchFamily="18" charset="0"/>
                <a:cs typeface="Times New Roman" panose="02020603050405020304" pitchFamily="18" charset="0"/>
              </a:rPr>
              <a:t>[4] S. Chen, R. Shi, Z. Ren, J. Yan, Y. Shi, J. Zhang, A blockchain-based supply chain quality management framework, in 2017 IEEE 14th International Conference on e-Business Engineering (ICEBE) (IEEE, 2017), pp. 172–176 .</a:t>
            </a:r>
          </a:p>
          <a:p>
            <a:pPr marL="0" indent="0" algn="just">
              <a:buNone/>
            </a:pPr>
            <a:r>
              <a:rPr lang="en-IN" sz="1700" dirty="0">
                <a:latin typeface="Times New Roman" panose="02020603050405020304" pitchFamily="18" charset="0"/>
                <a:cs typeface="Times New Roman" panose="02020603050405020304" pitchFamily="18" charset="0"/>
              </a:rPr>
              <a:t>[5] Vinayak Singla, Indra Kumar </a:t>
            </a:r>
            <a:r>
              <a:rPr lang="en-IN" sz="1700" dirty="0" err="1">
                <a:latin typeface="Times New Roman" panose="02020603050405020304" pitchFamily="18" charset="0"/>
                <a:cs typeface="Times New Roman" panose="02020603050405020304" pitchFamily="18" charset="0"/>
              </a:rPr>
              <a:t>Malav</a:t>
            </a:r>
            <a:r>
              <a:rPr lang="en-IN" sz="1700" dirty="0">
                <a:latin typeface="Times New Roman" panose="02020603050405020304" pitchFamily="18" charset="0"/>
                <a:cs typeface="Times New Roman" panose="02020603050405020304" pitchFamily="18" charset="0"/>
              </a:rPr>
              <a:t>, Jaspreet Kaur and Sumit Kalra, “Develop Leave Application using Blockchain Smart Contract”, 11th international conference on Communication Systems and Networks,2019. </a:t>
            </a:r>
          </a:p>
          <a:p>
            <a:pPr marL="0" indent="0" algn="just">
              <a:buNone/>
            </a:pPr>
            <a:r>
              <a:rPr lang="en-IN" sz="1700" dirty="0">
                <a:latin typeface="Times New Roman" panose="02020603050405020304" pitchFamily="18" charset="0"/>
                <a:cs typeface="Times New Roman" panose="02020603050405020304" pitchFamily="18" charset="0"/>
              </a:rPr>
              <a:t>[6] Jesus Maximo Montes, Cecilia E. Ramirez, Manuel Coronado Gutierrez, Victor M. Larios, “Smart Contracts for supply chain applicable to Smart Cities daily operations”5th IEEE International Smart Cities Conference (ISC2 2019), 2019. </a:t>
            </a:r>
          </a:p>
          <a:p>
            <a:pPr marL="0" indent="0" algn="just">
              <a:buNone/>
            </a:pPr>
            <a:r>
              <a:rPr lang="en-IN" sz="1700" dirty="0">
                <a:latin typeface="Times New Roman" panose="02020603050405020304" pitchFamily="18" charset="0"/>
                <a:cs typeface="Times New Roman" panose="02020603050405020304" pitchFamily="18" charset="0"/>
              </a:rPr>
              <a:t>[7] Sanjay K. S, Dr. Ajit </a:t>
            </a:r>
            <a:r>
              <a:rPr lang="en-IN" sz="1700" dirty="0" err="1">
                <a:latin typeface="Times New Roman" panose="02020603050405020304" pitchFamily="18" charset="0"/>
                <a:cs typeface="Times New Roman" panose="02020603050405020304" pitchFamily="18" charset="0"/>
              </a:rPr>
              <a:t>Danti</a:t>
            </a:r>
            <a:r>
              <a:rPr lang="en-IN" sz="1700" dirty="0">
                <a:latin typeface="Times New Roman" panose="02020603050405020304" pitchFamily="18" charset="0"/>
                <a:cs typeface="Times New Roman" panose="02020603050405020304" pitchFamily="18" charset="0"/>
              </a:rPr>
              <a:t> “Detection of fake opinions on online products using Decision Tree and Information Gain” Third International Conference on Computing Methodologies and Communication (ICCMC 2019),2019.</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Content Placeholder 5">
            <a:extLst>
              <a:ext uri="{FF2B5EF4-FFF2-40B4-BE49-F238E27FC236}">
                <a16:creationId xmlns:a16="http://schemas.microsoft.com/office/drawing/2014/main" id="{4D6CB589-5040-0DAC-0BBC-AC42E3DFC9AC}"/>
              </a:ext>
            </a:extLst>
          </p:cNvPr>
          <p:cNvPicPr>
            <a:picLocks/>
          </p:cNvPicPr>
          <p:nvPr/>
        </p:nvPicPr>
        <p:blipFill>
          <a:blip r:embed="rId2"/>
          <a:stretch>
            <a:fillRect/>
          </a:stretch>
        </p:blipFill>
        <p:spPr>
          <a:xfrm>
            <a:off x="-1" y="0"/>
            <a:ext cx="1423447" cy="820132"/>
          </a:xfrm>
          <a:prstGeom prst="rect">
            <a:avLst/>
          </a:prstGeom>
        </p:spPr>
      </p:pic>
    </p:spTree>
    <p:extLst>
      <p:ext uri="{BB962C8B-B14F-4D97-AF65-F5344CB8AC3E}">
        <p14:creationId xmlns:p14="http://schemas.microsoft.com/office/powerpoint/2010/main" val="432986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3B5718-0846-564A-2268-8C9806C881BC}"/>
              </a:ext>
            </a:extLst>
          </p:cNvPr>
          <p:cNvSpPr>
            <a:spLocks noGrp="1"/>
          </p:cNvSpPr>
          <p:nvPr>
            <p:ph idx="1"/>
          </p:nvPr>
        </p:nvSpPr>
        <p:spPr/>
        <p:txBody>
          <a:bodyPr/>
          <a:lstStyle/>
          <a:p>
            <a:pPr marL="0" indent="0">
              <a:buNone/>
            </a:pPr>
            <a:endParaRPr lang="en-IN" dirty="0"/>
          </a:p>
          <a:p>
            <a:endParaRPr lang="en-IN" dirty="0"/>
          </a:p>
          <a:p>
            <a:pPr marL="0" indent="0" algn="ctr">
              <a:buNone/>
            </a:pPr>
            <a:r>
              <a:rPr lang="en-IN"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735452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AB0AF-8B11-7378-5282-1EA8F087CE5F}"/>
              </a:ext>
            </a:extLst>
          </p:cNvPr>
          <p:cNvSpPr>
            <a:spLocks noGrp="1"/>
          </p:cNvSpPr>
          <p:nvPr>
            <p:ph type="title"/>
          </p:nvPr>
        </p:nvSpPr>
        <p:spPr>
          <a:xfrm>
            <a:off x="838200" y="280283"/>
            <a:ext cx="10515600" cy="1325563"/>
          </a:xfrm>
        </p:spPr>
        <p:txBody>
          <a:bodyPr>
            <a:normAutofit/>
          </a:bodyPr>
          <a:lstStyle/>
          <a:p>
            <a:pPr algn="ctr"/>
            <a:r>
              <a:rPr lang="en-US" sz="4000" b="1" dirty="0">
                <a:latin typeface="Times New Roman" panose="02020603050405020304" pitchFamily="18" charset="0"/>
                <a:cs typeface="Times New Roman" panose="02020603050405020304" pitchFamily="18" charset="0"/>
              </a:rPr>
              <a:t>ABSTRACT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9A4FDF-CD4B-880F-9D15-EB1B36ACF8A9}"/>
              </a:ext>
            </a:extLst>
          </p:cNvPr>
          <p:cNvSpPr>
            <a:spLocks noGrp="1"/>
          </p:cNvSpPr>
          <p:nvPr>
            <p:ph idx="1"/>
          </p:nvPr>
        </p:nvSpPr>
        <p:spPr>
          <a:xfrm>
            <a:off x="838200" y="1445590"/>
            <a:ext cx="10445685" cy="4955209"/>
          </a:xfrm>
        </p:spPr>
        <p:txBody>
          <a:bodyPr>
            <a:noAutofit/>
          </a:bodyPr>
          <a:lstStyle/>
          <a:p>
            <a:pPr marL="0" indent="0" algn="just">
              <a:lnSpc>
                <a:spcPct val="115000"/>
              </a:lnSpc>
              <a:spcAft>
                <a:spcPts val="800"/>
              </a:spcAft>
              <a:buNone/>
            </a:pP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900" dirty="0">
                <a:latin typeface="Times New Roman" panose="02020603050405020304" pitchFamily="18" charset="0"/>
                <a:cs typeface="Times New Roman" pitchFamily="18" charset="0"/>
              </a:rPr>
              <a:t>E-commerce platforms face a significant challenge with counterfeit products that deceive customers and damage brands. </a:t>
            </a:r>
            <a:r>
              <a:rPr kumimoji="0" lang="en-US" altLang="en-US" sz="19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rise of counterfeit products threatens businesses' reputations and consumers' safety. </a:t>
            </a:r>
            <a:r>
              <a:rPr lang="en-US" sz="1900" dirty="0">
                <a:latin typeface="Times New Roman" panose="02020603050405020304" pitchFamily="18" charset="0"/>
                <a:cs typeface="Times New Roman" panose="02020603050405020304" pitchFamily="18" charset="0"/>
              </a:rPr>
              <a:t>This project demonstrates how blockchain ensures a secure and transparent system for authenticating products. </a:t>
            </a:r>
            <a:r>
              <a:rPr kumimoji="0" lang="en-US" altLang="en-US" sz="19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propose a blockchain-based system using smart contracts to register products and generate unique digital identities. Consumers can verify authenticity by scanning QR codes, reducing fraud and enhancing trust. While blockchain improves transparency and security, challenges like scalability and interoperability remain. Overall, this study highlights blockchain's potential in combating counterfeit goods through decentralization and automation.</a:t>
            </a:r>
          </a:p>
          <a:p>
            <a:pPr marL="0" indent="0" algn="just">
              <a:lnSpc>
                <a:spcPct val="115000"/>
              </a:lnSpc>
              <a:spcAft>
                <a:spcPts val="800"/>
              </a:spcAft>
              <a:buNone/>
            </a:pPr>
            <a:r>
              <a:rPr lang="en-US" sz="1900" b="1" dirty="0">
                <a:latin typeface="Times New Roman" panose="02020603050405020304" pitchFamily="18" charset="0"/>
                <a:cs typeface="Times New Roman" panose="02020603050405020304" pitchFamily="18" charset="0"/>
              </a:rPr>
              <a:t>Key Words: </a:t>
            </a:r>
            <a:r>
              <a:rPr lang="en-US" sz="1900" dirty="0">
                <a:latin typeface="Times New Roman" panose="02020603050405020304" pitchFamily="18" charset="0"/>
                <a:cs typeface="Times New Roman" panose="02020603050405020304" pitchFamily="18" charset="0"/>
              </a:rPr>
              <a:t>Blockchain, Decentralized, Ethereum, Smart Contract, Counterfeited Product, QR Code</a:t>
            </a:r>
            <a:endParaRPr kumimoji="0" lang="en-US" altLang="en-US" sz="19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a:lnSpc>
                <a:spcPct val="115000"/>
              </a:lnSpc>
              <a:spcAft>
                <a:spcPts val="800"/>
              </a:spcAft>
              <a:buNone/>
            </a:pPr>
            <a:endParaRPr lang="en-US" sz="2200" dirty="0">
              <a:latin typeface="Times New Roman" panose="02020603050405020304" pitchFamily="18" charset="0"/>
              <a:cs typeface="Times New Roman" panose="02020603050405020304" pitchFamily="18" charset="0"/>
            </a:endParaRPr>
          </a:p>
        </p:txBody>
      </p:sp>
      <p:pic>
        <p:nvPicPr>
          <p:cNvPr id="4" name="Content Placeholder 5">
            <a:extLst>
              <a:ext uri="{FF2B5EF4-FFF2-40B4-BE49-F238E27FC236}">
                <a16:creationId xmlns:a16="http://schemas.microsoft.com/office/drawing/2014/main" id="{AC73C451-6B1D-6ED9-C9A3-0349D166972A}"/>
              </a:ext>
            </a:extLst>
          </p:cNvPr>
          <p:cNvPicPr>
            <a:picLocks/>
          </p:cNvPicPr>
          <p:nvPr/>
        </p:nvPicPr>
        <p:blipFill>
          <a:blip r:embed="rId2"/>
          <a:stretch>
            <a:fillRect/>
          </a:stretch>
        </p:blipFill>
        <p:spPr>
          <a:xfrm>
            <a:off x="-1" y="0"/>
            <a:ext cx="1423447" cy="820132"/>
          </a:xfrm>
          <a:prstGeom prst="rect">
            <a:avLst/>
          </a:prstGeom>
        </p:spPr>
      </p:pic>
    </p:spTree>
    <p:extLst>
      <p:ext uri="{BB962C8B-B14F-4D97-AF65-F5344CB8AC3E}">
        <p14:creationId xmlns:p14="http://schemas.microsoft.com/office/powerpoint/2010/main" val="435324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1EF3-7863-481B-48F7-C788798C2D82}"/>
              </a:ext>
            </a:extLst>
          </p:cNvPr>
          <p:cNvSpPr>
            <a:spLocks noGrp="1"/>
          </p:cNvSpPr>
          <p:nvPr>
            <p:ph type="title"/>
          </p:nvPr>
        </p:nvSpPr>
        <p:spPr>
          <a:xfrm>
            <a:off x="989029" y="497101"/>
            <a:ext cx="10515600" cy="1325563"/>
          </a:xfrm>
        </p:spPr>
        <p:txBody>
          <a:bodyPr>
            <a:normAutofit/>
          </a:bodyPr>
          <a:lstStyle/>
          <a:p>
            <a:r>
              <a:rPr lang="en-US" sz="4000" dirty="0"/>
              <a:t>                  </a:t>
            </a:r>
            <a:r>
              <a:rPr lang="en-US" sz="4000" b="1" dirty="0">
                <a:latin typeface="Times New Roman" panose="02020603050405020304" pitchFamily="18" charset="0"/>
                <a:cs typeface="Times New Roman" panose="02020603050405020304" pitchFamily="18" charset="0"/>
              </a:rPr>
              <a:t>PROBLEM STATEMENT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E48C42-742F-45FF-0AC8-13C5FD759F6D}"/>
              </a:ext>
            </a:extLst>
          </p:cNvPr>
          <p:cNvSpPr>
            <a:spLocks noGrp="1"/>
          </p:cNvSpPr>
          <p:nvPr>
            <p:ph idx="1"/>
          </p:nvPr>
        </p:nvSpPr>
        <p:spPr>
          <a:xfrm>
            <a:off x="838200" y="1933574"/>
            <a:ext cx="10515600" cy="4347083"/>
          </a:xfrm>
        </p:spPr>
        <p:txBody>
          <a:bodyPr>
            <a:normAutofit lnSpcReduction="10000"/>
          </a:bodyPr>
          <a:lstStyle/>
          <a:p>
            <a:pPr marL="0" indent="0" algn="just">
              <a:lnSpc>
                <a:spcPct val="115000"/>
              </a:lnSpc>
              <a:spcAft>
                <a:spcPts val="800"/>
              </a:spcAft>
              <a:buNone/>
            </a:pPr>
            <a:r>
              <a:rPr lang="en-IN" sz="1900" kern="100" dirty="0">
                <a:effectLst/>
                <a:latin typeface="Times New Roman" panose="02020603050405020304" pitchFamily="18" charset="0"/>
                <a:ea typeface="Calibri" panose="020F0502020204030204" pitchFamily="34" charset="0"/>
                <a:cs typeface="Times New Roman" panose="02020603050405020304" pitchFamily="18" charset="0"/>
              </a:rPr>
              <a:t>Counterfeit goods significantly harm the trust between buyers and sellers, pose safety risks (especially in products like children's toys and medical supplies), and result in </a:t>
            </a:r>
            <a:r>
              <a:rPr lang="en-IN" sz="1900" kern="100" dirty="0">
                <a:latin typeface="Times New Roman" panose="02020603050405020304" pitchFamily="18" charset="0"/>
                <a:ea typeface="Calibri" panose="020F0502020204030204" pitchFamily="34" charset="0"/>
                <a:cs typeface="Times New Roman" panose="02020603050405020304" pitchFamily="18" charset="0"/>
              </a:rPr>
              <a:t>reputational damage,</a:t>
            </a:r>
            <a:r>
              <a:rPr lang="en-IN" sz="1900" kern="100" dirty="0">
                <a:effectLst/>
                <a:latin typeface="Times New Roman" panose="02020603050405020304" pitchFamily="18" charset="0"/>
                <a:ea typeface="Calibri" panose="020F0502020204030204" pitchFamily="34" charset="0"/>
                <a:cs typeface="Times New Roman" panose="02020603050405020304" pitchFamily="18" charset="0"/>
              </a:rPr>
              <a:t> financial losses, and other legal Challenges. </a:t>
            </a:r>
            <a:r>
              <a:rPr lang="en-IN" sz="1900" dirty="0">
                <a:latin typeface="Times New Roman" panose="02020603050405020304" pitchFamily="18" charset="0"/>
                <a:cs typeface="Times New Roman" panose="02020603050405020304" pitchFamily="18" charset="0"/>
              </a:rPr>
              <a:t>Manual verification and centralized databases are inefficient and vulnerable. This project leverages blockchain, smart contracts, and digital identities to create a decentralized, tamper-proof counterfeit detection system.</a:t>
            </a:r>
            <a:endParaRPr lang="en-IN" sz="1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5000"/>
              </a:lnSpc>
              <a:spcAft>
                <a:spcPts val="800"/>
              </a:spcAft>
              <a:buNone/>
            </a:pPr>
            <a:br>
              <a:rPr lang="en-IN" sz="1900" kern="100" dirty="0">
                <a:latin typeface="Times New Roman" panose="02020603050405020304" pitchFamily="18" charset="0"/>
                <a:ea typeface="Calibri" panose="020F0502020204030204" pitchFamily="34" charset="0"/>
                <a:cs typeface="Times New Roman" panose="02020603050405020304" pitchFamily="18" charset="0"/>
              </a:rPr>
            </a:br>
            <a:r>
              <a:rPr lang="en-IN" sz="1900" b="1" kern="100" dirty="0">
                <a:latin typeface="Times New Roman" panose="02020603050405020304" pitchFamily="18" charset="0"/>
                <a:ea typeface="Calibri" panose="020F0502020204030204" pitchFamily="34" charset="0"/>
                <a:cs typeface="Times New Roman" panose="02020603050405020304" pitchFamily="18" charset="0"/>
              </a:rPr>
              <a:t>PURPOSE:</a:t>
            </a:r>
          </a:p>
          <a:p>
            <a:pPr marL="0" indent="0" algn="just">
              <a:lnSpc>
                <a:spcPct val="115000"/>
              </a:lnSpc>
              <a:spcAft>
                <a:spcPts val="800"/>
              </a:spcAft>
              <a:buNone/>
            </a:pPr>
            <a:r>
              <a:rPr lang="en-US" sz="1900" dirty="0">
                <a:latin typeface="Times New Roman" pitchFamily="18" charset="0"/>
                <a:cs typeface="Times New Roman" pitchFamily="18" charset="0"/>
              </a:rPr>
              <a:t>As the e-commerce industry continues to grow, counterfeit products have become a significant problem for consumers and businesses alike. Counterfeit products not only lead to financial losses but also endanger consumer health and safety. This project is crucial as it helps mitigate these issues by providing a blockchain-powered solution with smart contracts and QR-based verification to enhance transparency, ensure authenticity, and reduce fraud in digital and physical marketplaces.</a:t>
            </a:r>
            <a:endParaRPr lang="en-IN" sz="1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Content Placeholder 5">
            <a:extLst>
              <a:ext uri="{FF2B5EF4-FFF2-40B4-BE49-F238E27FC236}">
                <a16:creationId xmlns:a16="http://schemas.microsoft.com/office/drawing/2014/main" id="{C1A6CA66-998E-6925-C22A-2703458E473F}"/>
              </a:ext>
            </a:extLst>
          </p:cNvPr>
          <p:cNvPicPr>
            <a:picLocks/>
          </p:cNvPicPr>
          <p:nvPr/>
        </p:nvPicPr>
        <p:blipFill>
          <a:blip r:embed="rId2"/>
          <a:stretch>
            <a:fillRect/>
          </a:stretch>
        </p:blipFill>
        <p:spPr>
          <a:xfrm>
            <a:off x="-1" y="0"/>
            <a:ext cx="1423447" cy="820132"/>
          </a:xfrm>
          <a:prstGeom prst="rect">
            <a:avLst/>
          </a:prstGeom>
        </p:spPr>
      </p:pic>
    </p:spTree>
    <p:extLst>
      <p:ext uri="{BB962C8B-B14F-4D97-AF65-F5344CB8AC3E}">
        <p14:creationId xmlns:p14="http://schemas.microsoft.com/office/powerpoint/2010/main" val="1938738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latin typeface="Times New Roman" pitchFamily="18" charset="0"/>
                <a:cs typeface="Times New Roman" pitchFamily="18" charset="0"/>
              </a:rPr>
              <a:t>KEY OBJECTIVES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825625"/>
            <a:ext cx="10334625" cy="4451350"/>
          </a:xfrm>
        </p:spPr>
        <p:txBody>
          <a:bodyPr>
            <a:normAutofit/>
          </a:bodyPr>
          <a:lstStyle/>
          <a:p>
            <a:pPr marL="0" indent="0" algn="just" eaLnBrk="0" fontAlgn="base" hangingPunct="0">
              <a:lnSpc>
                <a:spcPct val="100000"/>
              </a:lnSpc>
              <a:spcBef>
                <a:spcPct val="0"/>
              </a:spcBef>
              <a:spcAft>
                <a:spcPct val="0"/>
              </a:spcAf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100" dirty="0">
                <a:latin typeface="Times New Roman" panose="02020603050405020304" pitchFamily="18" charset="0"/>
                <a:cs typeface="Times New Roman" panose="02020603050405020304" pitchFamily="18" charset="0"/>
              </a:rPr>
              <a:t>To </a:t>
            </a:r>
            <a:r>
              <a:rPr kumimoji="0" lang="en-US" altLang="en-US" sz="2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blockchain-based solution that guarantees immutability by securely recording product data using cryptographic hashing.</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Provide a tamper-proof system that prevents unauthorized modifications, ensuring data integrity and security.</a:t>
            </a:r>
          </a:p>
          <a:p>
            <a:pPr marL="0" marR="0" lvl="0" indent="0" algn="just" defTabSz="914400" rtl="0" eaLnBrk="0" fontAlgn="base" latinLnBrk="0" hangingPunct="0">
              <a:lnSpc>
                <a:spcPct val="100000"/>
              </a:lnSpc>
              <a:spcBef>
                <a:spcPct val="0"/>
              </a:spcBef>
              <a:spcAft>
                <a:spcPct val="0"/>
              </a:spcAft>
              <a:buClrTx/>
              <a:buSzTx/>
              <a:tabLst/>
            </a:pPr>
            <a:r>
              <a:rPr lang="en-US" altLang="en-US" sz="2100" dirty="0">
                <a:latin typeface="Times New Roman" panose="02020603050405020304" pitchFamily="18" charset="0"/>
                <a:cs typeface="Times New Roman" panose="02020603050405020304" pitchFamily="18" charset="0"/>
              </a:rPr>
              <a:t> To </a:t>
            </a:r>
            <a:r>
              <a:rPr kumimoji="0" lang="en-US" altLang="en-US" sz="2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a reliable product verification mechanism that enhances authenticity and trust in counterfeit detection.</a:t>
            </a:r>
          </a:p>
          <a:p>
            <a:pPr marL="0" marR="0" lvl="0" indent="0" algn="just" defTabSz="914400" rtl="0" eaLnBrk="0" fontAlgn="base" latinLnBrk="0" hangingPunct="0">
              <a:lnSpc>
                <a:spcPct val="100000"/>
              </a:lnSpc>
              <a:spcBef>
                <a:spcPct val="0"/>
              </a:spcBef>
              <a:spcAft>
                <a:spcPct val="0"/>
              </a:spcAft>
              <a:buClrTx/>
              <a:buSzTx/>
              <a:tabLst/>
            </a:pPr>
            <a:r>
              <a:rPr lang="en-US" sz="2100" dirty="0">
                <a:latin typeface="Times New Roman" pitchFamily="18" charset="0"/>
                <a:cs typeface="Times New Roman" pitchFamily="18" charset="0"/>
              </a:rPr>
              <a:t> To increase consumer confidence in online shopping by reducing the presence of fake products.</a:t>
            </a:r>
          </a:p>
        </p:txBody>
      </p:sp>
      <p:pic>
        <p:nvPicPr>
          <p:cNvPr id="4" name="Content Placeholder 5">
            <a:extLst>
              <a:ext uri="{FF2B5EF4-FFF2-40B4-BE49-F238E27FC236}">
                <a16:creationId xmlns:a16="http://schemas.microsoft.com/office/drawing/2014/main" id="{682ED2FD-474F-8B96-F081-B53CF69E59FB}"/>
              </a:ext>
            </a:extLst>
          </p:cNvPr>
          <p:cNvPicPr>
            <a:picLocks/>
          </p:cNvPicPr>
          <p:nvPr/>
        </p:nvPicPr>
        <p:blipFill>
          <a:blip r:embed="rId2"/>
          <a:stretch>
            <a:fillRect/>
          </a:stretch>
        </p:blipFill>
        <p:spPr>
          <a:xfrm>
            <a:off x="-1" y="0"/>
            <a:ext cx="1423447" cy="82013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latin typeface="Times New Roman" pitchFamily="18" charset="0"/>
                <a:cs typeface="Times New Roman" pitchFamily="18" charset="0"/>
              </a:rPr>
              <a:t>SCOPE</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887793"/>
            <a:ext cx="10515600" cy="4289169"/>
          </a:xfrm>
        </p:spPr>
        <p:txBody>
          <a:bodyPr>
            <a:normAutofit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INCLUDED:</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Fake product detection using Blockchain, Smart Contracts, and QR Code authentication.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Real-time verification of product authenticity through a decentralized ledger.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Secure product registration and tracking via unique digital identities.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Consumer-friendly authentication using QR code scanning. </a:t>
            </a:r>
          </a:p>
          <a:p>
            <a:pPr marL="0" marR="0" lvl="0" indent="0" algn="l" defTabSz="914400" rtl="0" eaLnBrk="0" fontAlgn="base" latinLnBrk="0" hangingPunct="0">
              <a:lnSpc>
                <a:spcPct val="100000"/>
              </a:lnSpc>
              <a:spcBef>
                <a:spcPct val="0"/>
              </a:spcBef>
              <a:spcAft>
                <a:spcPct val="0"/>
              </a:spcAft>
              <a:buClrTx/>
              <a:buSzTx/>
              <a:buFontTx/>
              <a:buChar char="•"/>
              <a:tabLst/>
            </a:pPr>
            <a:r>
              <a:rPr lang="en-US" sz="1900" dirty="0">
                <a:latin typeface="Times New Roman" panose="02020603050405020304" pitchFamily="18" charset="0"/>
                <a:cs typeface="Times New Roman" panose="02020603050405020304" pitchFamily="18" charset="0"/>
              </a:rPr>
              <a:t> Tamper-proof records ensuring transparency and trust in e-commerce transactions.</a:t>
            </a:r>
            <a:endPar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EXCLUDED:</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Direct integration with specific blockchain networks (generalized model instead).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Fake product detection in non-digital domains (e.g., physical store-only verification).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Legal enforcement of counterfeit regulations (focus is on technology-based detection). </a:t>
            </a:r>
          </a:p>
          <a:p>
            <a:pPr marL="0" marR="0" lvl="0" indent="0" algn="l" defTabSz="914400" rtl="0" eaLnBrk="0" fontAlgn="base" latinLnBrk="0" hangingPunct="0">
              <a:lnSpc>
                <a:spcPct val="100000"/>
              </a:lnSpc>
              <a:spcBef>
                <a:spcPct val="0"/>
              </a:spcBef>
              <a:spcAft>
                <a:spcPct val="0"/>
              </a:spcAft>
              <a:buClrTx/>
              <a:buSzTx/>
              <a:buFontTx/>
              <a:buChar char="•"/>
              <a:tabLst/>
            </a:pPr>
            <a:r>
              <a:rPr lang="en-IN" sz="1400" dirty="0">
                <a:latin typeface="Times New Roman" panose="02020603050405020304" pitchFamily="18" charset="0"/>
                <a:cs typeface="Times New Roman" panose="02020603050405020304" pitchFamily="18" charset="0"/>
              </a:rPr>
              <a:t> </a:t>
            </a:r>
            <a:r>
              <a:rPr lang="en-IN" sz="1900" dirty="0">
                <a:latin typeface="Times New Roman" panose="02020603050405020304" pitchFamily="18" charset="0"/>
                <a:cs typeface="Times New Roman" panose="02020603050405020304" pitchFamily="18" charset="0"/>
              </a:rPr>
              <a:t>Cross-platform interoperability challenges beyond the proposed model’s scope.</a:t>
            </a:r>
          </a:p>
          <a:p>
            <a:pPr marL="0" marR="0" lvl="0" indent="0" algn="l" defTabSz="914400" rtl="0" eaLnBrk="0" fontAlgn="base" latinLnBrk="0" hangingPunct="0">
              <a:lnSpc>
                <a:spcPct val="100000"/>
              </a:lnSpc>
              <a:spcBef>
                <a:spcPct val="0"/>
              </a:spcBef>
              <a:spcAft>
                <a:spcPct val="0"/>
              </a:spcAft>
              <a:buClrTx/>
              <a:buSzTx/>
              <a:buFontTx/>
              <a:buChar char="•"/>
              <a:tabLst/>
            </a:pPr>
            <a:r>
              <a:rPr lang="en-IN" sz="1900" dirty="0">
                <a:latin typeface="Times New Roman" panose="02020603050405020304" pitchFamily="18" charset="0"/>
                <a:cs typeface="Times New Roman" panose="02020603050405020304" pitchFamily="18" charset="0"/>
              </a:rPr>
              <a:t> AI-driven image recognition for product verification (focus is on blockchain authentication).</a:t>
            </a:r>
            <a:endPar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 name="Content Placeholder 5">
            <a:extLst>
              <a:ext uri="{FF2B5EF4-FFF2-40B4-BE49-F238E27FC236}">
                <a16:creationId xmlns:a16="http://schemas.microsoft.com/office/drawing/2014/main" id="{682ED2FD-474F-8B96-F081-B53CF69E59FB}"/>
              </a:ext>
            </a:extLst>
          </p:cNvPr>
          <p:cNvPicPr>
            <a:picLocks/>
          </p:cNvPicPr>
          <p:nvPr/>
        </p:nvPicPr>
        <p:blipFill>
          <a:blip r:embed="rId2"/>
          <a:stretch>
            <a:fillRect/>
          </a:stretch>
        </p:blipFill>
        <p:spPr>
          <a:xfrm>
            <a:off x="-1" y="0"/>
            <a:ext cx="1423447" cy="82013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DDF63-703F-3A0C-864A-191792EA509B}"/>
              </a:ext>
            </a:extLst>
          </p:cNvPr>
          <p:cNvSpPr>
            <a:spLocks noGrp="1"/>
          </p:cNvSpPr>
          <p:nvPr>
            <p:ph type="title"/>
          </p:nvPr>
        </p:nvSpPr>
        <p:spPr>
          <a:xfrm>
            <a:off x="838200" y="365125"/>
            <a:ext cx="10515600" cy="1165859"/>
          </a:xfrm>
        </p:spPr>
        <p:txBody>
          <a:bodyPr>
            <a:normAutofit/>
          </a:bodyPr>
          <a:lstStyle/>
          <a:p>
            <a:pPr algn="ctr"/>
            <a:r>
              <a:rPr lang="en-IN" sz="4100" b="1" dirty="0">
                <a:latin typeface="Times New Roman" panose="02020603050405020304" pitchFamily="18" charset="0"/>
                <a:cs typeface="Times New Roman" panose="02020603050405020304" pitchFamily="18" charset="0"/>
              </a:rPr>
              <a:t>LITERATURE SURVEY</a:t>
            </a:r>
          </a:p>
        </p:txBody>
      </p:sp>
      <p:graphicFrame>
        <p:nvGraphicFramePr>
          <p:cNvPr id="4" name="Content Placeholder 3">
            <a:extLst>
              <a:ext uri="{FF2B5EF4-FFF2-40B4-BE49-F238E27FC236}">
                <a16:creationId xmlns:a16="http://schemas.microsoft.com/office/drawing/2014/main" id="{AB69CEA0-7AF4-C81C-FB0E-689A62769E6D}"/>
              </a:ext>
            </a:extLst>
          </p:cNvPr>
          <p:cNvGraphicFramePr>
            <a:graphicFrameLocks noGrp="1"/>
          </p:cNvGraphicFramePr>
          <p:nvPr>
            <p:ph idx="1"/>
            <p:extLst>
              <p:ext uri="{D42A27DB-BD31-4B8C-83A1-F6EECF244321}">
                <p14:modId xmlns:p14="http://schemas.microsoft.com/office/powerpoint/2010/main" val="1992350073"/>
              </p:ext>
            </p:extLst>
          </p:nvPr>
        </p:nvGraphicFramePr>
        <p:xfrm>
          <a:off x="838200" y="1530984"/>
          <a:ext cx="10515600" cy="5101588"/>
        </p:xfrm>
        <a:graphic>
          <a:graphicData uri="http://schemas.openxmlformats.org/drawingml/2006/table">
            <a:tbl>
              <a:tblPr firstRow="1" bandRow="1">
                <a:tableStyleId>{5940675A-B579-460E-94D1-54222C63F5DA}</a:tableStyleId>
              </a:tblPr>
              <a:tblGrid>
                <a:gridCol w="679515">
                  <a:extLst>
                    <a:ext uri="{9D8B030D-6E8A-4147-A177-3AD203B41FA5}">
                      <a16:colId xmlns:a16="http://schemas.microsoft.com/office/drawing/2014/main" val="1921540980"/>
                    </a:ext>
                  </a:extLst>
                </a:gridCol>
                <a:gridCol w="2526384">
                  <a:extLst>
                    <a:ext uri="{9D8B030D-6E8A-4147-A177-3AD203B41FA5}">
                      <a16:colId xmlns:a16="http://schemas.microsoft.com/office/drawing/2014/main" val="305832283"/>
                    </a:ext>
                  </a:extLst>
                </a:gridCol>
                <a:gridCol w="1951348">
                  <a:extLst>
                    <a:ext uri="{9D8B030D-6E8A-4147-A177-3AD203B41FA5}">
                      <a16:colId xmlns:a16="http://schemas.microsoft.com/office/drawing/2014/main" val="1786861314"/>
                    </a:ext>
                  </a:extLst>
                </a:gridCol>
                <a:gridCol w="1853153">
                  <a:extLst>
                    <a:ext uri="{9D8B030D-6E8A-4147-A177-3AD203B41FA5}">
                      <a16:colId xmlns:a16="http://schemas.microsoft.com/office/drawing/2014/main" val="4271692791"/>
                    </a:ext>
                  </a:extLst>
                </a:gridCol>
                <a:gridCol w="1752600">
                  <a:extLst>
                    <a:ext uri="{9D8B030D-6E8A-4147-A177-3AD203B41FA5}">
                      <a16:colId xmlns:a16="http://schemas.microsoft.com/office/drawing/2014/main" val="1442394802"/>
                    </a:ext>
                  </a:extLst>
                </a:gridCol>
                <a:gridCol w="1752600">
                  <a:extLst>
                    <a:ext uri="{9D8B030D-6E8A-4147-A177-3AD203B41FA5}">
                      <a16:colId xmlns:a16="http://schemas.microsoft.com/office/drawing/2014/main" val="3712591192"/>
                    </a:ext>
                  </a:extLst>
                </a:gridCol>
              </a:tblGrid>
              <a:tr h="453364">
                <a:tc>
                  <a:txBody>
                    <a:bodyPr/>
                    <a:lstStyle/>
                    <a:p>
                      <a:pPr algn="ctr"/>
                      <a:r>
                        <a:rPr lang="en-IN" sz="1900" b="1" dirty="0" err="1">
                          <a:solidFill>
                            <a:schemeClr val="tx1"/>
                          </a:solidFill>
                          <a:latin typeface="Times New Roman" panose="02020603050405020304" pitchFamily="18" charset="0"/>
                          <a:cs typeface="Times New Roman" panose="02020603050405020304" pitchFamily="18" charset="0"/>
                        </a:rPr>
                        <a:t>S.No</a:t>
                      </a:r>
                      <a:endParaRPr lang="en-IN" sz="1900" b="1" dirty="0">
                        <a:solidFill>
                          <a:schemeClr val="tx1"/>
                        </a:solidFill>
                        <a:latin typeface="Times New Roman" panose="02020603050405020304" pitchFamily="18" charset="0"/>
                        <a:cs typeface="Times New Roman" panose="02020603050405020304" pitchFamily="18" charset="0"/>
                      </a:endParaRPr>
                    </a:p>
                    <a:p>
                      <a:pPr algn="ctr"/>
                      <a:endParaRPr lang="en-IN" sz="19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900" b="1" dirty="0">
                          <a:latin typeface="Times New Roman" panose="02020603050405020304" pitchFamily="18" charset="0"/>
                          <a:cs typeface="Times New Roman" panose="02020603050405020304" pitchFamily="18" charset="0"/>
                        </a:rPr>
                        <a:t>Paper Title</a:t>
                      </a:r>
                      <a:endParaRPr lang="en-IN" sz="1900" b="1" dirty="0">
                        <a:solidFill>
                          <a:schemeClr val="tx1"/>
                        </a:solidFill>
                        <a:latin typeface="Times New Roman" panose="02020603050405020304" pitchFamily="18" charset="0"/>
                        <a:cs typeface="Times New Roman" panose="02020603050405020304" pitchFamily="18" charset="0"/>
                      </a:endParaRPr>
                    </a:p>
                    <a:p>
                      <a:pPr algn="ctr"/>
                      <a:endParaRPr lang="en-IN" sz="19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900" b="1" dirty="0">
                          <a:latin typeface="Times New Roman" panose="02020603050405020304" pitchFamily="18" charset="0"/>
                          <a:cs typeface="Times New Roman" panose="02020603050405020304" pitchFamily="18" charset="0"/>
                        </a:rPr>
                        <a:t>Publication Details</a:t>
                      </a:r>
                      <a:endParaRPr lang="en-IN" sz="19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900" b="1" dirty="0">
                          <a:latin typeface="Times New Roman" panose="02020603050405020304" pitchFamily="18" charset="0"/>
                          <a:cs typeface="Times New Roman" panose="02020603050405020304" pitchFamily="18" charset="0"/>
                        </a:rPr>
                        <a:t>Author Name</a:t>
                      </a:r>
                      <a:endParaRPr lang="en-IN" sz="19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900" b="1" dirty="0">
                          <a:latin typeface="Times New Roman" panose="02020603050405020304" pitchFamily="18" charset="0"/>
                          <a:cs typeface="Times New Roman" panose="02020603050405020304" pitchFamily="18" charset="0"/>
                        </a:rPr>
                        <a:t>Limitations</a:t>
                      </a:r>
                      <a:endParaRPr lang="en-IN" sz="19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900" b="1" dirty="0">
                          <a:latin typeface="Times New Roman" panose="02020603050405020304" pitchFamily="18" charset="0"/>
                          <a:cs typeface="Times New Roman" panose="02020603050405020304" pitchFamily="18" charset="0"/>
                        </a:rPr>
                        <a:t>Challenges</a:t>
                      </a:r>
                      <a:endParaRPr lang="en-IN" sz="19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73394142"/>
                  </a:ext>
                </a:extLst>
              </a:tr>
              <a:tr h="489913">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IN" sz="1600" dirty="0">
                          <a:latin typeface="Times New Roman" panose="02020603050405020304" pitchFamily="18" charset="0"/>
                          <a:cs typeface="Times New Roman" panose="02020603050405020304" pitchFamily="18" charset="0"/>
                        </a:rPr>
                        <a:t>Fake Product Detection using Blockchain</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600" dirty="0">
                          <a:latin typeface="Times New Roman" panose="02020603050405020304" pitchFamily="18" charset="0"/>
                          <a:cs typeface="Times New Roman" panose="02020603050405020304" pitchFamily="18" charset="0"/>
                        </a:rPr>
                        <a:t>IEEE Access 2020 </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600" dirty="0">
                          <a:latin typeface="Times New Roman" panose="02020603050405020304" pitchFamily="18" charset="0"/>
                          <a:cs typeface="Times New Roman" panose="02020603050405020304" pitchFamily="18" charset="0"/>
                        </a:rPr>
                        <a:t>Tejaswi </a:t>
                      </a:r>
                      <a:r>
                        <a:rPr lang="en-IN" sz="1600" dirty="0" err="1">
                          <a:latin typeface="Times New Roman" panose="02020603050405020304" pitchFamily="18" charset="0"/>
                          <a:cs typeface="Times New Roman" panose="02020603050405020304" pitchFamily="18" charset="0"/>
                        </a:rPr>
                        <a:t>ambe</a:t>
                      </a:r>
                      <a:r>
                        <a:rPr lang="en-IN" sz="1600" dirty="0">
                          <a:latin typeface="Times New Roman" panose="02020603050405020304" pitchFamily="18" charset="0"/>
                          <a:cs typeface="Times New Roman" panose="02020603050405020304" pitchFamily="18" charset="0"/>
                        </a:rPr>
                        <a:t>, Sonali Chitkala </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600" dirty="0">
                          <a:latin typeface="Times New Roman" panose="02020603050405020304" pitchFamily="18" charset="0"/>
                          <a:cs typeface="Times New Roman" panose="02020603050405020304" pitchFamily="18" charset="0"/>
                        </a:rPr>
                        <a:t>Limited Coverage</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600" dirty="0">
                          <a:latin typeface="Times New Roman" panose="02020603050405020304" pitchFamily="18" charset="0"/>
                          <a:cs typeface="Times New Roman" panose="02020603050405020304" pitchFamily="18" charset="0"/>
                        </a:rPr>
                        <a:t>Data Accuracy</a:t>
                      </a:r>
                      <a:endParaRPr lang="en-IN" sz="16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20364957"/>
                  </a:ext>
                </a:extLst>
              </a:tr>
              <a:tr h="518475">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1600" dirty="0">
                          <a:latin typeface="Times New Roman" panose="02020603050405020304" pitchFamily="18" charset="0"/>
                          <a:cs typeface="Times New Roman" panose="02020603050405020304" pitchFamily="18" charset="0"/>
                        </a:rPr>
                        <a:t>Detection of Counterfeit Products using Blockchain</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IRJMETS 2022</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Kunal Won-Shik, Isha </a:t>
                      </a:r>
                      <a:r>
                        <a:rPr lang="en-US" sz="1600" dirty="0" err="1">
                          <a:latin typeface="Times New Roman" panose="02020603050405020304" pitchFamily="18" charset="0"/>
                          <a:cs typeface="Times New Roman" panose="02020603050405020304" pitchFamily="18" charset="0"/>
                        </a:rPr>
                        <a:t>Sondawale</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Cost</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Privacy and confidentiality</a:t>
                      </a:r>
                      <a:endParaRPr lang="en-IN" sz="16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77710191"/>
                  </a:ext>
                </a:extLst>
              </a:tr>
              <a:tr h="630554">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1600" dirty="0">
                          <a:latin typeface="Times New Roman" panose="02020603050405020304" pitchFamily="18" charset="0"/>
                          <a:cs typeface="Times New Roman" panose="02020603050405020304" pitchFamily="18" charset="0"/>
                        </a:rPr>
                        <a:t>Blockchain based product identification system. </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ITM Web of Conference 2022</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600" dirty="0" err="1">
                          <a:latin typeface="Times New Roman" panose="02020603050405020304" pitchFamily="18" charset="0"/>
                          <a:cs typeface="Times New Roman" panose="02020603050405020304" pitchFamily="18" charset="0"/>
                        </a:rPr>
                        <a:t>M.Suhana</a:t>
                      </a:r>
                      <a:r>
                        <a:rPr lang="en-US" sz="1600" dirty="0">
                          <a:latin typeface="Times New Roman" panose="02020603050405020304" pitchFamily="18" charset="0"/>
                          <a:cs typeface="Times New Roman" panose="02020603050405020304" pitchFamily="18" charset="0"/>
                        </a:rPr>
                        <a:t> </a:t>
                      </a:r>
                    </a:p>
                    <a:p>
                      <a:pPr algn="ctr"/>
                      <a:r>
                        <a:rPr lang="en-US" sz="1600" dirty="0">
                          <a:latin typeface="Times New Roman" panose="02020603050405020304" pitchFamily="18" charset="0"/>
                          <a:cs typeface="Times New Roman" panose="02020603050405020304" pitchFamily="18" charset="0"/>
                        </a:rPr>
                        <a:t>S. Sujatha</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Less Secure </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Privacy and confidentiality</a:t>
                      </a:r>
                      <a:endParaRPr lang="en-IN" sz="16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85949065"/>
                  </a:ext>
                </a:extLst>
              </a:tr>
              <a:tr h="630554">
                <a:tc>
                  <a:txBody>
                    <a:bodyPr/>
                    <a:lstStyle/>
                    <a:p>
                      <a:pPr algn="ctr"/>
                      <a:r>
                        <a:rPr lang="en-IN" sz="1500" dirty="0">
                          <a:solidFill>
                            <a:schemeClr val="tx1"/>
                          </a:solidFill>
                          <a:latin typeface="Times New Roman" panose="02020603050405020304" pitchFamily="18" charset="0"/>
                          <a:cs typeface="Times New Roman" panose="02020603050405020304" pitchFamily="18" charset="0"/>
                        </a:rPr>
                        <a:t>4</a:t>
                      </a:r>
                    </a:p>
                  </a:txBody>
                  <a:tcPr/>
                </a:tc>
                <a:tc>
                  <a:txBody>
                    <a:bodyPr/>
                    <a:lstStyle/>
                    <a:p>
                      <a:pPr algn="ctr"/>
                      <a:r>
                        <a:rPr lang="en-IN" sz="1500" dirty="0">
                          <a:latin typeface="Times New Roman" panose="02020603050405020304" pitchFamily="18" charset="0"/>
                          <a:cs typeface="Times New Roman" panose="02020603050405020304" pitchFamily="18" charset="0"/>
                        </a:rPr>
                        <a:t>Anti-Counterfeiting Blockchain Using a Truly Decentralized, Dynamic Consensus Protocol</a:t>
                      </a:r>
                      <a:endParaRPr lang="en-IN" sz="15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500" dirty="0">
                          <a:latin typeface="Times New Roman" panose="02020603050405020304" pitchFamily="18" charset="0"/>
                          <a:cs typeface="Times New Roman" panose="02020603050405020304" pitchFamily="18" charset="0"/>
                        </a:rPr>
                        <a:t>PDX Scholar</a:t>
                      </a:r>
                      <a:endParaRPr lang="en-IN" sz="15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500" dirty="0">
                          <a:latin typeface="Times New Roman" panose="02020603050405020304" pitchFamily="18" charset="0"/>
                          <a:cs typeface="Times New Roman" panose="02020603050405020304" pitchFamily="18" charset="0"/>
                        </a:rPr>
                        <a:t>Naif </a:t>
                      </a:r>
                      <a:r>
                        <a:rPr lang="en-IN" sz="1500" dirty="0" err="1">
                          <a:latin typeface="Times New Roman" panose="02020603050405020304" pitchFamily="18" charset="0"/>
                          <a:cs typeface="Times New Roman" panose="02020603050405020304" pitchFamily="18" charset="0"/>
                        </a:rPr>
                        <a:t>Alzahrani</a:t>
                      </a:r>
                      <a:r>
                        <a:rPr lang="en-IN" sz="1500" dirty="0">
                          <a:latin typeface="Times New Roman" panose="02020603050405020304" pitchFamily="18" charset="0"/>
                          <a:cs typeface="Times New Roman" panose="02020603050405020304" pitchFamily="18" charset="0"/>
                        </a:rPr>
                        <a:t>, Nirupama </a:t>
                      </a:r>
                      <a:r>
                        <a:rPr lang="en-IN" sz="1500" dirty="0" err="1">
                          <a:latin typeface="Times New Roman" panose="02020603050405020304" pitchFamily="18" charset="0"/>
                          <a:cs typeface="Times New Roman" panose="02020603050405020304" pitchFamily="18" charset="0"/>
                        </a:rPr>
                        <a:t>Bulusu</a:t>
                      </a:r>
                      <a:endParaRPr lang="en-IN" sz="15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500" dirty="0">
                          <a:latin typeface="Times New Roman" panose="02020603050405020304" pitchFamily="18" charset="0"/>
                          <a:cs typeface="Times New Roman" panose="02020603050405020304" pitchFamily="18" charset="0"/>
                        </a:rPr>
                        <a:t>Technical Complexity</a:t>
                      </a:r>
                      <a:endParaRPr lang="en-IN" sz="15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500" dirty="0">
                          <a:latin typeface="Times New Roman" panose="02020603050405020304" pitchFamily="18" charset="0"/>
                          <a:cs typeface="Times New Roman" panose="02020603050405020304" pitchFamily="18" charset="0"/>
                        </a:rPr>
                        <a:t>Complexity of algorithm</a:t>
                      </a:r>
                      <a:endParaRPr lang="en-IN" sz="15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08505320"/>
                  </a:ext>
                </a:extLst>
              </a:tr>
              <a:tr h="630554">
                <a:tc>
                  <a:txBody>
                    <a:bodyPr/>
                    <a:lstStyle/>
                    <a:p>
                      <a:pPr algn="ctr"/>
                      <a:r>
                        <a:rPr lang="en-IN" sz="1500" dirty="0">
                          <a:solidFill>
                            <a:schemeClr val="tx1"/>
                          </a:solidFill>
                          <a:latin typeface="Times New Roman" panose="02020603050405020304" pitchFamily="18" charset="0"/>
                          <a:cs typeface="Times New Roman" panose="02020603050405020304" pitchFamily="18" charset="0"/>
                        </a:rPr>
                        <a:t>5</a:t>
                      </a:r>
                    </a:p>
                  </a:txBody>
                  <a:tcPr/>
                </a:tc>
                <a:tc>
                  <a:txBody>
                    <a:bodyPr/>
                    <a:lstStyle/>
                    <a:p>
                      <a:pPr algn="ctr"/>
                      <a:r>
                        <a:rPr lang="en-US" sz="1500" dirty="0">
                          <a:latin typeface="Times New Roman" panose="02020603050405020304" pitchFamily="18" charset="0"/>
                          <a:cs typeface="Times New Roman" panose="02020603050405020304" pitchFamily="18" charset="0"/>
                        </a:rPr>
                        <a:t>Identifying Counterfeit Products using Blockchain Technology in Supply Chain System</a:t>
                      </a:r>
                      <a:endParaRPr lang="en-IN" sz="15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IJARIIE 2022</a:t>
                      </a:r>
                      <a:endParaRPr lang="en-IN" sz="15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Pramit Dutta</a:t>
                      </a:r>
                      <a:endParaRPr lang="en-IN" sz="15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Technical Complexity</a:t>
                      </a:r>
                      <a:endParaRPr lang="en-IN" sz="15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Scalability</a:t>
                      </a:r>
                      <a:endParaRPr lang="en-IN" sz="15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73702692"/>
                  </a:ext>
                </a:extLst>
              </a:tr>
              <a:tr h="630554">
                <a:tc>
                  <a:txBody>
                    <a:bodyPr/>
                    <a:lstStyle/>
                    <a:p>
                      <a:pPr algn="ctr"/>
                      <a:r>
                        <a:rPr lang="en-IN" sz="1500" dirty="0">
                          <a:solidFill>
                            <a:schemeClr val="tx1"/>
                          </a:solidFill>
                          <a:latin typeface="Times New Roman" panose="02020603050405020304" pitchFamily="18" charset="0"/>
                          <a:cs typeface="Times New Roman" panose="02020603050405020304" pitchFamily="18" charset="0"/>
                        </a:rPr>
                        <a:t>6</a:t>
                      </a:r>
                    </a:p>
                  </a:txBody>
                  <a:tcPr/>
                </a:tc>
                <a:tc>
                  <a:txBody>
                    <a:bodyPr/>
                    <a:lstStyle/>
                    <a:p>
                      <a:pPr algn="ctr"/>
                      <a:r>
                        <a:rPr lang="en-US" sz="1500" dirty="0">
                          <a:latin typeface="Times New Roman" panose="02020603050405020304" pitchFamily="18" charset="0"/>
                          <a:cs typeface="Times New Roman" panose="02020603050405020304" pitchFamily="18" charset="0"/>
                        </a:rPr>
                        <a:t>A Blockchain-Based Fake Product Identification System</a:t>
                      </a:r>
                      <a:endParaRPr lang="en-IN" sz="15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IEEE 2022</a:t>
                      </a:r>
                      <a:endParaRPr lang="en-IN" sz="15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Yasmeen </a:t>
                      </a:r>
                      <a:r>
                        <a:rPr lang="en-US" sz="1500" dirty="0" err="1">
                          <a:latin typeface="Times New Roman" panose="02020603050405020304" pitchFamily="18" charset="0"/>
                          <a:cs typeface="Times New Roman" panose="02020603050405020304" pitchFamily="18" charset="0"/>
                        </a:rPr>
                        <a:t>Dabbagh</a:t>
                      </a:r>
                      <a:r>
                        <a:rPr lang="en-US" sz="1500" dirty="0">
                          <a:latin typeface="Times New Roman" panose="02020603050405020304" pitchFamily="18" charset="0"/>
                          <a:cs typeface="Times New Roman" panose="02020603050405020304" pitchFamily="18" charset="0"/>
                        </a:rPr>
                        <a:t>, Reem Khoja</a:t>
                      </a:r>
                      <a:endParaRPr lang="en-IN" sz="15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Cost </a:t>
                      </a:r>
                      <a:endParaRPr lang="en-IN" sz="15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Efficiency</a:t>
                      </a:r>
                      <a:endParaRPr lang="en-IN" sz="15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81153717"/>
                  </a:ext>
                </a:extLst>
              </a:tr>
            </a:tbl>
          </a:graphicData>
        </a:graphic>
      </p:graphicFrame>
      <p:pic>
        <p:nvPicPr>
          <p:cNvPr id="5" name="Content Placeholder 5">
            <a:extLst>
              <a:ext uri="{FF2B5EF4-FFF2-40B4-BE49-F238E27FC236}">
                <a16:creationId xmlns:a16="http://schemas.microsoft.com/office/drawing/2014/main" id="{6CFB0FD1-33C2-D0B1-F54E-A53CF5DDB82A}"/>
              </a:ext>
            </a:extLst>
          </p:cNvPr>
          <p:cNvPicPr>
            <a:picLocks/>
          </p:cNvPicPr>
          <p:nvPr/>
        </p:nvPicPr>
        <p:blipFill>
          <a:blip r:embed="rId3"/>
          <a:stretch>
            <a:fillRect/>
          </a:stretch>
        </p:blipFill>
        <p:spPr>
          <a:xfrm>
            <a:off x="-1" y="0"/>
            <a:ext cx="1423447" cy="820132"/>
          </a:xfrm>
          <a:prstGeom prst="rect">
            <a:avLst/>
          </a:prstGeom>
        </p:spPr>
      </p:pic>
    </p:spTree>
    <p:extLst>
      <p:ext uri="{BB962C8B-B14F-4D97-AF65-F5344CB8AC3E}">
        <p14:creationId xmlns:p14="http://schemas.microsoft.com/office/powerpoint/2010/main" val="3980684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5D335-169B-3270-812F-67E06E9FF95E}"/>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EXISTING SYSTEM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339ED4D-C720-86D0-5F00-25FE6B75F23F}"/>
              </a:ext>
            </a:extLst>
          </p:cNvPr>
          <p:cNvSpPr>
            <a:spLocks noGrp="1"/>
          </p:cNvSpPr>
          <p:nvPr>
            <p:ph idx="1"/>
          </p:nvPr>
        </p:nvSpPr>
        <p:spPr/>
        <p:txBody>
          <a:bodyPr>
            <a:normAutofit/>
          </a:bodyPr>
          <a:lstStyle/>
          <a:p>
            <a:pPr marL="0" indent="0" algn="just">
              <a:lnSpc>
                <a:spcPct val="115000"/>
              </a:lnSpc>
              <a:spcAft>
                <a:spcPts val="800"/>
              </a:spcAft>
              <a:buNone/>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In the present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systems for counterfeit product detection rely on a mix of manual inspections and automated techniques. </a:t>
            </a:r>
            <a:r>
              <a:rPr lang="en-US" sz="2000" dirty="0">
                <a:latin typeface="Times New Roman" panose="02020603050405020304" pitchFamily="18" charset="0"/>
                <a:cs typeface="Times New Roman" panose="02020603050405020304" pitchFamily="18" charset="0"/>
              </a:rPr>
              <a:t>Counterfeit products cause financial losses, brand damage, and safety risks, forcing businesses to invest heavily in anti-counterfeiting measures. Existing solutions use QR codes and barcodes for product verification, but they lack a secure and tamper-proof mechanism.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Though effective, these systems face challenges with scalability, accuracy, and adapting to evolving counterfeit tactics.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Without a decentralized system, consumers depend on merchants for product authenticity, increasing the risk of fraud.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Further development is needed for real-time, reliable detection.  </a:t>
            </a:r>
          </a:p>
        </p:txBody>
      </p:sp>
      <p:pic>
        <p:nvPicPr>
          <p:cNvPr id="4" name="Content Placeholder 5">
            <a:extLst>
              <a:ext uri="{FF2B5EF4-FFF2-40B4-BE49-F238E27FC236}">
                <a16:creationId xmlns:a16="http://schemas.microsoft.com/office/drawing/2014/main" id="{682ED2FD-474F-8B96-F081-B53CF69E59FB}"/>
              </a:ext>
            </a:extLst>
          </p:cNvPr>
          <p:cNvPicPr>
            <a:picLocks/>
          </p:cNvPicPr>
          <p:nvPr/>
        </p:nvPicPr>
        <p:blipFill>
          <a:blip r:embed="rId2"/>
          <a:stretch>
            <a:fillRect/>
          </a:stretch>
        </p:blipFill>
        <p:spPr>
          <a:xfrm>
            <a:off x="-1" y="0"/>
            <a:ext cx="1423447" cy="820132"/>
          </a:xfrm>
          <a:prstGeom prst="rect">
            <a:avLst/>
          </a:prstGeom>
        </p:spPr>
      </p:pic>
    </p:spTree>
    <p:extLst>
      <p:ext uri="{BB962C8B-B14F-4D97-AF65-F5344CB8AC3E}">
        <p14:creationId xmlns:p14="http://schemas.microsoft.com/office/powerpoint/2010/main" val="2081097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D9889-3001-F957-D77E-0E4DF2D77A9F}"/>
              </a:ext>
            </a:extLst>
          </p:cNvPr>
          <p:cNvSpPr>
            <a:spLocks noGrp="1"/>
          </p:cNvSpPr>
          <p:nvPr>
            <p:ph type="title"/>
          </p:nvPr>
        </p:nvSpPr>
        <p:spPr>
          <a:xfrm>
            <a:off x="838200" y="487673"/>
            <a:ext cx="10515600" cy="1325563"/>
          </a:xfrm>
        </p:spPr>
        <p:txBody>
          <a:bodyPr>
            <a:normAutofit/>
          </a:bodyPr>
          <a:lstStyle/>
          <a:p>
            <a:pPr algn="ctr"/>
            <a:r>
              <a:rPr lang="en-IN" sz="4000" b="1" dirty="0">
                <a:latin typeface="Times New Roman" panose="02020603050405020304" pitchFamily="18" charset="0"/>
                <a:cs typeface="Times New Roman" panose="02020603050405020304" pitchFamily="18" charset="0"/>
              </a:rPr>
              <a:t>PROJECT REQUIREMENTS</a:t>
            </a:r>
          </a:p>
        </p:txBody>
      </p:sp>
      <p:sp>
        <p:nvSpPr>
          <p:cNvPr id="3" name="Content Placeholder 2">
            <a:extLst>
              <a:ext uri="{FF2B5EF4-FFF2-40B4-BE49-F238E27FC236}">
                <a16:creationId xmlns:a16="http://schemas.microsoft.com/office/drawing/2014/main" id="{5464E4F7-055F-3A81-B5AE-5D07693079E1}"/>
              </a:ext>
            </a:extLst>
          </p:cNvPr>
          <p:cNvSpPr>
            <a:spLocks noGrp="1"/>
          </p:cNvSpPr>
          <p:nvPr>
            <p:ph idx="1"/>
          </p:nvPr>
        </p:nvSpPr>
        <p:spPr>
          <a:xfrm>
            <a:off x="838200" y="1726758"/>
            <a:ext cx="10515600" cy="4351338"/>
          </a:xfrm>
        </p:spPr>
        <p:txBody>
          <a:bodyPr>
            <a:normAutofit/>
          </a:bodyPr>
          <a:lstStyle/>
          <a:p>
            <a:pPr marL="0" indent="0">
              <a:buNone/>
            </a:pPr>
            <a:endParaRPr lang="en-IN" dirty="0"/>
          </a:p>
          <a:p>
            <a:r>
              <a:rPr lang="en-US" sz="2000" b="1" dirty="0">
                <a:latin typeface="Times New Roman" pitchFamily="18" charset="0"/>
                <a:cs typeface="Times New Roman" pitchFamily="18" charset="0"/>
              </a:rPr>
              <a:t>Programming Languages:</a:t>
            </a:r>
            <a:r>
              <a:rPr lang="en-US" sz="2000" dirty="0">
                <a:latin typeface="Times New Roman" pitchFamily="18" charset="0"/>
                <a:cs typeface="Times New Roman" pitchFamily="18" charset="0"/>
              </a:rPr>
              <a:t> </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(processing, blockchain)</a:t>
            </a:r>
          </a:p>
          <a:p>
            <a:r>
              <a:rPr lang="en-US" sz="2000" b="1" dirty="0">
                <a:latin typeface="Times New Roman" pitchFamily="18" charset="0"/>
                <a:cs typeface="Times New Roman" pitchFamily="18" charset="0"/>
              </a:rPr>
              <a:t>Frameworks:</a:t>
            </a:r>
            <a:r>
              <a:rPr lang="en-US" sz="2000" dirty="0">
                <a:latin typeface="Times New Roman" pitchFamily="18" charset="0"/>
                <a:cs typeface="Times New Roman"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Web3.js, Flask /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FastAPI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 React.js (frontend)</a:t>
            </a:r>
          </a:p>
          <a:p>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Blockchain Tools: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Ethereum, Hyperledger Fabric</a:t>
            </a:r>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Databases:</a:t>
            </a:r>
            <a:r>
              <a:rPr lang="en-US" sz="2000" dirty="0">
                <a:latin typeface="Times New Roman" pitchFamily="18" charset="0"/>
                <a:cs typeface="Times New Roman" pitchFamily="18" charset="0"/>
              </a:rPr>
              <a:t> MongoDB (for storing product information and user feedback)</a:t>
            </a:r>
          </a:p>
          <a:p>
            <a:r>
              <a:rPr lang="en-US" sz="2000" b="1" dirty="0">
                <a:latin typeface="Times New Roman" pitchFamily="18" charset="0"/>
                <a:cs typeface="Times New Roman" pitchFamily="18" charset="0"/>
              </a:rPr>
              <a:t>API &amp; Libraries:</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Qr</a:t>
            </a:r>
            <a:r>
              <a:rPr lang="en-US" sz="2000" dirty="0">
                <a:latin typeface="Times New Roman" pitchFamily="18" charset="0"/>
                <a:cs typeface="Times New Roman" pitchFamily="18" charset="0"/>
              </a:rPr>
              <a:t> Code API, OpenCV/ TensorFlow</a:t>
            </a:r>
          </a:p>
          <a:p>
            <a:r>
              <a:rPr lang="en-US" sz="2000" b="1" dirty="0">
                <a:latin typeface="Times New Roman" pitchFamily="18" charset="0"/>
                <a:cs typeface="Times New Roman" pitchFamily="18" charset="0"/>
              </a:rPr>
              <a:t>Libraries:</a:t>
            </a:r>
            <a:r>
              <a:rPr lang="en-US" sz="2000" dirty="0">
                <a:latin typeface="Times New Roman" pitchFamily="18" charset="0"/>
                <a:cs typeface="Times New Roman" pitchFamily="18" charset="0"/>
              </a:rPr>
              <a:t> Pandas, NumPy, Scikit-learn (for data processing and analysis)</a:t>
            </a:r>
          </a:p>
          <a:p>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Hardware:</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QR Code Scanner (optional).</a:t>
            </a:r>
          </a:p>
          <a:p>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Testing &amp; Deployment:</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Postman, Jest / Mocha, Docker.</a:t>
            </a:r>
          </a:p>
          <a:p>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Smart Contracts:</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Solidity, Hardhat / Truffle, </a:t>
            </a:r>
            <a:r>
              <a:rPr kumimoji="0" lang="en-US" altLang="en-US" sz="19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OpenZeppelin</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endPar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sz="2000" dirty="0">
              <a:latin typeface="Times New Roman" pitchFamily="18" charset="0"/>
              <a:cs typeface="Times New Roman" pitchFamily="18" charset="0"/>
            </a:endParaRPr>
          </a:p>
          <a:p>
            <a:pPr marL="342900" indent="-342900">
              <a:lnSpc>
                <a:spcPct val="115000"/>
              </a:lnSpc>
              <a:spcAft>
                <a:spcPts val="800"/>
              </a:spcAft>
              <a:tabLst>
                <a:tab pos="457200" algn="l"/>
              </a:tabLst>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tabLst>
                <a:tab pos="457200" algn="l"/>
              </a:tabLst>
            </a:pPr>
            <a:endParaRPr lang="en-IN" sz="2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2"/>
            <a:endParaRPr lang="en-IN" dirty="0"/>
          </a:p>
          <a:p>
            <a:endParaRPr lang="en-IN" dirty="0"/>
          </a:p>
        </p:txBody>
      </p:sp>
      <p:pic>
        <p:nvPicPr>
          <p:cNvPr id="4" name="Content Placeholder 5">
            <a:extLst>
              <a:ext uri="{FF2B5EF4-FFF2-40B4-BE49-F238E27FC236}">
                <a16:creationId xmlns:a16="http://schemas.microsoft.com/office/drawing/2014/main" id="{80C736F7-1E99-C481-2AC4-6584E4EF24DA}"/>
              </a:ext>
            </a:extLst>
          </p:cNvPr>
          <p:cNvPicPr>
            <a:picLocks/>
          </p:cNvPicPr>
          <p:nvPr/>
        </p:nvPicPr>
        <p:blipFill>
          <a:blip r:embed="rId2"/>
          <a:stretch>
            <a:fillRect/>
          </a:stretch>
        </p:blipFill>
        <p:spPr>
          <a:xfrm>
            <a:off x="-1" y="0"/>
            <a:ext cx="1423447" cy="820132"/>
          </a:xfrm>
          <a:prstGeom prst="rect">
            <a:avLst/>
          </a:prstGeom>
        </p:spPr>
      </p:pic>
    </p:spTree>
    <p:extLst>
      <p:ext uri="{BB962C8B-B14F-4D97-AF65-F5344CB8AC3E}">
        <p14:creationId xmlns:p14="http://schemas.microsoft.com/office/powerpoint/2010/main" val="1049882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PROJECT ARCHITECTURE</a:t>
            </a:r>
            <a:endParaRPr lang="en-US" b="1" dirty="0"/>
          </a:p>
        </p:txBody>
      </p:sp>
      <p:pic>
        <p:nvPicPr>
          <p:cNvPr id="5" name="Content Placeholder 5">
            <a:extLst>
              <a:ext uri="{FF2B5EF4-FFF2-40B4-BE49-F238E27FC236}">
                <a16:creationId xmlns:a16="http://schemas.microsoft.com/office/drawing/2014/main" id="{80C736F7-1E99-C481-2AC4-6584E4EF24DA}"/>
              </a:ext>
            </a:extLst>
          </p:cNvPr>
          <p:cNvPicPr>
            <a:picLocks/>
          </p:cNvPicPr>
          <p:nvPr/>
        </p:nvPicPr>
        <p:blipFill>
          <a:blip r:embed="rId2"/>
          <a:stretch>
            <a:fillRect/>
          </a:stretch>
        </p:blipFill>
        <p:spPr>
          <a:xfrm>
            <a:off x="-1" y="0"/>
            <a:ext cx="1423447" cy="820132"/>
          </a:xfrm>
          <a:prstGeom prst="rect">
            <a:avLst/>
          </a:prstGeom>
        </p:spPr>
      </p:pic>
      <p:sp>
        <p:nvSpPr>
          <p:cNvPr id="23554" name="AutoShape 2" descr="blob:https://web.whatsapp.com/f6184827-22a6-4bd8-8530-26d50fb29e6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8" name="Picture 4" descr="Fake Product Detection Using Blockchain with Encryption and AI |  SpringerLink">
            <a:extLst>
              <a:ext uri="{FF2B5EF4-FFF2-40B4-BE49-F238E27FC236}">
                <a16:creationId xmlns:a16="http://schemas.microsoft.com/office/drawing/2014/main" id="{C4B1D4B0-F491-F95B-9F34-C72E8A1070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5450" y="1690688"/>
            <a:ext cx="9391650" cy="46243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1481</Words>
  <Application>Microsoft Office PowerPoint</Application>
  <PresentationFormat>Widescreen</PresentationFormat>
  <Paragraphs>134</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PowerPoint Presentation</vt:lpstr>
      <vt:lpstr>ABSTRACT</vt:lpstr>
      <vt:lpstr>                  PROBLEM STATEMENT</vt:lpstr>
      <vt:lpstr>KEY OBJECTIVES</vt:lpstr>
      <vt:lpstr>SCOPE</vt:lpstr>
      <vt:lpstr>LITERATURE SURVEY</vt:lpstr>
      <vt:lpstr>EXISTING SYSTEM</vt:lpstr>
      <vt:lpstr>PROJECT REQUIREMENTS</vt:lpstr>
      <vt:lpstr>PROJECT ARCHITECTURE</vt:lpstr>
      <vt:lpstr>PROJECT MODULES</vt:lpstr>
      <vt:lpstr>PROJECT IMPLEMENTATION</vt:lpstr>
      <vt:lpstr>PROJECT IMPLEMENTATION</vt:lpstr>
      <vt:lpstr>PROJECT IMPLEMENTATION</vt:lpstr>
      <vt:lpstr>PROJECT IMPLEMENTATION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ATHIRA.P ATHI</dc:creator>
  <cp:lastModifiedBy>ATHIRA.P ATHI</cp:lastModifiedBy>
  <cp:revision>11</cp:revision>
  <dcterms:created xsi:type="dcterms:W3CDTF">2025-02-20T10:00:17Z</dcterms:created>
  <dcterms:modified xsi:type="dcterms:W3CDTF">2025-02-27T17:36:03Z</dcterms:modified>
</cp:coreProperties>
</file>