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57" r:id="rId3"/>
    <p:sldId id="276" r:id="rId4"/>
    <p:sldId id="284" r:id="rId5"/>
    <p:sldId id="262" r:id="rId6"/>
    <p:sldId id="277" r:id="rId7"/>
    <p:sldId id="278" r:id="rId8"/>
    <p:sldId id="279" r:id="rId9"/>
    <p:sldId id="280" r:id="rId10"/>
    <p:sldId id="285" r:id="rId11"/>
    <p:sldId id="282" r:id="rId12"/>
    <p:sldId id="283" r:id="rId13"/>
    <p:sldId id="286" r:id="rId14"/>
    <p:sldId id="287" r:id="rId15"/>
    <p:sldId id="288" r:id="rId16"/>
    <p:sldId id="289" r:id="rId17"/>
    <p:sldId id="290" r:id="rId18"/>
    <p:sldId id="291" r:id="rId19"/>
    <p:sldId id="268" r:id="rId20"/>
    <p:sldId id="269" r:id="rId21"/>
    <p:sldId id="270" r:id="rId22"/>
    <p:sldId id="292" r:id="rId23"/>
    <p:sldId id="273" r:id="rId24"/>
    <p:sldId id="274"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54" autoAdjust="0"/>
    <p:restoredTop sz="94660"/>
  </p:normalViewPr>
  <p:slideViewPr>
    <p:cSldViewPr snapToGrid="0">
      <p:cViewPr>
        <p:scale>
          <a:sx n="75" d="100"/>
          <a:sy n="75" d="100"/>
        </p:scale>
        <p:origin x="-792" y="-34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5D8D6-F6A7-47CB-BB34-F149DFAEBACC}" type="datetimeFigureOut">
              <a:rPr lang="en-IN" smtClean="0"/>
              <a:pPr/>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C87BA-8A03-4392-B4D7-77CD4BBD0F67}" type="slidenum">
              <a:rPr lang="en-IN" smtClean="0"/>
              <a:pPr/>
              <a:t>‹#›</a:t>
            </a:fld>
            <a:endParaRPr lang="en-IN"/>
          </a:p>
        </p:txBody>
      </p:sp>
    </p:spTree>
    <p:extLst>
      <p:ext uri="{BB962C8B-B14F-4D97-AF65-F5344CB8AC3E}">
        <p14:creationId xmlns:p14="http://schemas.microsoft.com/office/powerpoint/2010/main" xmlns="" val="87805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ADD90-6304-08FF-DD6C-99030FF9F5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64AE12A-852C-4627-9A52-388980C6F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4E243DB-D28A-89A6-6DC1-8034438F2A23}"/>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E66F2944-0D92-C202-3EF0-BC1E66ECB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871038-C4BA-26B2-E22C-085DC9748BB9}"/>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364630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85A8B-5036-D6A4-B3D5-E0EACA7F1A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15D19F-BA80-125C-E636-7D4B8A5A2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38F363-B8C6-52A2-4081-E31F8B8142A3}"/>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5DDBBB10-9BD3-F0BA-42A9-0B10391B4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933FD5-02B2-37CC-703B-C074C9A53855}"/>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29125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41D88FA-A76F-783A-32C6-5D2A8368E7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3FC5EB-0E15-9033-C458-06869635A1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AC9B76-B0D4-ED9D-4C74-A8F80D881516}"/>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F2A4F806-6BE6-A927-2496-D071624E3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E39292-D9F5-587A-D097-DC75A9E49D20}"/>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164771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A9E22-BFA3-8CD1-0FA5-CA4887FD3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7DE622-0A7E-0EC7-499E-125615024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1CBA90-4091-568E-3266-00087E792A2E}"/>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B3B3B383-6561-0093-294D-361BDDBAC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E0DE5E-62C0-1A8D-877A-4DE2213AE52C}"/>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244973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C389D8-1E39-0DAC-3929-A8D64E7B1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2944F40-867C-35FD-54EA-E8C0FA904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E0CD3C1-C6EF-16A2-1C2B-9637D6CB1FEE}"/>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DCB5C5A7-4202-44D4-5180-333547AE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892C51-8D19-42C6-420C-B39F80F3676E}"/>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293561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13394-77D1-A222-96BC-3C4FA8A77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7F6E924-05AE-C348-7F2C-A1DEB90E9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74F3BBD-5969-4153-CF0A-196196761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AEABB00-785E-18DA-20CE-EA3D373602BD}"/>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6" name="Footer Placeholder 5">
            <a:extLst>
              <a:ext uri="{FF2B5EF4-FFF2-40B4-BE49-F238E27FC236}">
                <a16:creationId xmlns:a16="http://schemas.microsoft.com/office/drawing/2014/main" xmlns="" id="{15C4F83D-0807-DEF3-4B3C-FAF75410E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5E5B6C-3E62-9B74-F290-22B7D4CFA790}"/>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63581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AA05F-5381-ED65-045B-239261F19B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AB45A8-FB80-3936-BE3D-0C7BDBC18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D3505BD-FB1A-2751-CFBA-F0944F25D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B81BADC-477A-E5B5-898A-9747C49DC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390BBB5-3B78-CE45-4C5E-1BBB766F2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A47AA7B-DE87-80EE-D6F9-B9412E2F438F}"/>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8" name="Footer Placeholder 7">
            <a:extLst>
              <a:ext uri="{FF2B5EF4-FFF2-40B4-BE49-F238E27FC236}">
                <a16:creationId xmlns:a16="http://schemas.microsoft.com/office/drawing/2014/main" xmlns="" id="{09F72C77-F1CA-4B73-53C1-1EB064A5F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3346E4C-1447-0724-B297-8D30D2F156BF}"/>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74399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16961-ADC9-508D-87CF-6375F76BFE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D642E56-22B0-E807-5E88-9E6BB8CA2C62}"/>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4" name="Footer Placeholder 3">
            <a:extLst>
              <a:ext uri="{FF2B5EF4-FFF2-40B4-BE49-F238E27FC236}">
                <a16:creationId xmlns:a16="http://schemas.microsoft.com/office/drawing/2014/main" xmlns="" id="{B0C2C946-D6C7-049C-C038-041D3365DD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A32536-DF9C-7BD4-BBAD-E1B05ED309DE}"/>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30839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9BE7CD-B1FD-0368-28A3-956F4EE16D94}"/>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3" name="Footer Placeholder 2">
            <a:extLst>
              <a:ext uri="{FF2B5EF4-FFF2-40B4-BE49-F238E27FC236}">
                <a16:creationId xmlns:a16="http://schemas.microsoft.com/office/drawing/2014/main" xmlns="" id="{7C897FB5-D30A-CF47-81D8-06A17C3B2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EF65A49-EA77-92D4-2DF9-9257C5245233}"/>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10928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EDF5B-E402-DED8-AFD0-A42E79CBC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38CBA6-55C7-3CC2-B685-DADE20373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CCCD9F9-3E46-47CE-94CF-BCECD9EB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EEC5A31-F924-D1AC-B779-1420F4C3DFDE}"/>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6" name="Footer Placeholder 5">
            <a:extLst>
              <a:ext uri="{FF2B5EF4-FFF2-40B4-BE49-F238E27FC236}">
                <a16:creationId xmlns:a16="http://schemas.microsoft.com/office/drawing/2014/main" xmlns="" id="{795EB4AA-6D35-29CD-A190-8A4C691F3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54FEAF-0112-87FA-0676-DAA3E6090B6C}"/>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251787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250A1-917B-E9BC-7C6F-460B8348C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190EBFE-52C1-60C7-3986-239843254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D2C79D5-4B3C-7EC0-20AE-4677520A2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515D95-EACC-02EB-6A0F-EDB489962FE0}"/>
              </a:ext>
            </a:extLst>
          </p:cNvPr>
          <p:cNvSpPr>
            <a:spLocks noGrp="1"/>
          </p:cNvSpPr>
          <p:nvPr>
            <p:ph type="dt" sz="half" idx="10"/>
          </p:nvPr>
        </p:nvSpPr>
        <p:spPr/>
        <p:txBody>
          <a:bodyPr/>
          <a:lstStyle/>
          <a:p>
            <a:fld id="{FB716467-E039-4577-8AA0-173AD9570A3E}" type="datetimeFigureOut">
              <a:rPr lang="en-US" smtClean="0"/>
              <a:pPr/>
              <a:t>11/8/2024</a:t>
            </a:fld>
            <a:endParaRPr lang="en-US"/>
          </a:p>
        </p:txBody>
      </p:sp>
      <p:sp>
        <p:nvSpPr>
          <p:cNvPr id="6" name="Footer Placeholder 5">
            <a:extLst>
              <a:ext uri="{FF2B5EF4-FFF2-40B4-BE49-F238E27FC236}">
                <a16:creationId xmlns:a16="http://schemas.microsoft.com/office/drawing/2014/main" xmlns="" id="{4A5D33D6-36F0-8175-082E-7AE406812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5164EF-74C8-32B6-40E7-3D31FE6FF275}"/>
              </a:ext>
            </a:extLst>
          </p:cNvPr>
          <p:cNvSpPr>
            <a:spLocks noGrp="1"/>
          </p:cNvSpPr>
          <p:nvPr>
            <p:ph type="sldNum" sz="quarter" idx="12"/>
          </p:nvPr>
        </p:nvSpPr>
        <p:spPr/>
        <p:txBody>
          <a:body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419609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82AACF-295A-C525-A527-5F0F91E17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7136ACF-B01D-6AC2-B6F6-0D57B3229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D2397E-F441-A938-88B7-95926C356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16467-E039-4577-8AA0-173AD9570A3E}" type="datetimeFigureOut">
              <a:rPr lang="en-US" smtClean="0"/>
              <a:pPr/>
              <a:t>11/8/2024</a:t>
            </a:fld>
            <a:endParaRPr lang="en-US"/>
          </a:p>
        </p:txBody>
      </p:sp>
      <p:sp>
        <p:nvSpPr>
          <p:cNvPr id="5" name="Footer Placeholder 4">
            <a:extLst>
              <a:ext uri="{FF2B5EF4-FFF2-40B4-BE49-F238E27FC236}">
                <a16:creationId xmlns:a16="http://schemas.microsoft.com/office/drawing/2014/main" xmlns="" id="{641D8B23-3B5A-D2D4-53CC-75A2A8A11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E7FA00A-263C-FA01-8F6C-C383DA76C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1D163-1A32-4F51-A8A7-922F8175F28E}" type="slidenum">
              <a:rPr lang="en-US" smtClean="0"/>
              <a:pPr/>
              <a:t>‹#›</a:t>
            </a:fld>
            <a:endParaRPr lang="en-US"/>
          </a:p>
        </p:txBody>
      </p:sp>
    </p:spTree>
    <p:extLst>
      <p:ext uri="{BB962C8B-B14F-4D97-AF65-F5344CB8AC3E}">
        <p14:creationId xmlns:p14="http://schemas.microsoft.com/office/powerpoint/2010/main" xmlns="" val="1896060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87A2F-788A-357F-3707-4EFCC86446D9}"/>
              </a:ext>
            </a:extLst>
          </p:cNvPr>
          <p:cNvSpPr>
            <a:spLocks noGrp="1"/>
          </p:cNvSpPr>
          <p:nvPr>
            <p:ph type="ctrTitle"/>
          </p:nvPr>
        </p:nvSpPr>
        <p:spPr>
          <a:xfrm>
            <a:off x="1524000" y="1597851"/>
            <a:ext cx="9144000" cy="2387600"/>
          </a:xfrm>
        </p:spPr>
        <p:txBody>
          <a:bodyPr>
            <a:normAutofit fontScale="90000"/>
          </a:bodyPr>
          <a:lstStyle/>
          <a:p>
            <a:r>
              <a:rPr lang="en-IN" sz="2700" b="1" dirty="0"/>
              <a:t/>
            </a:r>
            <a:br>
              <a:rPr lang="en-IN" sz="2700" b="1" dirty="0"/>
            </a:br>
            <a:r>
              <a:rPr lang="en-IN" sz="2700" b="1" dirty="0"/>
              <a:t/>
            </a:r>
            <a:br>
              <a:rPr lang="en-IN" sz="2700" b="1" dirty="0"/>
            </a:br>
            <a:r>
              <a:rPr lang="en-IN" sz="2700" b="1" dirty="0"/>
              <a:t/>
            </a:r>
            <a:br>
              <a:rPr lang="en-IN" sz="2700" b="1" dirty="0"/>
            </a:br>
            <a:r>
              <a:rPr lang="en-IN" sz="2700" b="1" dirty="0"/>
              <a:t/>
            </a:r>
            <a:br>
              <a:rPr lang="en-IN" sz="2700" b="1" dirty="0"/>
            </a:br>
            <a:r>
              <a:rPr lang="en-IN" sz="2400" b="1" dirty="0">
                <a:latin typeface="Times New Roman" pitchFamily="18" charset="0"/>
                <a:cs typeface="Times New Roman" pitchFamily="18" charset="0"/>
              </a:rPr>
              <a:t>SRM INSTITUTE OF SCIENCE AND TECHNOLOGY</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RAMAPURAM</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FACULTY OF ENGINEERING AND TECHNOLOGY</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DEPARTMENT OF INFORMATION TECHNOLOGY</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18CSP107L-Minor Project</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b="1" u="sng" dirty="0" smtClean="0">
                <a:latin typeface="Times New Roman" pitchFamily="18" charset="0"/>
                <a:cs typeface="Times New Roman" pitchFamily="18" charset="0"/>
              </a:rPr>
              <a:t>Final</a:t>
            </a:r>
            <a:r>
              <a:rPr lang="en-IN" sz="2400" b="1" u="sng" dirty="0" smtClean="0">
                <a:latin typeface="Times New Roman" pitchFamily="18" charset="0"/>
                <a:cs typeface="Times New Roman" pitchFamily="18" charset="0"/>
              </a:rPr>
              <a:t> </a:t>
            </a:r>
            <a:r>
              <a:rPr lang="en-IN" sz="2400" b="1" u="sng" dirty="0">
                <a:latin typeface="Times New Roman" pitchFamily="18" charset="0"/>
                <a:cs typeface="Times New Roman" pitchFamily="18" charset="0"/>
              </a:rPr>
              <a:t>Review</a:t>
            </a:r>
            <a:br>
              <a:rPr lang="en-IN" sz="2400" b="1" u="sng" dirty="0">
                <a:latin typeface="Times New Roman" pitchFamily="18" charset="0"/>
                <a:cs typeface="Times New Roman" pitchFamily="18" charset="0"/>
              </a:rPr>
            </a:br>
            <a:r>
              <a:rPr lang="en-IN" sz="3200" b="1" u="sng" dirty="0">
                <a:latin typeface="Times New Roman" pitchFamily="18" charset="0"/>
                <a:cs typeface="Times New Roman" pitchFamily="18" charset="0"/>
              </a:rPr>
              <a:t/>
            </a:r>
            <a:br>
              <a:rPr lang="en-IN" sz="3200" b="1" u="sng" dirty="0">
                <a:latin typeface="Times New Roman" pitchFamily="18" charset="0"/>
                <a:cs typeface="Times New Roman" pitchFamily="18" charset="0"/>
              </a:rPr>
            </a:br>
            <a:r>
              <a:rPr lang="en-US" sz="3200" b="1" dirty="0">
                <a:latin typeface="Times New Roman" pitchFamily="18" charset="0"/>
                <a:ea typeface="+mj-lt"/>
                <a:cs typeface="Times New Roman" pitchFamily="18" charset="0"/>
              </a:rPr>
              <a:t>Smart Living with </a:t>
            </a:r>
            <a:r>
              <a:rPr lang="en-US" sz="3200" b="1" dirty="0" err="1">
                <a:latin typeface="Times New Roman" pitchFamily="18" charset="0"/>
                <a:ea typeface="+mj-lt"/>
                <a:cs typeface="Times New Roman" pitchFamily="18" charset="0"/>
              </a:rPr>
              <a:t>DigiReflect</a:t>
            </a:r>
            <a:r>
              <a:rPr lang="en-US" sz="3200" b="1" dirty="0">
                <a:latin typeface="Times New Roman" pitchFamily="18" charset="0"/>
                <a:ea typeface="+mj-lt"/>
                <a:cs typeface="Times New Roman" pitchFamily="18" charset="0"/>
              </a:rPr>
              <a:t>: An IoT Platform for Efficient Task Management</a:t>
            </a:r>
            <a:endParaRPr lang="en-US" sz="32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F0993763-3242-CDEA-1986-F0458BBABBC8}"/>
              </a:ext>
            </a:extLst>
          </p:cNvPr>
          <p:cNvSpPr>
            <a:spLocks noGrp="1"/>
          </p:cNvSpPr>
          <p:nvPr>
            <p:ph type="subTitle" idx="1"/>
          </p:nvPr>
        </p:nvSpPr>
        <p:spPr>
          <a:xfrm>
            <a:off x="1157986" y="4452430"/>
            <a:ext cx="9876028" cy="1783778"/>
          </a:xfrm>
        </p:spPr>
        <p:txBody>
          <a:bodyPr>
            <a:normAutofit fontScale="77500" lnSpcReduction="20000"/>
          </a:bodyPr>
          <a:lstStyle/>
          <a:p>
            <a:r>
              <a:rPr lang="en-US" sz="2100" dirty="0">
                <a:latin typeface="Times New Roman" pitchFamily="18" charset="0"/>
                <a:cs typeface="Times New Roman" pitchFamily="18" charset="0"/>
              </a:rPr>
              <a:t>Athira.P-RA2111008020123</a:t>
            </a:r>
          </a:p>
          <a:p>
            <a:r>
              <a:rPr lang="en-US" sz="2100" dirty="0">
                <a:latin typeface="Times New Roman" pitchFamily="18" charset="0"/>
                <a:cs typeface="Times New Roman" pitchFamily="18" charset="0"/>
              </a:rPr>
              <a:t>Sree Durga Devi.S-RA2111008020135</a:t>
            </a:r>
          </a:p>
          <a:p>
            <a:r>
              <a:rPr lang="en-US" sz="2100" dirty="0">
                <a:latin typeface="Times New Roman" pitchFamily="18" charset="0"/>
                <a:cs typeface="Times New Roman" pitchFamily="18" charset="0"/>
              </a:rPr>
              <a:t>Anisha.K-RA2111008020151</a:t>
            </a:r>
          </a:p>
          <a:p>
            <a:endParaRPr lang="en-US" sz="2100" b="1" dirty="0">
              <a:latin typeface="Times New Roman" pitchFamily="18" charset="0"/>
              <a:cs typeface="Times New Roman" pitchFamily="18" charset="0"/>
            </a:endParaRPr>
          </a:p>
          <a:p>
            <a:r>
              <a:rPr lang="en-US" sz="2100" b="1" dirty="0">
                <a:latin typeface="Times New Roman" pitchFamily="18" charset="0"/>
                <a:cs typeface="Times New Roman" pitchFamily="18" charset="0"/>
              </a:rPr>
              <a:t>Dr. K. </a:t>
            </a:r>
            <a:r>
              <a:rPr lang="en-US" sz="2100" b="1" dirty="0" err="1">
                <a:latin typeface="Times New Roman" pitchFamily="18" charset="0"/>
                <a:cs typeface="Times New Roman" pitchFamily="18" charset="0"/>
              </a:rPr>
              <a:t>Danesh</a:t>
            </a:r>
            <a:endParaRPr lang="en-US" sz="2100" b="1" dirty="0">
              <a:latin typeface="Times New Roman" pitchFamily="18" charset="0"/>
              <a:cs typeface="Times New Roman" pitchFamily="18" charset="0"/>
            </a:endParaRPr>
          </a:p>
          <a:p>
            <a:r>
              <a:rPr lang="en-US" sz="2100" dirty="0">
                <a:latin typeface="Times New Roman" pitchFamily="18" charset="0"/>
                <a:cs typeface="Times New Roman" pitchFamily="18" charset="0"/>
              </a:rPr>
              <a:t>Assistant Professor</a:t>
            </a:r>
          </a:p>
          <a:p>
            <a:endParaRPr lang="en-US" sz="1800" dirty="0"/>
          </a:p>
          <a:p>
            <a:endParaRPr lang="en-US" dirty="0"/>
          </a:p>
        </p:txBody>
      </p:sp>
      <p:pic>
        <p:nvPicPr>
          <p:cNvPr id="1026" name="Picture 2">
            <a:extLst>
              <a:ext uri="{FF2B5EF4-FFF2-40B4-BE49-F238E27FC236}">
                <a16:creationId xmlns:a16="http://schemas.microsoft.com/office/drawing/2014/main" xmlns="" id="{3825635F-FB30-0464-90A0-827D7073EDA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866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SYSTEM ARCHITECTURE</a:t>
            </a:r>
            <a:endParaRPr lang="en-US" sz="4000" b="1" dirty="0"/>
          </a:p>
        </p:txBody>
      </p:sp>
      <p:pic>
        <p:nvPicPr>
          <p:cNvPr id="1027" name="Picture 3"/>
          <p:cNvPicPr>
            <a:picLocks noChangeAspect="1" noChangeArrowheads="1"/>
          </p:cNvPicPr>
          <p:nvPr/>
        </p:nvPicPr>
        <p:blipFill>
          <a:blip r:embed="rId2"/>
          <a:srcRect/>
          <a:stretch>
            <a:fillRect/>
          </a:stretch>
        </p:blipFill>
        <p:spPr bwMode="auto">
          <a:xfrm>
            <a:off x="4378325" y="1723292"/>
            <a:ext cx="3438525" cy="4672746"/>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	Full Modules presentation with algorithms</a:t>
            </a:r>
            <a:endParaRPr lang="en-US" sz="3600" dirty="0"/>
          </a:p>
        </p:txBody>
      </p:sp>
      <p:sp>
        <p:nvSpPr>
          <p:cNvPr id="3" name="Content Placeholder 2"/>
          <p:cNvSpPr>
            <a:spLocks noGrp="1"/>
          </p:cNvSpPr>
          <p:nvPr>
            <p:ph idx="1"/>
          </p:nvPr>
        </p:nvSpPr>
        <p:spPr/>
        <p:txBody>
          <a:bodyPr>
            <a:normAutofit fontScale="70000" lnSpcReduction="20000"/>
          </a:bodyPr>
          <a:lstStyle/>
          <a:p>
            <a:pPr marL="514350" indent="-514350">
              <a:lnSpc>
                <a:spcPct val="120000"/>
              </a:lnSpc>
              <a:buNone/>
            </a:pPr>
            <a:r>
              <a:rPr lang="en-US" sz="4000" b="1" u="sng" dirty="0" smtClean="0">
                <a:latin typeface="Times New Roman" panose="02020603050405020304" pitchFamily="18" charset="0"/>
                <a:cs typeface="Times New Roman" panose="02020603050405020304" pitchFamily="18" charset="0"/>
              </a:rPr>
              <a:t>Dashboard Module:</a:t>
            </a:r>
          </a:p>
          <a:p>
            <a:pPr marL="514350" indent="-514350">
              <a:lnSpc>
                <a:spcPct val="120000"/>
              </a:lnSpc>
            </a:pPr>
            <a:r>
              <a:rPr lang="en-US" dirty="0" smtClean="0">
                <a:latin typeface="Times New Roman" pitchFamily="18" charset="0"/>
                <a:cs typeface="Times New Roman" pitchFamily="18" charset="0"/>
              </a:rPr>
              <a:t>Displays the date, time, affirmations, a note-taking section, and allows users to view a calendar. </a:t>
            </a:r>
          </a:p>
          <a:p>
            <a:pPr marL="514350" indent="-514350">
              <a:lnSpc>
                <a:spcPct val="120000"/>
              </a:lnSpc>
            </a:pPr>
            <a:r>
              <a:rPr lang="en-US" dirty="0" smtClean="0">
                <a:latin typeface="Times New Roman" pitchFamily="18" charset="0"/>
                <a:cs typeface="Times New Roman" pitchFamily="18" charset="0"/>
              </a:rPr>
              <a:t>It also integrates the sign language detection functionality, controlled via buttons.</a:t>
            </a:r>
            <a:endParaRPr lang="en-US" sz="4000" b="1" u="sng" dirty="0" smtClean="0">
              <a:latin typeface="Times New Roman" panose="02020603050405020304" pitchFamily="18" charset="0"/>
              <a:cs typeface="Times New Roman" panose="02020603050405020304" pitchFamily="18" charset="0"/>
            </a:endParaRPr>
          </a:p>
          <a:p>
            <a:pPr marL="514350" indent="-514350">
              <a:lnSpc>
                <a:spcPct val="120000"/>
              </a:lnSpc>
              <a:buNone/>
            </a:pPr>
            <a:r>
              <a:rPr lang="en-IN" sz="4000" b="1" u="sng" dirty="0" smtClean="0">
                <a:latin typeface="Times New Roman" panose="02020603050405020304" pitchFamily="18" charset="0"/>
                <a:cs typeface="Times New Roman" panose="02020603050405020304" pitchFamily="18" charset="0"/>
              </a:rPr>
              <a:t>Algorithm:</a:t>
            </a:r>
            <a:endParaRPr lang="en-US" sz="4000" b="1" u="sng" dirty="0" smtClean="0">
              <a:latin typeface="Times New Roman" panose="02020603050405020304" pitchFamily="18" charset="0"/>
              <a:cs typeface="Times New Roman" panose="02020603050405020304" pitchFamily="18" charset="0"/>
            </a:endParaRPr>
          </a:p>
          <a:p>
            <a:pPr marL="514350" indent="-514350">
              <a:lnSpc>
                <a:spcPct val="120000"/>
              </a:lnSpc>
            </a:pPr>
            <a:r>
              <a:rPr lang="en-US" b="1" dirty="0" smtClean="0">
                <a:latin typeface="Times New Roman" pitchFamily="18" charset="0"/>
                <a:cs typeface="Times New Roman" pitchFamily="18" charset="0"/>
              </a:rPr>
              <a:t>Initialize GUI</a:t>
            </a:r>
            <a:r>
              <a:rPr lang="en-US" dirty="0" smtClean="0">
                <a:latin typeface="Times New Roman" pitchFamily="18" charset="0"/>
                <a:cs typeface="Times New Roman" pitchFamily="18" charset="0"/>
              </a:rPr>
              <a:t>: Create a </a:t>
            </a:r>
            <a:r>
              <a:rPr lang="en-US" b="1" i="1" dirty="0" err="1" smtClean="0">
                <a:latin typeface="Times New Roman" pitchFamily="18" charset="0"/>
                <a:cs typeface="Times New Roman" pitchFamily="18" charset="0"/>
              </a:rPr>
              <a:t>Tkinter</a:t>
            </a:r>
            <a:r>
              <a:rPr lang="en-US" dirty="0" smtClean="0">
                <a:latin typeface="Times New Roman" pitchFamily="18" charset="0"/>
                <a:cs typeface="Times New Roman" pitchFamily="18" charset="0"/>
              </a:rPr>
              <a:t> window and set its properties (title, size, background).</a:t>
            </a:r>
          </a:p>
          <a:p>
            <a:pPr marL="514350" indent="-514350">
              <a:lnSpc>
                <a:spcPct val="120000"/>
              </a:lnSpc>
            </a:pPr>
            <a:r>
              <a:rPr lang="en-US" b="1" dirty="0" smtClean="0">
                <a:latin typeface="Times New Roman" pitchFamily="18" charset="0"/>
                <a:cs typeface="Times New Roman" pitchFamily="18" charset="0"/>
              </a:rPr>
              <a:t>Display Current Time</a:t>
            </a:r>
            <a:r>
              <a:rPr lang="en-US" dirty="0" smtClean="0">
                <a:latin typeface="Times New Roman" pitchFamily="18" charset="0"/>
                <a:cs typeface="Times New Roman" pitchFamily="18" charset="0"/>
              </a:rPr>
              <a:t>: Use </a:t>
            </a:r>
            <a:r>
              <a:rPr lang="en-US" b="1" i="1" dirty="0" err="1" smtClean="0">
                <a:latin typeface="Times New Roman" pitchFamily="18" charset="0"/>
                <a:cs typeface="Times New Roman" pitchFamily="18" charset="0"/>
              </a:rPr>
              <a:t>datetime</a:t>
            </a:r>
            <a:r>
              <a:rPr lang="en-US" dirty="0" smtClean="0">
                <a:latin typeface="Times New Roman" pitchFamily="18" charset="0"/>
                <a:cs typeface="Times New Roman" pitchFamily="18" charset="0"/>
              </a:rPr>
              <a:t> to fetch and update the current time every second.</a:t>
            </a:r>
          </a:p>
          <a:p>
            <a:pPr marL="514350" indent="-514350">
              <a:lnSpc>
                <a:spcPct val="120000"/>
              </a:lnSpc>
            </a:pPr>
            <a:r>
              <a:rPr lang="en-US" b="1" dirty="0" smtClean="0">
                <a:latin typeface="Times New Roman" pitchFamily="18" charset="0"/>
                <a:cs typeface="Times New Roman" pitchFamily="18" charset="0"/>
              </a:rPr>
              <a:t>Show Calendar</a:t>
            </a:r>
            <a:r>
              <a:rPr lang="en-US" dirty="0" smtClean="0">
                <a:latin typeface="Times New Roman" pitchFamily="18" charset="0"/>
                <a:cs typeface="Times New Roman" pitchFamily="18" charset="0"/>
              </a:rPr>
              <a:t>: Implement a calendar using </a:t>
            </a:r>
            <a:r>
              <a:rPr lang="en-US" b="1" i="1" dirty="0" err="1" smtClean="0">
                <a:latin typeface="Times New Roman" pitchFamily="18" charset="0"/>
                <a:cs typeface="Times New Roman" pitchFamily="18" charset="0"/>
              </a:rPr>
              <a:t>tkcalendar</a:t>
            </a:r>
            <a:r>
              <a:rPr lang="en-US" dirty="0" smtClean="0">
                <a:latin typeface="Times New Roman" pitchFamily="18" charset="0"/>
                <a:cs typeface="Times New Roman" pitchFamily="18" charset="0"/>
              </a:rPr>
              <a:t>, allowing users to select dates.</a:t>
            </a:r>
          </a:p>
          <a:p>
            <a:pPr marL="514350" indent="-514350">
              <a:lnSpc>
                <a:spcPct val="120000"/>
              </a:lnSpc>
            </a:pPr>
            <a:r>
              <a:rPr lang="en-US" b="1" dirty="0" smtClean="0">
                <a:latin typeface="Times New Roman" pitchFamily="18" charset="0"/>
                <a:cs typeface="Times New Roman" pitchFamily="18" charset="0"/>
              </a:rPr>
              <a:t>Affirmations</a:t>
            </a:r>
            <a:r>
              <a:rPr lang="en-US" dirty="0" smtClean="0">
                <a:latin typeface="Times New Roman" pitchFamily="18" charset="0"/>
                <a:cs typeface="Times New Roman" pitchFamily="18" charset="0"/>
              </a:rPr>
              <a:t>: Create a list of affirmations and cycle through them when clicked.</a:t>
            </a:r>
          </a:p>
          <a:p>
            <a:pPr marL="514350" indent="-514350">
              <a:lnSpc>
                <a:spcPct val="120000"/>
              </a:lnSpc>
            </a:pPr>
            <a:r>
              <a:rPr lang="en-US" b="1" dirty="0" smtClean="0">
                <a:latin typeface="Times New Roman" pitchFamily="18" charset="0"/>
                <a:cs typeface="Times New Roman" pitchFamily="18" charset="0"/>
              </a:rPr>
              <a:t>Notes Section</a:t>
            </a:r>
            <a:r>
              <a:rPr lang="en-US" dirty="0" smtClean="0">
                <a:latin typeface="Times New Roman" pitchFamily="18" charset="0"/>
                <a:cs typeface="Times New Roman" pitchFamily="18" charset="0"/>
              </a:rPr>
              <a:t>: Allow users to add, edit, and display notes in a text area.</a:t>
            </a:r>
            <a:endParaRPr lang="en-IN" b="1" u="sng" dirty="0" smtClean="0">
              <a:latin typeface="Times New Roman" pitchFamily="18" charset="0"/>
              <a:cs typeface="Times New Roman" pitchFamily="18" charset="0"/>
            </a:endParaRPr>
          </a:p>
          <a:p>
            <a:endParaRPr lang="en-US" dirty="0"/>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	Full Modules presentation with algorithms</a:t>
            </a:r>
            <a:endParaRPr lang="en-US" sz="3600" dirty="0"/>
          </a:p>
        </p:txBody>
      </p:sp>
      <p:sp>
        <p:nvSpPr>
          <p:cNvPr id="3" name="Content Placeholder 2"/>
          <p:cNvSpPr>
            <a:spLocks noGrp="1"/>
          </p:cNvSpPr>
          <p:nvPr>
            <p:ph idx="1"/>
          </p:nvPr>
        </p:nvSpPr>
        <p:spPr>
          <a:xfrm>
            <a:off x="838200" y="1764665"/>
            <a:ext cx="10515600" cy="4351338"/>
          </a:xfrm>
        </p:spPr>
        <p:txBody>
          <a:bodyPr>
            <a:normAutofit lnSpcReduction="10000"/>
          </a:bodyPr>
          <a:lstStyle/>
          <a:p>
            <a:pPr marL="514350" indent="-514350">
              <a:lnSpc>
                <a:spcPct val="120000"/>
              </a:lnSpc>
              <a:buNone/>
            </a:pPr>
            <a:r>
              <a:rPr lang="en-US" sz="3000" b="1" u="sng" dirty="0" smtClean="0">
                <a:latin typeface="Times New Roman" panose="02020603050405020304" pitchFamily="18" charset="0"/>
                <a:cs typeface="Times New Roman" panose="02020603050405020304" pitchFamily="18" charset="0"/>
              </a:rPr>
              <a:t>Sign language detector module:</a:t>
            </a:r>
          </a:p>
          <a:p>
            <a:r>
              <a:rPr lang="en-US" b="1" dirty="0" smtClean="0">
                <a:latin typeface="Times New Roman" pitchFamily="18" charset="0"/>
                <a:cs typeface="Times New Roman" pitchFamily="18" charset="0"/>
              </a:rPr>
              <a:t>Initialize Webcam</a:t>
            </a:r>
            <a:r>
              <a:rPr lang="en-US" dirty="0" smtClean="0">
                <a:latin typeface="Times New Roman" pitchFamily="18" charset="0"/>
                <a:cs typeface="Times New Roman" pitchFamily="18" charset="0"/>
              </a:rPr>
              <a:t>: Use </a:t>
            </a:r>
            <a:r>
              <a:rPr lang="en-US" b="1" i="1"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to access the webcam.</a:t>
            </a:r>
          </a:p>
          <a:p>
            <a:r>
              <a:rPr lang="en-US" b="1" dirty="0" smtClean="0">
                <a:latin typeface="Times New Roman" pitchFamily="18" charset="0"/>
                <a:cs typeface="Times New Roman" pitchFamily="18" charset="0"/>
              </a:rPr>
              <a:t>Frame Capture</a:t>
            </a:r>
            <a:r>
              <a:rPr lang="en-US" dirty="0" smtClean="0">
                <a:latin typeface="Times New Roman" pitchFamily="18" charset="0"/>
                <a:cs typeface="Times New Roman" pitchFamily="18" charset="0"/>
              </a:rPr>
              <a:t>: Capture video frames continuously.</a:t>
            </a:r>
          </a:p>
          <a:p>
            <a:r>
              <a:rPr lang="en-US" b="1" dirty="0" smtClean="0">
                <a:latin typeface="Times New Roman" pitchFamily="18" charset="0"/>
                <a:cs typeface="Times New Roman" pitchFamily="18" charset="0"/>
              </a:rPr>
              <a:t>Preprocess Frames</a:t>
            </a:r>
            <a:r>
              <a:rPr lang="en-US" dirty="0" smtClean="0">
                <a:latin typeface="Times New Roman" pitchFamily="18" charset="0"/>
                <a:cs typeface="Times New Roman" pitchFamily="18" charset="0"/>
              </a:rPr>
              <a:t>: Convert frames to grayscale.</a:t>
            </a:r>
          </a:p>
          <a:p>
            <a:r>
              <a:rPr lang="en-US" dirty="0" smtClean="0">
                <a:latin typeface="Times New Roman" pitchFamily="18" charset="0"/>
                <a:cs typeface="Times New Roman" pitchFamily="18" charset="0"/>
              </a:rPr>
              <a:t>Resize images to fit the model input.</a:t>
            </a:r>
          </a:p>
          <a:p>
            <a:r>
              <a:rPr lang="en-US" b="1" dirty="0" smtClean="0">
                <a:latin typeface="Times New Roman" pitchFamily="18" charset="0"/>
                <a:cs typeface="Times New Roman" pitchFamily="18" charset="0"/>
              </a:rPr>
              <a:t>Load Trained Model</a:t>
            </a:r>
            <a:r>
              <a:rPr lang="en-US" dirty="0" smtClean="0">
                <a:latin typeface="Times New Roman" pitchFamily="18" charset="0"/>
                <a:cs typeface="Times New Roman" pitchFamily="18" charset="0"/>
              </a:rPr>
              <a:t>: Use </a:t>
            </a:r>
            <a:r>
              <a:rPr lang="en-US" b="1" i="1"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to load the pre-trained sign language detection model.</a:t>
            </a:r>
          </a:p>
          <a:p>
            <a:r>
              <a:rPr lang="en-US" b="1" dirty="0" smtClean="0">
                <a:latin typeface="Times New Roman" pitchFamily="18" charset="0"/>
                <a:cs typeface="Times New Roman" pitchFamily="18" charset="0"/>
              </a:rPr>
              <a:t>Make Predictions</a:t>
            </a:r>
            <a:r>
              <a:rPr lang="en-US" dirty="0" smtClean="0">
                <a:latin typeface="Times New Roman" pitchFamily="18" charset="0"/>
                <a:cs typeface="Times New Roman" pitchFamily="18" charset="0"/>
              </a:rPr>
              <a:t>: Predict the sign language gesture from the processed frame and display the result on the frame. </a:t>
            </a:r>
          </a:p>
          <a:p>
            <a:endParaRPr lang="en-US" dirty="0"/>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IN" sz="3600" b="1" dirty="0" smtClean="0">
                <a:latin typeface="Times New Roman" pitchFamily="18" charset="0"/>
                <a:cs typeface="Times New Roman" pitchFamily="18" charset="0"/>
              </a:rPr>
              <a:t>SAMPLE CODE</a:t>
            </a:r>
            <a:endParaRPr lang="en-US" sz="3600"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833120" y="1158240"/>
            <a:ext cx="10789920" cy="514096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915"/>
          </a:xfrm>
        </p:spPr>
        <p:txBody>
          <a:bodyPr/>
          <a:lstStyle/>
          <a:p>
            <a:pPr algn="ctr"/>
            <a:r>
              <a:rPr lang="en-IN" b="1" dirty="0" smtClean="0">
                <a:latin typeface="Times New Roman" pitchFamily="18" charset="0"/>
                <a:cs typeface="Times New Roman" pitchFamily="18" charset="0"/>
              </a:rPr>
              <a:t>SAMPLE CODE</a:t>
            </a:r>
            <a:endParaRPr lang="en-US" dirty="0"/>
          </a:p>
        </p:txBody>
      </p:sp>
      <p:pic>
        <p:nvPicPr>
          <p:cNvPr id="2051" name="Picture 3"/>
          <p:cNvPicPr>
            <a:picLocks noChangeAspect="1" noChangeArrowheads="1"/>
          </p:cNvPicPr>
          <p:nvPr/>
        </p:nvPicPr>
        <p:blipFill>
          <a:blip r:embed="rId2"/>
          <a:srcRect/>
          <a:stretch>
            <a:fillRect/>
          </a:stretch>
        </p:blipFill>
        <p:spPr bwMode="auto">
          <a:xfrm>
            <a:off x="528320" y="1198880"/>
            <a:ext cx="11125200" cy="517144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lstStyle/>
          <a:p>
            <a:pPr algn="ctr"/>
            <a:r>
              <a:rPr lang="en-IN" b="1" dirty="0" smtClean="0">
                <a:latin typeface="Times New Roman" pitchFamily="18" charset="0"/>
                <a:cs typeface="Times New Roman" pitchFamily="18" charset="0"/>
              </a:rPr>
              <a:t>SAMPLE CODE</a:t>
            </a:r>
            <a:endParaRPr lang="en-US" dirty="0"/>
          </a:p>
        </p:txBody>
      </p:sp>
      <p:pic>
        <p:nvPicPr>
          <p:cNvPr id="3074" name="Picture 2"/>
          <p:cNvPicPr>
            <a:picLocks noChangeAspect="1" noChangeArrowheads="1"/>
          </p:cNvPicPr>
          <p:nvPr/>
        </p:nvPicPr>
        <p:blipFill>
          <a:blip r:embed="rId2"/>
          <a:srcRect/>
          <a:stretch>
            <a:fillRect/>
          </a:stretch>
        </p:blipFill>
        <p:spPr bwMode="auto">
          <a:xfrm>
            <a:off x="741679" y="1280159"/>
            <a:ext cx="10566401" cy="4795521"/>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IN" b="1" dirty="0" smtClean="0">
                <a:latin typeface="Times New Roman" pitchFamily="18" charset="0"/>
                <a:cs typeface="Times New Roman" pitchFamily="18" charset="0"/>
              </a:rPr>
              <a:t>SAMPLE </a:t>
            </a:r>
            <a:r>
              <a:rPr lang="en-IN" b="1" dirty="0" smtClean="0">
                <a:latin typeface="Times New Roman" pitchFamily="18" charset="0"/>
                <a:cs typeface="Times New Roman" pitchFamily="18" charset="0"/>
              </a:rPr>
              <a:t>CODE</a:t>
            </a:r>
            <a:endParaRPr lang="en-US" dirty="0"/>
          </a:p>
        </p:txBody>
      </p:sp>
      <p:pic>
        <p:nvPicPr>
          <p:cNvPr id="4098" name="Picture 2"/>
          <p:cNvPicPr>
            <a:picLocks noChangeAspect="1" noChangeArrowheads="1"/>
          </p:cNvPicPr>
          <p:nvPr/>
        </p:nvPicPr>
        <p:blipFill>
          <a:blip r:embed="rId2"/>
          <a:srcRect/>
          <a:stretch>
            <a:fillRect/>
          </a:stretch>
        </p:blipFill>
        <p:spPr bwMode="auto">
          <a:xfrm>
            <a:off x="904241" y="1290319"/>
            <a:ext cx="10657840" cy="4765041"/>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195"/>
          </a:xfrm>
        </p:spPr>
        <p:txBody>
          <a:bodyPr/>
          <a:lstStyle/>
          <a:p>
            <a:pPr algn="ctr"/>
            <a:r>
              <a:rPr lang="en-IN" b="1" dirty="0" smtClean="0">
                <a:latin typeface="Times New Roman" pitchFamily="18" charset="0"/>
                <a:cs typeface="Times New Roman" pitchFamily="18" charset="0"/>
              </a:rPr>
              <a:t>SAMPLE CODE</a:t>
            </a:r>
            <a:endParaRPr lang="en-US" dirty="0"/>
          </a:p>
        </p:txBody>
      </p:sp>
      <p:pic>
        <p:nvPicPr>
          <p:cNvPr id="5122" name="Picture 2"/>
          <p:cNvPicPr>
            <a:picLocks noChangeAspect="1" noChangeArrowheads="1"/>
          </p:cNvPicPr>
          <p:nvPr/>
        </p:nvPicPr>
        <p:blipFill>
          <a:blip r:embed="rId2"/>
          <a:srcRect/>
          <a:stretch>
            <a:fillRect/>
          </a:stretch>
        </p:blipFill>
        <p:spPr bwMode="auto">
          <a:xfrm>
            <a:off x="792479" y="1554480"/>
            <a:ext cx="10596881" cy="4846320"/>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515"/>
          </a:xfrm>
        </p:spPr>
        <p:txBody>
          <a:bodyPr/>
          <a:lstStyle/>
          <a:p>
            <a:pPr algn="ctr"/>
            <a:r>
              <a:rPr lang="en-IN" b="1" dirty="0" smtClean="0">
                <a:latin typeface="Times New Roman" pitchFamily="18" charset="0"/>
                <a:cs typeface="Times New Roman" pitchFamily="18" charset="0"/>
              </a:rPr>
              <a:t>SAMPLE </a:t>
            </a:r>
            <a:r>
              <a:rPr lang="en-IN" b="1" dirty="0" smtClean="0">
                <a:latin typeface="Times New Roman" pitchFamily="18" charset="0"/>
                <a:cs typeface="Times New Roman" pitchFamily="18" charset="0"/>
              </a:rPr>
              <a:t>CODE</a:t>
            </a:r>
            <a:endParaRPr lang="en-US" dirty="0"/>
          </a:p>
        </p:txBody>
      </p:sp>
      <p:pic>
        <p:nvPicPr>
          <p:cNvPr id="6147" name="Picture 3"/>
          <p:cNvPicPr>
            <a:picLocks noChangeAspect="1" noChangeArrowheads="1"/>
          </p:cNvPicPr>
          <p:nvPr/>
        </p:nvPicPr>
        <p:blipFill>
          <a:blip r:embed="rId2"/>
          <a:srcRect/>
          <a:stretch>
            <a:fillRect/>
          </a:stretch>
        </p:blipFill>
        <p:spPr bwMode="auto">
          <a:xfrm>
            <a:off x="853440" y="1605280"/>
            <a:ext cx="10596880" cy="467360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166"/>
            <a:ext cx="10515600" cy="1325563"/>
          </a:xfrm>
          <a:solidFill>
            <a:schemeClr val="bg1"/>
          </a:solidFill>
        </p:spPr>
        <p:txBody>
          <a:bodyPr>
            <a:normAutofit/>
          </a:bodyPr>
          <a:lstStyle/>
          <a:p>
            <a:pPr algn="ctr"/>
            <a:r>
              <a:rPr lang="en-US" sz="3600" b="1" dirty="0" smtClean="0">
                <a:latin typeface="Times New Roman" pitchFamily="18" charset="0"/>
                <a:cs typeface="Times New Roman" pitchFamily="18" charset="0"/>
              </a:rPr>
              <a:t>DASHBOARD INTERFACE</a:t>
            </a:r>
            <a:endParaRPr lang="en-US" sz="3600" b="1"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4"/>
          <p:cNvSpPr>
            <a:spLocks noGrp="1"/>
          </p:cNvSpPr>
          <p:nvPr>
            <p:ph sz="half"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853440" y="1784032"/>
            <a:ext cx="10586720" cy="4535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C9140-8A2C-05F2-B159-4EC11789A8BF}"/>
              </a:ext>
            </a:extLst>
          </p:cNvPr>
          <p:cNvSpPr>
            <a:spLocks noGrp="1"/>
          </p:cNvSpPr>
          <p:nvPr>
            <p:ph type="title"/>
          </p:nvPr>
        </p:nvSpPr>
        <p:spPr>
          <a:xfrm>
            <a:off x="906002" y="935436"/>
            <a:ext cx="10515600" cy="941387"/>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89214ABD-8FB7-30DC-1A54-9ADD6F572E9E}"/>
              </a:ext>
            </a:extLst>
          </p:cNvPr>
          <p:cNvSpPr>
            <a:spLocks noGrp="1"/>
          </p:cNvSpPr>
          <p:nvPr>
            <p:ph idx="1"/>
          </p:nvPr>
        </p:nvSpPr>
        <p:spPr>
          <a:xfrm>
            <a:off x="906002" y="1866109"/>
            <a:ext cx="10370469" cy="4153692"/>
          </a:xfrm>
        </p:spPr>
        <p:txBody>
          <a:bodyPr>
            <a:normAutofit fontScale="92500" lnSpcReduction="20000"/>
          </a:bodyPr>
          <a:lstStyle/>
          <a:p>
            <a:pPr marL="0" indent="0" algn="just">
              <a:lnSpc>
                <a:spcPct val="100000"/>
              </a:lnSpc>
            </a:pPr>
            <a:r>
              <a:rPr lang="en-US" sz="2400" dirty="0" err="1" smtClean="0">
                <a:latin typeface="Times New Roman" pitchFamily="18" charset="0"/>
                <a:ea typeface="+mj-lt"/>
                <a:cs typeface="Times New Roman" pitchFamily="18" charset="0"/>
              </a:rPr>
              <a:t>DigiReflect</a:t>
            </a:r>
            <a:r>
              <a:rPr lang="en-US" sz="2400" dirty="0" smtClean="0">
                <a:latin typeface="Times New Roman" pitchFamily="18" charset="0"/>
                <a:ea typeface="+mj-lt"/>
                <a:cs typeface="Times New Roman" pitchFamily="18" charset="0"/>
              </a:rPr>
              <a:t>: An </a:t>
            </a:r>
            <a:r>
              <a:rPr lang="en-US" sz="2400" dirty="0" err="1" smtClean="0">
                <a:latin typeface="Times New Roman" pitchFamily="18" charset="0"/>
                <a:ea typeface="+mj-lt"/>
                <a:cs typeface="Times New Roman" pitchFamily="18" charset="0"/>
              </a:rPr>
              <a:t>IoT</a:t>
            </a:r>
            <a:r>
              <a:rPr lang="en-US" sz="2400" dirty="0" smtClean="0">
                <a:latin typeface="Times New Roman" pitchFamily="18" charset="0"/>
                <a:ea typeface="+mj-lt"/>
                <a:cs typeface="Times New Roman" pitchFamily="18" charset="0"/>
              </a:rPr>
              <a:t> Platform for Efficient Task Management </a:t>
            </a:r>
            <a:r>
              <a:rPr lang="en-US" sz="2400" dirty="0" smtClean="0">
                <a:latin typeface="Times New Roman" pitchFamily="18" charset="0"/>
                <a:cs typeface="Times New Roman" pitchFamily="18" charset="0"/>
              </a:rPr>
              <a:t>integrates various productivity tools, including real-time date and time display, a calendar, customizable affirmations, and a note-taking system. </a:t>
            </a:r>
          </a:p>
          <a:p>
            <a:pPr marL="0" indent="0" algn="just">
              <a:lnSpc>
                <a:spcPct val="100000"/>
              </a:lnSpc>
            </a:pPr>
            <a:r>
              <a:rPr lang="en-US" sz="2400" dirty="0" smtClean="0">
                <a:latin typeface="Times New Roman" pitchFamily="18" charset="0"/>
                <a:cs typeface="Times New Roman" pitchFamily="18" charset="0"/>
              </a:rPr>
              <a:t>Built with Python's </a:t>
            </a:r>
            <a:r>
              <a:rPr lang="en-US" sz="2400" dirty="0" err="1" smtClean="0">
                <a:latin typeface="Times New Roman" pitchFamily="18" charset="0"/>
                <a:cs typeface="Times New Roman" pitchFamily="18" charset="0"/>
              </a:rPr>
              <a:t>Tkinter</a:t>
            </a:r>
            <a:r>
              <a:rPr lang="en-US" sz="2400" dirty="0" smtClean="0">
                <a:latin typeface="Times New Roman" pitchFamily="18" charset="0"/>
                <a:cs typeface="Times New Roman" pitchFamily="18" charset="0"/>
              </a:rPr>
              <a:t> for the GUI and </a:t>
            </a:r>
            <a:r>
              <a:rPr lang="en-US" sz="2400" dirty="0" err="1" smtClean="0">
                <a:latin typeface="Times New Roman" pitchFamily="18" charset="0"/>
                <a:cs typeface="Times New Roman" pitchFamily="18" charset="0"/>
              </a:rPr>
              <a:t>TensorFlow</a:t>
            </a:r>
            <a:r>
              <a:rPr lang="en-US" sz="2400" dirty="0" smtClean="0">
                <a:latin typeface="Times New Roman" pitchFamily="18" charset="0"/>
                <a:cs typeface="Times New Roman" pitchFamily="18" charset="0"/>
              </a:rPr>
              <a:t> for sign language recognition, it provides an accessible interface for users. The dashboard opens with essential features prominently displayed, allowing easy interaction. </a:t>
            </a:r>
          </a:p>
          <a:p>
            <a:pPr marL="0" indent="0" algn="just">
              <a:lnSpc>
                <a:spcPct val="100000"/>
              </a:lnSpc>
            </a:pPr>
            <a:r>
              <a:rPr lang="en-US" sz="2400" dirty="0" smtClean="0">
                <a:latin typeface="Times New Roman" pitchFamily="18" charset="0"/>
                <a:cs typeface="Times New Roman" pitchFamily="18" charset="0"/>
              </a:rPr>
              <a:t>A key functionality is the integrated sign language detection, which operates in a separate thread, enabling gesture recognition while keeping other features active. </a:t>
            </a:r>
          </a:p>
          <a:p>
            <a:pPr marL="0" indent="0" algn="just">
              <a:lnSpc>
                <a:spcPct val="100000"/>
              </a:lnSpc>
            </a:pPr>
            <a:r>
              <a:rPr lang="en-US" sz="2400" dirty="0" smtClean="0">
                <a:latin typeface="Times New Roman" pitchFamily="18" charset="0"/>
                <a:cs typeface="Times New Roman" pitchFamily="18" charset="0"/>
              </a:rPr>
              <a:t>This application promotes organization and accessibility, catering particularly to individuals who communicate through sign language. </a:t>
            </a:r>
          </a:p>
          <a:p>
            <a:pPr marL="0" indent="0" algn="just">
              <a:lnSpc>
                <a:spcPct val="100000"/>
              </a:lnSpc>
            </a:pPr>
            <a:r>
              <a:rPr lang="en-US" sz="2400" dirty="0" smtClean="0">
                <a:latin typeface="Times New Roman" pitchFamily="18" charset="0"/>
                <a:cs typeface="Times New Roman" pitchFamily="18" charset="0"/>
              </a:rPr>
              <a:t>The seamless interaction between components enhances the user experience, making it a comprehensive tool for daily activities. Overall, it combines productivity and advanced technology to create a user-friendly environment.</a:t>
            </a:r>
            <a:r>
              <a:rPr lang="en-US" sz="2200" dirty="0">
                <a:latin typeface="Times New Roman" pitchFamily="18" charset="0"/>
                <a:cs typeface="Times New Roman" pitchFamily="18" charset="0"/>
              </a:rPr>
              <a:t> </a:t>
            </a:r>
          </a:p>
          <a:p>
            <a:pPr marL="0" indent="0" algn="just">
              <a:lnSpc>
                <a:spcPct val="100000"/>
              </a:lnSpc>
              <a:buNone/>
            </a:pPr>
            <a:endParaRPr lang="en-US" sz="2000" dirty="0"/>
          </a:p>
        </p:txBody>
      </p:sp>
      <p:pic>
        <p:nvPicPr>
          <p:cNvPr id="4" name="Picture 2">
            <a:extLst>
              <a:ext uri="{FF2B5EF4-FFF2-40B4-BE49-F238E27FC236}">
                <a16:creationId xmlns:a16="http://schemas.microsoft.com/office/drawing/2014/main" xmlns="" id="{694884E2-E586-45D1-E098-FBDCF7E546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3D55EDAB-CA55-FC81-61F0-E47C3C1F336D}"/>
              </a:ext>
            </a:extLst>
          </p:cNvPr>
          <p:cNvSpPr txBox="1">
            <a:spLocks/>
          </p:cNvSpPr>
          <p:nvPr/>
        </p:nvSpPr>
        <p:spPr>
          <a:xfrm>
            <a:off x="6934200" y="4754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i="1" u="sng" dirty="0">
              <a:latin typeface="Times New Roman" panose="02020603050405020304" pitchFamily="18" charset="0"/>
              <a:cs typeface="Times New Roman" panose="02020603050405020304" pitchFamily="18" charset="0"/>
            </a:endParaRPr>
          </a:p>
          <a:p>
            <a:endParaRPr lang="en-IN" sz="2800" b="1" i="1" u="sng" dirty="0">
              <a:latin typeface="Times New Roman" panose="02020603050405020304" pitchFamily="18" charset="0"/>
              <a:cs typeface="Times New Roman" panose="02020603050405020304" pitchFamily="18" charset="0"/>
            </a:endParaRPr>
          </a:p>
          <a:p>
            <a:endParaRPr lang="en-IN" sz="2800" b="1" i="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7F131F7C-7CCB-C5FF-C36A-8621DBD31B91}"/>
              </a:ext>
            </a:extLst>
          </p:cNvPr>
          <p:cNvSpPr txBox="1">
            <a:spLocks/>
          </p:cNvSpPr>
          <p:nvPr/>
        </p:nvSpPr>
        <p:spPr>
          <a:xfrm>
            <a:off x="7287126" y="1793419"/>
            <a:ext cx="45359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71310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870" y="253158"/>
            <a:ext cx="10515600" cy="1325563"/>
          </a:xfrm>
        </p:spPr>
        <p:txBody>
          <a:bodyPr>
            <a:normAutofit/>
          </a:bodyPr>
          <a:lstStyle/>
          <a:p>
            <a:pPr algn="ctr"/>
            <a:r>
              <a:rPr lang="en-IN" sz="3600" b="1" dirty="0" smtClean="0">
                <a:latin typeface="Times New Roman" pitchFamily="18" charset="0"/>
                <a:cs typeface="Times New Roman" pitchFamily="18" charset="0"/>
              </a:rPr>
              <a:t>CALENDAR POP UP</a:t>
            </a:r>
            <a:endParaRPr lang="en-US" sz="3600" b="1" dirty="0"/>
          </a:p>
        </p:txBody>
      </p:sp>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4" name="Picture 2"/>
          <p:cNvPicPr>
            <a:picLocks noChangeAspect="1" noChangeArrowheads="1"/>
          </p:cNvPicPr>
          <p:nvPr/>
        </p:nvPicPr>
        <p:blipFill>
          <a:blip r:embed="rId3"/>
          <a:srcRect/>
          <a:stretch>
            <a:fillRect/>
          </a:stretch>
        </p:blipFill>
        <p:spPr bwMode="auto">
          <a:xfrm>
            <a:off x="843280" y="1635760"/>
            <a:ext cx="10535920" cy="4653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80" y="172085"/>
            <a:ext cx="10515600" cy="1325563"/>
          </a:xfrm>
        </p:spPr>
        <p:txBody>
          <a:bodyPr>
            <a:normAutofit/>
          </a:bodyPr>
          <a:lstStyle/>
          <a:p>
            <a:pPr algn="ctr"/>
            <a:r>
              <a:rPr lang="en-IN" sz="3600" b="1" dirty="0" smtClean="0">
                <a:latin typeface="Times New Roman" pitchFamily="18" charset="0"/>
                <a:cs typeface="Times New Roman" pitchFamily="18" charset="0"/>
              </a:rPr>
              <a:t>SMART MIRROR DISPLAY</a:t>
            </a:r>
            <a:endParaRPr lang="en-US" sz="3600" b="1"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8" name="Picture 2"/>
          <p:cNvPicPr>
            <a:picLocks noChangeAspect="1" noChangeArrowheads="1"/>
          </p:cNvPicPr>
          <p:nvPr/>
        </p:nvPicPr>
        <p:blipFill>
          <a:blip r:embed="rId3"/>
          <a:srcRect/>
          <a:stretch>
            <a:fillRect/>
          </a:stretch>
        </p:blipFill>
        <p:spPr bwMode="auto">
          <a:xfrm>
            <a:off x="1300480" y="1422400"/>
            <a:ext cx="9641839" cy="505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SMART MIRROR DISPLAY</a:t>
            </a:r>
            <a:endParaRPr lang="en-US" dirty="0"/>
          </a:p>
        </p:txBody>
      </p:sp>
      <p:pic>
        <p:nvPicPr>
          <p:cNvPr id="10242" name="Picture 2"/>
          <p:cNvPicPr>
            <a:picLocks noChangeAspect="1" noChangeArrowheads="1"/>
          </p:cNvPicPr>
          <p:nvPr/>
        </p:nvPicPr>
        <p:blipFill>
          <a:blip r:embed="rId2"/>
          <a:srcRect/>
          <a:stretch>
            <a:fillRect/>
          </a:stretch>
        </p:blipFill>
        <p:spPr bwMode="auto">
          <a:xfrm>
            <a:off x="1351280" y="1483360"/>
            <a:ext cx="9469120" cy="499364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838200" y="1825625"/>
            <a:ext cx="10371992" cy="3405798"/>
          </a:xfrm>
        </p:spPr>
        <p:txBody>
          <a:bodyPr>
            <a:normAutofit/>
          </a:bodyPr>
          <a:lstStyle/>
          <a:p>
            <a:pPr algn="just">
              <a:buNone/>
            </a:pPr>
            <a:r>
              <a:rPr lang="en-US" sz="2200" dirty="0" smtClean="0">
                <a:latin typeface="Times New Roman" pitchFamily="18" charset="0"/>
                <a:cs typeface="Times New Roman" pitchFamily="18" charset="0"/>
              </a:rPr>
              <a:t>    In conclusion, the application successfully integrates multiple productivity tools to enhance user experience. The real-time display of date and time, interactive calendar, affirmations, and note-taking functionality offers users a comprehensive platform for managing daily tasks. </a:t>
            </a:r>
          </a:p>
          <a:p>
            <a:pPr algn="just">
              <a:buNone/>
            </a:pPr>
            <a:r>
              <a:rPr lang="en-US" sz="2200" dirty="0" smtClean="0">
                <a:latin typeface="Times New Roman" pitchFamily="18" charset="0"/>
                <a:cs typeface="Times New Roman" pitchFamily="18" charset="0"/>
              </a:rPr>
              <a:t>	The inclusion of sign language detection enables better communication for users who rely on gestures, making the application more inclusive. </a:t>
            </a:r>
          </a:p>
          <a:p>
            <a:pPr algn="just">
              <a:buNone/>
            </a:pPr>
            <a:r>
              <a:rPr lang="en-US" sz="2200" dirty="0" smtClean="0">
                <a:latin typeface="Times New Roman" pitchFamily="18" charset="0"/>
                <a:cs typeface="Times New Roman" pitchFamily="18" charset="0"/>
              </a:rPr>
              <a:t>	Overall, this project not only demonstrates the practical application of Python and machine learning technologies but also addresses the importance of accessibility in everyday tools.</a:t>
            </a:r>
            <a:endParaRPr lang="en-US" sz="22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Times New Roman" pitchFamily="18" charset="0"/>
                <a:cs typeface="Times New Roman" pitchFamily="18" charset="0"/>
              </a:rPr>
              <a:t>FUTURE ENHANCEMENT</a:t>
            </a:r>
            <a:endParaRPr lang="en-US" sz="40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838200" y="1825625"/>
            <a:ext cx="10583008" cy="4351338"/>
          </a:xfrm>
        </p:spPr>
        <p:txBody>
          <a:bodyPr>
            <a:normAutofit lnSpcReduction="10000"/>
          </a:bodyPr>
          <a:lstStyle/>
          <a:p>
            <a:pPr>
              <a:buNone/>
            </a:pPr>
            <a:r>
              <a:rPr lang="en-US" sz="2400" dirty="0" smtClean="0">
                <a:latin typeface="Times New Roman" pitchFamily="18" charset="0"/>
                <a:cs typeface="Times New Roman" pitchFamily="18" charset="0"/>
              </a:rPr>
              <a:t>	To improve the functionality and usability of the application, the following enhancements are recommended:</a:t>
            </a:r>
          </a:p>
          <a:p>
            <a:r>
              <a:rPr lang="en-US" sz="2400" b="1" dirty="0" smtClean="0">
                <a:latin typeface="Times New Roman" pitchFamily="18" charset="0"/>
                <a:cs typeface="Times New Roman" pitchFamily="18" charset="0"/>
              </a:rPr>
              <a:t>Enhanced Sign Language Detection</a:t>
            </a:r>
            <a:r>
              <a:rPr lang="en-US" sz="2400" dirty="0" smtClean="0">
                <a:latin typeface="Times New Roman" pitchFamily="18" charset="0"/>
                <a:cs typeface="Times New Roman" pitchFamily="18" charset="0"/>
              </a:rPr>
              <a:t>: Expand the model to recognize more gestures and improve accuracy by incorporating a larger dataset.</a:t>
            </a:r>
          </a:p>
          <a:p>
            <a:r>
              <a:rPr lang="en-US" sz="2400" b="1" dirty="0" smtClean="0">
                <a:latin typeface="Times New Roman" pitchFamily="18" charset="0"/>
                <a:cs typeface="Times New Roman" pitchFamily="18" charset="0"/>
              </a:rPr>
              <a:t>User Profiles</a:t>
            </a:r>
            <a:r>
              <a:rPr lang="en-US" sz="2400" dirty="0" smtClean="0">
                <a:latin typeface="Times New Roman" pitchFamily="18" charset="0"/>
                <a:cs typeface="Times New Roman" pitchFamily="18" charset="0"/>
              </a:rPr>
              <a:t>: Allow users to create profiles to save personalized settings, notes, and affirmations.</a:t>
            </a:r>
          </a:p>
          <a:p>
            <a:r>
              <a:rPr lang="en-US" sz="2400" b="1" dirty="0" smtClean="0">
                <a:latin typeface="Times New Roman" pitchFamily="18" charset="0"/>
                <a:cs typeface="Times New Roman" pitchFamily="18" charset="0"/>
              </a:rPr>
              <a:t>Data Export</a:t>
            </a:r>
            <a:r>
              <a:rPr lang="en-US" sz="2400" dirty="0" smtClean="0">
                <a:latin typeface="Times New Roman" pitchFamily="18" charset="0"/>
                <a:cs typeface="Times New Roman" pitchFamily="18" charset="0"/>
              </a:rPr>
              <a:t>: Implement functionality to export notes and affirmations to a file for backup.</a:t>
            </a:r>
          </a:p>
          <a:p>
            <a:r>
              <a:rPr lang="en-US" sz="2400" b="1" dirty="0" smtClean="0">
                <a:latin typeface="Times New Roman" pitchFamily="18" charset="0"/>
                <a:cs typeface="Times New Roman" pitchFamily="18" charset="0"/>
              </a:rPr>
              <a:t>Mobile Application</a:t>
            </a:r>
            <a:r>
              <a:rPr lang="en-US" sz="2400" dirty="0" smtClean="0">
                <a:latin typeface="Times New Roman" pitchFamily="18" charset="0"/>
                <a:cs typeface="Times New Roman" pitchFamily="18" charset="0"/>
              </a:rPr>
              <a:t>: Develop a mobile version of the dashboard for easier access on various devices.</a:t>
            </a:r>
          </a:p>
          <a:p>
            <a:r>
              <a:rPr lang="en-US" sz="2400" b="1" dirty="0" smtClean="0">
                <a:latin typeface="Times New Roman" pitchFamily="18" charset="0"/>
                <a:cs typeface="Times New Roman" pitchFamily="18" charset="0"/>
              </a:rPr>
              <a:t>Integration with Other APIs</a:t>
            </a:r>
            <a:r>
              <a:rPr lang="en-US" sz="2400" dirty="0" smtClean="0">
                <a:latin typeface="Times New Roman" pitchFamily="18" charset="0"/>
                <a:cs typeface="Times New Roman" pitchFamily="18" charset="0"/>
              </a:rPr>
              <a:t>: Integrate with external APIs (e.g., weather, task management) to provide more comprehensive information.</a:t>
            </a:r>
          </a:p>
          <a:p>
            <a:pPr>
              <a:buNone/>
            </a:pPr>
            <a:endParaRPr lang="en-US" dirty="0"/>
          </a:p>
        </p:txBody>
      </p:sp>
      <p:pic>
        <p:nvPicPr>
          <p:cNvPr id="4" name="Picture 2">
            <a:extLst>
              <a:ext uri="{FF2B5EF4-FFF2-40B4-BE49-F238E27FC236}">
                <a16:creationId xmlns:a16="http://schemas.microsoft.com/office/drawing/2014/main" xmlns="" id="{F8612576-84C7-3281-0A6F-37FA6C36F2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18653" y="2976466"/>
            <a:ext cx="2696547" cy="584775"/>
          </a:xfrm>
          <a:prstGeom prst="rect">
            <a:avLst/>
          </a:prstGeom>
        </p:spPr>
        <p:txBody>
          <a:bodyPr wrap="square">
            <a:spAutoFit/>
          </a:bodyPr>
          <a:lstStyle/>
          <a:p>
            <a:pPr algn="ctr"/>
            <a:r>
              <a:rPr lang="en-US" sz="3200" dirty="0" smtClean="0">
                <a:latin typeface="Times New Roman" pitchFamily="18" charset="0"/>
                <a:cs typeface="Times New Roman" pitchFamily="18" charset="0"/>
              </a:rPr>
              <a:t>THANK YOU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		    PROBLEM IDENTIFICATION</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90588" y="1643063"/>
            <a:ext cx="10526712" cy="401637"/>
          </a:xfrm>
        </p:spPr>
        <p:txBody>
          <a:bodyPr>
            <a:normAutofit lnSpcReduction="10000"/>
          </a:bodyPr>
          <a:lstStyle/>
          <a:p>
            <a:r>
              <a:rPr lang="en-IN"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852488" y="2197100"/>
            <a:ext cx="10564812" cy="4000499"/>
          </a:xfrm>
        </p:spPr>
        <p:txBody>
          <a:bodyPr>
            <a:normAutofit/>
          </a:bodyPr>
          <a:lstStyle/>
          <a:p>
            <a:pPr>
              <a:buNone/>
            </a:pPr>
            <a:r>
              <a:rPr lang="en-US" sz="2000" dirty="0" smtClean="0"/>
              <a:t>    </a:t>
            </a:r>
            <a:r>
              <a:rPr lang="en-US" sz="2000" dirty="0" smtClean="0">
                <a:latin typeface="Times New Roman" pitchFamily="18" charset="0"/>
                <a:cs typeface="Times New Roman" pitchFamily="18" charset="0"/>
              </a:rPr>
              <a:t>The application seeks to create a personal dashboard with real-time sign language detection, note management, and motivational affirmations. It must accurately interpret gestures, allow seamless note editing, and offer an easy-to-navigate interface.</a:t>
            </a:r>
          </a:p>
          <a:p>
            <a:pPr>
              <a:buNone/>
            </a:pPr>
            <a:r>
              <a:rPr lang="en-IN" sz="2000" b="1" dirty="0" smtClean="0">
                <a:latin typeface="Times New Roman" pitchFamily="18" charset="0"/>
                <a:cs typeface="Times New Roman" pitchFamily="18" charset="0"/>
              </a:rPr>
              <a:t>SOLUTION:</a:t>
            </a:r>
          </a:p>
          <a:p>
            <a:pPr>
              <a:buNone/>
            </a:pP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Tkinter</a:t>
            </a:r>
            <a:r>
              <a:rPr lang="en-US" sz="2000" dirty="0" smtClean="0">
                <a:latin typeface="Times New Roman" pitchFamily="18" charset="0"/>
                <a:cs typeface="Times New Roman" pitchFamily="18" charset="0"/>
              </a:rPr>
              <a:t>-based dashboard integrates a trained </a:t>
            </a:r>
            <a:r>
              <a:rPr lang="en-US" sz="2000" dirty="0" err="1" smtClean="0">
                <a:latin typeface="Times New Roman" pitchFamily="18" charset="0"/>
                <a:cs typeface="Times New Roman" pitchFamily="18" charset="0"/>
              </a:rPr>
              <a:t>TensorFlow</a:t>
            </a:r>
            <a:r>
              <a:rPr lang="en-US" sz="2000" dirty="0" smtClean="0">
                <a:latin typeface="Times New Roman" pitchFamily="18" charset="0"/>
                <a:cs typeface="Times New Roman" pitchFamily="18" charset="0"/>
              </a:rPr>
              <a:t> model for real-time sign language detection, a note-taking module, and motivational affirmations. Webcam frames are preprocessed for compatibility with the model, while threading ensures responsiveness. The application allows easy note editing, displays a calendar, and updates time and date automatically, providing an accessible, interactive personal dashboard.</a:t>
            </a:r>
            <a:endParaRPr lang="en-US" sz="2000" dirty="0">
              <a:latin typeface="Times New Roman" pitchFamily="18" charset="0"/>
              <a:cs typeface="Times New Roman" pitchFamily="18" charset="0"/>
            </a:endParaRPr>
          </a:p>
        </p:txBody>
      </p:sp>
      <p:pic>
        <p:nvPicPr>
          <p:cNvPr id="7" name="Picture 2">
            <a:extLst>
              <a:ext uri="{FF2B5EF4-FFF2-40B4-BE49-F238E27FC236}">
                <a16:creationId xmlns:a16="http://schemas.microsoft.com/office/drawing/2014/main" xmlns="" id="{E0D4A985-F628-556F-96B2-F5D6FD69110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579121"/>
            <a:ext cx="10498772" cy="822960"/>
          </a:xfrm>
        </p:spPr>
        <p:txBody>
          <a:bodyPr>
            <a:normAutofit/>
          </a:bodyPr>
          <a:lstStyle/>
          <a:p>
            <a:r>
              <a:rPr lang="en-US" sz="3600" dirty="0" smtClean="0">
                <a:latin typeface="Times New Roman" pitchFamily="18" charset="0"/>
                <a:cs typeface="Times New Roman" pitchFamily="18" charset="0"/>
              </a:rPr>
              <a:t>			     DISADVANTAGES</a:t>
            </a:r>
            <a:endParaRPr lang="en-US" sz="36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9788" y="1534160"/>
            <a:ext cx="10478452" cy="4655503"/>
          </a:xfrm>
        </p:spPr>
        <p:txBody>
          <a:bodyPr>
            <a:normAutofit fontScale="92500" lnSpcReduction="10000"/>
          </a:bodyPr>
          <a:lstStyle/>
          <a:p>
            <a:r>
              <a:rPr lang="en-US" sz="2600" b="1" dirty="0" smtClean="0">
                <a:latin typeface="Times New Roman" pitchFamily="18" charset="0"/>
                <a:cs typeface="Times New Roman" pitchFamily="18" charset="0"/>
              </a:rPr>
              <a:t>Limited Sign Detection Scope</a:t>
            </a:r>
            <a:r>
              <a:rPr lang="en-US" sz="2600" dirty="0" smtClean="0">
                <a:latin typeface="Times New Roman" pitchFamily="18" charset="0"/>
                <a:cs typeface="Times New Roman" pitchFamily="18" charset="0"/>
              </a:rPr>
              <a:t>: Recognizes only a specific set of signs, which may not cover all communication needs in sign language.</a:t>
            </a:r>
          </a:p>
          <a:p>
            <a:r>
              <a:rPr lang="en-US" sz="2600" b="1" dirty="0" smtClean="0">
                <a:latin typeface="Times New Roman" pitchFamily="18" charset="0"/>
                <a:cs typeface="Times New Roman" pitchFamily="18" charset="0"/>
              </a:rPr>
              <a:t>High Resource Usage</a:t>
            </a:r>
            <a:r>
              <a:rPr lang="en-US" sz="2600" dirty="0" smtClean="0">
                <a:latin typeface="Times New Roman" pitchFamily="18" charset="0"/>
                <a:cs typeface="Times New Roman" pitchFamily="18" charset="0"/>
              </a:rPr>
              <a:t>: Continuous video processing and machine learning can be resource-intensive, potentially slowing down system performance on lower-spec devices.</a:t>
            </a:r>
          </a:p>
          <a:p>
            <a:r>
              <a:rPr lang="en-US" sz="2600" b="1" dirty="0" smtClean="0">
                <a:latin typeface="Times New Roman" pitchFamily="18" charset="0"/>
                <a:cs typeface="Times New Roman" pitchFamily="18" charset="0"/>
              </a:rPr>
              <a:t>Dependency on Camera Quality</a:t>
            </a:r>
            <a:r>
              <a:rPr lang="en-US" sz="2600" dirty="0" smtClean="0">
                <a:latin typeface="Times New Roman" pitchFamily="18" charset="0"/>
                <a:cs typeface="Times New Roman" pitchFamily="18" charset="0"/>
              </a:rPr>
              <a:t>: Accurate detection requires a good-quality camera and consistent lighting, limiting functionality in low-light conditions or with lower-resolution cameras.</a:t>
            </a:r>
          </a:p>
          <a:p>
            <a:r>
              <a:rPr lang="en-US" sz="2600" b="1" dirty="0" smtClean="0">
                <a:latin typeface="Times New Roman" pitchFamily="18" charset="0"/>
                <a:cs typeface="Times New Roman" pitchFamily="18" charset="0"/>
              </a:rPr>
              <a:t>Privacy Concerns</a:t>
            </a:r>
            <a:r>
              <a:rPr lang="en-US" sz="2600" dirty="0" smtClean="0">
                <a:latin typeface="Times New Roman" pitchFamily="18" charset="0"/>
                <a:cs typeface="Times New Roman" pitchFamily="18" charset="0"/>
              </a:rPr>
              <a:t>: Requires camera access, which could raise privacy issues for some users who may be uncomfortable with continuous video monitoring.</a:t>
            </a:r>
          </a:p>
          <a:p>
            <a:r>
              <a:rPr lang="en-US" sz="2600" b="1" dirty="0" smtClean="0">
                <a:latin typeface="Times New Roman" pitchFamily="18" charset="0"/>
                <a:cs typeface="Times New Roman" pitchFamily="18" charset="0"/>
              </a:rPr>
              <a:t>Model Accuracy and Generalization</a:t>
            </a:r>
            <a:r>
              <a:rPr lang="en-US" sz="2600" dirty="0" smtClean="0">
                <a:latin typeface="Times New Roman" pitchFamily="18" charset="0"/>
                <a:cs typeface="Times New Roman" pitchFamily="18" charset="0"/>
              </a:rPr>
              <a:t>: The model may struggle to accurately interpret varied user gestures, especially with differences in hand positioning or lighting, potentially leading to errors.</a:t>
            </a:r>
          </a:p>
          <a:p>
            <a:pPr>
              <a:buNone/>
            </a:pPr>
            <a:endParaRPr lang="en-US" dirty="0" smtClean="0"/>
          </a:p>
          <a:p>
            <a:endParaRPr lang="en-US" dirty="0"/>
          </a:p>
        </p:txBody>
      </p:sp>
      <p:pic>
        <p:nvPicPr>
          <p:cNvPr id="7" name="Picture 2">
            <a:extLst>
              <a:ext uri="{FF2B5EF4-FFF2-40B4-BE49-F238E27FC236}">
                <a16:creationId xmlns:a16="http://schemas.microsoft.com/office/drawing/2014/main" xmlns="" id="{E0D4A985-F628-556F-96B2-F5D6FD69110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AA10A1-DA7D-BE80-50C1-22802D9C2DB3}"/>
              </a:ext>
            </a:extLst>
          </p:cNvPr>
          <p:cNvSpPr>
            <a:spLocks noGrp="1"/>
          </p:cNvSpPr>
          <p:nvPr>
            <p:ph idx="1"/>
          </p:nvPr>
        </p:nvSpPr>
        <p:spPr>
          <a:xfrm>
            <a:off x="785311" y="950913"/>
            <a:ext cx="10515600" cy="5907087"/>
          </a:xfrm>
        </p:spPr>
        <p:txBody>
          <a:bodyPr>
            <a:normAutofit/>
          </a:bodyPr>
          <a:lstStyle/>
          <a:p>
            <a:pPr marL="514350" indent="-514350">
              <a:lnSpc>
                <a:spcPct val="120000"/>
              </a:lnSpc>
              <a:buNone/>
            </a:pPr>
            <a:endParaRPr lang="en-US" sz="2000" b="1" u="sng" dirty="0" smtClean="0">
              <a:latin typeface="Times New Roman" pitchFamily="18" charset="0"/>
              <a:cs typeface="Times New Roman" pitchFamily="18" charset="0"/>
            </a:endParaRPr>
          </a:p>
          <a:p>
            <a:pPr marL="514350" indent="-514350">
              <a:lnSpc>
                <a:spcPct val="120000"/>
              </a:lnSpc>
              <a:buNone/>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motivation behind this project stems from the need to enhance inclusivity, organization, and daily motivation through technology. Sign language detection supports accessibility, making it easier for individuals with hearing or speech impairments to communicate in various environments. Additionally, integrating note-taking, real-time calendar updates, and affirmations within a single dashboard encourages productivity, positivity, and self-reflection. The goal is to build a smart, personal assistant that empowers users to manage daily tasks and stay motivated while embracing the transformative power of artificial intelligence and computer vision for a more inclusive future.</a:t>
            </a:r>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xmlns="" id="{9CD0B094-678F-5CB7-D5C3-C5C1038DD831}"/>
              </a:ext>
            </a:extLst>
          </p:cNvPr>
          <p:cNvSpPr txBox="1">
            <a:spLocks/>
          </p:cNvSpPr>
          <p:nvPr/>
        </p:nvSpPr>
        <p:spPr>
          <a:xfrm>
            <a:off x="2626435" y="410577"/>
            <a:ext cx="6939129" cy="808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None/>
            </a:pP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MOTIVATION OF THE PROJECT</a:t>
            </a:r>
            <a:endParaRPr lang="en-US" sz="33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335242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Integrated Dashboard</a:t>
            </a:r>
            <a:r>
              <a:rPr lang="en-US" sz="2400" dirty="0" smtClean="0">
                <a:latin typeface="Times New Roman" pitchFamily="18" charset="0"/>
                <a:cs typeface="Times New Roman" pitchFamily="18" charset="0"/>
              </a:rPr>
              <a:t>: Combines sign language recognition, note management, calendar, and affirmations in one interface.</a:t>
            </a:r>
          </a:p>
          <a:p>
            <a:r>
              <a:rPr lang="en-US" sz="2400" b="1" dirty="0" smtClean="0">
                <a:latin typeface="Times New Roman" pitchFamily="18" charset="0"/>
                <a:cs typeface="Times New Roman" pitchFamily="18" charset="0"/>
              </a:rPr>
              <a:t>Real-Time Sign Language Recognition</a:t>
            </a:r>
            <a:r>
              <a:rPr lang="en-US" sz="2400" dirty="0" smtClean="0">
                <a:latin typeface="Times New Roman" pitchFamily="18" charset="0"/>
                <a:cs typeface="Times New Roman" pitchFamily="18" charset="0"/>
              </a:rPr>
              <a:t>: Uses a custom-trained model to detect and classify specific sign language gestures for non-verbal communication.</a:t>
            </a:r>
          </a:p>
          <a:p>
            <a:r>
              <a:rPr lang="en-US" sz="2400" b="1" dirty="0" smtClean="0">
                <a:latin typeface="Times New Roman" pitchFamily="18" charset="0"/>
                <a:cs typeface="Times New Roman" pitchFamily="18" charset="0"/>
              </a:rPr>
              <a:t>Enhanced Note Module</a:t>
            </a:r>
            <a:r>
              <a:rPr lang="en-US" sz="2400" dirty="0" smtClean="0">
                <a:latin typeface="Times New Roman" pitchFamily="18" charset="0"/>
                <a:cs typeface="Times New Roman" pitchFamily="18" charset="0"/>
              </a:rPr>
              <a:t>: Allows users to add, edit, and display notes easily, enabling better task and thought management.</a:t>
            </a:r>
          </a:p>
          <a:p>
            <a:r>
              <a:rPr lang="en-US" sz="2400" b="1" dirty="0" smtClean="0">
                <a:latin typeface="Times New Roman" pitchFamily="18" charset="0"/>
                <a:cs typeface="Times New Roman" pitchFamily="18" charset="0"/>
              </a:rPr>
              <a:t>Calendar Feature</a:t>
            </a:r>
            <a:r>
              <a:rPr lang="en-US" sz="2400" dirty="0" smtClean="0">
                <a:latin typeface="Times New Roman" pitchFamily="18" charset="0"/>
                <a:cs typeface="Times New Roman" pitchFamily="18" charset="0"/>
              </a:rPr>
              <a:t>: Supports event scheduling and tracking for streamlined time management.</a:t>
            </a:r>
          </a:p>
          <a:p>
            <a:r>
              <a:rPr lang="en-US" sz="2400" b="1" dirty="0" smtClean="0">
                <a:latin typeface="Times New Roman" pitchFamily="18" charset="0"/>
                <a:cs typeface="Times New Roman" pitchFamily="18" charset="0"/>
              </a:rPr>
              <a:t>Affirmations Display</a:t>
            </a:r>
            <a:r>
              <a:rPr lang="en-US" sz="2400" dirty="0" smtClean="0">
                <a:latin typeface="Times New Roman" pitchFamily="18" charset="0"/>
                <a:cs typeface="Times New Roman" pitchFamily="18" charset="0"/>
              </a:rPr>
              <a:t>: Centralized, positive affirmations designed to promote well-being and motivation throughout the day.</a:t>
            </a:r>
          </a:p>
          <a:p>
            <a:r>
              <a:rPr lang="en-US" sz="2400" b="1" dirty="0" smtClean="0">
                <a:latin typeface="Times New Roman" pitchFamily="18" charset="0"/>
                <a:cs typeface="Times New Roman" pitchFamily="18" charset="0"/>
              </a:rPr>
              <a:t>Inclusive Design</a:t>
            </a:r>
            <a:r>
              <a:rPr lang="en-US" sz="2400" dirty="0" smtClean="0">
                <a:latin typeface="Times New Roman" pitchFamily="18" charset="0"/>
                <a:cs typeface="Times New Roman" pitchFamily="18" charset="0"/>
              </a:rPr>
              <a:t>: Aims to support a broader range of users, including those needing non-verbal, gesture-based interaction.</a:t>
            </a:r>
            <a:endParaRPr lang="en-US"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b="1" dirty="0" smtClean="0">
                <a:latin typeface="Times New Roman" pitchFamily="18" charset="0"/>
                <a:cs typeface="Times New Roman" pitchFamily="18" charset="0"/>
              </a:rPr>
              <a:t>ADVANTAGES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600" b="1" dirty="0" smtClean="0">
                <a:latin typeface="Times New Roman" pitchFamily="18" charset="0"/>
                <a:cs typeface="Times New Roman" pitchFamily="18" charset="0"/>
              </a:rPr>
              <a:t>Enhanced Accessibility</a:t>
            </a:r>
            <a:r>
              <a:rPr lang="en-US" sz="2600" dirty="0" smtClean="0">
                <a:latin typeface="Times New Roman" pitchFamily="18" charset="0"/>
                <a:cs typeface="Times New Roman" pitchFamily="18" charset="0"/>
              </a:rPr>
              <a:t>: Facilitates non-verbal communication for users with speech or hearing impairments through real-time sign language detection.</a:t>
            </a:r>
          </a:p>
          <a:p>
            <a:r>
              <a:rPr lang="en-US" sz="2600" b="1" dirty="0" smtClean="0">
                <a:latin typeface="Times New Roman" pitchFamily="18" charset="0"/>
                <a:cs typeface="Times New Roman" pitchFamily="18" charset="0"/>
              </a:rPr>
              <a:t>Multi-Functionality</a:t>
            </a:r>
            <a:r>
              <a:rPr lang="en-US" sz="2600" dirty="0" smtClean="0">
                <a:latin typeface="Times New Roman" pitchFamily="18" charset="0"/>
                <a:cs typeface="Times New Roman" pitchFamily="18" charset="0"/>
              </a:rPr>
              <a:t>: Combines multiple features (notes, calendar, affirmations) in a single dashboard, reducing the need for multiple apps.</a:t>
            </a:r>
          </a:p>
          <a:p>
            <a:r>
              <a:rPr lang="en-US" sz="2600" b="1" dirty="0" smtClean="0">
                <a:latin typeface="Times New Roman" pitchFamily="18" charset="0"/>
                <a:cs typeface="Times New Roman" pitchFamily="18" charset="0"/>
              </a:rPr>
              <a:t>Improved Productivity</a:t>
            </a:r>
            <a:r>
              <a:rPr lang="en-US" sz="2600" dirty="0" smtClean="0">
                <a:latin typeface="Times New Roman" pitchFamily="18" charset="0"/>
                <a:cs typeface="Times New Roman" pitchFamily="18" charset="0"/>
              </a:rPr>
              <a:t>: Allows users to manage tasks, notes, and schedules conveniently, fostering better organization.</a:t>
            </a:r>
          </a:p>
          <a:p>
            <a:r>
              <a:rPr lang="en-US" sz="2600" b="1" dirty="0" smtClean="0">
                <a:latin typeface="Times New Roman" pitchFamily="18" charset="0"/>
                <a:cs typeface="Times New Roman" pitchFamily="18" charset="0"/>
              </a:rPr>
              <a:t>Positive Reinforcement</a:t>
            </a:r>
            <a:r>
              <a:rPr lang="en-US" sz="2600" dirty="0" smtClean="0">
                <a:latin typeface="Times New Roman" pitchFamily="18" charset="0"/>
                <a:cs typeface="Times New Roman" pitchFamily="18" charset="0"/>
              </a:rPr>
              <a:t>: Displays motivational affirmations to support a positive mindset throughout the day.</a:t>
            </a:r>
          </a:p>
          <a:p>
            <a:r>
              <a:rPr lang="en-US" sz="2600" b="1" dirty="0" smtClean="0">
                <a:latin typeface="Times New Roman" pitchFamily="18" charset="0"/>
                <a:cs typeface="Times New Roman" pitchFamily="18" charset="0"/>
              </a:rPr>
              <a:t>User-Friendly</a:t>
            </a:r>
            <a:r>
              <a:rPr lang="en-US" sz="2600" dirty="0" smtClean="0">
                <a:latin typeface="Times New Roman" pitchFamily="18" charset="0"/>
                <a:cs typeface="Times New Roman" pitchFamily="18" charset="0"/>
              </a:rPr>
              <a:t>: Simple, intuitive design with easy-to-navigate features, catering to diverse user needs.</a:t>
            </a:r>
          </a:p>
          <a:p>
            <a:r>
              <a:rPr lang="en-US" sz="2600" b="1" dirty="0" smtClean="0">
                <a:latin typeface="Times New Roman" pitchFamily="18" charset="0"/>
                <a:cs typeface="Times New Roman" pitchFamily="18" charset="0"/>
              </a:rPr>
              <a:t>Real-Time Interaction</a:t>
            </a:r>
            <a:r>
              <a:rPr lang="en-US" sz="2600" dirty="0" smtClean="0">
                <a:latin typeface="Times New Roman" pitchFamily="18" charset="0"/>
                <a:cs typeface="Times New Roman" pitchFamily="18" charset="0"/>
              </a:rPr>
              <a:t>: Instantaneous gesture recognition ensures prompt response, making the system feel responsive and reliable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b="1" dirty="0" smtClean="0">
                <a:latin typeface="Times New Roman" pitchFamily="18" charset="0"/>
                <a:cs typeface="Times New Roman" pitchFamily="18" charset="0"/>
              </a:rPr>
              <a:t>SYSTEM REQUIREMENTS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717040"/>
            <a:ext cx="10515600" cy="4459923"/>
          </a:xfrm>
        </p:spPr>
        <p:txBody>
          <a:bodyPr>
            <a:normAutofit lnSpcReduction="10000"/>
          </a:bodyPr>
          <a:lstStyle/>
          <a:p>
            <a:pPr>
              <a:buNone/>
            </a:pPr>
            <a:r>
              <a:rPr lang="en-US" sz="2400" b="1" dirty="0" smtClean="0">
                <a:latin typeface="Times New Roman" pitchFamily="18" charset="0"/>
                <a:cs typeface="Times New Roman" pitchFamily="18" charset="0"/>
              </a:rPr>
              <a:t>SOFTWARER EQUIREMENTS:</a:t>
            </a:r>
          </a:p>
          <a:p>
            <a:pPr lvl="2"/>
            <a:r>
              <a:rPr lang="en-US" b="1" dirty="0" smtClean="0">
                <a:latin typeface="Times New Roman" pitchFamily="18" charset="0"/>
                <a:cs typeface="Times New Roman" pitchFamily="18" charset="0"/>
              </a:rPr>
              <a:t>Programming Language:</a:t>
            </a:r>
            <a:r>
              <a:rPr lang="en-US" dirty="0" smtClean="0">
                <a:latin typeface="Times New Roman" pitchFamily="18" charset="0"/>
                <a:cs typeface="Times New Roman" pitchFamily="18" charset="0"/>
              </a:rPr>
              <a:t>Python3.x</a:t>
            </a:r>
            <a:endParaRPr lang="en-US" sz="1600"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Libraries:</a:t>
            </a:r>
          </a:p>
          <a:p>
            <a:pPr lvl="3"/>
            <a:r>
              <a:rPr lang="en-US" dirty="0" err="1" smtClean="0">
                <a:latin typeface="Times New Roman" pitchFamily="18" charset="0"/>
                <a:cs typeface="Times New Roman" pitchFamily="18" charset="0"/>
              </a:rPr>
              <a:t>OpenCV</a:t>
            </a:r>
            <a:endParaRPr lang="en-US" sz="1400" dirty="0" smtClean="0">
              <a:latin typeface="Times New Roman" pitchFamily="18" charset="0"/>
              <a:cs typeface="Times New Roman" pitchFamily="18" charset="0"/>
            </a:endParaRPr>
          </a:p>
          <a:p>
            <a:pPr lvl="3"/>
            <a:r>
              <a:rPr lang="en-US" dirty="0" err="1" smtClean="0">
                <a:latin typeface="Times New Roman" pitchFamily="18" charset="0"/>
                <a:cs typeface="Times New Roman" pitchFamily="18" charset="0"/>
              </a:rPr>
              <a:t>Tkcalendar</a:t>
            </a:r>
            <a:endParaRPr lang="en-US" sz="1400" dirty="0" smtClean="0">
              <a:latin typeface="Times New Roman" pitchFamily="18" charset="0"/>
              <a:cs typeface="Times New Roman" pitchFamily="18" charset="0"/>
            </a:endParaRPr>
          </a:p>
          <a:p>
            <a:pPr lvl="3"/>
            <a:r>
              <a:rPr lang="en-US" dirty="0" err="1" smtClean="0">
                <a:latin typeface="Times New Roman" pitchFamily="18" charset="0"/>
                <a:cs typeface="Times New Roman" pitchFamily="18" charset="0"/>
              </a:rPr>
              <a:t>Tkinter</a:t>
            </a:r>
            <a:endParaRPr lang="en-US" sz="1400" dirty="0" smtClean="0">
              <a:latin typeface="Times New Roman" pitchFamily="18" charset="0"/>
              <a:cs typeface="Times New Roman" pitchFamily="18" charset="0"/>
            </a:endParaRPr>
          </a:p>
          <a:p>
            <a:pPr lvl="3"/>
            <a:r>
              <a:rPr lang="en-US" dirty="0" err="1" smtClean="0">
                <a:latin typeface="Times New Roman" pitchFamily="18" charset="0"/>
                <a:cs typeface="Times New Roman" pitchFamily="18" charset="0"/>
              </a:rPr>
              <a:t>TensorFlow</a:t>
            </a:r>
            <a:endParaRPr lang="en-US" sz="1400" dirty="0" smtClean="0">
              <a:latin typeface="Times New Roman" pitchFamily="18" charset="0"/>
              <a:cs typeface="Times New Roman" pitchFamily="18" charset="0"/>
            </a:endParaRPr>
          </a:p>
          <a:p>
            <a:pPr lvl="3"/>
            <a:r>
              <a:rPr lang="en-US" dirty="0" err="1" smtClean="0">
                <a:latin typeface="Times New Roman" pitchFamily="18" charset="0"/>
                <a:cs typeface="Times New Roman" pitchFamily="18" charset="0"/>
              </a:rPr>
              <a:t>Matplotlib</a:t>
            </a:r>
            <a:endParaRPr lang="en-US" sz="1400" dirty="0" smtClean="0">
              <a:latin typeface="Times New Roman" pitchFamily="18" charset="0"/>
              <a:cs typeface="Times New Roman" pitchFamily="18" charset="0"/>
            </a:endParaRPr>
          </a:p>
          <a:p>
            <a:pPr lvl="3"/>
            <a:r>
              <a:rPr lang="en-US" dirty="0" err="1" smtClean="0">
                <a:latin typeface="Times New Roman" pitchFamily="18" charset="0"/>
                <a:cs typeface="Times New Roman" pitchFamily="18" charset="0"/>
              </a:rPr>
              <a:t>NumPy</a:t>
            </a:r>
            <a:endParaRPr lang="en-US" sz="1400"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Operating System:</a:t>
            </a:r>
          </a:p>
          <a:p>
            <a:pPr lvl="3"/>
            <a:r>
              <a:rPr lang="en-US" dirty="0" smtClean="0">
                <a:latin typeface="Times New Roman" pitchFamily="18" charset="0"/>
                <a:cs typeface="Times New Roman" pitchFamily="18" charset="0"/>
              </a:rPr>
              <a:t>Windows10 or higher</a:t>
            </a:r>
            <a:endParaRPr lang="en-US" sz="1400" dirty="0" smtClean="0">
              <a:latin typeface="Times New Roman" pitchFamily="18" charset="0"/>
              <a:cs typeface="Times New Roman" pitchFamily="18" charset="0"/>
            </a:endParaRPr>
          </a:p>
          <a:p>
            <a:pPr lvl="3"/>
            <a:r>
              <a:rPr lang="en-US" dirty="0" smtClean="0">
                <a:latin typeface="Times New Roman" pitchFamily="18" charset="0"/>
                <a:cs typeface="Times New Roman" pitchFamily="18" charset="0"/>
              </a:rPr>
              <a:t>Raspberry pi OS</a:t>
            </a:r>
            <a:endParaRPr lang="en-US" sz="1400"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Integrated Development Environment(IDE):</a:t>
            </a:r>
          </a:p>
          <a:p>
            <a:pPr lvl="3"/>
            <a:r>
              <a:rPr lang="en-US" dirty="0" err="1" smtClean="0">
                <a:latin typeface="Times New Roman" pitchFamily="18" charset="0"/>
                <a:cs typeface="Times New Roman" pitchFamily="18" charset="0"/>
              </a:rPr>
              <a:t>Thonny</a:t>
            </a:r>
            <a:endParaRPr lang="en-US" sz="1400" dirty="0" smtClean="0">
              <a:latin typeface="Times New Roman" pitchFamily="18" charset="0"/>
              <a:cs typeface="Times New Roman" pitchFamily="18" charset="0"/>
            </a:endParaRPr>
          </a:p>
          <a:p>
            <a:pPr lvl="3"/>
            <a:r>
              <a:rPr lang="en-US" dirty="0" smtClean="0">
                <a:latin typeface="Times New Roman" pitchFamily="18" charset="0"/>
                <a:cs typeface="Times New Roman" pitchFamily="18" charset="0"/>
              </a:rPr>
              <a:t>Visual Studio Code(</a:t>
            </a:r>
            <a:r>
              <a:rPr lang="en-US" dirty="0" err="1" smtClean="0">
                <a:latin typeface="Times New Roman" pitchFamily="18" charset="0"/>
                <a:cs typeface="Times New Roman" pitchFamily="18" charset="0"/>
              </a:rPr>
              <a:t>VSCode</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dirty="0"/>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SYSTEM REQUIREMENTS</a:t>
            </a:r>
            <a:endParaRPr lang="en-US" sz="3600" dirty="0"/>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HARDWARE REQUIREMENTS:</a:t>
            </a:r>
            <a:endParaRPr lang="en-US" b="1" u="sng"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Web cam:</a:t>
            </a:r>
            <a:r>
              <a:rPr lang="en-US" sz="1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least 720p resolution for clear image capture.</a:t>
            </a:r>
            <a:endParaRPr lang="en-US" sz="1600" dirty="0" smtClean="0">
              <a:latin typeface="Times New Roman" pitchFamily="18" charset="0"/>
              <a:cs typeface="Times New Roman" pitchFamily="18" charset="0"/>
            </a:endParaRPr>
          </a:p>
          <a:p>
            <a:pPr lvl="2"/>
            <a:r>
              <a:rPr lang="en-US" sz="2400" b="1" dirty="0" smtClean="0">
                <a:latin typeface="Times New Roman" pitchFamily="18" charset="0"/>
                <a:cs typeface="Times New Roman" pitchFamily="18" charset="0"/>
              </a:rPr>
              <a:t>Computer Specifications: </a:t>
            </a:r>
            <a:r>
              <a:rPr lang="en-US" b="1" dirty="0" smtClean="0">
                <a:latin typeface="Times New Roman" pitchFamily="18" charset="0"/>
                <a:cs typeface="Times New Roman" pitchFamily="18" charset="0"/>
              </a:rPr>
              <a:t>Processor</a:t>
            </a:r>
            <a:r>
              <a:rPr lang="en-US" dirty="0" smtClean="0">
                <a:latin typeface="Times New Roman" pitchFamily="18" charset="0"/>
                <a:cs typeface="Times New Roman" pitchFamily="18" charset="0"/>
              </a:rPr>
              <a:t>- Intel i3 or above (or equivalent AMD),</a:t>
            </a:r>
            <a:r>
              <a:rPr lang="en-US" b="1" dirty="0" smtClean="0">
                <a:latin typeface="Times New Roman" pitchFamily="18" charset="0"/>
                <a:cs typeface="Times New Roman" pitchFamily="18" charset="0"/>
              </a:rPr>
              <a:t>RAM</a:t>
            </a:r>
            <a:r>
              <a:rPr lang="en-US" dirty="0" smtClean="0">
                <a:latin typeface="Times New Roman" pitchFamily="18" charset="0"/>
                <a:cs typeface="Times New Roman" pitchFamily="18" charset="0"/>
              </a:rPr>
              <a:t>- Minimum 4 GB (8 GB or higher recommended for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tasks), </a:t>
            </a:r>
            <a:r>
              <a:rPr lang="en-US" b="1" dirty="0" smtClean="0">
                <a:latin typeface="Times New Roman" pitchFamily="18" charset="0"/>
                <a:cs typeface="Times New Roman" pitchFamily="18" charset="0"/>
              </a:rPr>
              <a:t>Storage</a:t>
            </a:r>
            <a:r>
              <a:rPr lang="en-US" dirty="0" smtClean="0">
                <a:latin typeface="Times New Roman" pitchFamily="18" charset="0"/>
                <a:cs typeface="Times New Roman" pitchFamily="18" charset="0"/>
              </a:rPr>
              <a:t>- At least 500 MB of free space for the project files, libraries, and trained model.</a:t>
            </a:r>
            <a:endParaRPr lang="en-US" sz="1800" dirty="0" smtClean="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Microcontroller: </a:t>
            </a:r>
            <a:r>
              <a:rPr lang="en-US" dirty="0" smtClean="0">
                <a:latin typeface="Times New Roman" pitchFamily="18" charset="0"/>
                <a:cs typeface="Times New Roman" pitchFamily="18" charset="0"/>
              </a:rPr>
              <a:t>Raspberry pi </a:t>
            </a:r>
            <a:r>
              <a:rPr lang="en-US" dirty="0" err="1" smtClean="0">
                <a:latin typeface="Times New Roman" pitchFamily="18" charset="0"/>
                <a:cs typeface="Times New Roman" pitchFamily="18" charset="0"/>
              </a:rPr>
              <a:t>pico</a:t>
            </a:r>
            <a:endParaRPr lang="en-US" sz="1600" dirty="0" smtClean="0">
              <a:latin typeface="Times New Roman" pitchFamily="18" charset="0"/>
              <a:cs typeface="Times New Roman" pitchFamily="18" charset="0"/>
            </a:endParaRPr>
          </a:p>
          <a:p>
            <a:endParaRPr lang="en-US" dirty="0"/>
          </a:p>
        </p:txBody>
      </p:sp>
      <p:pic>
        <p:nvPicPr>
          <p:cNvPr id="4" name="Picture 2">
            <a:extLst>
              <a:ext uri="{FF2B5EF4-FFF2-40B4-BE49-F238E27FC236}">
                <a16:creationId xmlns:a16="http://schemas.microsoft.com/office/drawing/2014/main" xmlns="" id="{ED602D82-E584-C8A4-3D7B-12FADC23323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4763"/>
            <a:ext cx="1660525" cy="94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920</Words>
  <Application>Microsoft Office PowerPoint</Application>
  <PresentationFormat>Custom</PresentationFormat>
  <Paragraphs>104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SRM INSTITUTE OF SCIENCE AND TECHNOLOGY RAMAPURAM FACULTY OF ENGINEERING AND TECHNOLOGY DEPARTMENT OF INFORMATION TECHNOLOGY 18CSP107L-Minor Project  Final Review  Smart Living with DigiReflect: An IoT Platform for Efficient Task Management</vt:lpstr>
      <vt:lpstr>ABSTRACT</vt:lpstr>
      <vt:lpstr>      PROBLEM IDENTIFICATION</vt:lpstr>
      <vt:lpstr>Slide 4</vt:lpstr>
      <vt:lpstr>Slide 5</vt:lpstr>
      <vt:lpstr>PROPOSED SYSTEM</vt:lpstr>
      <vt:lpstr>    ADVANTAGES</vt:lpstr>
      <vt:lpstr>   SYSTEM REQUIREMENTS</vt:lpstr>
      <vt:lpstr>   SYSTEM REQUIREMENTS</vt:lpstr>
      <vt:lpstr>SYSTEM ARCHITECTURE</vt:lpstr>
      <vt:lpstr> Full Modules presentation with algorithms</vt:lpstr>
      <vt:lpstr> Full Modules presentation with algorithms</vt:lpstr>
      <vt:lpstr>SAMPLE CODE</vt:lpstr>
      <vt:lpstr>SAMPLE CODE</vt:lpstr>
      <vt:lpstr>SAMPLE CODE</vt:lpstr>
      <vt:lpstr>SAMPLE CODE</vt:lpstr>
      <vt:lpstr>SAMPLE CODE</vt:lpstr>
      <vt:lpstr>SAMPLE CODE</vt:lpstr>
      <vt:lpstr>DASHBOARD INTERFACE</vt:lpstr>
      <vt:lpstr>CALENDAR POP UP</vt:lpstr>
      <vt:lpstr>SMART MIRROR DISPLAY</vt:lpstr>
      <vt:lpstr>SMART MIRROR DISPLAY</vt:lpstr>
      <vt:lpstr>CONCLUSION</vt:lpstr>
      <vt:lpstr>FUTURE ENHANCEMENT</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FACULTY OF ENGINEERING AND TECHNOLOGY DEPARTMENT OF INFORMATION TECHNOLOGY 18CSP107L-Minor Project  Zeroth Review  Smart Living with DigiReflect: An IoT Platform for Efficient Task Management</dc:title>
  <dc:creator>Anisha Kamal</dc:creator>
  <cp:lastModifiedBy>durgas</cp:lastModifiedBy>
  <cp:revision>55</cp:revision>
  <dcterms:created xsi:type="dcterms:W3CDTF">2024-06-08T07:45:58Z</dcterms:created>
  <dcterms:modified xsi:type="dcterms:W3CDTF">2024-11-08T03:05:48Z</dcterms:modified>
</cp:coreProperties>
</file>