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7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0DD8-94D7-334D-8C78-6838819C1E05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318BB-4187-EC4A-AF26-3BF74ABB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AB82-CA26-0B0D-C441-CF154861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8DF79-94F3-763B-A763-D67379975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F159-95BD-4C73-2C07-12974530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BCB-EC17-4A46-A793-BEFEF0B67E7C}" type="datetime1">
              <a:rPr lang="en-CA" smtClean="0"/>
              <a:t>2024-07-26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AF8A-E23F-A190-4DA8-E5427AA2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Athira Beena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2A90-F53A-922D-B13B-1B5C4448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C3D9-A523-4F0C-CEC5-4040B8B4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5C747-621B-107E-A521-FFE2357EE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BCD8-D2F4-4F3D-D651-C07A0286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2746-E80B-0F4D-8C52-A2E9D6F59A28}" type="datetime1">
              <a:rPr lang="en-CA" smtClean="0"/>
              <a:t>2024-07-26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0C1F-4842-30AA-98CE-8E3A34EF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Athira Beena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F837-795D-28A6-A08A-64D312B6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1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7E6F1-358B-0F26-B5D3-D6CA43EBC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5586B-DAC0-D737-8316-00AFF637E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310A4-4A26-136F-7CAA-7DAB6FC3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B37E-CB3E-354D-99A1-8C2A54312A91}" type="datetime1">
              <a:rPr lang="en-CA" smtClean="0"/>
              <a:t>2024-07-26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39AA4-4B7A-8EC3-759F-153C9443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Athira Beena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54CE-73CD-3859-F3D9-289F653E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BE58-E4AF-3F8A-4AD7-8A07A37D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E5DE-2002-5FD3-7969-735CC514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E91E-6F30-19FD-DB7D-6698EB57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DCA8-1A2A-CF46-B1CA-E444225B66C8}" type="datetime1">
              <a:rPr lang="en-CA" smtClean="0"/>
              <a:t>2024-07-26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66B4-5A41-EEB7-7198-1CA79F51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Athira Beena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83D6-2EAB-257C-7638-815002DC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6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B3BA-6899-DB77-593D-A5ABB005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8338-5984-C444-CFAC-E1E0A35F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C6C3-C6F3-83CA-F90B-23D91A35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A11-E04D-BB4F-8549-61547704C7F7}" type="datetime1">
              <a:rPr lang="en-CA" smtClean="0"/>
              <a:t>2024-07-26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6A1C9-3818-0A99-DF63-94CB0C12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Athira Beena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E52D-81E1-EABC-C540-A008A09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6E50-9A8B-FB2B-0458-D0680B75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65BC-9314-E1E0-8438-35EB7DD1E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FDF27-1626-7EAB-77A4-AFA49635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F7FAF-4340-6571-4632-BC6AED06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BE56-C52D-0243-85D9-6D80A7783064}" type="datetime1">
              <a:rPr lang="en-CA" smtClean="0"/>
              <a:t>2024-07-26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A47FF-E4F0-BC99-BC28-4E1CDD48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Athira Beena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85B3A-9107-0122-BA3A-7C293698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BCD5-31F1-3E5D-EC72-F3EB26A4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E0C4F-F384-FDDE-A902-417EAEC5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8209F-FF4E-F242-6243-5A06EB50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613AA-82A8-2249-E26A-E4C360C03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8648E-1ACD-8B83-ABB4-09241DB24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B13EF-ECDD-E795-1239-708A0AE0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8B8F-70DF-0446-A2EB-3B17760EF7C3}" type="datetime1">
              <a:rPr lang="en-CA" smtClean="0"/>
              <a:t>2024-07-26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21945-4F82-F4BF-0C89-871A325E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Athira Beena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ABA0E-5C03-6901-6CFA-ABF05254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AADB-E00A-DF6E-9F5D-C2DBDCA8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8D776-CD3C-1264-8D9B-839A37FD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F0B3-CA4C-1C4F-AA51-DDD7ADD020B9}" type="datetime1">
              <a:rPr lang="en-CA" smtClean="0"/>
              <a:t>2024-07-26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A7F0D-362D-F758-DB9F-620AEC26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Athira Beena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487F6-8F6B-A200-9F19-4CFEA548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6D60F-2010-7BA4-C03D-CE008316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8FA-0482-3946-8AD9-09921AA382C2}" type="datetime1">
              <a:rPr lang="en-CA" smtClean="0"/>
              <a:t>2024-07-26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F621E-5C76-677C-3B8E-64A7D58E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Athira Beena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5F29B-3416-E2C3-FAE9-1946B70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AC5-B75D-34D8-8501-0A63478E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34FE-FC38-5F13-FC24-64187C12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413F9-E626-A743-94B5-E23E35E2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2FE33-E586-5065-07E0-C889F74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2543-D2D6-4E44-9B4C-EC37D5E992B5}" type="datetime1">
              <a:rPr lang="en-CA" smtClean="0"/>
              <a:t>2024-07-26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853B0-B472-15CD-BFEA-AA95A58F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Athira Beena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D103-40D1-D1DA-F48F-5077B599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CDE6-CDE6-C4DF-1FC0-304BF571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404A1-5B64-B2DD-8D30-8A01A7C7B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F0975-55C1-4DFC-914D-37836EF7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785B-23F2-31D9-4760-9ADD4730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9CD3-FAB4-2D4F-BDBB-70EA915C4723}" type="datetime1">
              <a:rPr lang="en-CA" smtClean="0"/>
              <a:t>2024-07-26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9AC4D-1D86-D5B3-36D0-974615B4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Athira Beena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042D2-86F5-9EE5-F711-8A808339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6B29A-CDD6-9711-E226-9158ED7B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9374-8DB0-AC41-8522-E5E50436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E9DB-ED93-8FF5-B6F2-C0B6A52D4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EDBD3-2E4D-AB4E-8DBA-3683111FAAED}" type="datetime1">
              <a:rPr lang="en-CA" smtClean="0"/>
              <a:t>2024-07-26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7BEC4-60BB-4C35-7C75-265464BED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Athira Beena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1D3E-3B6B-DE19-6201-2E389F161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70747-06B7-F84A-8FEE-B4E5062D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bus transportation dashboard&#10;&#10;Description automatically generated">
            <a:extLst>
              <a:ext uri="{FF2B5EF4-FFF2-40B4-BE49-F238E27FC236}">
                <a16:creationId xmlns:a16="http://schemas.microsoft.com/office/drawing/2014/main" id="{9087231D-E7A7-526C-8B1C-9E57474F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719C-1227-2777-8D89-B5B1B346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09070" y="6536724"/>
            <a:ext cx="1075038" cy="319994"/>
          </a:xfrm>
        </p:spPr>
        <p:txBody>
          <a:bodyPr/>
          <a:lstStyle/>
          <a:p>
            <a:r>
              <a:rPr lang="en-US" dirty="0"/>
              <a:t>Athira Beena</a:t>
            </a:r>
          </a:p>
        </p:txBody>
      </p:sp>
    </p:spTree>
    <p:extLst>
      <p:ext uri="{BB962C8B-B14F-4D97-AF65-F5344CB8AC3E}">
        <p14:creationId xmlns:p14="http://schemas.microsoft.com/office/powerpoint/2010/main" val="65853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D598-FADE-C6D1-7FCE-EE73EDE4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0"/>
            <a:ext cx="10879246" cy="1507524"/>
          </a:xfrm>
        </p:spPr>
        <p:txBody>
          <a:bodyPr>
            <a:normAutofit/>
          </a:bodyPr>
          <a:lstStyle/>
          <a:p>
            <a:r>
              <a:rPr lang="en-CA" sz="28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CA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 Will </a:t>
            </a:r>
            <a:r>
              <a:rPr lang="en-CA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r>
              <a:rPr lang="en-CA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Stakeholders in Decision Making ?</a:t>
            </a:r>
            <a:br>
              <a:rPr lang="en-CA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CA" sz="1800" b="1" dirty="0">
                <a:solidFill>
                  <a:srgbClr val="0F4761"/>
                </a:solidFill>
                <a:effectLst/>
                <a:latin typeface="Snell Roundhand" panose="02000603080000090004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Snell Roundhand" panose="02000603080000090004" pitchFamily="2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93004-7DDB-A3C2-A325-BE8D85F06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110" y="903890"/>
            <a:ext cx="11098924" cy="5805829"/>
          </a:xfrm>
        </p:spPr>
        <p:txBody>
          <a:bodyPr>
            <a:normAutofit/>
          </a:bodyPr>
          <a:lstStyle/>
          <a:p>
            <a:endParaRPr lang="en-CA" dirty="0">
              <a:effectLst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17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Operational Efficiency: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Managers and Operations Teams: By analyzing ridership and capacity utilization, they can optimize bus schedules and routes, reduce operational costs, and ensure buses are used efficiently.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17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Improvement: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Service Teams: Demographic and satisfaction analysis helps tailor services to meet passenger needs, improving overall satisfaction and attracting more riders.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17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Planning: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Executives and Policymakers: Route performance and revenue analysis provide insights for long-term planning, enabling data-driven decisions on where to expand or cut services.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17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Financial Performance</a:t>
            </a:r>
            <a:r>
              <a:rPr lang="en-CA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Finance Teams: Revenue analysis assists in understanding profitability across routes, supporting budget allocations and pricing strategies.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17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Allocation: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Fleet Managers: Capacity utilization analysis helps in the effective allocation of buses, ensuring high-demand routes are well-served while reducing wastage on less busy routes.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17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and Customer Engagement: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Teams: Demographic analysis can inform targeted marketing campaigns to attract different user groups, enhancing rider engagement and satisfaction.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6C39D-48E3-E782-7A43-09097417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9873048" y="6356350"/>
            <a:ext cx="1479163" cy="36512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Snell Roundhand Black" panose="02000603080000090004" pitchFamily="2" charset="77"/>
              </a:rPr>
              <a:t>Athira Beena</a:t>
            </a:r>
          </a:p>
        </p:txBody>
      </p:sp>
    </p:spTree>
    <p:extLst>
      <p:ext uri="{BB962C8B-B14F-4D97-AF65-F5344CB8AC3E}">
        <p14:creationId xmlns:p14="http://schemas.microsoft.com/office/powerpoint/2010/main" val="145303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D7BB-5478-D09E-5091-05EEBDC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26" y="1250731"/>
            <a:ext cx="8954815" cy="4792717"/>
          </a:xfrm>
        </p:spPr>
        <p:txBody>
          <a:bodyPr>
            <a:normAutofit/>
          </a:bodyPr>
          <a:lstStyle/>
          <a:p>
            <a:br>
              <a:rPr lang="en-CA" b="1" dirty="0">
                <a:latin typeface="Snell Roundhand" panose="02000603080000090004" pitchFamily="2" charset="77"/>
              </a:rPr>
            </a:br>
            <a:r>
              <a:rPr lang="en-CA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High-Demand Routes </a:t>
            </a: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Increase the frequency of buses on high-demand routes during peak hours to reduce congestion and improve passenger satisfaction.</a:t>
            </a:r>
            <a:b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Low-Utilization Routes </a:t>
            </a: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targeted marketing campaigns to raise awareness and attract more riders to underutilized routes. </a:t>
            </a:r>
            <a:b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Bus Schedules Recommendation</a:t>
            </a: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bus utilization by time to identify peak and off-peak hours. Adjust schedules to match demand, ensuring more buses are available when needed and reducing service during low-demand times to save resources.</a:t>
            </a:r>
            <a:b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Recommendation: </a:t>
            </a:r>
            <a:r>
              <a:rPr lang="en-C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insights from the busiest and least busy routes to allocate buses and drivers more efficiently, ensuring optimal resource utilization across the network.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01B7-07AD-D5F8-C061-A43FA8A7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86344" y="6356350"/>
            <a:ext cx="2764221" cy="36512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Snell Roundhand Black" panose="02000603080000090004" pitchFamily="2" charset="77"/>
              </a:rPr>
              <a:t>Athira Beena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BBC1F-E5CD-1CB7-4993-FA65C374863F}"/>
              </a:ext>
            </a:extLst>
          </p:cNvPr>
          <p:cNvSpPr txBox="1"/>
          <p:nvPr/>
        </p:nvSpPr>
        <p:spPr>
          <a:xfrm>
            <a:off x="1555532" y="1397876"/>
            <a:ext cx="918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 for Optimizing Bus Transportation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815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5D2182-06C4-1717-3797-4BAD808F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68359" y="5202622"/>
            <a:ext cx="4099033" cy="462454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Snell Roundhand Black" panose="02000603080000090004" pitchFamily="2" charset="77"/>
              </a:rPr>
              <a:t>Athira Beena Thulaseedharan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931CE-2E0A-876B-EAC6-8D158C3FB829}"/>
              </a:ext>
            </a:extLst>
          </p:cNvPr>
          <p:cNvSpPr txBox="1"/>
          <p:nvPr/>
        </p:nvSpPr>
        <p:spPr>
          <a:xfrm>
            <a:off x="3405352" y="2827283"/>
            <a:ext cx="47296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nell Roundhand Black" panose="02000603080000090004" pitchFamily="2" charset="77"/>
              </a:rPr>
              <a:t>Thank you for reading</a:t>
            </a:r>
          </a:p>
          <a:p>
            <a:r>
              <a:rPr lang="en-US" sz="3200" b="1" dirty="0">
                <a:latin typeface="Snell Roundhand Black" panose="02000603080000090004" pitchFamily="2" charset="77"/>
              </a:rPr>
              <a:t>Found it useful?</a:t>
            </a:r>
          </a:p>
          <a:p>
            <a:r>
              <a:rPr lang="en-US" sz="3200" b="1" dirty="0">
                <a:latin typeface="Snell Roundhand Black" panose="02000603080000090004" pitchFamily="2" charset="77"/>
              </a:rPr>
              <a:t>Feel free to share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50B4-1809-E581-E0BB-B3DB15ED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599" cy="6975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 </a:t>
            </a:r>
            <a:r>
              <a:rPr lang="en-US" sz="36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    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Transportation Analysis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C54F-4103-0F84-AE53-133858AD6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3860"/>
            <a:ext cx="5043616" cy="447310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Performance</a:t>
            </a:r>
          </a:p>
          <a:p>
            <a:pPr marL="0" indent="0">
              <a:lnSpc>
                <a:spcPct val="110000"/>
              </a:lnSpc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C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Utilization: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 utilization percentage varies widely, with 23% for the East-West route and 43% for the South Line. This suggests an imbalance in resource allocation.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CA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C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Hours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peak hours are between 9 AM to 12 PM and 5 PM to 8 PM, indicating a high demand for bus services during these times.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2584-6481-D7D1-9B54-A022CDB9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3859"/>
            <a:ext cx="5181600" cy="447310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C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Underutilized Buses: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underutilized buses (19) is significantly lower than overutilized buses (36), indicating a potential issue with bus distribution and scheduling.</a:t>
            </a:r>
          </a:p>
          <a:p>
            <a:pPr algn="just">
              <a:lnSpc>
                <a:spcPct val="120000"/>
              </a:lnSpc>
            </a:pPr>
            <a:endParaRPr lang="en-CA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C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Ridership: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Mondays, Tuesdays, Wednesdays, and Fridays, as they exceed the average passenger count and account for nearly half of the total riders.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3551A3-340B-9D31-80BC-40F9EAFA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04083" y="6356350"/>
            <a:ext cx="3649715" cy="36512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Snell Roundhand Black" panose="02000603080000090004" pitchFamily="2" charset="77"/>
              </a:rPr>
              <a:t>Athira Beena</a:t>
            </a:r>
          </a:p>
        </p:txBody>
      </p:sp>
    </p:spTree>
    <p:extLst>
      <p:ext uri="{BB962C8B-B14F-4D97-AF65-F5344CB8AC3E}">
        <p14:creationId xmlns:p14="http://schemas.microsoft.com/office/powerpoint/2010/main" val="244906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D598-FADE-C6D1-7FCE-EE73EDE4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457200"/>
            <a:ext cx="11298666" cy="1600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of doing Data Analysis in Bus Transportation Data</a:t>
            </a:r>
            <a:br>
              <a:rPr lang="en-CA" sz="1800" b="1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93004-7DDB-A3C2-A325-BE8D85F06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9246" cy="3811588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objective </a:t>
            </a: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doing Transportation analysis is </a:t>
            </a:r>
            <a:r>
              <a:rPr lang="en-CA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evaluate the operational efficiency and rider behavior </a:t>
            </a: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thereby evaluating the performance of the bus transportation system.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4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areas of strength and weakness within the system.</a:t>
            </a:r>
          </a:p>
          <a:p>
            <a:pPr marL="342900" lvl="0" indent="-34290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Uncover trends and patterns in passenger behavior.</a:t>
            </a:r>
          </a:p>
          <a:p>
            <a:pPr marL="342900" lvl="0" indent="-34290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bus routes and schedules for improved efficiency.</a:t>
            </a:r>
          </a:p>
          <a:p>
            <a:pPr marL="342900" lvl="0" indent="-34290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passenger satisfaction through better service delivery.</a:t>
            </a:r>
          </a:p>
          <a:p>
            <a:pPr marL="342900" lvl="0" indent="-34290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data-driven decision-making for transportation planning and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effectLst/>
              <a:latin typeface="Adelle Sans Devanagari" panose="02000503000000020004" pitchFamily="2" charset="-78"/>
              <a:ea typeface="Times New Roman" panose="02020603050405020304" pitchFamily="18" charset="0"/>
              <a:cs typeface="Adelle Sans Devanagari" panose="02000503000000020004" pitchFamily="2" charset="-78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D070CB-E5B6-D39C-D577-88E825E2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09186" y="6356350"/>
            <a:ext cx="3909848" cy="36512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Snell Roundhand Black" panose="02000603080000090004" pitchFamily="2" charset="77"/>
              </a:rPr>
              <a:t>Athira Beena</a:t>
            </a:r>
          </a:p>
        </p:txBody>
      </p:sp>
    </p:spTree>
    <p:extLst>
      <p:ext uri="{BB962C8B-B14F-4D97-AF65-F5344CB8AC3E}">
        <p14:creationId xmlns:p14="http://schemas.microsoft.com/office/powerpoint/2010/main" val="262089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3434-90DE-2E2A-E974-A4C3D73E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58" y="365126"/>
            <a:ext cx="11088413" cy="591315"/>
          </a:xfrm>
        </p:spPr>
        <p:txBody>
          <a:bodyPr>
            <a:normAutofit fontScale="90000"/>
          </a:bodyPr>
          <a:lstStyle/>
          <a:p>
            <a:r>
              <a:rPr lang="en-CA" sz="28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Type of Analysis: What types of analysis can be performed with the data?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D1DF-363C-9EFA-DBC6-6E26C78A4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8179"/>
            <a:ext cx="5181600" cy="5294696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Ridership Analysis: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 the number of riders per bus, route, and time period.</a:t>
            </a:r>
            <a:endParaRPr lang="en-CA" sz="18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peak usage times, high-demand routes, and underutilized services.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endParaRPr lang="en-CA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Demographic Analysis: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the age, gender, and occupation distribution of riders.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r>
              <a:rPr lang="en-CA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Tailor services and marketing efforts to different demographic groups</a:t>
            </a:r>
            <a:r>
              <a:rPr lang="en-CA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endParaRPr lang="en-CA" sz="18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 Performance Analysis: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the efficiency and performance of different routes.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r>
              <a:rPr lang="en-CA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routes with frequent delays, optimize takeoff and arrival times, and improve route planning</a:t>
            </a:r>
            <a:r>
              <a:rPr lang="en-CA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CD8B5-013C-ADA3-16FF-7DE956602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03284"/>
            <a:ext cx="5263055" cy="5189590"/>
          </a:xfrm>
        </p:spPr>
        <p:txBody>
          <a:bodyPr>
            <a:normAutofit/>
          </a:bodyPr>
          <a:lstStyle/>
          <a:p>
            <a:pPr>
              <a:buAutoNum type="arabicPeriod" startAt="4"/>
              <a:tabLst>
                <a:tab pos="457200" algn="l"/>
              </a:tabLst>
            </a:pP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Capacity Utilization Analysis: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 how effectively bus capacity is being utilized.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nsights: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bus deployment and reduce costs by reallocating resources based on demand.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CA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</a:t>
            </a: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Revenue Analysis: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 revenue generated from trip fees across different routes and time periods.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r>
              <a:rPr lang="en-CA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the most profitable routes and times, and develop pricing strategies</a:t>
            </a:r>
            <a:r>
              <a:rPr lang="en-CA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endParaRPr lang="en-CA" sz="18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  </a:t>
            </a: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Analysis: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travel times, including takeoff, arrival, and total trip duration.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CA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 schedule accuracy, reduce delays, and enhance passenger satisfaction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8EB107-5C1B-CDB5-860D-8050A398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9553901" y="6356350"/>
            <a:ext cx="1954926" cy="36512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Snell Roundhand Black" panose="02000603080000090004" pitchFamily="2" charset="77"/>
              </a:rPr>
              <a:t>Athira Beena</a:t>
            </a:r>
          </a:p>
        </p:txBody>
      </p:sp>
    </p:spTree>
    <p:extLst>
      <p:ext uri="{BB962C8B-B14F-4D97-AF65-F5344CB8AC3E}">
        <p14:creationId xmlns:p14="http://schemas.microsoft.com/office/powerpoint/2010/main" val="368275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623C-A7DB-6830-5FAF-A5A107FB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076" y="668337"/>
            <a:ext cx="4904499" cy="1402201"/>
          </a:xfrm>
        </p:spPr>
        <p:txBody>
          <a:bodyPr>
            <a:normAutofit/>
          </a:bodyPr>
          <a:lstStyle/>
          <a:p>
            <a:r>
              <a:rPr lang="en-CA" sz="24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CA" sz="2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Usage &amp; Audience: How will the dashboard be used and who will benefit from it?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07170-6CC4-1BCB-1E9B-B18A24B3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175639"/>
            <a:ext cx="5388017" cy="4014023"/>
          </a:xfrm>
        </p:spPr>
        <p:txBody>
          <a:bodyPr>
            <a:noAutofit/>
          </a:bodyPr>
          <a:lstStyle/>
          <a:p>
            <a:endParaRPr lang="en-CA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SzPts val="1000"/>
              <a:tabLst>
                <a:tab pos="914400" algn="l"/>
              </a:tabLst>
            </a:pP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Usage: The dashboard will be used to monitor and analyze bus ridership, optimize routes, manage fleet capacity, and improve service quality.</a:t>
            </a:r>
          </a:p>
          <a:p>
            <a:pPr lvl="1">
              <a:lnSpc>
                <a:spcPct val="170000"/>
              </a:lnSpc>
              <a:buSzPts val="1000"/>
              <a:tabLst>
                <a:tab pos="914400" algn="l"/>
              </a:tabLst>
            </a:pPr>
            <a:r>
              <a:rPr lang="en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Users: The primary users will be transportation managers, operations teams, and executives. Additionally, city planners and policymakers might use the data for strategic planning.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EBA70-270A-B40B-A267-4BDC575AC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73462" y="865464"/>
            <a:ext cx="4281926" cy="1639611"/>
          </a:xfrm>
        </p:spPr>
        <p:txBody>
          <a:bodyPr>
            <a:normAutofit/>
          </a:bodyPr>
          <a:lstStyle/>
          <a:p>
            <a:r>
              <a:rPr lang="en-C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Does Dashboard show categories (qualitative) or numbers (quantitative)?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D726D-9E7F-4B7F-9F48-4CA443AF1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9268" y="2175641"/>
            <a:ext cx="4986119" cy="4014022"/>
          </a:xfrm>
        </p:spPr>
        <p:txBody>
          <a:bodyPr>
            <a:normAutofit fontScale="77500" lnSpcReduction="20000"/>
          </a:bodyPr>
          <a:lstStyle/>
          <a:p>
            <a:endParaRPr lang="en-CA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ts val="1000"/>
              <a:tabLst>
                <a:tab pos="914400" algn="l"/>
              </a:tabLst>
            </a:pPr>
            <a:r>
              <a:rPr lang="en-CA" sz="23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dashboard will display both qualitative and quantitative data:</a:t>
            </a:r>
          </a:p>
          <a:p>
            <a:pPr lvl="2">
              <a:lnSpc>
                <a:spcPct val="150000"/>
              </a:lnSpc>
              <a:buSzPts val="1000"/>
              <a:tabLst>
                <a:tab pos="1371600" algn="l"/>
              </a:tabLst>
            </a:pPr>
            <a:r>
              <a:rPr lang="en-CA" sz="23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Qualitative: Bus routes, start and end locations, rider demographics (age, gender, occupation).</a:t>
            </a:r>
          </a:p>
          <a:p>
            <a:pPr lvl="2">
              <a:lnSpc>
                <a:spcPct val="150000"/>
              </a:lnSpc>
              <a:buSzPts val="1000"/>
              <a:tabLst>
                <a:tab pos="1371600" algn="l"/>
              </a:tabLst>
            </a:pPr>
            <a:endParaRPr lang="en-CA" sz="23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SzPts val="1000"/>
              <a:tabLst>
                <a:tab pos="1371600" algn="l"/>
              </a:tabLst>
            </a:pPr>
            <a:r>
              <a:rPr lang="en-CA" sz="2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CA" sz="23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Quantitative: Number of riders, trip fees, bus capacities, times (takeoff and arrival), and ridership statistics.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3560B8-BA16-68CC-023B-0B1207D2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74924" y="6356350"/>
            <a:ext cx="2406868" cy="36512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Snell Roundhand Black" panose="02000603080000090004" pitchFamily="2" charset="77"/>
              </a:rPr>
              <a:t>Athira Beena</a:t>
            </a:r>
          </a:p>
        </p:txBody>
      </p:sp>
    </p:spTree>
    <p:extLst>
      <p:ext uri="{BB962C8B-B14F-4D97-AF65-F5344CB8AC3E}">
        <p14:creationId xmlns:p14="http://schemas.microsoft.com/office/powerpoint/2010/main" val="188910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623C-A7DB-6830-5FAF-A5A107FB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076" y="668337"/>
            <a:ext cx="4904499" cy="1402201"/>
          </a:xfrm>
        </p:spPr>
        <p:txBody>
          <a:bodyPr>
            <a:normAutofit/>
          </a:bodyPr>
          <a:lstStyle/>
          <a:p>
            <a:r>
              <a:rPr lang="en-CA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sz="2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Events to Track: What key events should be monitored?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07170-6CC4-1BCB-1E9B-B18A24B3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904" y="1755228"/>
            <a:ext cx="5587672" cy="4434435"/>
          </a:xfrm>
        </p:spPr>
        <p:txBody>
          <a:bodyPr>
            <a:noAutofit/>
          </a:bodyPr>
          <a:lstStyle/>
          <a:p>
            <a:endParaRPr lang="en-CA" sz="1600" dirty="0">
              <a:effectLst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n-CA" sz="16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SzPts val="1000"/>
              <a:tabLst>
                <a:tab pos="13716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Daily and hourly ridership counts</a:t>
            </a:r>
          </a:p>
          <a:p>
            <a:pPr lvl="2">
              <a:lnSpc>
                <a:spcPct val="170000"/>
              </a:lnSpc>
              <a:buSzPts val="1000"/>
              <a:tabLst>
                <a:tab pos="13716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Peak and off-peak travel times</a:t>
            </a:r>
          </a:p>
          <a:p>
            <a:pPr lvl="2">
              <a:lnSpc>
                <a:spcPct val="170000"/>
              </a:lnSpc>
              <a:buSzPts val="1000"/>
              <a:tabLst>
                <a:tab pos="13716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Rider demographics per route</a:t>
            </a:r>
          </a:p>
          <a:p>
            <a:pPr lvl="2">
              <a:lnSpc>
                <a:spcPct val="170000"/>
              </a:lnSpc>
              <a:buSzPts val="1000"/>
              <a:tabLst>
                <a:tab pos="13716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 capacity utilization</a:t>
            </a:r>
          </a:p>
          <a:p>
            <a:pPr lvl="2">
              <a:lnSpc>
                <a:spcPct val="170000"/>
              </a:lnSpc>
              <a:buSzPts val="1000"/>
              <a:tabLst>
                <a:tab pos="13716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 performance metrics</a:t>
            </a:r>
          </a:p>
          <a:p>
            <a:pPr marL="0" indent="0">
              <a:buNone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EBA70-270A-B40B-A267-4BDC575AC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73462" y="865464"/>
            <a:ext cx="4708634" cy="1639611"/>
          </a:xfrm>
        </p:spPr>
        <p:txBody>
          <a:bodyPr>
            <a:normAutofit/>
          </a:bodyPr>
          <a:lstStyle/>
          <a:p>
            <a:r>
              <a:rPr lang="en-CA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6. Key metrics: Which metrics are crucial for evaluation?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D726D-9E7F-4B7F-9F48-4CA443AF1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75641"/>
            <a:ext cx="5259387" cy="4014022"/>
          </a:xfrm>
        </p:spPr>
        <p:txBody>
          <a:bodyPr>
            <a:normAutofit fontScale="25000" lnSpcReduction="20000"/>
          </a:bodyPr>
          <a:lstStyle/>
          <a:p>
            <a:endParaRPr lang="en-CA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7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9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number of riders per route and time period</a:t>
            </a:r>
          </a:p>
          <a:p>
            <a:pPr marL="1143000" lvl="2" indent="-228600">
              <a:lnSpc>
                <a:spcPct val="17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9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Busiest and Least busiest routes</a:t>
            </a:r>
          </a:p>
          <a:p>
            <a:pPr marL="1143000" lvl="2" indent="-228600">
              <a:lnSpc>
                <a:spcPct val="17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9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 capacity utilization rates</a:t>
            </a:r>
          </a:p>
          <a:p>
            <a:pPr marL="1143000" lvl="2" indent="-228600">
              <a:lnSpc>
                <a:spcPct val="17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9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Peak travel times and high-demand routes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19661-48D8-2B2D-7812-2A9F2C2D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0634" y="6356350"/>
            <a:ext cx="2074752" cy="36512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Snell Roundhand Black" panose="02000603080000090004" pitchFamily="2" charset="77"/>
              </a:rPr>
              <a:t>Athira Beena</a:t>
            </a:r>
          </a:p>
        </p:txBody>
      </p:sp>
    </p:spTree>
    <p:extLst>
      <p:ext uri="{BB962C8B-B14F-4D97-AF65-F5344CB8AC3E}">
        <p14:creationId xmlns:p14="http://schemas.microsoft.com/office/powerpoint/2010/main" val="43982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623C-A7DB-6830-5FAF-A5A107FB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076" y="668338"/>
            <a:ext cx="4904499" cy="1128932"/>
          </a:xfrm>
        </p:spPr>
        <p:txBody>
          <a:bodyPr>
            <a:normAutofit/>
          </a:bodyPr>
          <a:lstStyle/>
          <a:p>
            <a:r>
              <a:rPr lang="en-CA" sz="24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CA" sz="2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CA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A" sz="2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eriod :What time frame should be analyzed?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07170-6CC4-1BCB-1E9B-B18A24B3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060" y="1397877"/>
            <a:ext cx="5235145" cy="495847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CA" sz="16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457200" lvl="1" indent="0">
              <a:lnSpc>
                <a:spcPct val="100000"/>
              </a:lnSpc>
              <a:buSzPts val="1000"/>
              <a:buNone/>
              <a:tabLst>
                <a:tab pos="914400" algn="l"/>
              </a:tabLst>
            </a:pPr>
            <a:r>
              <a:rPr lang="en-C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should be conducted over various time periods:</a:t>
            </a:r>
          </a:p>
          <a:p>
            <a:pPr marL="1143000" lvl="2" indent="-228600">
              <a:lnSpc>
                <a:spcPct val="10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eekly, monthly, and yearly trends</a:t>
            </a:r>
          </a:p>
          <a:p>
            <a:pPr marL="1143000" lvl="2" indent="-228600">
              <a:lnSpc>
                <a:spcPct val="10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Peak vs. off-peak hours</a:t>
            </a:r>
          </a:p>
          <a:p>
            <a:pPr marL="1143000" lvl="2" indent="-228600">
              <a:lnSpc>
                <a:spcPct val="10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Year-over-year comparisons to identify long-term trends.</a:t>
            </a: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EBA70-270A-B40B-A267-4BDC575AC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73462" y="557048"/>
            <a:ext cx="4498428" cy="1618593"/>
          </a:xfrm>
        </p:spPr>
        <p:txBody>
          <a:bodyPr>
            <a:normAutofit/>
          </a:bodyPr>
          <a:lstStyle/>
          <a:p>
            <a:r>
              <a:rPr lang="en-CA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8. User Inclusions : </a:t>
            </a:r>
            <a:r>
              <a:rPr lang="en-CA" sz="2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Which users should be considered?</a:t>
            </a:r>
            <a:endParaRPr lang="en-CA" sz="28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D726D-9E7F-4B7F-9F48-4CA443AF1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3795" y="1569308"/>
            <a:ext cx="5235145" cy="45102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24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400" dirty="0">
              <a:effectLst/>
            </a:endParaRPr>
          </a:p>
          <a:p>
            <a:pPr marL="457200" lvl="1" indent="0" algn="just">
              <a:lnSpc>
                <a:spcPct val="100000"/>
              </a:lnSpc>
              <a:buSzPts val="1000"/>
              <a:buNone/>
              <a:tabLst>
                <a:tab pos="914400" algn="l"/>
              </a:tabLst>
            </a:pPr>
            <a:r>
              <a:rPr lang="en-C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analysis should include all relevant users:</a:t>
            </a:r>
          </a:p>
          <a:p>
            <a:pPr marL="1143000" lvl="2" indent="-228600" algn="just">
              <a:lnSpc>
                <a:spcPct val="10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Commuters (daily riders)</a:t>
            </a:r>
          </a:p>
          <a:p>
            <a:pPr marL="1143000" lvl="2" indent="-228600" algn="just">
              <a:lnSpc>
                <a:spcPct val="10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Occasional riders (visitors)</a:t>
            </a:r>
          </a:p>
          <a:p>
            <a:pPr marL="1143000" lvl="2" indent="-228600" algn="just">
              <a:lnSpc>
                <a:spcPct val="10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demographic groups (age, gender, occupation)</a:t>
            </a:r>
          </a:p>
          <a:p>
            <a:pPr marL="1143000" lvl="2" indent="-228600" algn="just">
              <a:lnSpc>
                <a:spcPct val="10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 drivers and service staff for operational insights</a:t>
            </a:r>
          </a:p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111B46-AADF-4D34-93C6-B9F0495A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55116" y="6356350"/>
            <a:ext cx="2816774" cy="36512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Snell Roundhand Black" panose="02000603080000090004" pitchFamily="2" charset="77"/>
              </a:rPr>
              <a:t>Athira Beena</a:t>
            </a:r>
          </a:p>
        </p:txBody>
      </p:sp>
    </p:spTree>
    <p:extLst>
      <p:ext uri="{BB962C8B-B14F-4D97-AF65-F5344CB8AC3E}">
        <p14:creationId xmlns:p14="http://schemas.microsoft.com/office/powerpoint/2010/main" val="425340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623C-A7DB-6830-5FAF-A5A107FB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668338"/>
            <a:ext cx="5417428" cy="1128932"/>
          </a:xfrm>
        </p:spPr>
        <p:txBody>
          <a:bodyPr>
            <a:noAutofit/>
          </a:bodyPr>
          <a:lstStyle/>
          <a:p>
            <a:r>
              <a:rPr lang="en-CA" sz="2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CA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Visuals in Dashboard : </a:t>
            </a:r>
            <a:r>
              <a:rPr lang="en-CA" sz="2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How many visuals are needed for clarity?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07170-6CC4-1BCB-1E9B-B18A24B3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148" y="872359"/>
            <a:ext cx="5417428" cy="53173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1600" dirty="0">
              <a:effectLst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n-CA" sz="18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effectLst/>
            </a:endParaRPr>
          </a:p>
          <a:p>
            <a:pPr marL="457200" lvl="1" indent="0">
              <a:lnSpc>
                <a:spcPct val="100000"/>
              </a:lnSpc>
              <a:buSzPts val="1000"/>
              <a:buNone/>
              <a:tabLst>
                <a:tab pos="914400" algn="l"/>
              </a:tabLst>
            </a:pPr>
            <a:r>
              <a:rPr lang="en-CA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dashboard should include 5 to 7 key visuals to provide comprehensive insights while maintaining clarity:</a:t>
            </a:r>
          </a:p>
          <a:p>
            <a:pPr marL="1143000" lvl="2" indent="-228600">
              <a:lnSpc>
                <a:spcPct val="10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Ridership trend line charts</a:t>
            </a:r>
          </a:p>
          <a:p>
            <a:pPr marL="1143000" lvl="2" indent="-228600">
              <a:lnSpc>
                <a:spcPct val="10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 charts for demographic distributions</a:t>
            </a:r>
          </a:p>
          <a:p>
            <a:pPr lvl="2">
              <a:lnSpc>
                <a:spcPct val="10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Donut charts for bus utilization percentage</a:t>
            </a:r>
          </a:p>
          <a:p>
            <a:pPr marL="1143000" lvl="2" indent="-228600">
              <a:lnSpc>
                <a:spcPct val="15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endParaRPr lang="en-CA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EBA70-270A-B40B-A267-4BDC575AC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73462" y="483476"/>
            <a:ext cx="4281926" cy="1965434"/>
          </a:xfrm>
        </p:spPr>
        <p:txBody>
          <a:bodyPr>
            <a:normAutofit/>
          </a:bodyPr>
          <a:lstStyle/>
          <a:p>
            <a:pPr algn="l" fontAlgn="auto"/>
            <a:r>
              <a:rPr lang="en-CA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10.  Necessity</a:t>
            </a:r>
            <a:r>
              <a:rPr lang="en-CA" sz="2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Why is this analysis necessary?</a:t>
            </a:r>
          </a:p>
          <a:p>
            <a:endParaRPr lang="en-CA" sz="2800" dirty="0">
              <a:highlight>
                <a:srgbClr val="FFFFFF"/>
              </a:highlight>
              <a:latin typeface="Snell Roundhand" panose="02000603080000090004" pitchFamily="2" charset="77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D726D-9E7F-4B7F-9F48-4CA443AF1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0504" y="1418898"/>
            <a:ext cx="5191345" cy="5204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CA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400" dirty="0">
              <a:effectLst/>
            </a:endParaRPr>
          </a:p>
          <a:p>
            <a:pPr marL="1143000" lvl="2" indent="-228600">
              <a:lnSpc>
                <a:spcPct val="12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operational efficiency and optimize bus routes</a:t>
            </a:r>
          </a:p>
          <a:p>
            <a:pPr marL="1143000" lvl="2" indent="-228600">
              <a:lnSpc>
                <a:spcPct val="12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 service quality and passenger satisfaction</a:t>
            </a:r>
          </a:p>
          <a:p>
            <a:pPr marL="1143000" lvl="2" indent="-228600">
              <a:lnSpc>
                <a:spcPct val="12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effective fleet management and capacity utilization</a:t>
            </a:r>
          </a:p>
          <a:p>
            <a:pPr marL="1143000" lvl="2" indent="-228600">
              <a:lnSpc>
                <a:spcPct val="12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data-driven decision-making for transportation planning</a:t>
            </a:r>
          </a:p>
          <a:p>
            <a:pPr marL="1143000" lvl="2" indent="-228600">
              <a:lnSpc>
                <a:spcPct val="12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 revenue by identifying high-demand routes and times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97C94-A8C1-8389-1175-FAF076CB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60828" y="6356350"/>
            <a:ext cx="3142592" cy="36512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Snell Roundhand Black" panose="02000603080000090004" pitchFamily="2" charset="77"/>
              </a:rPr>
              <a:t>Athira Beena</a:t>
            </a:r>
          </a:p>
        </p:txBody>
      </p:sp>
    </p:spTree>
    <p:extLst>
      <p:ext uri="{BB962C8B-B14F-4D97-AF65-F5344CB8AC3E}">
        <p14:creationId xmlns:p14="http://schemas.microsoft.com/office/powerpoint/2010/main" val="316970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D598-FADE-C6D1-7FCE-EE73EDE4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457200"/>
            <a:ext cx="11488846" cy="1600200"/>
          </a:xfrm>
        </p:spPr>
        <p:txBody>
          <a:bodyPr/>
          <a:lstStyle/>
          <a:p>
            <a:r>
              <a:rPr lang="en-CA" sz="28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11.Success Criteria: What will be considered a success in the Analysis?</a:t>
            </a:r>
            <a:br>
              <a:rPr lang="en-CA" sz="1800" b="1" dirty="0">
                <a:solidFill>
                  <a:srgbClr val="0F4761"/>
                </a:solidFill>
                <a:effectLst/>
                <a:latin typeface="Snell Roundhand" panose="02000603080000090004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Snell Roundhand" panose="02000603080000090004" pitchFamily="2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93004-7DDB-A3C2-A325-BE8D85F06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68161"/>
            <a:ext cx="10879246" cy="4584357"/>
          </a:xfrm>
        </p:spPr>
        <p:txBody>
          <a:bodyPr>
            <a:normAutofit fontScale="92500"/>
          </a:bodyPr>
          <a:lstStyle/>
          <a:p>
            <a:endParaRPr lang="en-CA" dirty="0">
              <a:effectLst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 will be measured by:</a:t>
            </a:r>
          </a:p>
          <a:p>
            <a:pPr marL="1143000" lvl="2" indent="-228600">
              <a:lnSpc>
                <a:spcPct val="15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ridership and passenger satisfaction</a:t>
            </a:r>
          </a:p>
          <a:p>
            <a:pPr marL="1143000" lvl="2" indent="-228600">
              <a:lnSpc>
                <a:spcPct val="15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on-time performance of buses</a:t>
            </a:r>
          </a:p>
          <a:p>
            <a:pPr marL="1143000" lvl="2" indent="-228600">
              <a:lnSpc>
                <a:spcPct val="15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Optimized bus capacity utilization</a:t>
            </a:r>
          </a:p>
          <a:p>
            <a:pPr marL="1143000" lvl="2" indent="-228600">
              <a:lnSpc>
                <a:spcPct val="15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Effective identification and resolution of service issues</a:t>
            </a:r>
          </a:p>
          <a:p>
            <a:pPr marL="1143000" lvl="2" indent="-228600">
              <a:lnSpc>
                <a:spcPct val="15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ability to make informed strategic decisions</a:t>
            </a:r>
          </a:p>
          <a:p>
            <a:pPr marL="1143000" lvl="2" indent="-228600">
              <a:lnSpc>
                <a:spcPct val="150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CA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revenue from optimized routes and services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E52C2-84DB-4705-3BDD-8798B463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81241" y="6356350"/>
            <a:ext cx="2680137" cy="36512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Snell Roundhand Black" panose="02000603080000090004" pitchFamily="2" charset="77"/>
              </a:rPr>
              <a:t>Athira Beena</a:t>
            </a:r>
          </a:p>
        </p:txBody>
      </p:sp>
    </p:spTree>
    <p:extLst>
      <p:ext uri="{BB962C8B-B14F-4D97-AF65-F5344CB8AC3E}">
        <p14:creationId xmlns:p14="http://schemas.microsoft.com/office/powerpoint/2010/main" val="77804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1218</Words>
  <Application>Microsoft Macintosh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Adelle Sans Devanagari</vt:lpstr>
      <vt:lpstr>APPLE CHANCERY</vt:lpstr>
      <vt:lpstr>Aptos</vt:lpstr>
      <vt:lpstr>Aptos Display</vt:lpstr>
      <vt:lpstr>Arial</vt:lpstr>
      <vt:lpstr>Courier New</vt:lpstr>
      <vt:lpstr>Snell Roundhand</vt:lpstr>
      <vt:lpstr>Snell Roundhand Black</vt:lpstr>
      <vt:lpstr>Times New Roman</vt:lpstr>
      <vt:lpstr>Wingdings</vt:lpstr>
      <vt:lpstr>Office Theme</vt:lpstr>
      <vt:lpstr>PowerPoint Presentation</vt:lpstr>
      <vt:lpstr>        Key Insights from Transportation Analysis Dashboard</vt:lpstr>
      <vt:lpstr>Objective of doing Data Analysis in Bus Transportation Data </vt:lpstr>
      <vt:lpstr>2. Type of Analysis: What types of analysis can be performed with the data?</vt:lpstr>
      <vt:lpstr>PowerPoint Presentation</vt:lpstr>
      <vt:lpstr>PowerPoint Presentation</vt:lpstr>
      <vt:lpstr>PowerPoint Presentation</vt:lpstr>
      <vt:lpstr>PowerPoint Presentation</vt:lpstr>
      <vt:lpstr>11.Success Criteria: What will be considered a success in the Analysis? </vt:lpstr>
      <vt:lpstr>12. How Will  Analysis Help Stakeholders in Decision Making ?  </vt:lpstr>
      <vt:lpstr> Optimize High-Demand Routes : Increase the frequency of buses on high-demand routes during peak hours to reduce congestion and improve passenger satisfaction.   Improve Low-Utilization Routes : Implement targeted marketing campaigns to raise awareness and attract more riders to underutilized routes.   Adjust Bus Schedules Recommendation: Analyze bus utilization by time to identify peak and off-peak hours. Adjust schedules to match demand, ensuring more buses are available when needed and reducing service during low-demand times to save resources.  Resource Allocation Recommendation: Use the insights from the busiest and least busy routes to allocate buses and drivers more efficiently, ensuring optimal resource utilization across the network.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Athira.Beena Thulaseedharan</dc:creator>
  <cp:lastModifiedBy>Athira.Beena Thulaseedharan</cp:lastModifiedBy>
  <cp:revision>86</cp:revision>
  <dcterms:created xsi:type="dcterms:W3CDTF">2024-07-25T15:13:23Z</dcterms:created>
  <dcterms:modified xsi:type="dcterms:W3CDTF">2024-07-26T14:19:38Z</dcterms:modified>
</cp:coreProperties>
</file>