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03A0FA-306A-4242-91E6-F6E405054F69}">
  <a:tblStyle styleId="{6303A0FA-306A-4242-91E6-F6E405054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5c12c16f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5c12c16f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898a94514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898a94514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85c12c1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85c12c1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5c12c1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85c12c1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85c12c16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85c12c16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85c12c16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85c12c16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85c12c1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85c12c1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85c12c16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85c12c16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85c12c16f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85c12c16f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898a94514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898a94514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98a9451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898a9451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898a94514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898a94514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898a94514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898a94514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91920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91920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98a94514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98a94514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banyak sangat so tak payah tunjuk pun okay rasanya. Just cakap other than shown here, is numerical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most of the people in the dataset is an active buyer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There are 10% more female in the dataset and around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98a94514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98a94514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1: Female has high tendency to spent compare to male. Female also higher tendency to become potential 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2: individual made purchase in response to last promotional sale tend to become potential customer. Individual who did not response to last promotional sale tend to not become potential 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5c12c16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5c12c16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Mean of both potential and not potential buyer is around 60 years 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The trend of ‘inactive no of month since customer made the last purchase’ has many outlier regardless they are potential customer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At first glance, we can not see any significance correlation between the numerical features and target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898a94514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898a94514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 pilih boxplot yang skewed to show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median is a better option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#Most of data is highly skewed. Thus we decided to replace the NaN values with median of each respective feature.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898a9451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898a9451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3.5: Graph 1 and 4 : Male earn more than Female,Female spent more than Male in the last 3 years.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       Graph 2 and 3: Male spent more money than female, but female has higher number of purchase than Male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Female has high tendency to spent compare to male. Female also higher tendency to become potential 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individual made purchase in response to last promotional sale tend to become potential customer. Individual who did not response to last promotional sale tend to not become potential 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Active buyer is very highly likely to become potential buyer compare to others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28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38725" y="2834125"/>
            <a:ext cx="52935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Members: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1.Nurul Syahida binti Roslan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2.Khairul Irfan bin Basir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Nur Fatini binti Abdullah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Nur Athirah binti Zulkafli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832225" y="183995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dk2"/>
                </a:solidFill>
              </a:rPr>
              <a:t>GROUP 6</a:t>
            </a:r>
            <a:endParaRPr i="1"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</a:t>
            </a:r>
            <a:r>
              <a:rPr lang="en"/>
              <a:t>Correlation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1398450"/>
            <a:ext cx="3790175" cy="2999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500" y="1436382"/>
            <a:ext cx="3790175" cy="29613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2"/>
          <p:cNvSpPr txBox="1"/>
          <p:nvPr/>
        </p:nvSpPr>
        <p:spPr>
          <a:xfrm>
            <a:off x="5787075" y="4487400"/>
            <a:ext cx="23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Score_train = 0.57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Score_test = 0.56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1071425" y="4487400"/>
            <a:ext cx="23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Score_train = 0.58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Score_test = 0.56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071425" y="998250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Features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5809138" y="10177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r>
              <a:rPr lang="en"/>
              <a:t> Features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Features Engineering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58" name="Google Shape;158;p23"/>
          <p:cNvGraphicFramePr/>
          <p:nvPr/>
        </p:nvGraphicFramePr>
        <p:xfrm>
          <a:off x="6064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{6303A0FA-306A-4242-91E6-F6E405054F69}</a:tableStyleId>
              </a:tblPr>
              <a:tblGrid>
                <a:gridCol w="3845525"/>
                <a:gridCol w="4380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New Features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Derived From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total_pur_3_year</a:t>
                      </a:r>
                      <a:r>
                        <a:rPr lang="en"/>
                        <a:t>(</a:t>
                      </a:r>
                      <a:r>
                        <a:rPr lang="en"/>
                        <a:t>Total amount of purchases in 3 year)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Pur_3_years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(Number of purchase in 3 year)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Pur_3_years_Avg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(Average amount of purchase in 3 year)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total_pur_5_year(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Total amount of purchases in 5 year)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Pur_5_years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(Number of purchase in 5 year)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Pur_5_years_Avg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(Average amount of purchase in 5 year)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Pur_3_years_Direct</a:t>
                      </a:r>
                      <a:r>
                        <a:rPr lang="en"/>
                        <a:t>(Number of purchases made in 3 years from direct buyer)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en"/>
                        <a:t>Pur_3_years</a:t>
                      </a: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Number of purchase in 3 year</a:t>
                      </a:r>
                      <a:r>
                        <a:rPr lang="en"/>
                        <a:t>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en"/>
                        <a:t>Pur_3_years_Indirect</a:t>
                      </a: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Number of purchases made in 3 years from indirect buyer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Pur_5_years_Direct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(Number of purchases made in 3 years from direct buyer)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Pur_5_years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Number of purchase in 5 year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Pur_5_years_Indirect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(Number of purchases made in 3 years from indirect buyer)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100" y="2151738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Data Pre-processing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650" y="1546300"/>
            <a:ext cx="3419475" cy="15525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725" y="3429138"/>
            <a:ext cx="8010525" cy="15716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4"/>
          <p:cNvSpPr txBox="1"/>
          <p:nvPr/>
        </p:nvSpPr>
        <p:spPr>
          <a:xfrm>
            <a:off x="4499000" y="1611225"/>
            <a:ext cx="380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dummy variable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</a:t>
            </a:r>
            <a:r>
              <a:rPr lang="en"/>
              <a:t>Categorical</a:t>
            </a:r>
            <a:r>
              <a:rPr lang="en"/>
              <a:t> Variable into Numerical Variable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100" y="2151738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Data Pre-processing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75" y="1636050"/>
            <a:ext cx="4569700" cy="31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5316300" y="1790450"/>
            <a:ext cx="3153600" cy="306720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Feature Scaling 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○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PowerTransform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</a:rPr>
              <a:t>PCA analysis</a:t>
            </a:r>
            <a:endParaRPr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33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○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</a:rPr>
              <a:t> n_component : 8</a:t>
            </a:r>
            <a:endParaRPr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592388" y="148775"/>
            <a:ext cx="59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Visualize Data after PCA(n_component)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4909175" y="1440575"/>
            <a:ext cx="4136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 shown here are 60% of the total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Observe that the data are not linear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target variable are overlapping with each other which will affect the algorithm result.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50" y="770050"/>
            <a:ext cx="4440907" cy="411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575" y="2658613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Machine Learning Model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311700" y="1499675"/>
            <a:ext cx="5377200" cy="34170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5787975" y="1499675"/>
            <a:ext cx="3160500" cy="33495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Insight 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Accuracy on train set = </a:t>
            </a:r>
            <a:r>
              <a:rPr b="1" lang="en">
                <a:solidFill>
                  <a:schemeClr val="dk1"/>
                </a:solidFill>
              </a:rPr>
              <a:t>0.57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Accuracy on test set = </a:t>
            </a:r>
            <a:r>
              <a:rPr b="1" lang="en">
                <a:solidFill>
                  <a:schemeClr val="dk1"/>
                </a:solidFill>
              </a:rPr>
              <a:t>0.56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LR best score=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0.58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'C': 0.001, 'fit_intercept': True, 'penalty': 'l2', 'solver': 'lbfgs'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regression(penalty:L2)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311700" y="1017725"/>
            <a:ext cx="2291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</a:t>
            </a:r>
            <a:endParaRPr b="1"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99663"/>
            <a:ext cx="51054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25" y="-2413275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Machine Learning Model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311700" y="1499675"/>
            <a:ext cx="5104500" cy="36327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5552500" y="1499675"/>
            <a:ext cx="3519900" cy="39282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Insight 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Accuracy on train set  =</a:t>
            </a:r>
            <a:r>
              <a:rPr b="1" lang="en">
                <a:solidFill>
                  <a:schemeClr val="dk1"/>
                </a:solidFill>
              </a:rPr>
              <a:t>0.62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Accuracy on test data =</a:t>
            </a:r>
            <a:r>
              <a:rPr b="1" lang="en">
                <a:solidFill>
                  <a:schemeClr val="dk1"/>
                </a:solidFill>
              </a:rPr>
              <a:t>0.57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KNN best score=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0.57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Parameter: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'n_neighbors': 19, 'p': 2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euclidean distance(p=2)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311700" y="1017725"/>
            <a:ext cx="1968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KNN CLASSIFIER</a:t>
            </a:r>
            <a:endParaRPr b="1"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99675"/>
            <a:ext cx="4178325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600" y="-2740087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Machine Learning Model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11700" y="1499675"/>
            <a:ext cx="5253300" cy="36327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5738400" y="1499675"/>
            <a:ext cx="3272100" cy="38418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Insight 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Accuracy of max_depth=4 on train set = </a:t>
            </a:r>
            <a:r>
              <a:rPr b="1" lang="en">
                <a:solidFill>
                  <a:schemeClr val="dk1"/>
                </a:solidFill>
              </a:rPr>
              <a:t>0.59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Accuracy </a:t>
            </a:r>
            <a:r>
              <a:rPr lang="en">
                <a:solidFill>
                  <a:schemeClr val="dk1"/>
                </a:solidFill>
              </a:rPr>
              <a:t>max_depth=4 </a:t>
            </a:r>
            <a:r>
              <a:rPr lang="en">
                <a:solidFill>
                  <a:schemeClr val="dk1"/>
                </a:solidFill>
              </a:rPr>
              <a:t>on test set = </a:t>
            </a:r>
            <a:r>
              <a:rPr b="1" lang="en">
                <a:solidFill>
                  <a:schemeClr val="dk1"/>
                </a:solidFill>
              </a:rPr>
              <a:t>0.55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Decision</a:t>
            </a:r>
            <a:r>
              <a:rPr lang="en">
                <a:solidFill>
                  <a:schemeClr val="dk1"/>
                </a:solidFill>
              </a:rPr>
              <a:t> tree best score=</a:t>
            </a:r>
            <a:r>
              <a:rPr b="1" lang="en">
                <a:solidFill>
                  <a:schemeClr val="dk1"/>
                </a:solidFill>
              </a:rPr>
              <a:t>0.56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Parameter: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'max_depth': 4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311700" y="1017725"/>
            <a:ext cx="1708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</a:t>
            </a:r>
            <a:endParaRPr b="1"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99675"/>
            <a:ext cx="4276225" cy="35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700" y="2228863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Machine Learning Model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311700" y="1499675"/>
            <a:ext cx="5426700" cy="36327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5862350" y="1499675"/>
            <a:ext cx="3185400" cy="47148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Insight 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Accuracy on train set = </a:t>
            </a:r>
            <a:r>
              <a:rPr b="1" lang="en">
                <a:solidFill>
                  <a:schemeClr val="dk1"/>
                </a:solidFill>
              </a:rPr>
              <a:t>0.62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Accuracy on test set = </a:t>
            </a:r>
            <a:r>
              <a:rPr b="1" lang="en">
                <a:solidFill>
                  <a:schemeClr val="dk1"/>
                </a:solidFill>
              </a:rPr>
              <a:t>0.59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SVM best score=</a:t>
            </a:r>
            <a:r>
              <a:rPr b="1" lang="en">
                <a:solidFill>
                  <a:schemeClr val="dk1"/>
                </a:solidFill>
              </a:rPr>
              <a:t>0.60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Parameter: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'C': 0.16681005372000587, 'gamma': 0.1, 'kernel': 'rbf'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11700" y="1017725"/>
            <a:ext cx="3457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 VECTOR MACHINE(SVM)</a:t>
            </a:r>
            <a:endParaRPr b="1"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99675"/>
            <a:ext cx="4241422" cy="36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5600" y="1987138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Conclusion &amp; Recommendation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821325" y="1126050"/>
            <a:ext cx="71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best  model that we choose is </a:t>
            </a:r>
            <a:r>
              <a:rPr lang="en" u="sng">
                <a:solidFill>
                  <a:schemeClr val="dk1"/>
                </a:solidFill>
              </a:rPr>
              <a:t>     SVM          </a:t>
            </a:r>
            <a:r>
              <a:rPr lang="en">
                <a:solidFill>
                  <a:schemeClr val="dk1"/>
                </a:solidFill>
              </a:rPr>
              <a:t>  because it yields the best score for the test set compared to the rest of the model. 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653100" y="3473921"/>
            <a:ext cx="78378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Recommendation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Process the outliers (Replacing or removing it)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deep learning to train the model.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data with high correlation.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00" y="1700575"/>
            <a:ext cx="7837800" cy="1742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209"/>
            <a:ext cx="9144000" cy="225028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Aim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</a:rPr>
              <a:t>To design a </a:t>
            </a: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</a:rPr>
              <a:t>predictive model to determine the potential customers</a:t>
            </a:r>
            <a:endParaRPr sz="1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2478000" y="1604775"/>
            <a:ext cx="666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404040"/>
                </a:solidFill>
              </a:rPr>
              <a:t>Thank you</a:t>
            </a:r>
            <a:endParaRPr b="1" sz="80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294013" y="23698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Presentation Timeline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7188588" y="3891975"/>
            <a:ext cx="16614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Conclusion &amp; Recommendation</a:t>
            </a:r>
            <a:endParaRPr sz="140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191363" y="3891975"/>
            <a:ext cx="1412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Features Engineering</a:t>
            </a:r>
            <a:endParaRPr sz="14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5483188" y="3865350"/>
            <a:ext cx="21231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Machine Learning Model </a:t>
            </a:r>
            <a:endParaRPr sz="1400"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65788" y="3891975"/>
            <a:ext cx="18843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Exploratory Data Analysis</a:t>
            </a:r>
            <a:endParaRPr sz="14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777188" y="3891975"/>
            <a:ext cx="18843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Pre-processing</a:t>
            </a:r>
            <a:endParaRPr sz="1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63" y="3189063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563" y="3215700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6838" y="3215700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0188" y="3281750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-1191"/>
            <a:ext cx="9144000" cy="225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1025" y="3188872"/>
            <a:ext cx="676656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5600" y="1932263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473125" y="264875"/>
            <a:ext cx="26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827100" y="1552625"/>
            <a:ext cx="40812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81">
                <a:solidFill>
                  <a:schemeClr val="dk1"/>
                </a:solidFill>
              </a:rPr>
              <a:t>Data cleaning</a:t>
            </a:r>
            <a:endParaRPr b="1" sz="298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</a:endParaRPr>
          </a:p>
          <a:p>
            <a:pPr indent="-3106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50">
                <a:solidFill>
                  <a:schemeClr val="dk1"/>
                </a:solidFill>
              </a:rPr>
              <a:t>Removing duplicates data</a:t>
            </a:r>
            <a:endParaRPr sz="23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</a:endParaRPr>
          </a:p>
          <a:p>
            <a:pPr indent="-3106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50">
                <a:solidFill>
                  <a:schemeClr val="dk1"/>
                </a:solidFill>
              </a:rPr>
              <a:t>Replacing the (‘$’ and ‘,’) sign</a:t>
            </a:r>
            <a:endParaRPr sz="23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</a:endParaRPr>
          </a:p>
          <a:p>
            <a:pPr indent="-3106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50">
                <a:solidFill>
                  <a:schemeClr val="dk1"/>
                </a:solidFill>
              </a:rPr>
              <a:t>Removing unnecessary column (C_ID,Cust_Last_Purchase)</a:t>
            </a:r>
            <a:endParaRPr sz="23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</a:endParaRPr>
          </a:p>
          <a:p>
            <a:pPr indent="-3106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50">
                <a:solidFill>
                  <a:schemeClr val="dk1"/>
                </a:solidFill>
              </a:rPr>
              <a:t>The null value is being filled by the median</a:t>
            </a:r>
            <a:endParaRPr sz="23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</a:endParaRPr>
          </a:p>
          <a:p>
            <a:pPr indent="-3106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50">
                <a:solidFill>
                  <a:schemeClr val="dk1"/>
                </a:solidFill>
              </a:rPr>
              <a:t>After the cleaning, the data is left with</a:t>
            </a:r>
            <a:endParaRPr sz="23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</a:rPr>
              <a:t>(3618 rows , 23 columns)</a:t>
            </a:r>
            <a:endParaRPr sz="23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51075" y="1648100"/>
            <a:ext cx="4081200" cy="23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629">
                <a:solidFill>
                  <a:schemeClr val="dk1"/>
                </a:solidFill>
              </a:rPr>
              <a:t>Data Characteristics</a:t>
            </a:r>
            <a:endParaRPr b="1" sz="1629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raw data contain (4469 rows , 25 columns)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data contain mixture of continuous and discrete data.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600" y="-97737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186625" y="2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Exploratory Data Analysis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575" y="1670275"/>
            <a:ext cx="4802175" cy="3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80050" y="1281675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Categorical Data:</a:t>
            </a:r>
            <a:endParaRPr b="1"/>
          </a:p>
        </p:txBody>
      </p:sp>
      <p:sp>
        <p:nvSpPr>
          <p:cNvPr id="96" name="Google Shape;96;p17"/>
          <p:cNvSpPr txBox="1"/>
          <p:nvPr/>
        </p:nvSpPr>
        <p:spPr>
          <a:xfrm>
            <a:off x="7756575" y="2088125"/>
            <a:ext cx="14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7090725" y="2363025"/>
            <a:ext cx="1563900" cy="178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# most of the people in the dataset is an active buyer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# There are 10% more female in the dataset and around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8750" y="2960988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72">
                <a:solidFill>
                  <a:srgbClr val="1C4587"/>
                </a:solidFill>
                <a:highlight>
                  <a:srgbClr val="FFFFFF"/>
                </a:highlight>
              </a:rPr>
              <a:t>Relationship Between Categorical &amp; Target Variable</a:t>
            </a:r>
            <a:endParaRPr sz="3022">
              <a:solidFill>
                <a:srgbClr val="1C4587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150" y="1322525"/>
            <a:ext cx="3011575" cy="19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925" y="1219800"/>
            <a:ext cx="3255750" cy="216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6300" y="3195075"/>
            <a:ext cx="2756600" cy="18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16850" y="3320075"/>
            <a:ext cx="18603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Female customer is more likely to become a potential customer. </a:t>
            </a:r>
            <a:endParaRPr sz="1200"/>
          </a:p>
        </p:txBody>
      </p:sp>
      <p:sp>
        <p:nvSpPr>
          <p:cNvPr id="108" name="Google Shape;108;p18"/>
          <p:cNvSpPr txBox="1"/>
          <p:nvPr/>
        </p:nvSpPr>
        <p:spPr>
          <a:xfrm>
            <a:off x="7111300" y="3320075"/>
            <a:ext cx="18603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Customer that purchase in response to the recent ads are </a:t>
            </a:r>
            <a:r>
              <a:rPr lang="en" sz="900">
                <a:solidFill>
                  <a:schemeClr val="dk1"/>
                </a:solidFill>
              </a:rPr>
              <a:t>likely to become a potential customer. </a:t>
            </a:r>
            <a:endParaRPr sz="1200"/>
          </a:p>
        </p:txBody>
      </p:sp>
      <p:sp>
        <p:nvSpPr>
          <p:cNvPr id="109" name="Google Shape;109;p18"/>
          <p:cNvSpPr txBox="1"/>
          <p:nvPr/>
        </p:nvSpPr>
        <p:spPr>
          <a:xfrm>
            <a:off x="1311475" y="4272725"/>
            <a:ext cx="18603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Active c</a:t>
            </a:r>
            <a:r>
              <a:rPr lang="en" sz="900">
                <a:solidFill>
                  <a:schemeClr val="dk1"/>
                </a:solidFill>
              </a:rPr>
              <a:t>ustomer are likely to become a potential customer.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58753"/>
              <a:buFont typeface="Arial"/>
              <a:buNone/>
            </a:pPr>
            <a:r>
              <a:rPr b="1" lang="en" sz="1872">
                <a:solidFill>
                  <a:srgbClr val="1C4587"/>
                </a:solidFill>
                <a:highlight>
                  <a:schemeClr val="lt1"/>
                </a:highlight>
              </a:rPr>
              <a:t>Relationship Between Numerical &amp; Target Variable</a:t>
            </a:r>
            <a:endParaRPr sz="3022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3025"/>
            <a:ext cx="363855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b="0" l="2047" r="0" t="0"/>
          <a:stretch/>
        </p:blipFill>
        <p:spPr>
          <a:xfrm>
            <a:off x="4946600" y="1600225"/>
            <a:ext cx="3322825" cy="24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666675" y="4078775"/>
            <a:ext cx="29286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Mean of both potential and not potential buyer is around 60 years old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256875" y="4038100"/>
            <a:ext cx="2928600" cy="69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Individual who responded to ad (affliate) in last 3 years  that become </a:t>
            </a:r>
            <a:r>
              <a:rPr lang="en" sz="1100">
                <a:solidFill>
                  <a:schemeClr val="dk1"/>
                </a:solidFill>
              </a:rPr>
              <a:t>potential</a:t>
            </a:r>
            <a:r>
              <a:rPr lang="en" sz="1100">
                <a:solidFill>
                  <a:schemeClr val="dk1"/>
                </a:solidFill>
              </a:rPr>
              <a:t> customer has less IQR value.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5600" y="1987138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type="title"/>
          </p:nvPr>
        </p:nvSpPr>
        <p:spPr>
          <a:xfrm>
            <a:off x="3045300" y="5473300"/>
            <a:ext cx="30534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rgbClr val="1C4587"/>
                </a:solidFill>
              </a:rPr>
              <a:t>NaN value             Median</a:t>
            </a:r>
            <a:endParaRPr sz="1720">
              <a:solidFill>
                <a:srgbClr val="1C4587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924" y="3070792"/>
            <a:ext cx="2999232" cy="207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225" y="3077587"/>
            <a:ext cx="2997760" cy="207270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4309050" y="5615950"/>
            <a:ext cx="5259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296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6675" y="838200"/>
            <a:ext cx="3003325" cy="218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9888" y="963075"/>
            <a:ext cx="3042087" cy="20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type="title"/>
          </p:nvPr>
        </p:nvSpPr>
        <p:spPr>
          <a:xfrm>
            <a:off x="267550" y="2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Exploratory Data Analysis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52875" y="2755238"/>
            <a:ext cx="58864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267550" y="2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Impact"/>
                <a:ea typeface="Impact"/>
                <a:cs typeface="Impact"/>
                <a:sym typeface="Impact"/>
              </a:rPr>
              <a:t>Exploratory Data Analysis</a:t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925" y="674775"/>
            <a:ext cx="3469765" cy="228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223" y="681375"/>
            <a:ext cx="3460729" cy="228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6">
            <a:alphaModFix/>
          </a:blip>
          <a:srcRect b="0" l="2248" r="0" t="0"/>
          <a:stretch/>
        </p:blipFill>
        <p:spPr>
          <a:xfrm>
            <a:off x="5360049" y="3052675"/>
            <a:ext cx="3017500" cy="20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5625" y="2994463"/>
            <a:ext cx="2883100" cy="18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1759825" y="4766950"/>
            <a:ext cx="19632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Total Purchased In Last 3 year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