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28"/>
  </p:notesMasterIdLst>
  <p:sldIdLst>
    <p:sldId id="256" r:id="rId2"/>
    <p:sldId id="299" r:id="rId3"/>
    <p:sldId id="257" r:id="rId4"/>
    <p:sldId id="260" r:id="rId5"/>
    <p:sldId id="291" r:id="rId6"/>
    <p:sldId id="288" r:id="rId7"/>
    <p:sldId id="262" r:id="rId8"/>
    <p:sldId id="301" r:id="rId9"/>
    <p:sldId id="289" r:id="rId10"/>
    <p:sldId id="287" r:id="rId11"/>
    <p:sldId id="286" r:id="rId12"/>
    <p:sldId id="267" r:id="rId13"/>
    <p:sldId id="269" r:id="rId14"/>
    <p:sldId id="297" r:id="rId15"/>
    <p:sldId id="298" r:id="rId16"/>
    <p:sldId id="265" r:id="rId17"/>
    <p:sldId id="275" r:id="rId18"/>
    <p:sldId id="296" r:id="rId19"/>
    <p:sldId id="278" r:id="rId20"/>
    <p:sldId id="279" r:id="rId21"/>
    <p:sldId id="280" r:id="rId22"/>
    <p:sldId id="295" r:id="rId23"/>
    <p:sldId id="300" r:id="rId24"/>
    <p:sldId id="282" r:id="rId25"/>
    <p:sldId id="292" r:id="rId26"/>
    <p:sldId id="283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B0C"/>
    <a:srgbClr val="00CC96"/>
    <a:srgbClr val="AB63FA"/>
    <a:srgbClr val="E5ECF6"/>
    <a:srgbClr val="EF553B"/>
    <a:srgbClr val="636EFA"/>
    <a:srgbClr val="E898AC"/>
    <a:srgbClr val="00CFCC"/>
    <a:srgbClr val="010177"/>
    <a:srgbClr val="268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91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b85ba1b828_6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b85ba1b828_6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2" name="Google Shape;48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b85ba1b828_9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9" name="Google Shape;499;gb85ba1b828_9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b85ba1b828_9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7" name="Google Shape;507;gb85ba1b828_9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b85ba1b828_9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3" name="Google Shape;513;gb85ba1b828_9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b85ba1b828_9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3" name="Google Shape;513;gb85ba1b828_9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4365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b85ba1b828_6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b85ba1b828_6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2" name="Google Shape;48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408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5" name="Google Shape;5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MY" dirty="0"/>
              <a:t>Log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MY" dirty="0"/>
              <a:t>Inverse log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b85ba1b828_6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b85ba1b828_6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8137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5264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40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546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3734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7605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952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952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952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5"/>
            <a:chOff x="3347921" y="16006"/>
            <a:chExt cx="98059" cy="1147595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952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952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43" name="Google Shape;43;p4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44" name="Google Shape;44;p4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5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5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6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6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6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 idx="3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6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6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6"/>
          <p:cNvSpPr txBox="1">
            <a:spLocks noGrp="1"/>
          </p:cNvSpPr>
          <p:nvPr>
            <p:ph type="title" idx="6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6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6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6"/>
          <p:cNvSpPr txBox="1">
            <a:spLocks noGrp="1"/>
          </p:cNvSpPr>
          <p:nvPr>
            <p:ph type="title" idx="9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6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5" name="Google Shape;115;p7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6" name="Google Shape;116;p7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CREDITS: This presentation template was created by </a:t>
            </a:r>
            <a:r>
              <a:rPr lang="en-US" sz="1000" b="0" i="0" u="none" strike="noStrike" cap="none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/>
              </a:rPr>
              <a:t>Slidesgo</a:t>
            </a:r>
            <a:r>
              <a:rPr 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including icons by </a:t>
            </a:r>
            <a:r>
              <a:rPr lang="en-US" sz="1000" b="0" i="0" u="none" strike="noStrike" cap="none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Flaticon</a:t>
            </a:r>
            <a:r>
              <a:rPr 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and infographics &amp; images by </a:t>
            </a:r>
            <a:r>
              <a:rPr lang="en-US" sz="1000" b="0" i="0" u="none" strike="noStrike" cap="none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Freepik</a:t>
            </a:r>
            <a:endParaRPr sz="10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7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7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7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952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7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952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952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7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7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" name="Google Shape;125;p7"/>
          <p:cNvGrpSpPr/>
          <p:nvPr/>
        </p:nvGrpSpPr>
        <p:grpSpPr>
          <a:xfrm>
            <a:off x="6669746" y="-389684"/>
            <a:ext cx="143766" cy="2106420"/>
            <a:chOff x="6780548" y="337714"/>
            <a:chExt cx="133252" cy="1952377"/>
          </a:xfrm>
        </p:grpSpPr>
        <p:sp>
          <p:nvSpPr>
            <p:cNvPr id="126" name="Google Shape;126;p7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" name="Google Shape;128;p7"/>
          <p:cNvGrpSpPr/>
          <p:nvPr/>
        </p:nvGrpSpPr>
        <p:grpSpPr>
          <a:xfrm>
            <a:off x="1510029" y="507749"/>
            <a:ext cx="203534" cy="2663108"/>
            <a:chOff x="250617" y="2402301"/>
            <a:chExt cx="188650" cy="2468355"/>
          </a:xfrm>
        </p:grpSpPr>
        <p:sp>
          <p:nvSpPr>
            <p:cNvPr id="129" name="Google Shape;129;p7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" name="Google Shape;133;p7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134" name="Google Shape;134;p7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137;p7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7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7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140" name="Google Shape;140;p7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952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" name="Google Shape;142;p7"/>
          <p:cNvGrpSpPr/>
          <p:nvPr/>
        </p:nvGrpSpPr>
        <p:grpSpPr>
          <a:xfrm>
            <a:off x="8568723" y="2184809"/>
            <a:ext cx="214702" cy="2308598"/>
            <a:chOff x="8008096" y="2108910"/>
            <a:chExt cx="199001" cy="2139770"/>
          </a:xfrm>
        </p:grpSpPr>
        <p:sp>
          <p:nvSpPr>
            <p:cNvPr id="143" name="Google Shape;143;p7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7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8221223" y="9"/>
            <a:ext cx="214702" cy="2308598"/>
            <a:chOff x="8008096" y="2108910"/>
            <a:chExt cx="199001" cy="2139770"/>
          </a:xfrm>
        </p:grpSpPr>
        <p:sp>
          <p:nvSpPr>
            <p:cNvPr id="147" name="Google Shape;147;p7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1" name="Google Shape;151;p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2" name="Google Shape;152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1017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investopedia.com/terms/n/negative-correlation.asp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>
            <a:spLocks noGrp="1"/>
          </p:cNvSpPr>
          <p:nvPr>
            <p:ph type="ctrTitle"/>
          </p:nvPr>
        </p:nvSpPr>
        <p:spPr>
          <a:xfrm>
            <a:off x="1099791" y="1471280"/>
            <a:ext cx="6944397" cy="177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100" dirty="0"/>
              <a:t>Title:</a:t>
            </a:r>
            <a:br>
              <a:rPr lang="en-US" sz="4100" dirty="0"/>
            </a:br>
            <a:r>
              <a:rPr lang="en-US" sz="4100" dirty="0">
                <a:solidFill>
                  <a:srgbClr val="268DFF"/>
                </a:solidFill>
              </a:rPr>
              <a:t>An Analysis on </a:t>
            </a:r>
            <a:endParaRPr sz="4100" dirty="0">
              <a:solidFill>
                <a:srgbClr val="268DF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100" b="1" dirty="0">
                <a:solidFill>
                  <a:srgbClr val="010177"/>
                </a:solidFill>
              </a:rPr>
              <a:t>House</a:t>
            </a:r>
            <a:r>
              <a:rPr lang="en-US" sz="4100" b="1" dirty="0">
                <a:solidFill>
                  <a:srgbClr val="268DFF"/>
                </a:solidFill>
              </a:rPr>
              <a:t> Sale Price</a:t>
            </a:r>
            <a:endParaRPr sz="4100" b="1" dirty="0">
              <a:solidFill>
                <a:srgbClr val="268DFF"/>
              </a:solidFill>
            </a:endParaRPr>
          </a:p>
        </p:txBody>
      </p:sp>
      <p:sp>
        <p:nvSpPr>
          <p:cNvPr id="160" name="Google Shape;160;p11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1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952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1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952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1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1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1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166;p11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167" name="Google Shape;167;p11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" name="Google Shape;169;p11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170" name="Google Shape;170;p11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" name="Google Shape;172;p11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173" name="Google Shape;173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11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1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11"/>
          <p:cNvGrpSpPr/>
          <p:nvPr/>
        </p:nvGrpSpPr>
        <p:grpSpPr>
          <a:xfrm>
            <a:off x="8008096" y="2108910"/>
            <a:ext cx="199001" cy="2139770"/>
            <a:chOff x="8008096" y="2108910"/>
            <a:chExt cx="199001" cy="2139770"/>
          </a:xfrm>
        </p:grpSpPr>
        <p:sp>
          <p:nvSpPr>
            <p:cNvPr id="179" name="Google Shape;179;p11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181;p11"/>
          <p:cNvGrpSpPr/>
          <p:nvPr/>
        </p:nvGrpSpPr>
        <p:grpSpPr>
          <a:xfrm>
            <a:off x="4472500" y="3928605"/>
            <a:ext cx="199001" cy="867199"/>
            <a:chOff x="4475150" y="4052605"/>
            <a:chExt cx="199001" cy="867199"/>
          </a:xfrm>
        </p:grpSpPr>
        <p:sp>
          <p:nvSpPr>
            <p:cNvPr id="182" name="Google Shape;182;p11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" name="Graphic 4" descr="House with solid fill">
            <a:extLst>
              <a:ext uri="{FF2B5EF4-FFF2-40B4-BE49-F238E27FC236}">
                <a16:creationId xmlns:a16="http://schemas.microsoft.com/office/drawing/2014/main" id="{3391348C-FE74-4299-8210-2502F1788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4710" y="2236635"/>
            <a:ext cx="2065684" cy="206568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68DE8D7-D23F-4DE6-99CE-F515C1CB55A1}"/>
              </a:ext>
            </a:extLst>
          </p:cNvPr>
          <p:cNvSpPr txBox="1"/>
          <p:nvPr/>
        </p:nvSpPr>
        <p:spPr>
          <a:xfrm>
            <a:off x="3578079" y="4826724"/>
            <a:ext cx="55908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The code can be found at my </a:t>
            </a:r>
            <a:r>
              <a:rPr lang="en-US" sz="1400" dirty="0" err="1">
                <a:solidFill>
                  <a:schemeClr val="bg1"/>
                </a:solidFill>
              </a:rPr>
              <a:t>github</a:t>
            </a:r>
            <a:r>
              <a:rPr lang="en-US" sz="1400" dirty="0">
                <a:solidFill>
                  <a:schemeClr val="bg1"/>
                </a:solidFill>
              </a:rPr>
              <a:t> acc : github.com/</a:t>
            </a:r>
            <a:r>
              <a:rPr lang="en-US" sz="1400" dirty="0" err="1">
                <a:solidFill>
                  <a:schemeClr val="bg1"/>
                </a:solidFill>
              </a:rPr>
              <a:t>AthirahZulkafli</a:t>
            </a:r>
            <a:endParaRPr lang="en-MY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800" u="sng" dirty="0"/>
              <a:t>Before data cleansing</a:t>
            </a:r>
            <a:endParaRPr u="sng" dirty="0"/>
          </a:p>
        </p:txBody>
      </p:sp>
      <p:sp>
        <p:nvSpPr>
          <p:cNvPr id="219" name="Google Shape;219;p15"/>
          <p:cNvSpPr txBox="1"/>
          <p:nvPr/>
        </p:nvSpPr>
        <p:spPr>
          <a:xfrm>
            <a:off x="1446278" y="3514400"/>
            <a:ext cx="12048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53.09%</a:t>
            </a:r>
            <a:endParaRPr sz="2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5"/>
          <p:cNvSpPr txBox="1"/>
          <p:nvPr/>
        </p:nvSpPr>
        <p:spPr>
          <a:xfrm>
            <a:off x="2452268" y="3559538"/>
            <a:ext cx="12048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</a:rPr>
              <a:t>object</a:t>
            </a: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p15"/>
          <p:cNvCxnSpPr/>
          <p:nvPr/>
        </p:nvCxnSpPr>
        <p:spPr>
          <a:xfrm rot="5400000">
            <a:off x="619642" y="3278713"/>
            <a:ext cx="1811100" cy="158100"/>
          </a:xfrm>
          <a:prstGeom prst="bentConnector4">
            <a:avLst>
              <a:gd name="adj1" fmla="val 44610"/>
              <a:gd name="adj2" fmla="val 244515"/>
            </a:avLst>
          </a:prstGeom>
          <a:noFill/>
          <a:ln w="9525" cap="flat" cmpd="sng">
            <a:solidFill>
              <a:srgbClr val="E898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2" name="Google Shape;222;p15"/>
          <p:cNvCxnSpPr/>
          <p:nvPr/>
        </p:nvCxnSpPr>
        <p:spPr>
          <a:xfrm rot="10800000">
            <a:off x="1709408" y="3357763"/>
            <a:ext cx="0" cy="231437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4" name="Google Shape;234;p15"/>
          <p:cNvSpPr txBox="1"/>
          <p:nvPr/>
        </p:nvSpPr>
        <p:spPr>
          <a:xfrm>
            <a:off x="6163940" y="1318368"/>
            <a:ext cx="216821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marR="0" lvl="0" indent="-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0000"/>
                </a:solidFill>
              </a:rPr>
              <a:t>1,460 x 81</a:t>
            </a:r>
            <a:endParaRPr sz="3000" b="1" i="0" u="none" strike="noStrike" cap="none" dirty="0">
              <a:solidFill>
                <a:srgbClr val="FF0000"/>
              </a:solidFill>
            </a:endParaRPr>
          </a:p>
        </p:txBody>
      </p:sp>
      <p:sp>
        <p:nvSpPr>
          <p:cNvPr id="235" name="Google Shape;235;p15"/>
          <p:cNvSpPr txBox="1"/>
          <p:nvPr/>
        </p:nvSpPr>
        <p:spPr>
          <a:xfrm>
            <a:off x="6235072" y="1632803"/>
            <a:ext cx="2434871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Entries     Features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5"/>
          <p:cNvSpPr/>
          <p:nvPr/>
        </p:nvSpPr>
        <p:spPr>
          <a:xfrm>
            <a:off x="5890103" y="1208193"/>
            <a:ext cx="184200" cy="1104600"/>
          </a:xfrm>
          <a:prstGeom prst="rightBrace">
            <a:avLst>
              <a:gd name="adj1" fmla="val 0"/>
              <a:gd name="adj2" fmla="val 84884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7" name="Google Shape;237;p15"/>
          <p:cNvCxnSpPr>
            <a:cxnSpLocks/>
            <a:stCxn id="236" idx="1"/>
          </p:cNvCxnSpPr>
          <p:nvPr/>
        </p:nvCxnSpPr>
        <p:spPr>
          <a:xfrm>
            <a:off x="6074303" y="2145822"/>
            <a:ext cx="2448821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8" name="Google Shape;238;p15"/>
          <p:cNvSpPr txBox="1"/>
          <p:nvPr/>
        </p:nvSpPr>
        <p:spPr>
          <a:xfrm>
            <a:off x="1271640" y="1237194"/>
            <a:ext cx="1881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</a:rPr>
              <a:t>Data type</a:t>
            </a: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5"/>
          <p:cNvSpPr txBox="1"/>
          <p:nvPr/>
        </p:nvSpPr>
        <p:spPr>
          <a:xfrm>
            <a:off x="5125631" y="3376662"/>
            <a:ext cx="1881300" cy="420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</a:rPr>
              <a:t>Others:</a:t>
            </a:r>
            <a:endParaRPr sz="2000" b="0" i="0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" name="Google Shape;241;p15"/>
          <p:cNvCxnSpPr/>
          <p:nvPr/>
        </p:nvCxnSpPr>
        <p:spPr>
          <a:xfrm rot="10800000">
            <a:off x="2839302" y="2487766"/>
            <a:ext cx="0" cy="877789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2" name="Google Shape;242;p15"/>
          <p:cNvCxnSpPr>
            <a:cxnSpLocks/>
          </p:cNvCxnSpPr>
          <p:nvPr/>
        </p:nvCxnSpPr>
        <p:spPr>
          <a:xfrm>
            <a:off x="1703058" y="3357763"/>
            <a:ext cx="1136243" cy="7793"/>
          </a:xfrm>
          <a:prstGeom prst="straightConnector1">
            <a:avLst/>
          </a:prstGeom>
          <a:noFill/>
          <a:ln w="9525" cap="flat" cmpd="sng">
            <a:solidFill>
              <a:srgbClr val="FF99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3" name="Google Shape;243;p15"/>
          <p:cNvCxnSpPr>
            <a:cxnSpLocks/>
          </p:cNvCxnSpPr>
          <p:nvPr/>
        </p:nvCxnSpPr>
        <p:spPr>
          <a:xfrm>
            <a:off x="882650" y="2145822"/>
            <a:ext cx="0" cy="2502378"/>
          </a:xfrm>
          <a:prstGeom prst="straightConnector1">
            <a:avLst/>
          </a:prstGeom>
          <a:noFill/>
          <a:ln w="9525" cap="flat" cmpd="sng">
            <a:solidFill>
              <a:srgbClr val="00CF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4" name="Google Shape;244;p15"/>
          <p:cNvCxnSpPr>
            <a:cxnSpLocks/>
          </p:cNvCxnSpPr>
          <p:nvPr/>
        </p:nvCxnSpPr>
        <p:spPr>
          <a:xfrm>
            <a:off x="882650" y="2155923"/>
            <a:ext cx="820408" cy="0"/>
          </a:xfrm>
          <a:prstGeom prst="straightConnector1">
            <a:avLst/>
          </a:prstGeom>
          <a:noFill/>
          <a:ln w="9525" cap="flat" cmpd="sng">
            <a:solidFill>
              <a:srgbClr val="00CF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5" name="Google Shape;245;p15"/>
          <p:cNvCxnSpPr/>
          <p:nvPr/>
        </p:nvCxnSpPr>
        <p:spPr>
          <a:xfrm>
            <a:off x="882650" y="4638925"/>
            <a:ext cx="563613" cy="0"/>
          </a:xfrm>
          <a:prstGeom prst="straightConnector1">
            <a:avLst/>
          </a:prstGeom>
          <a:noFill/>
          <a:ln w="9525" cap="flat" cmpd="sng">
            <a:solidFill>
              <a:srgbClr val="00CF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6" name="Google Shape;246;p15"/>
          <p:cNvSpPr txBox="1"/>
          <p:nvPr/>
        </p:nvSpPr>
        <p:spPr>
          <a:xfrm>
            <a:off x="1446263" y="4380500"/>
            <a:ext cx="1120381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CFCC"/>
                </a:solidFill>
                <a:latin typeface="Arial"/>
                <a:ea typeface="Arial"/>
                <a:cs typeface="Arial"/>
                <a:sym typeface="Arial"/>
              </a:rPr>
              <a:t>43.21%</a:t>
            </a:r>
            <a:endParaRPr sz="2000" b="0" i="0" u="none" strike="noStrike" cap="none" dirty="0">
              <a:solidFill>
                <a:srgbClr val="00CF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2449425" y="4347750"/>
            <a:ext cx="14778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</a:rPr>
              <a:t>int64</a:t>
            </a: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1446278" y="3985550"/>
            <a:ext cx="12465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rgbClr val="E898AC"/>
                </a:solidFill>
              </a:rPr>
              <a:t>  3.70</a:t>
            </a:r>
            <a:r>
              <a:rPr lang="en-US" sz="2000" b="0" i="0" u="none" strike="noStrike" cap="none" dirty="0">
                <a:solidFill>
                  <a:srgbClr val="E898AC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sz="2000" b="0" i="0" u="none" strike="noStrike" cap="none" dirty="0">
              <a:solidFill>
                <a:srgbClr val="E898A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2472751" y="3985550"/>
            <a:ext cx="1120383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</a:rPr>
              <a:t>float64</a:t>
            </a: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5"/>
          <p:cNvSpPr txBox="1"/>
          <p:nvPr/>
        </p:nvSpPr>
        <p:spPr>
          <a:xfrm>
            <a:off x="4483165" y="3709310"/>
            <a:ext cx="4149025" cy="906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Helvetica Neue"/>
              </a:rPr>
              <a:t>6965 missing values in train dataset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Helvetica Neue"/>
              </a:rPr>
              <a:t>There is no duplicate entries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2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F94C52-5A04-415E-9B06-1533A5D80EF1}"/>
              </a:ext>
            </a:extLst>
          </p:cNvPr>
          <p:cNvGrpSpPr/>
          <p:nvPr/>
        </p:nvGrpSpPr>
        <p:grpSpPr>
          <a:xfrm>
            <a:off x="4173974" y="1056468"/>
            <a:ext cx="1620363" cy="1393141"/>
            <a:chOff x="4173974" y="1056468"/>
            <a:chExt cx="1620363" cy="1393141"/>
          </a:xfrm>
        </p:grpSpPr>
        <p:pic>
          <p:nvPicPr>
            <p:cNvPr id="3" name="Graphic 2" descr="Table with solid fill">
              <a:extLst>
                <a:ext uri="{FF2B5EF4-FFF2-40B4-BE49-F238E27FC236}">
                  <a16:creationId xmlns:a16="http://schemas.microsoft.com/office/drawing/2014/main" id="{674BADE5-5086-4286-B3E2-A8FBD9776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73974" y="1056468"/>
              <a:ext cx="914400" cy="914400"/>
            </a:xfrm>
            <a:prstGeom prst="rect">
              <a:avLst/>
            </a:prstGeom>
          </p:spPr>
        </p:pic>
        <p:pic>
          <p:nvPicPr>
            <p:cNvPr id="82" name="Graphic 81" descr="Table with solid fill">
              <a:extLst>
                <a:ext uri="{FF2B5EF4-FFF2-40B4-BE49-F238E27FC236}">
                  <a16:creationId xmlns:a16="http://schemas.microsoft.com/office/drawing/2014/main" id="{9317AE9F-3E9D-4878-A963-59CCFABFD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79937" y="1056667"/>
              <a:ext cx="914400" cy="914400"/>
            </a:xfrm>
            <a:prstGeom prst="rect">
              <a:avLst/>
            </a:prstGeom>
          </p:spPr>
        </p:pic>
        <p:pic>
          <p:nvPicPr>
            <p:cNvPr id="85" name="Graphic 84" descr="Table with solid fill">
              <a:extLst>
                <a:ext uri="{FF2B5EF4-FFF2-40B4-BE49-F238E27FC236}">
                  <a16:creationId xmlns:a16="http://schemas.microsoft.com/office/drawing/2014/main" id="{9320654C-DA10-4C8F-A41D-ECABBFA38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73974" y="1535010"/>
              <a:ext cx="914400" cy="914400"/>
            </a:xfrm>
            <a:prstGeom prst="rect">
              <a:avLst/>
            </a:prstGeom>
          </p:spPr>
        </p:pic>
        <p:pic>
          <p:nvPicPr>
            <p:cNvPr id="86" name="Graphic 85" descr="Table with solid fill">
              <a:extLst>
                <a:ext uri="{FF2B5EF4-FFF2-40B4-BE49-F238E27FC236}">
                  <a16:creationId xmlns:a16="http://schemas.microsoft.com/office/drawing/2014/main" id="{1C1AD1FF-D7C9-426B-909E-726ECEA82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79937" y="1535209"/>
              <a:ext cx="914400" cy="914400"/>
            </a:xfrm>
            <a:prstGeom prst="rect">
              <a:avLst/>
            </a:prstGeom>
          </p:spPr>
        </p:pic>
      </p:grp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5C6CED2B-8C23-450B-92D2-A79BF36E74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5338351">
            <a:off x="1478191" y="1610842"/>
            <a:ext cx="1540640" cy="153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75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8;p15">
            <a:extLst>
              <a:ext uri="{FF2B5EF4-FFF2-40B4-BE49-F238E27FC236}">
                <a16:creationId xmlns:a16="http://schemas.microsoft.com/office/drawing/2014/main" id="{1146D9DB-2C2A-4642-A676-074AD9DFB4F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800" u="sng" dirty="0"/>
              <a:t>After data cleansing</a:t>
            </a:r>
            <a:endParaRPr u="sng" dirty="0"/>
          </a:p>
        </p:txBody>
      </p:sp>
      <p:sp>
        <p:nvSpPr>
          <p:cNvPr id="7" name="Google Shape;219;p15">
            <a:extLst>
              <a:ext uri="{FF2B5EF4-FFF2-40B4-BE49-F238E27FC236}">
                <a16:creationId xmlns:a16="http://schemas.microsoft.com/office/drawing/2014/main" id="{B46EDA8E-604E-49EB-8734-0C8253678633}"/>
              </a:ext>
            </a:extLst>
          </p:cNvPr>
          <p:cNvSpPr txBox="1"/>
          <p:nvPr/>
        </p:nvSpPr>
        <p:spPr>
          <a:xfrm>
            <a:off x="1446278" y="3514400"/>
            <a:ext cx="12048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55.26%</a:t>
            </a:r>
            <a:endParaRPr sz="2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220;p15">
            <a:extLst>
              <a:ext uri="{FF2B5EF4-FFF2-40B4-BE49-F238E27FC236}">
                <a16:creationId xmlns:a16="http://schemas.microsoft.com/office/drawing/2014/main" id="{62909717-2DA5-4575-84B3-3CCEBC340AFE}"/>
              </a:ext>
            </a:extLst>
          </p:cNvPr>
          <p:cNvSpPr txBox="1"/>
          <p:nvPr/>
        </p:nvSpPr>
        <p:spPr>
          <a:xfrm>
            <a:off x="2452268" y="3559538"/>
            <a:ext cx="12048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</a:rPr>
              <a:t>object</a:t>
            </a: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221;p15">
            <a:extLst>
              <a:ext uri="{FF2B5EF4-FFF2-40B4-BE49-F238E27FC236}">
                <a16:creationId xmlns:a16="http://schemas.microsoft.com/office/drawing/2014/main" id="{DA0E042A-A567-474E-BBB2-E03BC34271E9}"/>
              </a:ext>
            </a:extLst>
          </p:cNvPr>
          <p:cNvCxnSpPr/>
          <p:nvPr/>
        </p:nvCxnSpPr>
        <p:spPr>
          <a:xfrm rot="5400000">
            <a:off x="619642" y="3278713"/>
            <a:ext cx="1811100" cy="158100"/>
          </a:xfrm>
          <a:prstGeom prst="bentConnector4">
            <a:avLst>
              <a:gd name="adj1" fmla="val 44610"/>
              <a:gd name="adj2" fmla="val 244515"/>
            </a:avLst>
          </a:prstGeom>
          <a:noFill/>
          <a:ln w="9525" cap="flat" cmpd="sng">
            <a:solidFill>
              <a:srgbClr val="E898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" name="Google Shape;222;p15">
            <a:extLst>
              <a:ext uri="{FF2B5EF4-FFF2-40B4-BE49-F238E27FC236}">
                <a16:creationId xmlns:a16="http://schemas.microsoft.com/office/drawing/2014/main" id="{4E3D7E92-AE09-4B97-924E-6FE6454D73C2}"/>
              </a:ext>
            </a:extLst>
          </p:cNvPr>
          <p:cNvCxnSpPr/>
          <p:nvPr/>
        </p:nvCxnSpPr>
        <p:spPr>
          <a:xfrm rot="10800000">
            <a:off x="1709408" y="3357763"/>
            <a:ext cx="0" cy="231437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234;p15">
            <a:extLst>
              <a:ext uri="{FF2B5EF4-FFF2-40B4-BE49-F238E27FC236}">
                <a16:creationId xmlns:a16="http://schemas.microsoft.com/office/drawing/2014/main" id="{5F6DFE30-05D5-445F-AD98-C20B4EBBCDCC}"/>
              </a:ext>
            </a:extLst>
          </p:cNvPr>
          <p:cNvSpPr txBox="1"/>
          <p:nvPr/>
        </p:nvSpPr>
        <p:spPr>
          <a:xfrm>
            <a:off x="6163940" y="1318368"/>
            <a:ext cx="216821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marR="0" lvl="0" indent="-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0000"/>
                </a:solidFill>
              </a:rPr>
              <a:t>1,460 x 76</a:t>
            </a:r>
            <a:endParaRPr sz="3000" b="1" i="0" u="none" strike="noStrike" cap="none" dirty="0">
              <a:solidFill>
                <a:srgbClr val="FF0000"/>
              </a:solidFill>
            </a:endParaRPr>
          </a:p>
        </p:txBody>
      </p:sp>
      <p:sp>
        <p:nvSpPr>
          <p:cNvPr id="12" name="Google Shape;235;p15">
            <a:extLst>
              <a:ext uri="{FF2B5EF4-FFF2-40B4-BE49-F238E27FC236}">
                <a16:creationId xmlns:a16="http://schemas.microsoft.com/office/drawing/2014/main" id="{F993A233-3835-4809-8FA4-293CBABFDD21}"/>
              </a:ext>
            </a:extLst>
          </p:cNvPr>
          <p:cNvSpPr txBox="1"/>
          <p:nvPr/>
        </p:nvSpPr>
        <p:spPr>
          <a:xfrm>
            <a:off x="6235072" y="1632803"/>
            <a:ext cx="2434871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Entries     Features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236;p15">
            <a:extLst>
              <a:ext uri="{FF2B5EF4-FFF2-40B4-BE49-F238E27FC236}">
                <a16:creationId xmlns:a16="http://schemas.microsoft.com/office/drawing/2014/main" id="{745FD29C-42D3-4115-8224-B0C81CE592D5}"/>
              </a:ext>
            </a:extLst>
          </p:cNvPr>
          <p:cNvSpPr/>
          <p:nvPr/>
        </p:nvSpPr>
        <p:spPr>
          <a:xfrm>
            <a:off x="5890103" y="1208193"/>
            <a:ext cx="184200" cy="1104600"/>
          </a:xfrm>
          <a:prstGeom prst="rightBrace">
            <a:avLst>
              <a:gd name="adj1" fmla="val 0"/>
              <a:gd name="adj2" fmla="val 84884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Google Shape;237;p15">
            <a:extLst>
              <a:ext uri="{FF2B5EF4-FFF2-40B4-BE49-F238E27FC236}">
                <a16:creationId xmlns:a16="http://schemas.microsoft.com/office/drawing/2014/main" id="{FE771FA9-5A84-425C-A311-9D16D2CFB944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6074303" y="2145822"/>
            <a:ext cx="2448821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238;p15">
            <a:extLst>
              <a:ext uri="{FF2B5EF4-FFF2-40B4-BE49-F238E27FC236}">
                <a16:creationId xmlns:a16="http://schemas.microsoft.com/office/drawing/2014/main" id="{69A1F525-BE5A-42B1-A018-A079C1DEFB6C}"/>
              </a:ext>
            </a:extLst>
          </p:cNvPr>
          <p:cNvSpPr txBox="1"/>
          <p:nvPr/>
        </p:nvSpPr>
        <p:spPr>
          <a:xfrm>
            <a:off x="1271640" y="1237194"/>
            <a:ext cx="1881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</a:rPr>
              <a:t>Data type</a:t>
            </a: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239;p15">
            <a:extLst>
              <a:ext uri="{FF2B5EF4-FFF2-40B4-BE49-F238E27FC236}">
                <a16:creationId xmlns:a16="http://schemas.microsoft.com/office/drawing/2014/main" id="{5A912C56-2E8F-4C2A-9EEE-F480A66C24DF}"/>
              </a:ext>
            </a:extLst>
          </p:cNvPr>
          <p:cNvSpPr txBox="1"/>
          <p:nvPr/>
        </p:nvSpPr>
        <p:spPr>
          <a:xfrm>
            <a:off x="5125631" y="3376662"/>
            <a:ext cx="1881300" cy="420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</a:rPr>
              <a:t>Others:</a:t>
            </a:r>
            <a:endParaRPr sz="2000" b="0" i="0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241;p15">
            <a:extLst>
              <a:ext uri="{FF2B5EF4-FFF2-40B4-BE49-F238E27FC236}">
                <a16:creationId xmlns:a16="http://schemas.microsoft.com/office/drawing/2014/main" id="{1F0D2CA0-5136-4F8A-B0CE-35718F9CB5A2}"/>
              </a:ext>
            </a:extLst>
          </p:cNvPr>
          <p:cNvCxnSpPr/>
          <p:nvPr/>
        </p:nvCxnSpPr>
        <p:spPr>
          <a:xfrm rot="10800000">
            <a:off x="2839302" y="2487766"/>
            <a:ext cx="0" cy="877789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242;p15">
            <a:extLst>
              <a:ext uri="{FF2B5EF4-FFF2-40B4-BE49-F238E27FC236}">
                <a16:creationId xmlns:a16="http://schemas.microsoft.com/office/drawing/2014/main" id="{FB61CF50-2E02-40C0-86EA-350C73F6F9D3}"/>
              </a:ext>
            </a:extLst>
          </p:cNvPr>
          <p:cNvCxnSpPr>
            <a:cxnSpLocks/>
          </p:cNvCxnSpPr>
          <p:nvPr/>
        </p:nvCxnSpPr>
        <p:spPr>
          <a:xfrm>
            <a:off x="1703058" y="3357763"/>
            <a:ext cx="1136243" cy="7793"/>
          </a:xfrm>
          <a:prstGeom prst="straightConnector1">
            <a:avLst/>
          </a:prstGeom>
          <a:noFill/>
          <a:ln w="9525" cap="flat" cmpd="sng">
            <a:solidFill>
              <a:srgbClr val="FF99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243;p15">
            <a:extLst>
              <a:ext uri="{FF2B5EF4-FFF2-40B4-BE49-F238E27FC236}">
                <a16:creationId xmlns:a16="http://schemas.microsoft.com/office/drawing/2014/main" id="{0E6CA5A1-0B6D-4D8D-87E7-B4B525989156}"/>
              </a:ext>
            </a:extLst>
          </p:cNvPr>
          <p:cNvCxnSpPr>
            <a:cxnSpLocks/>
          </p:cNvCxnSpPr>
          <p:nvPr/>
        </p:nvCxnSpPr>
        <p:spPr>
          <a:xfrm>
            <a:off x="882650" y="2145822"/>
            <a:ext cx="0" cy="2502378"/>
          </a:xfrm>
          <a:prstGeom prst="straightConnector1">
            <a:avLst/>
          </a:prstGeom>
          <a:noFill/>
          <a:ln w="9525" cap="flat" cmpd="sng">
            <a:solidFill>
              <a:srgbClr val="00CF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" name="Google Shape;244;p15">
            <a:extLst>
              <a:ext uri="{FF2B5EF4-FFF2-40B4-BE49-F238E27FC236}">
                <a16:creationId xmlns:a16="http://schemas.microsoft.com/office/drawing/2014/main" id="{B4130B54-F24E-41B9-8C65-5A89F509F5A5}"/>
              </a:ext>
            </a:extLst>
          </p:cNvPr>
          <p:cNvCxnSpPr>
            <a:cxnSpLocks/>
          </p:cNvCxnSpPr>
          <p:nvPr/>
        </p:nvCxnSpPr>
        <p:spPr>
          <a:xfrm>
            <a:off x="882650" y="2155923"/>
            <a:ext cx="820408" cy="0"/>
          </a:xfrm>
          <a:prstGeom prst="straightConnector1">
            <a:avLst/>
          </a:prstGeom>
          <a:noFill/>
          <a:ln w="9525" cap="flat" cmpd="sng">
            <a:solidFill>
              <a:srgbClr val="00CF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" name="Google Shape;245;p15">
            <a:extLst>
              <a:ext uri="{FF2B5EF4-FFF2-40B4-BE49-F238E27FC236}">
                <a16:creationId xmlns:a16="http://schemas.microsoft.com/office/drawing/2014/main" id="{49EB1B70-297E-4441-B37E-3398EAA1F76D}"/>
              </a:ext>
            </a:extLst>
          </p:cNvPr>
          <p:cNvCxnSpPr/>
          <p:nvPr/>
        </p:nvCxnSpPr>
        <p:spPr>
          <a:xfrm>
            <a:off x="882650" y="4638925"/>
            <a:ext cx="563613" cy="0"/>
          </a:xfrm>
          <a:prstGeom prst="straightConnector1">
            <a:avLst/>
          </a:prstGeom>
          <a:noFill/>
          <a:ln w="9525" cap="flat" cmpd="sng">
            <a:solidFill>
              <a:srgbClr val="00CF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46;p15">
            <a:extLst>
              <a:ext uri="{FF2B5EF4-FFF2-40B4-BE49-F238E27FC236}">
                <a16:creationId xmlns:a16="http://schemas.microsoft.com/office/drawing/2014/main" id="{0FEFA544-6488-4B73-99B6-714433B486F1}"/>
              </a:ext>
            </a:extLst>
          </p:cNvPr>
          <p:cNvSpPr txBox="1"/>
          <p:nvPr/>
        </p:nvSpPr>
        <p:spPr>
          <a:xfrm>
            <a:off x="1446263" y="4380500"/>
            <a:ext cx="1120381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CFCC"/>
                </a:solidFill>
                <a:latin typeface="Arial"/>
                <a:ea typeface="Arial"/>
                <a:cs typeface="Arial"/>
                <a:sym typeface="Arial"/>
              </a:rPr>
              <a:t>40.79%</a:t>
            </a:r>
            <a:endParaRPr sz="2000" b="0" i="0" u="none" strike="noStrike" cap="none" dirty="0">
              <a:solidFill>
                <a:srgbClr val="00CF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47;p15">
            <a:extLst>
              <a:ext uri="{FF2B5EF4-FFF2-40B4-BE49-F238E27FC236}">
                <a16:creationId xmlns:a16="http://schemas.microsoft.com/office/drawing/2014/main" id="{1A201EFD-1C1A-4E32-95FC-87F838F2C652}"/>
              </a:ext>
            </a:extLst>
          </p:cNvPr>
          <p:cNvSpPr txBox="1"/>
          <p:nvPr/>
        </p:nvSpPr>
        <p:spPr>
          <a:xfrm>
            <a:off x="2449425" y="4347750"/>
            <a:ext cx="14778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</a:rPr>
              <a:t>int64</a:t>
            </a: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8;p15">
            <a:extLst>
              <a:ext uri="{FF2B5EF4-FFF2-40B4-BE49-F238E27FC236}">
                <a16:creationId xmlns:a16="http://schemas.microsoft.com/office/drawing/2014/main" id="{7D1134D3-EC6E-4139-8661-F825E0BDC2CE}"/>
              </a:ext>
            </a:extLst>
          </p:cNvPr>
          <p:cNvSpPr txBox="1"/>
          <p:nvPr/>
        </p:nvSpPr>
        <p:spPr>
          <a:xfrm>
            <a:off x="1446278" y="3985550"/>
            <a:ext cx="12465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rgbClr val="E898AC"/>
                </a:solidFill>
              </a:rPr>
              <a:t>  3.95</a:t>
            </a:r>
            <a:r>
              <a:rPr lang="en-US" sz="2000" b="0" i="0" u="none" strike="noStrike" cap="none" dirty="0">
                <a:solidFill>
                  <a:srgbClr val="E898AC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sz="2000" b="0" i="0" u="none" strike="noStrike" cap="none" dirty="0">
              <a:solidFill>
                <a:srgbClr val="E898A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49;p15">
            <a:extLst>
              <a:ext uri="{FF2B5EF4-FFF2-40B4-BE49-F238E27FC236}">
                <a16:creationId xmlns:a16="http://schemas.microsoft.com/office/drawing/2014/main" id="{D18D1724-0C6F-4E50-BD89-75A804C681EF}"/>
              </a:ext>
            </a:extLst>
          </p:cNvPr>
          <p:cNvSpPr txBox="1"/>
          <p:nvPr/>
        </p:nvSpPr>
        <p:spPr>
          <a:xfrm>
            <a:off x="2472751" y="3985550"/>
            <a:ext cx="1120383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</a:rPr>
              <a:t>float64</a:t>
            </a: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82;p15">
            <a:extLst>
              <a:ext uri="{FF2B5EF4-FFF2-40B4-BE49-F238E27FC236}">
                <a16:creationId xmlns:a16="http://schemas.microsoft.com/office/drawing/2014/main" id="{FF7B0F89-84FA-42F8-8516-115651C855B6}"/>
              </a:ext>
            </a:extLst>
          </p:cNvPr>
          <p:cNvSpPr txBox="1"/>
          <p:nvPr/>
        </p:nvSpPr>
        <p:spPr>
          <a:xfrm>
            <a:off x="4483165" y="3795374"/>
            <a:ext cx="4149025" cy="906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Helvetica Neue"/>
              </a:rPr>
              <a:t>0 missing values in train and test dataset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Helvetica Neue"/>
              </a:rPr>
              <a:t>There is no duplicate entries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bg1"/>
              </a:solidFill>
              <a:effectLst/>
              <a:latin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2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B734F70-124D-489D-BBDD-0D29A1DC1632}"/>
              </a:ext>
            </a:extLst>
          </p:cNvPr>
          <p:cNvGrpSpPr/>
          <p:nvPr/>
        </p:nvGrpSpPr>
        <p:grpSpPr>
          <a:xfrm>
            <a:off x="4173974" y="1056468"/>
            <a:ext cx="1620363" cy="1393141"/>
            <a:chOff x="4173974" y="1056468"/>
            <a:chExt cx="1620363" cy="1393141"/>
          </a:xfrm>
        </p:grpSpPr>
        <p:pic>
          <p:nvPicPr>
            <p:cNvPr id="28" name="Graphic 27" descr="Table with solid fill">
              <a:extLst>
                <a:ext uri="{FF2B5EF4-FFF2-40B4-BE49-F238E27FC236}">
                  <a16:creationId xmlns:a16="http://schemas.microsoft.com/office/drawing/2014/main" id="{4B411326-6ADC-4BD2-AC2C-9F7A3B9DA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73974" y="1056468"/>
              <a:ext cx="914400" cy="914400"/>
            </a:xfrm>
            <a:prstGeom prst="rect">
              <a:avLst/>
            </a:prstGeom>
          </p:spPr>
        </p:pic>
        <p:pic>
          <p:nvPicPr>
            <p:cNvPr id="29" name="Graphic 28" descr="Table with solid fill">
              <a:extLst>
                <a:ext uri="{FF2B5EF4-FFF2-40B4-BE49-F238E27FC236}">
                  <a16:creationId xmlns:a16="http://schemas.microsoft.com/office/drawing/2014/main" id="{56B23F5A-4709-47A0-AE70-1902B77E1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79937" y="1056667"/>
              <a:ext cx="914400" cy="914400"/>
            </a:xfrm>
            <a:prstGeom prst="rect">
              <a:avLst/>
            </a:prstGeom>
          </p:spPr>
        </p:pic>
        <p:pic>
          <p:nvPicPr>
            <p:cNvPr id="31" name="Graphic 30" descr="Table with solid fill">
              <a:extLst>
                <a:ext uri="{FF2B5EF4-FFF2-40B4-BE49-F238E27FC236}">
                  <a16:creationId xmlns:a16="http://schemas.microsoft.com/office/drawing/2014/main" id="{4FBF4DDA-2B09-4602-A21A-6D5E91954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73974" y="1535010"/>
              <a:ext cx="914400" cy="914400"/>
            </a:xfrm>
            <a:prstGeom prst="rect">
              <a:avLst/>
            </a:prstGeom>
          </p:spPr>
        </p:pic>
        <p:pic>
          <p:nvPicPr>
            <p:cNvPr id="32" name="Graphic 31" descr="Table with solid fill">
              <a:extLst>
                <a:ext uri="{FF2B5EF4-FFF2-40B4-BE49-F238E27FC236}">
                  <a16:creationId xmlns:a16="http://schemas.microsoft.com/office/drawing/2014/main" id="{AB67143A-EE4A-44CF-9C2E-544E548C3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79937" y="1535209"/>
              <a:ext cx="914400" cy="914400"/>
            </a:xfrm>
            <a:prstGeom prst="rect">
              <a:avLst/>
            </a:prstGeom>
          </p:spPr>
        </p:pic>
      </p:grpSp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9D7AFAE3-4A06-4B32-B7E9-7D05EED2B7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5263056">
            <a:off x="1478191" y="1610842"/>
            <a:ext cx="1540640" cy="153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27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2"/>
          <p:cNvSpPr txBox="1">
            <a:spLocks noGrp="1"/>
          </p:cNvSpPr>
          <p:nvPr>
            <p:ph type="ctrTitle" idx="4294967295"/>
          </p:nvPr>
        </p:nvSpPr>
        <p:spPr>
          <a:xfrm>
            <a:off x="3139200" y="2148450"/>
            <a:ext cx="28656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4800"/>
              <a:t>EDA</a:t>
            </a:r>
            <a:endParaRPr sz="4800"/>
          </a:p>
        </p:txBody>
      </p:sp>
      <p:sp>
        <p:nvSpPr>
          <p:cNvPr id="3" name="Google Shape;236;p15">
            <a:extLst>
              <a:ext uri="{FF2B5EF4-FFF2-40B4-BE49-F238E27FC236}">
                <a16:creationId xmlns:a16="http://schemas.microsoft.com/office/drawing/2014/main" id="{5E7C70AE-DBE4-4BFE-B6CB-A900CB4674ED}"/>
              </a:ext>
            </a:extLst>
          </p:cNvPr>
          <p:cNvSpPr/>
          <p:nvPr/>
        </p:nvSpPr>
        <p:spPr>
          <a:xfrm>
            <a:off x="3139200" y="1276500"/>
            <a:ext cx="718425" cy="1718550"/>
          </a:xfrm>
          <a:prstGeom prst="rightBrace">
            <a:avLst>
              <a:gd name="adj1" fmla="val 0"/>
              <a:gd name="adj2" fmla="val 84884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36;p15">
            <a:extLst>
              <a:ext uri="{FF2B5EF4-FFF2-40B4-BE49-F238E27FC236}">
                <a16:creationId xmlns:a16="http://schemas.microsoft.com/office/drawing/2014/main" id="{499EE28A-FA85-47AD-96A9-E2376EEE28E5}"/>
              </a:ext>
            </a:extLst>
          </p:cNvPr>
          <p:cNvSpPr/>
          <p:nvPr/>
        </p:nvSpPr>
        <p:spPr>
          <a:xfrm rot="10800000">
            <a:off x="5286377" y="2324250"/>
            <a:ext cx="718425" cy="1718550"/>
          </a:xfrm>
          <a:prstGeom prst="rightBrace">
            <a:avLst>
              <a:gd name="adj1" fmla="val 0"/>
              <a:gd name="adj2" fmla="val 84884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00;p16">
            <a:extLst>
              <a:ext uri="{FF2B5EF4-FFF2-40B4-BE49-F238E27FC236}">
                <a16:creationId xmlns:a16="http://schemas.microsoft.com/office/drawing/2014/main" id="{3A218938-DC0E-4CCC-BA4E-A04841A46B25}"/>
              </a:ext>
            </a:extLst>
          </p:cNvPr>
          <p:cNvSpPr txBox="1">
            <a:spLocks/>
          </p:cNvSpPr>
          <p:nvPr/>
        </p:nvSpPr>
        <p:spPr>
          <a:xfrm>
            <a:off x="-955800" y="1799640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3600"/>
            </a:pPr>
            <a:r>
              <a:rPr lang="en-US" sz="2800" dirty="0">
                <a:solidFill>
                  <a:schemeClr val="bg1"/>
                </a:solidFill>
              </a:rPr>
              <a:t>Numerical</a:t>
            </a:r>
          </a:p>
        </p:txBody>
      </p:sp>
      <p:sp>
        <p:nvSpPr>
          <p:cNvPr id="6" name="Google Shape;300;p16">
            <a:extLst>
              <a:ext uri="{FF2B5EF4-FFF2-40B4-BE49-F238E27FC236}">
                <a16:creationId xmlns:a16="http://schemas.microsoft.com/office/drawing/2014/main" id="{24400F46-A647-4F38-A1DF-F35E3B622B2B}"/>
              </a:ext>
            </a:extLst>
          </p:cNvPr>
          <p:cNvSpPr txBox="1">
            <a:spLocks/>
          </p:cNvSpPr>
          <p:nvPr/>
        </p:nvSpPr>
        <p:spPr>
          <a:xfrm>
            <a:off x="4870348" y="2747057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3600"/>
            </a:pPr>
            <a:r>
              <a:rPr lang="en-US" sz="2800" dirty="0">
                <a:solidFill>
                  <a:schemeClr val="bg1"/>
                </a:solidFill>
              </a:rPr>
              <a:t>Categorical</a:t>
            </a:r>
          </a:p>
        </p:txBody>
      </p:sp>
      <p:sp>
        <p:nvSpPr>
          <p:cNvPr id="7" name="Google Shape;282;p15">
            <a:extLst>
              <a:ext uri="{FF2B5EF4-FFF2-40B4-BE49-F238E27FC236}">
                <a16:creationId xmlns:a16="http://schemas.microsoft.com/office/drawing/2014/main" id="{D7C5C140-C13D-4A4A-9958-09BCEAEE8D93}"/>
              </a:ext>
            </a:extLst>
          </p:cNvPr>
          <p:cNvSpPr txBox="1"/>
          <p:nvPr/>
        </p:nvSpPr>
        <p:spPr>
          <a:xfrm>
            <a:off x="2352675" y="1044181"/>
            <a:ext cx="967501" cy="46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MY" sz="1200" dirty="0">
                <a:solidFill>
                  <a:schemeClr val="bg1"/>
                </a:solidFill>
              </a:rPr>
              <a:t>Discrete</a:t>
            </a:r>
            <a:endParaRPr sz="12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282;p15">
            <a:extLst>
              <a:ext uri="{FF2B5EF4-FFF2-40B4-BE49-F238E27FC236}">
                <a16:creationId xmlns:a16="http://schemas.microsoft.com/office/drawing/2014/main" id="{E93241FD-C2AE-43C3-B863-8482B483E315}"/>
              </a:ext>
            </a:extLst>
          </p:cNvPr>
          <p:cNvSpPr txBox="1"/>
          <p:nvPr/>
        </p:nvSpPr>
        <p:spPr>
          <a:xfrm>
            <a:off x="2171697" y="2762731"/>
            <a:ext cx="1148479" cy="46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MY" sz="1200" b="1" dirty="0">
                <a:solidFill>
                  <a:schemeClr val="bg1"/>
                </a:solidFill>
              </a:rPr>
              <a:t>Continuous</a:t>
            </a:r>
            <a:endParaRPr sz="12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82;p15">
            <a:extLst>
              <a:ext uri="{FF2B5EF4-FFF2-40B4-BE49-F238E27FC236}">
                <a16:creationId xmlns:a16="http://schemas.microsoft.com/office/drawing/2014/main" id="{4ACFCA0B-72E6-461C-BD90-A6A8489B3142}"/>
              </a:ext>
            </a:extLst>
          </p:cNvPr>
          <p:cNvSpPr txBox="1"/>
          <p:nvPr/>
        </p:nvSpPr>
        <p:spPr>
          <a:xfrm>
            <a:off x="6004800" y="2091931"/>
            <a:ext cx="967501" cy="46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MY" sz="1200" b="1" dirty="0">
                <a:solidFill>
                  <a:schemeClr val="bg1"/>
                </a:solidFill>
              </a:rPr>
              <a:t>Year</a:t>
            </a:r>
            <a:endParaRPr sz="12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82;p15">
            <a:extLst>
              <a:ext uri="{FF2B5EF4-FFF2-40B4-BE49-F238E27FC236}">
                <a16:creationId xmlns:a16="http://schemas.microsoft.com/office/drawing/2014/main" id="{A62B54E1-F07D-4AFA-824A-0C1C76F31071}"/>
              </a:ext>
            </a:extLst>
          </p:cNvPr>
          <p:cNvSpPr txBox="1"/>
          <p:nvPr/>
        </p:nvSpPr>
        <p:spPr>
          <a:xfrm>
            <a:off x="6004799" y="3763338"/>
            <a:ext cx="967501" cy="46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MY" sz="12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Non-Year</a:t>
            </a:r>
            <a:endParaRPr sz="12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4"/>
          <p:cNvSpPr txBox="1">
            <a:spLocks noGrp="1"/>
          </p:cNvSpPr>
          <p:nvPr>
            <p:ph type="ctrTitle"/>
          </p:nvPr>
        </p:nvSpPr>
        <p:spPr>
          <a:xfrm rot="16200000">
            <a:off x="-1508271" y="1966812"/>
            <a:ext cx="3973993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000" dirty="0"/>
              <a:t>Correlation between the continuous features</a:t>
            </a:r>
            <a:endParaRPr sz="20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1338554-016C-4AFB-A894-DE1A67AEA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26" y="154417"/>
            <a:ext cx="5696846" cy="420259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1E5943-5540-4937-A31F-7FB0FFA4395E}"/>
              </a:ext>
            </a:extLst>
          </p:cNvPr>
          <p:cNvSpPr/>
          <p:nvPr/>
        </p:nvSpPr>
        <p:spPr>
          <a:xfrm>
            <a:off x="2384936" y="3830374"/>
            <a:ext cx="199505" cy="412335"/>
          </a:xfrm>
          <a:prstGeom prst="rect">
            <a:avLst/>
          </a:prstGeom>
          <a:solidFill>
            <a:srgbClr val="FCEB0C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189C16-3CA3-4DB5-95E8-38FA51378042}"/>
              </a:ext>
            </a:extLst>
          </p:cNvPr>
          <p:cNvSpPr/>
          <p:nvPr/>
        </p:nvSpPr>
        <p:spPr>
          <a:xfrm>
            <a:off x="2637088" y="3830373"/>
            <a:ext cx="199505" cy="412335"/>
          </a:xfrm>
          <a:prstGeom prst="rect">
            <a:avLst/>
          </a:prstGeom>
          <a:solidFill>
            <a:srgbClr val="FCEB0C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819F76-0CF2-40A4-BF28-631CCE877FC9}"/>
              </a:ext>
            </a:extLst>
          </p:cNvPr>
          <p:cNvSpPr/>
          <p:nvPr/>
        </p:nvSpPr>
        <p:spPr>
          <a:xfrm>
            <a:off x="3416544" y="3830372"/>
            <a:ext cx="199505" cy="412335"/>
          </a:xfrm>
          <a:prstGeom prst="rect">
            <a:avLst/>
          </a:prstGeom>
          <a:solidFill>
            <a:srgbClr val="FCEB0C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F917B-7681-4A44-8893-6040FE3B2C9B}"/>
              </a:ext>
            </a:extLst>
          </p:cNvPr>
          <p:cNvSpPr/>
          <p:nvPr/>
        </p:nvSpPr>
        <p:spPr>
          <a:xfrm>
            <a:off x="3709395" y="3830371"/>
            <a:ext cx="199505" cy="412335"/>
          </a:xfrm>
          <a:prstGeom prst="rect">
            <a:avLst/>
          </a:prstGeom>
          <a:solidFill>
            <a:srgbClr val="FCEB0C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A10251-527B-419C-85E8-8ADBDAB10E4A}"/>
              </a:ext>
            </a:extLst>
          </p:cNvPr>
          <p:cNvSpPr/>
          <p:nvPr/>
        </p:nvSpPr>
        <p:spPr>
          <a:xfrm>
            <a:off x="904769" y="3575456"/>
            <a:ext cx="440658" cy="254915"/>
          </a:xfrm>
          <a:prstGeom prst="rect">
            <a:avLst/>
          </a:prstGeom>
          <a:solidFill>
            <a:srgbClr val="FCEB0C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416FED-C31D-4D64-A146-BD3F9C69C127}"/>
              </a:ext>
            </a:extLst>
          </p:cNvPr>
          <p:cNvSpPr txBox="1"/>
          <p:nvPr/>
        </p:nvSpPr>
        <p:spPr>
          <a:xfrm>
            <a:off x="6464472" y="3665712"/>
            <a:ext cx="2524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ourceSansPro"/>
              </a:rPr>
              <a:t>A perfect </a:t>
            </a:r>
            <a:r>
              <a:rPr lang="en-US" b="0" i="0" u="sng" dirty="0">
                <a:solidFill>
                  <a:schemeClr val="bg1"/>
                </a:solidFill>
                <a:effectLst/>
                <a:latin typeface="SourceSans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negative correlation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3B2427-1E68-469B-AB88-9B34CE308F6A}"/>
              </a:ext>
            </a:extLst>
          </p:cNvPr>
          <p:cNvSpPr txBox="1"/>
          <p:nvPr/>
        </p:nvSpPr>
        <p:spPr>
          <a:xfrm>
            <a:off x="6430004" y="113669"/>
            <a:ext cx="2524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ourceSansPro"/>
              </a:rPr>
              <a:t>A perfect </a:t>
            </a:r>
            <a:r>
              <a:rPr lang="en-US" u="sng" dirty="0" err="1">
                <a:solidFill>
                  <a:schemeClr val="bg1"/>
                </a:solidFill>
                <a:latin typeface="SourceSansPro"/>
              </a:rPr>
              <a:t>positive</a:t>
            </a:r>
            <a:r>
              <a:rPr lang="en-US" b="0" i="0" u="sng" dirty="0" err="1">
                <a:solidFill>
                  <a:schemeClr val="bg1"/>
                </a:solidFill>
                <a:effectLst/>
                <a:latin typeface="SourceSans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correlation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85B46E-7040-428D-B21A-76B4EB7F8113}"/>
              </a:ext>
            </a:extLst>
          </p:cNvPr>
          <p:cNvSpPr txBox="1"/>
          <p:nvPr/>
        </p:nvSpPr>
        <p:spPr>
          <a:xfrm>
            <a:off x="1585753" y="4539458"/>
            <a:ext cx="4646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MY" sz="1400" dirty="0">
                <a:solidFill>
                  <a:schemeClr val="bg1"/>
                </a:solidFill>
              </a:rPr>
              <a:t>'</a:t>
            </a:r>
            <a:r>
              <a:rPr lang="en-MY" sz="1400" dirty="0" err="1">
                <a:solidFill>
                  <a:schemeClr val="bg1"/>
                </a:solidFill>
              </a:rPr>
              <a:t>TotalBsmtSF</a:t>
            </a:r>
            <a:r>
              <a:rPr lang="en-MY" sz="1400" dirty="0">
                <a:solidFill>
                  <a:schemeClr val="bg1"/>
                </a:solidFill>
              </a:rPr>
              <a:t>’, '1stFlrSF’, '</a:t>
            </a:r>
            <a:r>
              <a:rPr lang="en-MY" sz="1400" dirty="0" err="1">
                <a:solidFill>
                  <a:schemeClr val="bg1"/>
                </a:solidFill>
              </a:rPr>
              <a:t>GrLivArea</a:t>
            </a:r>
            <a:r>
              <a:rPr lang="en-MY" sz="1400" dirty="0">
                <a:solidFill>
                  <a:schemeClr val="bg1"/>
                </a:solidFill>
              </a:rPr>
              <a:t>’, '</a:t>
            </a:r>
            <a:r>
              <a:rPr lang="en-MY" sz="1400" dirty="0" err="1">
                <a:solidFill>
                  <a:schemeClr val="bg1"/>
                </a:solidFill>
              </a:rPr>
              <a:t>GarageArea</a:t>
            </a:r>
            <a:r>
              <a:rPr lang="en-MY" sz="1400" dirty="0">
                <a:solidFill>
                  <a:schemeClr val="bg1"/>
                </a:solidFill>
              </a:rPr>
              <a:t>’ has the highest positive correlation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ABDAD-8856-4E5D-A83F-28D4AF673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172" y="0"/>
            <a:ext cx="8029875" cy="577800"/>
          </a:xfrm>
        </p:spPr>
        <p:txBody>
          <a:bodyPr/>
          <a:lstStyle/>
          <a:p>
            <a:r>
              <a:rPr lang="en-MY" dirty="0"/>
              <a:t>Top 4 highest correlation with sale price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6BA1F46-07E3-4E9F-9CD2-C90B13B01FE9}"/>
              </a:ext>
            </a:extLst>
          </p:cNvPr>
          <p:cNvGrpSpPr/>
          <p:nvPr/>
        </p:nvGrpSpPr>
        <p:grpSpPr>
          <a:xfrm>
            <a:off x="2205990" y="457462"/>
            <a:ext cx="4038600" cy="4228575"/>
            <a:chOff x="2295525" y="411675"/>
            <a:chExt cx="4038600" cy="4228575"/>
          </a:xfrm>
        </p:grpSpPr>
        <p:pic>
          <p:nvPicPr>
            <p:cNvPr id="16" name="Picture 15" descr="Chart, scatter chart&#10;&#10;Description automatically generated">
              <a:extLst>
                <a:ext uri="{FF2B5EF4-FFF2-40B4-BE49-F238E27FC236}">
                  <a16:creationId xmlns:a16="http://schemas.microsoft.com/office/drawing/2014/main" id="{D41CC634-2533-4A7C-9DCD-224BB7FBD5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606" t="8004" r="14089" b="50000"/>
            <a:stretch/>
          </p:blipFill>
          <p:spPr>
            <a:xfrm>
              <a:off x="2295525" y="411675"/>
              <a:ext cx="4038600" cy="2160075"/>
            </a:xfrm>
            <a:prstGeom prst="rect">
              <a:avLst/>
            </a:prstGeom>
          </p:spPr>
        </p:pic>
        <p:pic>
          <p:nvPicPr>
            <p:cNvPr id="17" name="Picture 16" descr="Chart, scatter chart&#10;&#10;Description automatically generated">
              <a:extLst>
                <a:ext uri="{FF2B5EF4-FFF2-40B4-BE49-F238E27FC236}">
                  <a16:creationId xmlns:a16="http://schemas.microsoft.com/office/drawing/2014/main" id="{EF66D8A2-7B97-446E-99D8-0FB243783A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606" t="54414" r="14089" b="5371"/>
            <a:stretch/>
          </p:blipFill>
          <p:spPr>
            <a:xfrm>
              <a:off x="2295525" y="2571750"/>
              <a:ext cx="4038600" cy="2068500"/>
            </a:xfrm>
            <a:prstGeom prst="rect">
              <a:avLst/>
            </a:prstGeom>
          </p:spPr>
        </p:pic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176F9625-C3E3-49B9-A4BC-C432384E4D3F}"/>
              </a:ext>
            </a:extLst>
          </p:cNvPr>
          <p:cNvSpPr txBox="1">
            <a:spLocks/>
          </p:cNvSpPr>
          <p:nvPr/>
        </p:nvSpPr>
        <p:spPr>
          <a:xfrm>
            <a:off x="6244590" y="457461"/>
            <a:ext cx="1819275" cy="4228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MY" sz="1400" dirty="0">
                <a:solidFill>
                  <a:srgbClr val="636EFA"/>
                </a:solidFill>
              </a:rPr>
              <a:t>'</a:t>
            </a:r>
            <a:r>
              <a:rPr lang="en-MY" sz="1400" dirty="0" err="1">
                <a:solidFill>
                  <a:srgbClr val="636EFA"/>
                </a:solidFill>
              </a:rPr>
              <a:t>TotalBsmtSF</a:t>
            </a:r>
            <a:r>
              <a:rPr lang="en-MY" sz="1400" dirty="0">
                <a:solidFill>
                  <a:srgbClr val="636EFA"/>
                </a:solidFill>
              </a:rPr>
              <a:t>’</a:t>
            </a:r>
          </a:p>
          <a:p>
            <a:r>
              <a:rPr lang="en-MY" sz="1400" dirty="0">
                <a:solidFill>
                  <a:srgbClr val="EF553B"/>
                </a:solidFill>
              </a:rPr>
              <a:t>'1stFlrSF’</a:t>
            </a:r>
          </a:p>
          <a:p>
            <a:r>
              <a:rPr lang="en-MY" sz="1400" dirty="0">
                <a:solidFill>
                  <a:srgbClr val="00CC96"/>
                </a:solidFill>
              </a:rPr>
              <a:t>'</a:t>
            </a:r>
            <a:r>
              <a:rPr lang="en-MY" sz="1400" dirty="0" err="1">
                <a:solidFill>
                  <a:srgbClr val="00CC96"/>
                </a:solidFill>
              </a:rPr>
              <a:t>GrLivArea</a:t>
            </a:r>
            <a:r>
              <a:rPr lang="en-MY" sz="1400" dirty="0">
                <a:solidFill>
                  <a:srgbClr val="00CC96"/>
                </a:solidFill>
              </a:rPr>
              <a:t>’</a:t>
            </a:r>
          </a:p>
          <a:p>
            <a:r>
              <a:rPr lang="en-MY" sz="1400" dirty="0">
                <a:solidFill>
                  <a:srgbClr val="AB63FA"/>
                </a:solidFill>
              </a:rPr>
              <a:t>'</a:t>
            </a:r>
            <a:r>
              <a:rPr lang="en-MY" sz="1400" dirty="0" err="1">
                <a:solidFill>
                  <a:srgbClr val="AB63FA"/>
                </a:solidFill>
              </a:rPr>
              <a:t>GarageArea</a:t>
            </a:r>
            <a:r>
              <a:rPr lang="en-MY" sz="1400" dirty="0">
                <a:solidFill>
                  <a:srgbClr val="AB63FA"/>
                </a:solidFill>
              </a:rPr>
              <a:t>’</a:t>
            </a:r>
          </a:p>
          <a:p>
            <a:endParaRPr lang="en-MY" sz="2000" dirty="0">
              <a:solidFill>
                <a:srgbClr val="AB63FA"/>
              </a:solidFill>
            </a:endParaRPr>
          </a:p>
          <a:p>
            <a:endParaRPr lang="en-MY" sz="2000" dirty="0">
              <a:solidFill>
                <a:srgbClr val="AB63FA"/>
              </a:solidFill>
            </a:endParaRPr>
          </a:p>
          <a:p>
            <a:endParaRPr lang="en-MY" sz="2000" dirty="0">
              <a:solidFill>
                <a:srgbClr val="AB63FA"/>
              </a:solidFill>
            </a:endParaRPr>
          </a:p>
          <a:p>
            <a:endParaRPr lang="en-MY" sz="2000" dirty="0">
              <a:solidFill>
                <a:srgbClr val="AB63FA"/>
              </a:solidFill>
            </a:endParaRPr>
          </a:p>
          <a:p>
            <a:endParaRPr lang="en-MY" sz="2000" dirty="0">
              <a:solidFill>
                <a:srgbClr val="AB63FA"/>
              </a:solidFill>
            </a:endParaRPr>
          </a:p>
          <a:p>
            <a:endParaRPr lang="en-MY" sz="2000" dirty="0">
              <a:solidFill>
                <a:srgbClr val="AB63FA"/>
              </a:solidFill>
            </a:endParaRPr>
          </a:p>
          <a:p>
            <a:endParaRPr lang="en-MY" sz="2000" dirty="0">
              <a:solidFill>
                <a:srgbClr val="AB63FA"/>
              </a:solidFill>
            </a:endParaRPr>
          </a:p>
          <a:p>
            <a:endParaRPr lang="en-MY" sz="2000" dirty="0">
              <a:solidFill>
                <a:srgbClr val="AB63FA"/>
              </a:solidFill>
            </a:endParaRPr>
          </a:p>
          <a:p>
            <a:endParaRPr lang="en-MY" sz="2000" dirty="0">
              <a:solidFill>
                <a:srgbClr val="AB63FA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BD075D-EA10-49A5-ABF3-9EA585622C8F}"/>
              </a:ext>
            </a:extLst>
          </p:cNvPr>
          <p:cNvCxnSpPr>
            <a:cxnSpLocks/>
          </p:cNvCxnSpPr>
          <p:nvPr/>
        </p:nvCxnSpPr>
        <p:spPr>
          <a:xfrm flipV="1">
            <a:off x="2057400" y="2930737"/>
            <a:ext cx="0" cy="19283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A62F16-1030-490A-A60D-79954C58C060}"/>
              </a:ext>
            </a:extLst>
          </p:cNvPr>
          <p:cNvCxnSpPr>
            <a:cxnSpLocks/>
          </p:cNvCxnSpPr>
          <p:nvPr/>
        </p:nvCxnSpPr>
        <p:spPr>
          <a:xfrm flipV="1">
            <a:off x="2057400" y="4859062"/>
            <a:ext cx="203454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A2150CD-7868-458E-96BF-BDC4D0F05715}"/>
              </a:ext>
            </a:extLst>
          </p:cNvPr>
          <p:cNvSpPr txBox="1"/>
          <p:nvPr/>
        </p:nvSpPr>
        <p:spPr>
          <a:xfrm>
            <a:off x="949091" y="3653310"/>
            <a:ext cx="23202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solidFill>
                  <a:schemeClr val="bg1"/>
                </a:solidFill>
              </a:rPr>
              <a:t>Sale price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63DE91-0A0E-4996-BE0E-A2D4434A0B0D}"/>
              </a:ext>
            </a:extLst>
          </p:cNvPr>
          <p:cNvSpPr txBox="1"/>
          <p:nvPr/>
        </p:nvSpPr>
        <p:spPr>
          <a:xfrm>
            <a:off x="2644541" y="4842971"/>
            <a:ext cx="23202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solidFill>
                  <a:schemeClr val="bg1"/>
                </a:solidFill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2442227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453EA33-BBCF-4069-A6B6-DAF222559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438275"/>
            <a:ext cx="3905250" cy="24955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06D768C-E511-4221-B9F9-E986D73C7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2" y="1438275"/>
            <a:ext cx="3886200" cy="24955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Google Shape;386;p20">
            <a:extLst>
              <a:ext uri="{FF2B5EF4-FFF2-40B4-BE49-F238E27FC236}">
                <a16:creationId xmlns:a16="http://schemas.microsoft.com/office/drawing/2014/main" id="{85F2D10F-636B-4343-9D97-235D126556B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19125" y="411163"/>
            <a:ext cx="4727575" cy="57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MY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Year feature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42A94D-D7E6-4813-B123-0BB27C5FD44A}"/>
              </a:ext>
            </a:extLst>
          </p:cNvPr>
          <p:cNvSpPr txBox="1"/>
          <p:nvPr/>
        </p:nvSpPr>
        <p:spPr>
          <a:xfrm>
            <a:off x="700406" y="1105733"/>
            <a:ext cx="34029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MY" sz="1400" dirty="0">
                <a:solidFill>
                  <a:schemeClr val="bg1"/>
                </a:solidFill>
              </a:rPr>
              <a:t>Year House was Built vs Price of House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89D7AF-229E-4452-9D11-BA7E1A2A28AF}"/>
              </a:ext>
            </a:extLst>
          </p:cNvPr>
          <p:cNvSpPr txBox="1"/>
          <p:nvPr/>
        </p:nvSpPr>
        <p:spPr>
          <a:xfrm>
            <a:off x="4784726" y="1105732"/>
            <a:ext cx="34029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MY" sz="1400" dirty="0">
                <a:solidFill>
                  <a:schemeClr val="bg1"/>
                </a:solidFill>
              </a:rPr>
              <a:t>Year House was sold vs Price of House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41248B-8A64-44BB-AB5E-8C26148E4F08}"/>
              </a:ext>
            </a:extLst>
          </p:cNvPr>
          <p:cNvSpPr txBox="1"/>
          <p:nvPr/>
        </p:nvSpPr>
        <p:spPr>
          <a:xfrm>
            <a:off x="619125" y="4075310"/>
            <a:ext cx="34029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MY" sz="1400" dirty="0">
                <a:solidFill>
                  <a:schemeClr val="bg1"/>
                </a:solidFill>
              </a:rPr>
              <a:t>Price of house inconsistent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9CBA68-9B64-4316-8492-34180ABE9F16}"/>
              </a:ext>
            </a:extLst>
          </p:cNvPr>
          <p:cNvSpPr txBox="1"/>
          <p:nvPr/>
        </p:nvSpPr>
        <p:spPr>
          <a:xfrm>
            <a:off x="5480685" y="4037768"/>
            <a:ext cx="34029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MY" sz="1400" dirty="0">
                <a:solidFill>
                  <a:schemeClr val="bg1"/>
                </a:solidFill>
              </a:rPr>
              <a:t>Price of house drop</a:t>
            </a:r>
          </a:p>
        </p:txBody>
      </p:sp>
    </p:spTree>
    <p:extLst>
      <p:ext uri="{BB962C8B-B14F-4D97-AF65-F5344CB8AC3E}">
        <p14:creationId xmlns:p14="http://schemas.microsoft.com/office/powerpoint/2010/main" val="1388402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0"/>
          <p:cNvSpPr txBox="1"/>
          <p:nvPr/>
        </p:nvSpPr>
        <p:spPr>
          <a:xfrm>
            <a:off x="-558126" y="744819"/>
            <a:ext cx="3266995" cy="1826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MY" sz="2800" dirty="0">
                <a:solidFill>
                  <a:schemeClr val="lt1"/>
                </a:solidFill>
              </a:rPr>
              <a:t>Feature Engineering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MY" sz="900" dirty="0">
                <a:solidFill>
                  <a:schemeClr val="lt1"/>
                </a:solidFill>
              </a:rPr>
              <a:t>(</a:t>
            </a:r>
            <a:r>
              <a:rPr lang="en-MY" sz="900" dirty="0" err="1">
                <a:solidFill>
                  <a:schemeClr val="lt1"/>
                </a:solidFill>
              </a:rPr>
              <a:t>YrSold</a:t>
            </a:r>
            <a:r>
              <a:rPr lang="en-MY" sz="900" dirty="0">
                <a:solidFill>
                  <a:schemeClr val="lt1"/>
                </a:solidFill>
              </a:rPr>
              <a:t> – </a:t>
            </a:r>
            <a:r>
              <a:rPr lang="en-MY" sz="900" dirty="0" err="1">
                <a:solidFill>
                  <a:schemeClr val="lt1"/>
                </a:solidFill>
              </a:rPr>
              <a:t>YrBuilt</a:t>
            </a:r>
            <a:r>
              <a:rPr lang="en-MY" sz="900" dirty="0">
                <a:solidFill>
                  <a:schemeClr val="lt1"/>
                </a:solidFill>
              </a:rPr>
              <a:t> = Age of house)</a:t>
            </a:r>
            <a:endParaRPr sz="9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5C8435-CD71-459D-BEB2-95C5AB917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552" y="204787"/>
            <a:ext cx="6053898" cy="4202217"/>
          </a:xfrm>
          <a:prstGeom prst="rect">
            <a:avLst/>
          </a:prstGeom>
        </p:spPr>
      </p:pic>
      <p:sp>
        <p:nvSpPr>
          <p:cNvPr id="4" name="Google Shape;484;p30">
            <a:extLst>
              <a:ext uri="{FF2B5EF4-FFF2-40B4-BE49-F238E27FC236}">
                <a16:creationId xmlns:a16="http://schemas.microsoft.com/office/drawing/2014/main" id="{EE44077F-F16B-472E-AC79-BC674DB35F22}"/>
              </a:ext>
            </a:extLst>
          </p:cNvPr>
          <p:cNvSpPr txBox="1">
            <a:spLocks/>
          </p:cNvSpPr>
          <p:nvPr/>
        </p:nvSpPr>
        <p:spPr>
          <a:xfrm>
            <a:off x="2265656" y="4565700"/>
            <a:ext cx="575969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/>
              <a:t>The older the house, the lower the sale price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484;p30">
            <a:extLst>
              <a:ext uri="{FF2B5EF4-FFF2-40B4-BE49-F238E27FC236}">
                <a16:creationId xmlns:a16="http://schemas.microsoft.com/office/drawing/2014/main" id="{69C527D6-EA12-42A0-9B13-8CEEAD7510B3}"/>
              </a:ext>
            </a:extLst>
          </p:cNvPr>
          <p:cNvSpPr txBox="1">
            <a:spLocks/>
          </p:cNvSpPr>
          <p:nvPr/>
        </p:nvSpPr>
        <p:spPr>
          <a:xfrm>
            <a:off x="2226440" y="1750078"/>
            <a:ext cx="4576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300" dirty="0"/>
              <a:t>Machine Learning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484;p30">
            <a:extLst>
              <a:ext uri="{FF2B5EF4-FFF2-40B4-BE49-F238E27FC236}">
                <a16:creationId xmlns:a16="http://schemas.microsoft.com/office/drawing/2014/main" id="{3A0E9144-AC58-490E-B295-753121991985}"/>
              </a:ext>
            </a:extLst>
          </p:cNvPr>
          <p:cNvSpPr txBox="1">
            <a:spLocks/>
          </p:cNvSpPr>
          <p:nvPr/>
        </p:nvSpPr>
        <p:spPr>
          <a:xfrm>
            <a:off x="309640" y="500649"/>
            <a:ext cx="6388337" cy="1164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300" dirty="0"/>
              <a:t>Scaler – </a:t>
            </a:r>
            <a:r>
              <a:rPr lang="en-US" sz="3300" dirty="0" err="1"/>
              <a:t>MinMaxScaler</a:t>
            </a:r>
            <a:endParaRPr lang="en-US" sz="3300" dirty="0"/>
          </a:p>
          <a:p>
            <a:r>
              <a:rPr lang="en-US" sz="3300" dirty="0"/>
              <a:t>Feature Selection - Ridge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6523EA2-9CA4-4C91-9F73-86305AA35C1A}"/>
              </a:ext>
            </a:extLst>
          </p:cNvPr>
          <p:cNvGrpSpPr/>
          <p:nvPr/>
        </p:nvGrpSpPr>
        <p:grpSpPr>
          <a:xfrm>
            <a:off x="309640" y="1601488"/>
            <a:ext cx="5759690" cy="1651810"/>
            <a:chOff x="2849348" y="1160683"/>
            <a:chExt cx="5759690" cy="1651810"/>
          </a:xfrm>
        </p:grpSpPr>
        <p:sp>
          <p:nvSpPr>
            <p:cNvPr id="30" name="Google Shape;484;p30">
              <a:extLst>
                <a:ext uri="{FF2B5EF4-FFF2-40B4-BE49-F238E27FC236}">
                  <a16:creationId xmlns:a16="http://schemas.microsoft.com/office/drawing/2014/main" id="{56116207-BF30-40A6-B630-3E31F017F8D9}"/>
                </a:ext>
              </a:extLst>
            </p:cNvPr>
            <p:cNvSpPr txBox="1">
              <a:spLocks/>
            </p:cNvSpPr>
            <p:nvPr/>
          </p:nvSpPr>
          <p:spPr>
            <a:xfrm>
              <a:off x="2849348" y="1160683"/>
              <a:ext cx="5759690" cy="5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  <a:defRPr sz="3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Arial"/>
                <a:buNone/>
                <a:defRPr sz="1800" b="0" i="0" u="none" strike="noStrike" cap="none">
                  <a:solidFill>
                    <a:srgbClr val="D9D9D9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Arial"/>
                <a:buNone/>
                <a:defRPr sz="1800" b="0" i="0" u="none" strike="noStrike" cap="none">
                  <a:solidFill>
                    <a:srgbClr val="D9D9D9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Arial"/>
                <a:buNone/>
                <a:defRPr sz="1800" b="0" i="0" u="none" strike="noStrike" cap="none">
                  <a:solidFill>
                    <a:srgbClr val="D9D9D9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Arial"/>
                <a:buNone/>
                <a:defRPr sz="1800" b="0" i="0" u="none" strike="noStrike" cap="none">
                  <a:solidFill>
                    <a:srgbClr val="D9D9D9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Arial"/>
                <a:buNone/>
                <a:defRPr sz="1800" b="0" i="0" u="none" strike="noStrike" cap="none">
                  <a:solidFill>
                    <a:srgbClr val="D9D9D9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Arial"/>
                <a:buNone/>
                <a:defRPr sz="1800" b="0" i="0" u="none" strike="noStrike" cap="none">
                  <a:solidFill>
                    <a:srgbClr val="D9D9D9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Arial"/>
                <a:buNone/>
                <a:defRPr sz="1800" b="0" i="0" u="none" strike="noStrike" cap="none">
                  <a:solidFill>
                    <a:srgbClr val="D9D9D9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Arial"/>
                <a:buNone/>
                <a:defRPr sz="1800" b="0" i="0" u="none" strike="noStrike" cap="none">
                  <a:solidFill>
                    <a:srgbClr val="D9D9D9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3300" dirty="0"/>
                <a:t>Predictive Modelling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36194E3-60E7-4F50-AA52-3CEA0F0EBBA5}"/>
                </a:ext>
              </a:extLst>
            </p:cNvPr>
            <p:cNvGrpSpPr/>
            <p:nvPr/>
          </p:nvGrpSpPr>
          <p:grpSpPr>
            <a:xfrm>
              <a:off x="2978185" y="1618213"/>
              <a:ext cx="342900" cy="987450"/>
              <a:chOff x="2825785" y="1465813"/>
              <a:chExt cx="342900" cy="98745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FF202CC-A80B-477A-BAB2-D4786E4327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5785" y="1465813"/>
                <a:ext cx="0" cy="9874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A15DFF6-D3BD-44CD-9632-61FF66CFD20C}"/>
                  </a:ext>
                </a:extLst>
              </p:cNvPr>
              <p:cNvCxnSpPr/>
              <p:nvPr/>
            </p:nvCxnSpPr>
            <p:spPr>
              <a:xfrm>
                <a:off x="2825785" y="1829954"/>
                <a:ext cx="3429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BDAB46C-4815-4FEE-A21B-82AFE7044EA0}"/>
                  </a:ext>
                </a:extLst>
              </p:cNvPr>
              <p:cNvCxnSpPr/>
              <p:nvPr/>
            </p:nvCxnSpPr>
            <p:spPr>
              <a:xfrm>
                <a:off x="2825785" y="2127321"/>
                <a:ext cx="3429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E680540D-EF58-4557-90D4-57F6973614E5}"/>
                  </a:ext>
                </a:extLst>
              </p:cNvPr>
              <p:cNvCxnSpPr/>
              <p:nvPr/>
            </p:nvCxnSpPr>
            <p:spPr>
              <a:xfrm>
                <a:off x="2825785" y="2453263"/>
                <a:ext cx="3429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Google Shape;484;p30">
              <a:extLst>
                <a:ext uri="{FF2B5EF4-FFF2-40B4-BE49-F238E27FC236}">
                  <a16:creationId xmlns:a16="http://schemas.microsoft.com/office/drawing/2014/main" id="{0F0374BB-A85C-49A3-86C3-5E4B7F52E521}"/>
                </a:ext>
              </a:extLst>
            </p:cNvPr>
            <p:cNvSpPr txBox="1">
              <a:spLocks/>
            </p:cNvSpPr>
            <p:nvPr/>
          </p:nvSpPr>
          <p:spPr>
            <a:xfrm>
              <a:off x="3260797" y="2234693"/>
              <a:ext cx="4576200" cy="5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  <a:defRPr sz="3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Arial"/>
                <a:buNone/>
                <a:defRPr sz="1800" b="0" i="0" u="none" strike="noStrike" cap="none">
                  <a:solidFill>
                    <a:srgbClr val="D9D9D9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Arial"/>
                <a:buNone/>
                <a:defRPr sz="1800" b="0" i="0" u="none" strike="noStrike" cap="none">
                  <a:solidFill>
                    <a:srgbClr val="D9D9D9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Arial"/>
                <a:buNone/>
                <a:defRPr sz="1800" b="0" i="0" u="none" strike="noStrike" cap="none">
                  <a:solidFill>
                    <a:srgbClr val="D9D9D9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Arial"/>
                <a:buNone/>
                <a:defRPr sz="1800" b="0" i="0" u="none" strike="noStrike" cap="none">
                  <a:solidFill>
                    <a:srgbClr val="D9D9D9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Arial"/>
                <a:buNone/>
                <a:defRPr sz="1800" b="0" i="0" u="none" strike="noStrike" cap="none">
                  <a:solidFill>
                    <a:srgbClr val="D9D9D9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Arial"/>
                <a:buNone/>
                <a:defRPr sz="1800" b="0" i="0" u="none" strike="noStrike" cap="none">
                  <a:solidFill>
                    <a:srgbClr val="D9D9D9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Arial"/>
                <a:buNone/>
                <a:defRPr sz="1800" b="0" i="0" u="none" strike="noStrike" cap="none">
                  <a:solidFill>
                    <a:srgbClr val="D9D9D9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Arial"/>
                <a:buNone/>
                <a:defRPr sz="1800" b="0" i="0" u="none" strike="noStrike" cap="none">
                  <a:solidFill>
                    <a:srgbClr val="D9D9D9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2000" dirty="0"/>
                <a:t>Linear Regression</a:t>
              </a:r>
            </a:p>
            <a:p>
              <a:r>
                <a:rPr lang="en-US" sz="2400" b="1" dirty="0"/>
                <a:t>Gradient Booster Regression</a:t>
              </a:r>
            </a:p>
            <a:p>
              <a:r>
                <a:rPr lang="en-US" sz="2000" dirty="0" err="1"/>
                <a:t>XGBoost</a:t>
              </a:r>
              <a:r>
                <a:rPr lang="en-US" sz="2000" dirty="0"/>
                <a:t> Regression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1076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8652900" cy="6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/>
              <a:t>Linear Regression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ADB74D-86C8-40F5-B531-CAB18A807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275" y="2111829"/>
            <a:ext cx="3286125" cy="1181100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8D70D649-9908-420D-967D-B39E2BD84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81" y="1631182"/>
            <a:ext cx="3505200" cy="236220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6EDBEF-2241-4B14-B57A-48FBB964163F}"/>
              </a:ext>
            </a:extLst>
          </p:cNvPr>
          <p:cNvSpPr txBox="1"/>
          <p:nvPr/>
        </p:nvSpPr>
        <p:spPr>
          <a:xfrm>
            <a:off x="477982" y="568280"/>
            <a:ext cx="779318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What is </a:t>
            </a:r>
            <a:r>
              <a:rPr lang="en-US" sz="1800" dirty="0" err="1">
                <a:solidFill>
                  <a:schemeClr val="bg1"/>
                </a:solidFill>
              </a:rPr>
              <a:t>SalePrice</a:t>
            </a:r>
            <a:r>
              <a:rPr lang="en-US" sz="1800" dirty="0">
                <a:solidFill>
                  <a:schemeClr val="bg1"/>
                </a:solidFill>
              </a:rPr>
              <a:t>?</a:t>
            </a:r>
          </a:p>
          <a:p>
            <a:r>
              <a:rPr lang="en-US" sz="1800" dirty="0">
                <a:solidFill>
                  <a:schemeClr val="bg1"/>
                </a:solidFill>
              </a:rPr>
              <a:t>‘</a:t>
            </a:r>
            <a:r>
              <a:rPr lang="en-US" sz="1800" dirty="0" err="1">
                <a:solidFill>
                  <a:schemeClr val="bg1"/>
                </a:solidFill>
              </a:rPr>
              <a:t>SalePrice</a:t>
            </a:r>
            <a:r>
              <a:rPr lang="en-US" sz="1800" dirty="0">
                <a:solidFill>
                  <a:schemeClr val="bg1"/>
                </a:solidFill>
              </a:rPr>
              <a:t>’ represent the price of house on sale.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Objective: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1) to predict the Sale Price of house in Test dataset using Train dataset</a:t>
            </a:r>
          </a:p>
          <a:p>
            <a:r>
              <a:rPr lang="en-US" sz="1800" dirty="0">
                <a:solidFill>
                  <a:schemeClr val="bg1"/>
                </a:solidFill>
              </a:rPr>
              <a:t>2) To compare the accuracy (R squared) of our predictive modelling</a:t>
            </a:r>
          </a:p>
          <a:p>
            <a:endParaRPr lang="en-MY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69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8E035365-6545-44F1-BCCE-57CC6D1AE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90" y="815338"/>
            <a:ext cx="5290079" cy="408773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Google Shape;501;p33">
            <a:extLst>
              <a:ext uri="{FF2B5EF4-FFF2-40B4-BE49-F238E27FC236}">
                <a16:creationId xmlns:a16="http://schemas.microsoft.com/office/drawing/2014/main" id="{3CC234FB-EC85-4F8D-ACD2-F536B93B8997}"/>
              </a:ext>
            </a:extLst>
          </p:cNvPr>
          <p:cNvSpPr txBox="1">
            <a:spLocks/>
          </p:cNvSpPr>
          <p:nvPr/>
        </p:nvSpPr>
        <p:spPr>
          <a:xfrm>
            <a:off x="491100" y="240431"/>
            <a:ext cx="8652900" cy="6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Gradient Boost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CEF0C0-FA18-4718-A809-CF1308118A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9071"/>
          <a:stretch/>
        </p:blipFill>
        <p:spPr>
          <a:xfrm>
            <a:off x="3949002" y="1545875"/>
            <a:ext cx="4935206" cy="522956"/>
          </a:xfrm>
          <a:prstGeom prst="rect">
            <a:avLst/>
          </a:prstGeom>
        </p:spPr>
      </p:pic>
      <p:sp>
        <p:nvSpPr>
          <p:cNvPr id="6" name="Google Shape;501;p33">
            <a:extLst>
              <a:ext uri="{FF2B5EF4-FFF2-40B4-BE49-F238E27FC236}">
                <a16:creationId xmlns:a16="http://schemas.microsoft.com/office/drawing/2014/main" id="{0CE637BA-58C2-44B0-8876-CB317F4165CB}"/>
              </a:ext>
            </a:extLst>
          </p:cNvPr>
          <p:cNvSpPr txBox="1">
            <a:spLocks/>
          </p:cNvSpPr>
          <p:nvPr/>
        </p:nvSpPr>
        <p:spPr>
          <a:xfrm>
            <a:off x="3949002" y="2053406"/>
            <a:ext cx="4935206" cy="60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Most important feature is ‘</a:t>
            </a:r>
            <a:r>
              <a:rPr lang="en-US" sz="1800" dirty="0" err="1">
                <a:solidFill>
                  <a:schemeClr val="tx1"/>
                </a:solidFill>
              </a:rPr>
              <a:t>OverallQual</a:t>
            </a:r>
            <a:r>
              <a:rPr lang="en-US" sz="1800" dirty="0">
                <a:solidFill>
                  <a:schemeClr val="tx1"/>
                </a:solidFill>
              </a:rPr>
              <a:t>’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289ECFE6-CA4A-4F64-9AD8-640076B85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55" y="662818"/>
            <a:ext cx="5882970" cy="448068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Google Shape;501;p33">
            <a:extLst>
              <a:ext uri="{FF2B5EF4-FFF2-40B4-BE49-F238E27FC236}">
                <a16:creationId xmlns:a16="http://schemas.microsoft.com/office/drawing/2014/main" id="{93CDBCE7-6E91-4837-8855-F6EC436D82E9}"/>
              </a:ext>
            </a:extLst>
          </p:cNvPr>
          <p:cNvSpPr txBox="1">
            <a:spLocks/>
          </p:cNvSpPr>
          <p:nvPr/>
        </p:nvSpPr>
        <p:spPr>
          <a:xfrm>
            <a:off x="370519" y="0"/>
            <a:ext cx="8652900" cy="6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/>
              <a:t>XGBoost</a:t>
            </a:r>
            <a:r>
              <a:rPr lang="en-US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456C37-C522-49AE-BA30-A536808323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5731"/>
          <a:stretch/>
        </p:blipFill>
        <p:spPr>
          <a:xfrm>
            <a:off x="4029389" y="1574399"/>
            <a:ext cx="4912018" cy="609001"/>
          </a:xfrm>
          <a:prstGeom prst="rect">
            <a:avLst/>
          </a:prstGeom>
        </p:spPr>
      </p:pic>
      <p:sp>
        <p:nvSpPr>
          <p:cNvPr id="6" name="Google Shape;501;p33">
            <a:extLst>
              <a:ext uri="{FF2B5EF4-FFF2-40B4-BE49-F238E27FC236}">
                <a16:creationId xmlns:a16="http://schemas.microsoft.com/office/drawing/2014/main" id="{4B3D793E-6716-4B76-971B-5861DAEE24E5}"/>
              </a:ext>
            </a:extLst>
          </p:cNvPr>
          <p:cNvSpPr txBox="1">
            <a:spLocks/>
          </p:cNvSpPr>
          <p:nvPr/>
        </p:nvSpPr>
        <p:spPr>
          <a:xfrm>
            <a:off x="4029389" y="2183400"/>
            <a:ext cx="4912018" cy="60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Most important feature is ‘</a:t>
            </a:r>
            <a:r>
              <a:rPr lang="en-US" sz="1800" dirty="0" err="1">
                <a:solidFill>
                  <a:schemeClr val="tx1"/>
                </a:solidFill>
              </a:rPr>
              <a:t>OverallQual</a:t>
            </a:r>
            <a:r>
              <a:rPr lang="en-US" sz="1800" dirty="0">
                <a:solidFill>
                  <a:schemeClr val="tx1"/>
                </a:solidFill>
              </a:rPr>
              <a:t>’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FAC2DF-331B-47B4-B8B6-92E565D9DEFA}"/>
              </a:ext>
            </a:extLst>
          </p:cNvPr>
          <p:cNvCxnSpPr>
            <a:cxnSpLocks/>
          </p:cNvCxnSpPr>
          <p:nvPr/>
        </p:nvCxnSpPr>
        <p:spPr>
          <a:xfrm>
            <a:off x="4352780" y="3648639"/>
            <a:ext cx="820353" cy="0"/>
          </a:xfrm>
          <a:prstGeom prst="line">
            <a:avLst/>
          </a:prstGeom>
          <a:ln>
            <a:solidFill>
              <a:srgbClr val="00C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49143B9-C372-4DA7-A107-A7B170DA4A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913"/>
          <a:stretch/>
        </p:blipFill>
        <p:spPr>
          <a:xfrm>
            <a:off x="778119" y="331275"/>
            <a:ext cx="3371850" cy="2240475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rnd">
            <a:solidFill>
              <a:srgbClr val="FCEB0C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505EF4-1E1E-4724-91B5-C1512E7FE2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087"/>
          <a:stretch/>
        </p:blipFill>
        <p:spPr>
          <a:xfrm>
            <a:off x="4712650" y="331275"/>
            <a:ext cx="3371850" cy="2240475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E898AC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B18DA5-5162-4886-BE70-351A960CC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650" y="2638733"/>
            <a:ext cx="3371850" cy="217349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00CFCC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5281311-9AA3-4D26-B7D4-4C8637E7D266}"/>
              </a:ext>
            </a:extLst>
          </p:cNvPr>
          <p:cNvSpPr txBox="1"/>
          <p:nvPr/>
        </p:nvSpPr>
        <p:spPr>
          <a:xfrm>
            <a:off x="-248000" y="3040787"/>
            <a:ext cx="46423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rgbClr val="FCEB0C"/>
                </a:solidFill>
              </a:rPr>
              <a:t>Test dataset</a:t>
            </a:r>
          </a:p>
          <a:p>
            <a:pPr algn="r"/>
            <a:r>
              <a:rPr lang="en-US" sz="1600" b="1" dirty="0">
                <a:solidFill>
                  <a:srgbClr val="E898AC"/>
                </a:solidFill>
              </a:rPr>
              <a:t>Gradient Booster Regression</a:t>
            </a:r>
          </a:p>
          <a:p>
            <a:pPr algn="r"/>
            <a:r>
              <a:rPr lang="en-US" sz="1400" dirty="0" err="1">
                <a:solidFill>
                  <a:srgbClr val="00CFCC"/>
                </a:solidFill>
              </a:rPr>
              <a:t>XGBoost</a:t>
            </a:r>
            <a:r>
              <a:rPr lang="en-US" sz="1400" dirty="0">
                <a:solidFill>
                  <a:srgbClr val="00CFCC"/>
                </a:solidFill>
              </a:rPr>
              <a:t> Regression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E6A40A2-BEB5-4B06-8049-F440140C6B5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149969" y="1451513"/>
            <a:ext cx="109797" cy="1661907"/>
          </a:xfrm>
          <a:prstGeom prst="bentConnector2">
            <a:avLst/>
          </a:prstGeom>
          <a:ln>
            <a:solidFill>
              <a:srgbClr val="FCEB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FA94858-1353-4C56-B442-56CD86E185AE}"/>
              </a:ext>
            </a:extLst>
          </p:cNvPr>
          <p:cNvCxnSpPr>
            <a:cxnSpLocks/>
            <a:stCxn id="12" idx="1"/>
            <a:endCxn id="16" idx="3"/>
          </p:cNvCxnSpPr>
          <p:nvPr/>
        </p:nvCxnSpPr>
        <p:spPr>
          <a:xfrm rot="10800000" flipV="1">
            <a:off x="4394338" y="1451512"/>
            <a:ext cx="318312" cy="1973995"/>
          </a:xfrm>
          <a:prstGeom prst="bentConnector3">
            <a:avLst>
              <a:gd name="adj1" fmla="val 56245"/>
            </a:avLst>
          </a:prstGeom>
          <a:ln>
            <a:solidFill>
              <a:srgbClr val="E898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21EA5EC-3408-48CB-A52D-F1CAD666DF05}"/>
              </a:ext>
            </a:extLst>
          </p:cNvPr>
          <p:cNvSpPr txBox="1"/>
          <p:nvPr/>
        </p:nvSpPr>
        <p:spPr>
          <a:xfrm>
            <a:off x="172329" y="4296692"/>
            <a:ext cx="476631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Mean, median and min of Gradient Booster is closer to test dataset compare to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XGBoost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</a:b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0500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531;p37">
            <a:extLst>
              <a:ext uri="{FF2B5EF4-FFF2-40B4-BE49-F238E27FC236}">
                <a16:creationId xmlns:a16="http://schemas.microsoft.com/office/drawing/2014/main" id="{AD4F6F31-277C-4B7A-90EB-50A3AFD336D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17720" y="148590"/>
            <a:ext cx="7191300" cy="47777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Conclusion: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Mean, median and minimum of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Gradient Booster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is closer to test dataset compare to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XGBoost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We will choose prediction from Gradient Booster to be put in the solution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</a:b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</a:br>
            <a:endParaRPr dirty="0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6428D12D-A11C-496E-8663-384556009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277709"/>
              </p:ext>
            </p:extLst>
          </p:nvPr>
        </p:nvGraphicFramePr>
        <p:xfrm>
          <a:off x="952500" y="1008380"/>
          <a:ext cx="6579872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968">
                  <a:extLst>
                    <a:ext uri="{9D8B030D-6E8A-4147-A177-3AD203B41FA5}">
                      <a16:colId xmlns:a16="http://schemas.microsoft.com/office/drawing/2014/main" val="40254333"/>
                    </a:ext>
                  </a:extLst>
                </a:gridCol>
                <a:gridCol w="1644968">
                  <a:extLst>
                    <a:ext uri="{9D8B030D-6E8A-4147-A177-3AD203B41FA5}">
                      <a16:colId xmlns:a16="http://schemas.microsoft.com/office/drawing/2014/main" val="3243275360"/>
                    </a:ext>
                  </a:extLst>
                </a:gridCol>
                <a:gridCol w="1644968">
                  <a:extLst>
                    <a:ext uri="{9D8B030D-6E8A-4147-A177-3AD203B41FA5}">
                      <a16:colId xmlns:a16="http://schemas.microsoft.com/office/drawing/2014/main" val="1461847538"/>
                    </a:ext>
                  </a:extLst>
                </a:gridCol>
                <a:gridCol w="1644968">
                  <a:extLst>
                    <a:ext uri="{9D8B030D-6E8A-4147-A177-3AD203B41FA5}">
                      <a16:colId xmlns:a16="http://schemas.microsoft.com/office/drawing/2014/main" val="1716317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Y" b="0" dirty="0"/>
                        <a:t>Accuracy</a:t>
                      </a:r>
                    </a:p>
                    <a:p>
                      <a:r>
                        <a:rPr lang="en-MY" b="0" dirty="0"/>
                        <a:t>On train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b="0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b="1" dirty="0"/>
                        <a:t>Gradient Booster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b="0" dirty="0" err="1"/>
                        <a:t>XGBooster</a:t>
                      </a:r>
                      <a:endParaRPr lang="en-MY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020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0.89604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0.95310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0.99998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734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0.77969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0.89718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0.88964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021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822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7"/>
          <p:cNvSpPr txBox="1">
            <a:spLocks noGrp="1"/>
          </p:cNvSpPr>
          <p:nvPr>
            <p:ph type="ctrTitle"/>
          </p:nvPr>
        </p:nvSpPr>
        <p:spPr>
          <a:xfrm>
            <a:off x="772000" y="460050"/>
            <a:ext cx="7191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Idea to improve for future analysis</a:t>
            </a:r>
            <a:endParaRPr dirty="0"/>
          </a:p>
        </p:txBody>
      </p:sp>
      <p:sp>
        <p:nvSpPr>
          <p:cNvPr id="532" name="Google Shape;532;p37"/>
          <p:cNvSpPr txBox="1"/>
          <p:nvPr/>
        </p:nvSpPr>
        <p:spPr>
          <a:xfrm>
            <a:off x="830375" y="1515650"/>
            <a:ext cx="71913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en-US" sz="2000" dirty="0">
                <a:solidFill>
                  <a:schemeClr val="lt1"/>
                </a:solidFill>
              </a:rPr>
              <a:t>Outlier removal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en-US" sz="2000" dirty="0">
                <a:solidFill>
                  <a:schemeClr val="lt1"/>
                </a:solidFill>
              </a:rPr>
              <a:t>Attempt hyperparameter tuning to predict the best parameter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en-US" sz="2000" dirty="0">
                <a:solidFill>
                  <a:schemeClr val="lt1"/>
                </a:solidFill>
              </a:rPr>
              <a:t>Choose different tools for feature selection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0"/>
          <p:cNvSpPr txBox="1">
            <a:spLocks noGrp="1"/>
          </p:cNvSpPr>
          <p:nvPr>
            <p:ph type="ctrTitle" idx="7"/>
          </p:nvPr>
        </p:nvSpPr>
        <p:spPr>
          <a:xfrm>
            <a:off x="1496365" y="724763"/>
            <a:ext cx="5073075" cy="2547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000" b="1" dirty="0"/>
              <a:t>Libraries:</a:t>
            </a:r>
            <a:br>
              <a:rPr lang="en-US" sz="2000" dirty="0"/>
            </a:br>
            <a:r>
              <a:rPr lang="en-US" sz="2000" dirty="0"/>
              <a:t>machine learning - scikit learn </a:t>
            </a:r>
            <a:br>
              <a:rPr lang="en-US" sz="2000" dirty="0"/>
            </a:br>
            <a:r>
              <a:rPr lang="en-US" sz="2000" dirty="0"/>
              <a:t>mathematics - </a:t>
            </a:r>
            <a:r>
              <a:rPr lang="en-US" sz="2000" dirty="0" err="1"/>
              <a:t>numpy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 err="1"/>
              <a:t>dataframe</a:t>
            </a:r>
            <a:r>
              <a:rPr lang="en-US" sz="2000" dirty="0"/>
              <a:t> - pandas </a:t>
            </a:r>
            <a:br>
              <a:rPr lang="en-US" sz="2000" dirty="0"/>
            </a:br>
            <a:r>
              <a:rPr lang="en-US" sz="2000" dirty="0"/>
              <a:t>visualization – seaborn, </a:t>
            </a:r>
            <a:r>
              <a:rPr lang="en-US" sz="2000" dirty="0" err="1"/>
              <a:t>plotly</a:t>
            </a:r>
            <a:r>
              <a:rPr lang="en-US" sz="2000" dirty="0"/>
              <a:t>, matplotlib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References:</a:t>
            </a:r>
            <a:br>
              <a:rPr lang="en-US" sz="2000" dirty="0"/>
            </a:br>
            <a:endParaRPr sz="2000" dirty="0"/>
          </a:p>
        </p:txBody>
      </p:sp>
      <p:pic>
        <p:nvPicPr>
          <p:cNvPr id="3074" name="Picture 2" descr="Kaggle Brand Guidelines">
            <a:extLst>
              <a:ext uri="{FF2B5EF4-FFF2-40B4-BE49-F238E27FC236}">
                <a16:creationId xmlns:a16="http://schemas.microsoft.com/office/drawing/2014/main" id="{3A9540E9-00BF-4DA3-9DE7-A9F971292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9" y="3011047"/>
            <a:ext cx="2252662" cy="102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hat graphic designers think about the Google logo - The Verge">
            <a:extLst>
              <a:ext uri="{FF2B5EF4-FFF2-40B4-BE49-F238E27FC236}">
                <a16:creationId xmlns:a16="http://schemas.microsoft.com/office/drawing/2014/main" id="{1CD6115C-7A17-44C8-964D-9FE7C081C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599" y="3024188"/>
            <a:ext cx="1613475" cy="99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 descr="Children with solid fill">
            <a:extLst>
              <a:ext uri="{FF2B5EF4-FFF2-40B4-BE49-F238E27FC236}">
                <a16:creationId xmlns:a16="http://schemas.microsoft.com/office/drawing/2014/main" id="{968BF075-7DE0-4F87-8621-9D1CF7CC2D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69241" y="2915506"/>
            <a:ext cx="1364961" cy="136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07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8"/>
          <p:cNvSpPr txBox="1">
            <a:spLocks noGrp="1"/>
          </p:cNvSpPr>
          <p:nvPr>
            <p:ph type="title"/>
          </p:nvPr>
        </p:nvSpPr>
        <p:spPr>
          <a:xfrm>
            <a:off x="2328050" y="1830075"/>
            <a:ext cx="41094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dirty="0"/>
              <a:t>THANK YOU</a:t>
            </a:r>
            <a:endParaRPr dirty="0"/>
          </a:p>
        </p:txBody>
      </p:sp>
      <p:sp>
        <p:nvSpPr>
          <p:cNvPr id="539" name="Google Shape;539;p38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952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0" name="Google Shape;540;p38"/>
          <p:cNvGrpSpPr/>
          <p:nvPr/>
        </p:nvGrpSpPr>
        <p:grpSpPr>
          <a:xfrm>
            <a:off x="7981434" y="-1177061"/>
            <a:ext cx="203789" cy="1274755"/>
            <a:chOff x="2877432" y="975334"/>
            <a:chExt cx="188886" cy="1181532"/>
          </a:xfrm>
        </p:grpSpPr>
        <p:sp>
          <p:nvSpPr>
            <p:cNvPr id="541" name="Google Shape;541;p3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4" name="Google Shape;544;p38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38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Google Shape;191;p12"/>
          <p:cNvCxnSpPr>
            <a:endCxn id="192" idx="1"/>
          </p:cNvCxnSpPr>
          <p:nvPr/>
        </p:nvCxnSpPr>
        <p:spPr>
          <a:xfrm rot="5400000" flipH="1">
            <a:off x="1203175" y="2002350"/>
            <a:ext cx="2287800" cy="1226700"/>
          </a:xfrm>
          <a:prstGeom prst="bentConnector4">
            <a:avLst>
              <a:gd name="adj1" fmla="val 23940"/>
              <a:gd name="adj2" fmla="val 119412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2" name="Google Shape;192;p12"/>
          <p:cNvSpPr txBox="1">
            <a:spLocks noGrp="1"/>
          </p:cNvSpPr>
          <p:nvPr>
            <p:ph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  <a:solidFill>
            <a:srgbClr val="010177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-US" sz="7000" b="1" dirty="0">
                <a:solidFill>
                  <a:srgbClr val="268DFF"/>
                </a:solidFill>
              </a:rPr>
              <a:t>$ 163 000.00</a:t>
            </a:r>
            <a:endParaRPr sz="7000" b="1" dirty="0">
              <a:solidFill>
                <a:srgbClr val="268DFF"/>
              </a:solidFill>
            </a:endParaRPr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4553200" y="2324750"/>
            <a:ext cx="3356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 dirty="0"/>
              <a:t>Min </a:t>
            </a:r>
            <a:r>
              <a:rPr lang="en-US" sz="2000" dirty="0"/>
              <a:t>$34,900.00</a:t>
            </a:r>
            <a:endParaRPr sz="2000" dirty="0"/>
          </a:p>
        </p:txBody>
      </p:sp>
      <p:sp>
        <p:nvSpPr>
          <p:cNvPr id="194" name="Google Shape;194;p12"/>
          <p:cNvSpPr txBox="1"/>
          <p:nvPr/>
        </p:nvSpPr>
        <p:spPr>
          <a:xfrm>
            <a:off x="491938" y="467400"/>
            <a:ext cx="816012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Median of            Sale Price</a:t>
            </a:r>
            <a:endParaRPr dirty="0"/>
          </a:p>
        </p:txBody>
      </p:sp>
      <p:cxnSp>
        <p:nvCxnSpPr>
          <p:cNvPr id="195" name="Google Shape;195;p12"/>
          <p:cNvCxnSpPr/>
          <p:nvPr/>
        </p:nvCxnSpPr>
        <p:spPr>
          <a:xfrm>
            <a:off x="3700130" y="1881966"/>
            <a:ext cx="0" cy="691117"/>
          </a:xfrm>
          <a:prstGeom prst="straightConnector1">
            <a:avLst/>
          </a:prstGeom>
          <a:noFill/>
          <a:ln w="9525" cap="flat" cmpd="sng">
            <a:solidFill>
              <a:srgbClr val="E392A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6" name="Google Shape;196;p12"/>
          <p:cNvCxnSpPr/>
          <p:nvPr/>
        </p:nvCxnSpPr>
        <p:spPr>
          <a:xfrm>
            <a:off x="3700130" y="2573083"/>
            <a:ext cx="587250" cy="0"/>
          </a:xfrm>
          <a:prstGeom prst="straightConnector1">
            <a:avLst/>
          </a:prstGeom>
          <a:noFill/>
          <a:ln w="9525" cap="flat" cmpd="sng">
            <a:solidFill>
              <a:srgbClr val="E392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7" name="Google Shape;19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5532" y="2434854"/>
            <a:ext cx="273792" cy="2737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195;p12">
            <a:extLst>
              <a:ext uri="{FF2B5EF4-FFF2-40B4-BE49-F238E27FC236}">
                <a16:creationId xmlns:a16="http://schemas.microsoft.com/office/drawing/2014/main" id="{81776596-96EF-453D-A8AA-D35F2B7A7F53}"/>
              </a:ext>
            </a:extLst>
          </p:cNvPr>
          <p:cNvCxnSpPr/>
          <p:nvPr/>
        </p:nvCxnSpPr>
        <p:spPr>
          <a:xfrm>
            <a:off x="3700130" y="2335702"/>
            <a:ext cx="0" cy="691117"/>
          </a:xfrm>
          <a:prstGeom prst="straightConnector1">
            <a:avLst/>
          </a:prstGeom>
          <a:noFill/>
          <a:ln w="9525" cap="flat" cmpd="sng">
            <a:solidFill>
              <a:srgbClr val="E392A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" name="Google Shape;196;p12">
            <a:extLst>
              <a:ext uri="{FF2B5EF4-FFF2-40B4-BE49-F238E27FC236}">
                <a16:creationId xmlns:a16="http://schemas.microsoft.com/office/drawing/2014/main" id="{E4FF0141-AD41-4086-A10C-1E3BD46A4EE7}"/>
              </a:ext>
            </a:extLst>
          </p:cNvPr>
          <p:cNvCxnSpPr/>
          <p:nvPr/>
        </p:nvCxnSpPr>
        <p:spPr>
          <a:xfrm>
            <a:off x="3700130" y="3026819"/>
            <a:ext cx="587250" cy="0"/>
          </a:xfrm>
          <a:prstGeom prst="straightConnector1">
            <a:avLst/>
          </a:prstGeom>
          <a:noFill/>
          <a:ln w="9525" cap="flat" cmpd="sng">
            <a:solidFill>
              <a:srgbClr val="E392A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93;p12">
            <a:extLst>
              <a:ext uri="{FF2B5EF4-FFF2-40B4-BE49-F238E27FC236}">
                <a16:creationId xmlns:a16="http://schemas.microsoft.com/office/drawing/2014/main" id="{E1E9D2F6-EF96-44D6-8100-8FAF0A26A8FD}"/>
              </a:ext>
            </a:extLst>
          </p:cNvPr>
          <p:cNvSpPr txBox="1">
            <a:spLocks/>
          </p:cNvSpPr>
          <p:nvPr/>
        </p:nvSpPr>
        <p:spPr>
          <a:xfrm>
            <a:off x="4545255" y="2781359"/>
            <a:ext cx="3356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spcAft>
                <a:spcPts val="1600"/>
              </a:spcAft>
              <a:buFont typeface="Arial"/>
              <a:buNone/>
            </a:pPr>
            <a:r>
              <a:rPr lang="en-US" dirty="0"/>
              <a:t>Max </a:t>
            </a:r>
            <a:r>
              <a:rPr lang="en-US" sz="2000" dirty="0"/>
              <a:t>$755,000.00</a:t>
            </a:r>
          </a:p>
        </p:txBody>
      </p:sp>
      <p:pic>
        <p:nvPicPr>
          <p:cNvPr id="14" name="Google Shape;197;p12">
            <a:extLst>
              <a:ext uri="{FF2B5EF4-FFF2-40B4-BE49-F238E27FC236}">
                <a16:creationId xmlns:a16="http://schemas.microsoft.com/office/drawing/2014/main" id="{BD7AB710-11B0-4AEB-AC15-1D015ED37A9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7587" y="2891463"/>
            <a:ext cx="273792" cy="273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raphic 16" descr="House with solid fill">
            <a:extLst>
              <a:ext uri="{FF2B5EF4-FFF2-40B4-BE49-F238E27FC236}">
                <a16:creationId xmlns:a16="http://schemas.microsoft.com/office/drawing/2014/main" id="{8F96C010-70E4-4292-A11A-10605F7580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7597" y="-115917"/>
            <a:ext cx="1115316" cy="10212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800" u="sng" dirty="0"/>
              <a:t>Data Exploration</a:t>
            </a:r>
            <a:endParaRPr u="sng" dirty="0"/>
          </a:p>
        </p:txBody>
      </p:sp>
      <p:sp>
        <p:nvSpPr>
          <p:cNvPr id="219" name="Google Shape;219;p15"/>
          <p:cNvSpPr txBox="1"/>
          <p:nvPr/>
        </p:nvSpPr>
        <p:spPr>
          <a:xfrm>
            <a:off x="1446278" y="3514400"/>
            <a:ext cx="12048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53.09%</a:t>
            </a:r>
            <a:endParaRPr sz="2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5"/>
          <p:cNvSpPr txBox="1"/>
          <p:nvPr/>
        </p:nvSpPr>
        <p:spPr>
          <a:xfrm>
            <a:off x="2452268" y="3559538"/>
            <a:ext cx="12048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</a:rPr>
              <a:t>object</a:t>
            </a: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p15"/>
          <p:cNvCxnSpPr/>
          <p:nvPr/>
        </p:nvCxnSpPr>
        <p:spPr>
          <a:xfrm rot="5400000">
            <a:off x="619642" y="3278713"/>
            <a:ext cx="1811100" cy="158100"/>
          </a:xfrm>
          <a:prstGeom prst="bentConnector4">
            <a:avLst>
              <a:gd name="adj1" fmla="val 44610"/>
              <a:gd name="adj2" fmla="val 244515"/>
            </a:avLst>
          </a:prstGeom>
          <a:noFill/>
          <a:ln w="9525" cap="flat" cmpd="sng">
            <a:solidFill>
              <a:srgbClr val="E898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2" name="Google Shape;222;p15"/>
          <p:cNvCxnSpPr/>
          <p:nvPr/>
        </p:nvCxnSpPr>
        <p:spPr>
          <a:xfrm rot="10800000">
            <a:off x="1709408" y="3357763"/>
            <a:ext cx="0" cy="23143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4" name="Google Shape;234;p15"/>
          <p:cNvSpPr txBox="1"/>
          <p:nvPr/>
        </p:nvSpPr>
        <p:spPr>
          <a:xfrm>
            <a:off x="6163940" y="1318368"/>
            <a:ext cx="216821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marR="0" lvl="0" indent="-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0000"/>
                </a:solidFill>
              </a:rPr>
              <a:t>1,460 x 81</a:t>
            </a:r>
            <a:endParaRPr sz="3000" b="1" i="0" u="none" strike="noStrike" cap="none" dirty="0">
              <a:solidFill>
                <a:srgbClr val="FF0000"/>
              </a:solidFill>
            </a:endParaRPr>
          </a:p>
        </p:txBody>
      </p:sp>
      <p:sp>
        <p:nvSpPr>
          <p:cNvPr id="235" name="Google Shape;235;p15"/>
          <p:cNvSpPr txBox="1"/>
          <p:nvPr/>
        </p:nvSpPr>
        <p:spPr>
          <a:xfrm>
            <a:off x="6258503" y="1563926"/>
            <a:ext cx="2434871" cy="81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Entries     Features</a:t>
            </a:r>
            <a:endParaRPr lang="en-US" dirty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dirty="0">
                <a:solidFill>
                  <a:schemeClr val="lt1"/>
                </a:solidFill>
              </a:rPr>
              <a:t>   (row)      (columns)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5"/>
          <p:cNvSpPr/>
          <p:nvPr/>
        </p:nvSpPr>
        <p:spPr>
          <a:xfrm>
            <a:off x="5890103" y="1208193"/>
            <a:ext cx="184200" cy="1104600"/>
          </a:xfrm>
          <a:prstGeom prst="rightBrace">
            <a:avLst>
              <a:gd name="adj1" fmla="val 0"/>
              <a:gd name="adj2" fmla="val 84884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7" name="Google Shape;237;p15"/>
          <p:cNvCxnSpPr>
            <a:cxnSpLocks/>
            <a:stCxn id="236" idx="1"/>
          </p:cNvCxnSpPr>
          <p:nvPr/>
        </p:nvCxnSpPr>
        <p:spPr>
          <a:xfrm>
            <a:off x="6074303" y="2145822"/>
            <a:ext cx="2448821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8" name="Google Shape;238;p15"/>
          <p:cNvSpPr txBox="1"/>
          <p:nvPr/>
        </p:nvSpPr>
        <p:spPr>
          <a:xfrm>
            <a:off x="1271640" y="1237194"/>
            <a:ext cx="1881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</a:rPr>
              <a:t>Data type</a:t>
            </a: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5"/>
          <p:cNvSpPr txBox="1"/>
          <p:nvPr/>
        </p:nvSpPr>
        <p:spPr>
          <a:xfrm>
            <a:off x="5125631" y="3376662"/>
            <a:ext cx="1881300" cy="420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</a:rPr>
              <a:t>Others:</a:t>
            </a:r>
            <a:endParaRPr sz="2000" b="0" i="0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" name="Google Shape;241;p15"/>
          <p:cNvCxnSpPr/>
          <p:nvPr/>
        </p:nvCxnSpPr>
        <p:spPr>
          <a:xfrm rot="10800000">
            <a:off x="2839302" y="2487766"/>
            <a:ext cx="0" cy="877789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2" name="Google Shape;242;p15"/>
          <p:cNvCxnSpPr>
            <a:cxnSpLocks/>
          </p:cNvCxnSpPr>
          <p:nvPr/>
        </p:nvCxnSpPr>
        <p:spPr>
          <a:xfrm>
            <a:off x="1703058" y="3357763"/>
            <a:ext cx="1136243" cy="7793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3" name="Google Shape;243;p15"/>
          <p:cNvCxnSpPr>
            <a:cxnSpLocks/>
          </p:cNvCxnSpPr>
          <p:nvPr/>
        </p:nvCxnSpPr>
        <p:spPr>
          <a:xfrm>
            <a:off x="882650" y="2145822"/>
            <a:ext cx="0" cy="2502378"/>
          </a:xfrm>
          <a:prstGeom prst="straightConnector1">
            <a:avLst/>
          </a:prstGeom>
          <a:noFill/>
          <a:ln w="9525" cap="flat" cmpd="sng">
            <a:solidFill>
              <a:srgbClr val="00CF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4" name="Google Shape;244;p15"/>
          <p:cNvCxnSpPr>
            <a:cxnSpLocks/>
          </p:cNvCxnSpPr>
          <p:nvPr/>
        </p:nvCxnSpPr>
        <p:spPr>
          <a:xfrm>
            <a:off x="882650" y="2155923"/>
            <a:ext cx="820408" cy="0"/>
          </a:xfrm>
          <a:prstGeom prst="straightConnector1">
            <a:avLst/>
          </a:prstGeom>
          <a:noFill/>
          <a:ln w="9525" cap="flat" cmpd="sng">
            <a:solidFill>
              <a:srgbClr val="00CF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5" name="Google Shape;245;p15"/>
          <p:cNvCxnSpPr/>
          <p:nvPr/>
        </p:nvCxnSpPr>
        <p:spPr>
          <a:xfrm>
            <a:off x="882650" y="4638925"/>
            <a:ext cx="563613" cy="0"/>
          </a:xfrm>
          <a:prstGeom prst="straightConnector1">
            <a:avLst/>
          </a:prstGeom>
          <a:noFill/>
          <a:ln w="9525" cap="flat" cmpd="sng">
            <a:solidFill>
              <a:srgbClr val="00CF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6" name="Google Shape;246;p15"/>
          <p:cNvSpPr txBox="1"/>
          <p:nvPr/>
        </p:nvSpPr>
        <p:spPr>
          <a:xfrm>
            <a:off x="1446263" y="4380500"/>
            <a:ext cx="1120381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CFCC"/>
                </a:solidFill>
                <a:latin typeface="Arial"/>
                <a:ea typeface="Arial"/>
                <a:cs typeface="Arial"/>
                <a:sym typeface="Arial"/>
              </a:rPr>
              <a:t>43.21%</a:t>
            </a:r>
            <a:endParaRPr sz="2000" b="0" i="0" u="none" strike="noStrike" cap="none" dirty="0">
              <a:solidFill>
                <a:srgbClr val="00CF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2449425" y="4347750"/>
            <a:ext cx="14778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</a:rPr>
              <a:t>int64</a:t>
            </a: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1446278" y="3985550"/>
            <a:ext cx="12465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rgbClr val="E898AC"/>
                </a:solidFill>
              </a:rPr>
              <a:t>  3.70</a:t>
            </a:r>
            <a:r>
              <a:rPr lang="en-US" sz="2000" b="0" i="0" u="none" strike="noStrike" cap="none" dirty="0">
                <a:solidFill>
                  <a:srgbClr val="E898AC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sz="2000" b="0" i="0" u="none" strike="noStrike" cap="none" dirty="0">
              <a:solidFill>
                <a:srgbClr val="E898A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2472751" y="3985550"/>
            <a:ext cx="1120383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</a:rPr>
              <a:t>float64</a:t>
            </a: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5"/>
          <p:cNvSpPr txBox="1"/>
          <p:nvPr/>
        </p:nvSpPr>
        <p:spPr>
          <a:xfrm>
            <a:off x="4483165" y="3795374"/>
            <a:ext cx="4149025" cy="906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Helvetica Neue"/>
              </a:rPr>
              <a:t>6965 missing values in train dataset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Helvetica Neue"/>
              </a:rPr>
              <a:t>There is no duplicate entries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2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F94C52-5A04-415E-9B06-1533A5D80EF1}"/>
              </a:ext>
            </a:extLst>
          </p:cNvPr>
          <p:cNvGrpSpPr/>
          <p:nvPr/>
        </p:nvGrpSpPr>
        <p:grpSpPr>
          <a:xfrm>
            <a:off x="4173974" y="1056468"/>
            <a:ext cx="1620363" cy="1393141"/>
            <a:chOff x="4173974" y="1056468"/>
            <a:chExt cx="1620363" cy="1393141"/>
          </a:xfrm>
        </p:grpSpPr>
        <p:pic>
          <p:nvPicPr>
            <p:cNvPr id="3" name="Graphic 2" descr="Table with solid fill">
              <a:extLst>
                <a:ext uri="{FF2B5EF4-FFF2-40B4-BE49-F238E27FC236}">
                  <a16:creationId xmlns:a16="http://schemas.microsoft.com/office/drawing/2014/main" id="{674BADE5-5086-4286-B3E2-A8FBD9776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73974" y="1056468"/>
              <a:ext cx="914400" cy="914400"/>
            </a:xfrm>
            <a:prstGeom prst="rect">
              <a:avLst/>
            </a:prstGeom>
          </p:spPr>
        </p:pic>
        <p:pic>
          <p:nvPicPr>
            <p:cNvPr id="82" name="Graphic 81" descr="Table with solid fill">
              <a:extLst>
                <a:ext uri="{FF2B5EF4-FFF2-40B4-BE49-F238E27FC236}">
                  <a16:creationId xmlns:a16="http://schemas.microsoft.com/office/drawing/2014/main" id="{9317AE9F-3E9D-4878-A963-59CCFABFD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79937" y="1056667"/>
              <a:ext cx="914400" cy="914400"/>
            </a:xfrm>
            <a:prstGeom prst="rect">
              <a:avLst/>
            </a:prstGeom>
          </p:spPr>
        </p:pic>
        <p:pic>
          <p:nvPicPr>
            <p:cNvPr id="85" name="Graphic 84" descr="Table with solid fill">
              <a:extLst>
                <a:ext uri="{FF2B5EF4-FFF2-40B4-BE49-F238E27FC236}">
                  <a16:creationId xmlns:a16="http://schemas.microsoft.com/office/drawing/2014/main" id="{9320654C-DA10-4C8F-A41D-ECABBFA38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73974" y="1535010"/>
              <a:ext cx="914400" cy="914400"/>
            </a:xfrm>
            <a:prstGeom prst="rect">
              <a:avLst/>
            </a:prstGeom>
          </p:spPr>
        </p:pic>
        <p:pic>
          <p:nvPicPr>
            <p:cNvPr id="86" name="Graphic 85" descr="Table with solid fill">
              <a:extLst>
                <a:ext uri="{FF2B5EF4-FFF2-40B4-BE49-F238E27FC236}">
                  <a16:creationId xmlns:a16="http://schemas.microsoft.com/office/drawing/2014/main" id="{1C1AD1FF-D7C9-426B-909E-726ECEA82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79937" y="1535209"/>
              <a:ext cx="914400" cy="914400"/>
            </a:xfrm>
            <a:prstGeom prst="rect">
              <a:avLst/>
            </a:prstGeom>
          </p:spPr>
        </p:pic>
      </p:grp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5C6CED2B-8C23-450B-92D2-A79BF36E74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5338351">
            <a:off x="1478191" y="1610842"/>
            <a:ext cx="1540640" cy="15350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2"/>
          <p:cNvSpPr txBox="1">
            <a:spLocks noGrp="1"/>
          </p:cNvSpPr>
          <p:nvPr>
            <p:ph type="ctrTitle" idx="4294967295"/>
          </p:nvPr>
        </p:nvSpPr>
        <p:spPr>
          <a:xfrm>
            <a:off x="3139200" y="2148450"/>
            <a:ext cx="307872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4800" dirty="0"/>
              <a:t>Data Cleaning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3329498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DAABA57-EF85-4DFD-927C-50812E64587A}"/>
              </a:ext>
            </a:extLst>
          </p:cNvPr>
          <p:cNvSpPr txBox="1"/>
          <p:nvPr/>
        </p:nvSpPr>
        <p:spPr>
          <a:xfrm>
            <a:off x="455750" y="1899064"/>
            <a:ext cx="35123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Helvetica Neue"/>
              </a:rPr>
              <a:t>drop unnecessary feature/s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Helvetica Neue"/>
              </a:rPr>
              <a:t>Delete feature that has more than 1000 missing values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Helvetica Neue"/>
              </a:rPr>
              <a:t>Delete unique feature</a:t>
            </a:r>
          </a:p>
          <a:p>
            <a:pPr lvl="2"/>
            <a:endParaRPr lang="en-US" b="0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F2B252-BBE1-4EB5-8F53-00239C1B62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234"/>
          <a:stretch/>
        </p:blipFill>
        <p:spPr>
          <a:xfrm>
            <a:off x="3851238" y="1478927"/>
            <a:ext cx="4363676" cy="200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74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2A71B44-3389-4973-AF91-0F1645FBE2B4}"/>
              </a:ext>
            </a:extLst>
          </p:cNvPr>
          <p:cNvSpPr txBox="1"/>
          <p:nvPr/>
        </p:nvSpPr>
        <p:spPr>
          <a:xfrm>
            <a:off x="161283" y="1483860"/>
            <a:ext cx="400724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Helvetica Neue"/>
              </a:rPr>
              <a:t>treat missing values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Helvetica Neue"/>
              </a:rPr>
              <a:t>Replace with mean if data is normal (numerical features)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Helvetica Neue"/>
              </a:rPr>
              <a:t>Replace with median if data is skewed </a:t>
            </a:r>
            <a:r>
              <a:rPr lang="en-US" dirty="0">
                <a:solidFill>
                  <a:schemeClr val="bg1"/>
                </a:solidFill>
                <a:latin typeface="Helvetica Neue"/>
              </a:rPr>
              <a:t>(numerical features)</a:t>
            </a:r>
            <a:endParaRPr lang="en-US" b="0" i="0" dirty="0">
              <a:solidFill>
                <a:schemeClr val="bg1"/>
              </a:solidFill>
              <a:effectLst/>
              <a:latin typeface="Helvetica Neu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Helvetica Neue"/>
              </a:rPr>
              <a:t>Replace with mode for categorical features</a:t>
            </a:r>
            <a:endParaRPr lang="en-US" b="0" i="0" dirty="0">
              <a:solidFill>
                <a:schemeClr val="bg1"/>
              </a:solidFill>
              <a:effectLst/>
              <a:latin typeface="Helvetica Neu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Helvetica Neue"/>
              </a:rPr>
              <a:t>Create new class ‘NA” (Not Available)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688091-4F7B-4A94-93A3-681AFC9BE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126" y="396153"/>
            <a:ext cx="2867025" cy="437197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AD124D6-6B62-4635-A62E-40389DCF2DEB}"/>
              </a:ext>
            </a:extLst>
          </p:cNvPr>
          <p:cNvGrpSpPr/>
          <p:nvPr/>
        </p:nvGrpSpPr>
        <p:grpSpPr>
          <a:xfrm>
            <a:off x="7491295" y="656169"/>
            <a:ext cx="992534" cy="4080786"/>
            <a:chOff x="7035555" y="630285"/>
            <a:chExt cx="992534" cy="4080786"/>
          </a:xfrm>
        </p:grpSpPr>
        <p:sp>
          <p:nvSpPr>
            <p:cNvPr id="18" name="Google Shape;236;p15">
              <a:extLst>
                <a:ext uri="{FF2B5EF4-FFF2-40B4-BE49-F238E27FC236}">
                  <a16:creationId xmlns:a16="http://schemas.microsoft.com/office/drawing/2014/main" id="{013CB66E-940A-47B7-B4AB-8255E5043193}"/>
                </a:ext>
              </a:extLst>
            </p:cNvPr>
            <p:cNvSpPr/>
            <p:nvPr/>
          </p:nvSpPr>
          <p:spPr>
            <a:xfrm>
              <a:off x="7035556" y="1272739"/>
              <a:ext cx="184200" cy="1104600"/>
            </a:xfrm>
            <a:prstGeom prst="rightBrace">
              <a:avLst>
                <a:gd name="adj1" fmla="val 0"/>
                <a:gd name="adj2" fmla="val 84884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36;p15">
              <a:extLst>
                <a:ext uri="{FF2B5EF4-FFF2-40B4-BE49-F238E27FC236}">
                  <a16:creationId xmlns:a16="http://schemas.microsoft.com/office/drawing/2014/main" id="{AE356B98-A3DC-4B9A-A05C-ECF6D1917346}"/>
                </a:ext>
              </a:extLst>
            </p:cNvPr>
            <p:cNvSpPr/>
            <p:nvPr/>
          </p:nvSpPr>
          <p:spPr>
            <a:xfrm>
              <a:off x="7035556" y="2712016"/>
              <a:ext cx="184200" cy="988615"/>
            </a:xfrm>
            <a:prstGeom prst="rightBrace">
              <a:avLst>
                <a:gd name="adj1" fmla="val 0"/>
                <a:gd name="adj2" fmla="val 84884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" name="Google Shape;237;p15">
              <a:extLst>
                <a:ext uri="{FF2B5EF4-FFF2-40B4-BE49-F238E27FC236}">
                  <a16:creationId xmlns:a16="http://schemas.microsoft.com/office/drawing/2014/main" id="{AACA320E-4A85-4824-BC43-342DABB3E4BA}"/>
                </a:ext>
              </a:extLst>
            </p:cNvPr>
            <p:cNvCxnSpPr>
              <a:cxnSpLocks/>
            </p:cNvCxnSpPr>
            <p:nvPr/>
          </p:nvCxnSpPr>
          <p:spPr>
            <a:xfrm>
              <a:off x="7036845" y="4557183"/>
              <a:ext cx="182911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" name="Google Shape;237;p15">
              <a:extLst>
                <a:ext uri="{FF2B5EF4-FFF2-40B4-BE49-F238E27FC236}">
                  <a16:creationId xmlns:a16="http://schemas.microsoft.com/office/drawing/2014/main" id="{175F274D-68DE-4C55-B1F1-AAE4E96D13CE}"/>
                </a:ext>
              </a:extLst>
            </p:cNvPr>
            <p:cNvCxnSpPr>
              <a:cxnSpLocks/>
            </p:cNvCxnSpPr>
            <p:nvPr/>
          </p:nvCxnSpPr>
          <p:spPr>
            <a:xfrm>
              <a:off x="7036845" y="793886"/>
              <a:ext cx="182911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37;p15">
              <a:extLst>
                <a:ext uri="{FF2B5EF4-FFF2-40B4-BE49-F238E27FC236}">
                  <a16:creationId xmlns:a16="http://schemas.microsoft.com/office/drawing/2014/main" id="{49A0719A-7238-452E-8B19-CF29ED67ED63}"/>
                </a:ext>
              </a:extLst>
            </p:cNvPr>
            <p:cNvCxnSpPr>
              <a:cxnSpLocks/>
            </p:cNvCxnSpPr>
            <p:nvPr/>
          </p:nvCxnSpPr>
          <p:spPr>
            <a:xfrm>
              <a:off x="7036845" y="1064273"/>
              <a:ext cx="182911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A89FA41-F9FA-4AC5-9922-672046900D50}"/>
                </a:ext>
              </a:extLst>
            </p:cNvPr>
            <p:cNvSpPr txBox="1"/>
            <p:nvPr/>
          </p:nvSpPr>
          <p:spPr>
            <a:xfrm>
              <a:off x="7219756" y="2051978"/>
              <a:ext cx="80694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 dirty="0">
                  <a:solidFill>
                    <a:schemeClr val="bg1"/>
                  </a:solidFill>
                  <a:effectLst/>
                  <a:latin typeface="Helvetica Neue"/>
                </a:rPr>
                <a:t>‘NA” </a:t>
              </a:r>
              <a:endParaRPr lang="en-MY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668703-16CD-4B84-83AF-052334EA8E25}"/>
                </a:ext>
              </a:extLst>
            </p:cNvPr>
            <p:cNvSpPr txBox="1"/>
            <p:nvPr/>
          </p:nvSpPr>
          <p:spPr>
            <a:xfrm>
              <a:off x="7219756" y="3390382"/>
              <a:ext cx="80694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 dirty="0">
                  <a:solidFill>
                    <a:schemeClr val="bg1"/>
                  </a:solidFill>
                  <a:effectLst/>
                  <a:latin typeface="Helvetica Neue"/>
                </a:rPr>
                <a:t>‘NA” </a:t>
              </a:r>
              <a:endParaRPr lang="en-MY" dirty="0"/>
            </a:p>
          </p:txBody>
        </p:sp>
        <p:cxnSp>
          <p:nvCxnSpPr>
            <p:cNvPr id="29" name="Google Shape;237;p15">
              <a:extLst>
                <a:ext uri="{FF2B5EF4-FFF2-40B4-BE49-F238E27FC236}">
                  <a16:creationId xmlns:a16="http://schemas.microsoft.com/office/drawing/2014/main" id="{56DB571B-57E9-4C88-A7E4-16DDAE844495}"/>
                </a:ext>
              </a:extLst>
            </p:cNvPr>
            <p:cNvCxnSpPr>
              <a:cxnSpLocks/>
            </p:cNvCxnSpPr>
            <p:nvPr/>
          </p:nvCxnSpPr>
          <p:spPr>
            <a:xfrm>
              <a:off x="7035556" y="4026295"/>
              <a:ext cx="182911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" name="Google Shape;237;p15">
              <a:extLst>
                <a:ext uri="{FF2B5EF4-FFF2-40B4-BE49-F238E27FC236}">
                  <a16:creationId xmlns:a16="http://schemas.microsoft.com/office/drawing/2014/main" id="{FB8F1828-4B75-4E54-8D2B-1C83B93B3E9C}"/>
                </a:ext>
              </a:extLst>
            </p:cNvPr>
            <p:cNvCxnSpPr>
              <a:cxnSpLocks/>
            </p:cNvCxnSpPr>
            <p:nvPr/>
          </p:nvCxnSpPr>
          <p:spPr>
            <a:xfrm>
              <a:off x="7035555" y="4269130"/>
              <a:ext cx="182911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EBA4FF3-D98A-4A81-AEDA-BD5456B5A943}"/>
                </a:ext>
              </a:extLst>
            </p:cNvPr>
            <p:cNvSpPr txBox="1"/>
            <p:nvPr/>
          </p:nvSpPr>
          <p:spPr>
            <a:xfrm>
              <a:off x="7185363" y="870321"/>
              <a:ext cx="80694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 Neue"/>
                </a:rPr>
                <a:t>median</a:t>
              </a:r>
              <a:r>
                <a:rPr lang="en-US" b="0" i="0" dirty="0">
                  <a:solidFill>
                    <a:schemeClr val="bg1"/>
                  </a:solidFill>
                  <a:effectLst/>
                  <a:latin typeface="Helvetica Neue"/>
                </a:rPr>
                <a:t> </a:t>
              </a:r>
              <a:endParaRPr lang="en-MY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C7F8042-EA16-4AFC-8BFB-D490546B03A7}"/>
                </a:ext>
              </a:extLst>
            </p:cNvPr>
            <p:cNvSpPr txBox="1"/>
            <p:nvPr/>
          </p:nvSpPr>
          <p:spPr>
            <a:xfrm>
              <a:off x="7221149" y="630285"/>
              <a:ext cx="80694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 dirty="0">
                  <a:solidFill>
                    <a:schemeClr val="bg1"/>
                  </a:solidFill>
                  <a:effectLst/>
                  <a:latin typeface="Helvetica Neue"/>
                </a:rPr>
                <a:t>‘NA” </a:t>
              </a:r>
              <a:endParaRPr lang="en-MY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7FEBFE9-5E65-45BB-A1F0-30D59258AC51}"/>
                </a:ext>
              </a:extLst>
            </p:cNvPr>
            <p:cNvSpPr txBox="1"/>
            <p:nvPr/>
          </p:nvSpPr>
          <p:spPr>
            <a:xfrm>
              <a:off x="7185363" y="4403294"/>
              <a:ext cx="80694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 dirty="0">
                  <a:solidFill>
                    <a:schemeClr val="bg1"/>
                  </a:solidFill>
                  <a:effectLst/>
                  <a:latin typeface="Helvetica Neue"/>
                </a:rPr>
                <a:t>mode </a:t>
              </a:r>
              <a:endParaRPr lang="en-MY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299CD51-AD72-47A0-BF73-078BE1CD4EE0}"/>
                </a:ext>
              </a:extLst>
            </p:cNvPr>
            <p:cNvSpPr txBox="1"/>
            <p:nvPr/>
          </p:nvSpPr>
          <p:spPr>
            <a:xfrm>
              <a:off x="7219756" y="4115241"/>
              <a:ext cx="80694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 dirty="0">
                  <a:solidFill>
                    <a:schemeClr val="bg1"/>
                  </a:solidFill>
                  <a:effectLst/>
                  <a:latin typeface="Helvetica Neue"/>
                </a:rPr>
                <a:t> </a:t>
              </a:r>
              <a:endParaRPr lang="en-MY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13D922-A35D-4CCD-BE56-05A6EF6A99EB}"/>
                </a:ext>
              </a:extLst>
            </p:cNvPr>
            <p:cNvSpPr txBox="1"/>
            <p:nvPr/>
          </p:nvSpPr>
          <p:spPr>
            <a:xfrm>
              <a:off x="7199275" y="3834794"/>
              <a:ext cx="80694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 dirty="0">
                  <a:solidFill>
                    <a:schemeClr val="bg1"/>
                  </a:solidFill>
                  <a:effectLst/>
                  <a:latin typeface="Helvetica Neue"/>
                </a:rPr>
                <a:t>‘NA” </a:t>
              </a:r>
              <a:endParaRPr lang="en-MY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1E0F8D-6ABD-407E-A59E-73B032EC6639}"/>
                </a:ext>
              </a:extLst>
            </p:cNvPr>
            <p:cNvSpPr txBox="1"/>
            <p:nvPr/>
          </p:nvSpPr>
          <p:spPr>
            <a:xfrm>
              <a:off x="7178794" y="4088695"/>
              <a:ext cx="80694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 Neue"/>
                </a:rPr>
                <a:t>median</a:t>
              </a:r>
              <a:r>
                <a:rPr lang="en-US" b="0" i="0" dirty="0">
                  <a:solidFill>
                    <a:schemeClr val="bg1"/>
                  </a:solidFill>
                  <a:effectLst/>
                  <a:latin typeface="Helvetica Neue"/>
                </a:rPr>
                <a:t> </a:t>
              </a:r>
              <a:endParaRPr lang="en-MY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44C215A-E0EA-473B-AB19-CE5B0BC1F4C1}"/>
              </a:ext>
            </a:extLst>
          </p:cNvPr>
          <p:cNvSpPr txBox="1"/>
          <p:nvPr/>
        </p:nvSpPr>
        <p:spPr>
          <a:xfrm>
            <a:off x="3765061" y="1469860"/>
            <a:ext cx="8069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 Neue"/>
              </a:rPr>
              <a:t>median</a:t>
            </a:r>
            <a:r>
              <a:rPr lang="en-US" b="0" i="0" dirty="0">
                <a:solidFill>
                  <a:schemeClr val="bg1"/>
                </a:solidFill>
                <a:effectLst/>
                <a:latin typeface="Helvetica Neue"/>
              </a:rPr>
              <a:t> </a:t>
            </a:r>
            <a:endParaRPr lang="en-MY" dirty="0"/>
          </a:p>
        </p:txBody>
      </p:sp>
      <p:cxnSp>
        <p:nvCxnSpPr>
          <p:cNvPr id="23" name="Google Shape;237;p15">
            <a:extLst>
              <a:ext uri="{FF2B5EF4-FFF2-40B4-BE49-F238E27FC236}">
                <a16:creationId xmlns:a16="http://schemas.microsoft.com/office/drawing/2014/main" id="{B5CC760C-838D-4FBC-838A-5819C7C715A1}"/>
              </a:ext>
            </a:extLst>
          </p:cNvPr>
          <p:cNvCxnSpPr>
            <a:cxnSpLocks/>
          </p:cNvCxnSpPr>
          <p:nvPr/>
        </p:nvCxnSpPr>
        <p:spPr>
          <a:xfrm>
            <a:off x="4453215" y="1623749"/>
            <a:ext cx="182911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13925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0F4E1-0532-4DF2-97F5-5AE2033A7E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9ADD6C-5694-419E-98EC-A80A94150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28600"/>
            <a:ext cx="75438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21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BE8321-04DD-4663-A2C5-C61D9902E37B}"/>
              </a:ext>
            </a:extLst>
          </p:cNvPr>
          <p:cNvGrpSpPr/>
          <p:nvPr/>
        </p:nvGrpSpPr>
        <p:grpSpPr>
          <a:xfrm>
            <a:off x="409575" y="1241018"/>
            <a:ext cx="3752850" cy="3819525"/>
            <a:chOff x="409575" y="541771"/>
            <a:chExt cx="3752850" cy="381952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24A43B-052E-4ED3-896B-F87C9C4F9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575" y="541771"/>
              <a:ext cx="3752850" cy="381952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036BADD-273D-44D8-AAF8-ECCD2F59BEAF}"/>
                </a:ext>
              </a:extLst>
            </p:cNvPr>
            <p:cNvSpPr/>
            <p:nvPr/>
          </p:nvSpPr>
          <p:spPr>
            <a:xfrm>
              <a:off x="570155" y="1140311"/>
              <a:ext cx="3334871" cy="150607"/>
            </a:xfrm>
            <a:prstGeom prst="rect">
              <a:avLst/>
            </a:prstGeom>
            <a:solidFill>
              <a:srgbClr val="FCEB0C">
                <a:alpha val="45882"/>
              </a:srgbClr>
            </a:solidFill>
            <a:ln>
              <a:solidFill>
                <a:srgbClr val="FCEB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8A1E845-ED93-4FFA-A3EC-2C0375245962}"/>
                </a:ext>
              </a:extLst>
            </p:cNvPr>
            <p:cNvSpPr/>
            <p:nvPr/>
          </p:nvSpPr>
          <p:spPr>
            <a:xfrm>
              <a:off x="618564" y="4189845"/>
              <a:ext cx="3334871" cy="150607"/>
            </a:xfrm>
            <a:prstGeom prst="rect">
              <a:avLst/>
            </a:prstGeom>
            <a:solidFill>
              <a:srgbClr val="FCEB0C">
                <a:alpha val="45882"/>
              </a:srgbClr>
            </a:solidFill>
            <a:ln>
              <a:solidFill>
                <a:srgbClr val="FCEB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4795301-AAD8-41D8-8C39-175F92142932}"/>
                </a:ext>
              </a:extLst>
            </p:cNvPr>
            <p:cNvSpPr/>
            <p:nvPr/>
          </p:nvSpPr>
          <p:spPr>
            <a:xfrm>
              <a:off x="570155" y="4003189"/>
              <a:ext cx="3334871" cy="150607"/>
            </a:xfrm>
            <a:prstGeom prst="rect">
              <a:avLst/>
            </a:prstGeom>
            <a:solidFill>
              <a:srgbClr val="FCEB0C">
                <a:alpha val="45882"/>
              </a:srgbClr>
            </a:solidFill>
            <a:ln>
              <a:solidFill>
                <a:srgbClr val="FCEB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E212B1E-032B-4EC3-ABBE-C1DA16FE151E}"/>
              </a:ext>
            </a:extLst>
          </p:cNvPr>
          <p:cNvGrpSpPr/>
          <p:nvPr/>
        </p:nvGrpSpPr>
        <p:grpSpPr>
          <a:xfrm>
            <a:off x="4733364" y="1412467"/>
            <a:ext cx="4162425" cy="3476625"/>
            <a:chOff x="4733364" y="713220"/>
            <a:chExt cx="4162425" cy="34766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EEFA1B-F799-4785-B97B-C25E10C85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33364" y="713220"/>
              <a:ext cx="4162425" cy="347662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5F18457-C9BA-4D11-84FB-35C3035BA9DB}"/>
                </a:ext>
              </a:extLst>
            </p:cNvPr>
            <p:cNvSpPr/>
            <p:nvPr/>
          </p:nvSpPr>
          <p:spPr>
            <a:xfrm>
              <a:off x="5233593" y="4004533"/>
              <a:ext cx="3334871" cy="150607"/>
            </a:xfrm>
            <a:prstGeom prst="rect">
              <a:avLst/>
            </a:prstGeom>
            <a:solidFill>
              <a:srgbClr val="FCEB0C">
                <a:alpha val="45882"/>
              </a:srgbClr>
            </a:solidFill>
            <a:ln>
              <a:solidFill>
                <a:srgbClr val="FCEB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92A03FE-4698-4D9C-8AD1-14B9E5BB1A94}"/>
                </a:ext>
              </a:extLst>
            </p:cNvPr>
            <p:cNvSpPr/>
            <p:nvPr/>
          </p:nvSpPr>
          <p:spPr>
            <a:xfrm>
              <a:off x="5238974" y="3817877"/>
              <a:ext cx="3334871" cy="150607"/>
            </a:xfrm>
            <a:prstGeom prst="rect">
              <a:avLst/>
            </a:prstGeom>
            <a:solidFill>
              <a:srgbClr val="FCEB0C">
                <a:alpha val="45882"/>
              </a:srgbClr>
            </a:solidFill>
            <a:ln>
              <a:solidFill>
                <a:srgbClr val="FCEB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3705559-67AD-4B30-BA1F-9F506885B9A4}"/>
                </a:ext>
              </a:extLst>
            </p:cNvPr>
            <p:cNvSpPr/>
            <p:nvPr/>
          </p:nvSpPr>
          <p:spPr>
            <a:xfrm>
              <a:off x="5238973" y="1142742"/>
              <a:ext cx="3334871" cy="150607"/>
            </a:xfrm>
            <a:prstGeom prst="rect">
              <a:avLst/>
            </a:prstGeom>
            <a:solidFill>
              <a:srgbClr val="FCEB0C">
                <a:alpha val="45882"/>
              </a:srgbClr>
            </a:solidFill>
            <a:ln>
              <a:solidFill>
                <a:srgbClr val="FCEB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919E3B2-C4D7-44C2-BFC0-C3D68FED9A48}"/>
              </a:ext>
            </a:extLst>
          </p:cNvPr>
          <p:cNvSpPr txBox="1"/>
          <p:nvPr/>
        </p:nvSpPr>
        <p:spPr>
          <a:xfrm>
            <a:off x="193638" y="718510"/>
            <a:ext cx="89503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Helvetica Neue"/>
              </a:rPr>
              <a:t>change datatype </a:t>
            </a:r>
            <a:r>
              <a:rPr lang="en-US" b="0" i="0" dirty="0">
                <a:solidFill>
                  <a:schemeClr val="bg1"/>
                </a:solidFill>
                <a:effectLst/>
                <a:latin typeface="Helvetica Neue"/>
              </a:rPr>
              <a:t>of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Helvetica Neue"/>
              </a:rPr>
              <a:t>MSSubClass</a:t>
            </a:r>
            <a:r>
              <a:rPr lang="en-US" b="0" i="0" dirty="0">
                <a:solidFill>
                  <a:schemeClr val="bg1"/>
                </a:solidFill>
                <a:effectLst/>
                <a:latin typeface="Helvetica Neue"/>
              </a:rPr>
              <a:t>,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Helvetica Neue"/>
              </a:rPr>
              <a:t>OverallQual</a:t>
            </a:r>
            <a:r>
              <a:rPr lang="en-US" b="0" i="0" dirty="0">
                <a:solidFill>
                  <a:schemeClr val="bg1"/>
                </a:solidFill>
                <a:effectLst/>
                <a:latin typeface="Helvetica Neue"/>
              </a:rPr>
              <a:t> and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Helvetica Neue"/>
              </a:rPr>
              <a:t>OverallCond</a:t>
            </a:r>
            <a:r>
              <a:rPr lang="en-US" b="0" i="0" dirty="0">
                <a:solidFill>
                  <a:schemeClr val="bg1"/>
                </a:solidFill>
                <a:effectLst/>
                <a:latin typeface="Helvetica Neue"/>
              </a:rPr>
              <a:t> to object, since they are </a:t>
            </a:r>
            <a:r>
              <a:rPr lang="en-US" b="1" i="0" dirty="0">
                <a:solidFill>
                  <a:schemeClr val="bg1"/>
                </a:solidFill>
                <a:effectLst/>
                <a:latin typeface="Helvetica Neue"/>
              </a:rPr>
              <a:t>categorical features</a:t>
            </a:r>
            <a:endParaRPr lang="en-MY" b="1" dirty="0">
              <a:solidFill>
                <a:schemeClr val="bg1"/>
              </a:solidFill>
            </a:endParaRPr>
          </a:p>
        </p:txBody>
      </p:sp>
      <p:pic>
        <p:nvPicPr>
          <p:cNvPr id="19" name="Graphic 18" descr="Arrow Right with solid fill">
            <a:extLst>
              <a:ext uri="{FF2B5EF4-FFF2-40B4-BE49-F238E27FC236}">
                <a16:creationId xmlns:a16="http://schemas.microsoft.com/office/drawing/2014/main" id="{4DC4ED03-137A-4E42-B806-B179D30269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6163" y="2426522"/>
            <a:ext cx="29583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891379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561</Words>
  <Application>Microsoft Office PowerPoint</Application>
  <PresentationFormat>On-screen Show (16:9)</PresentationFormat>
  <Paragraphs>143</Paragraphs>
  <Slides>26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Arial</vt:lpstr>
      <vt:lpstr>Helvetica Neue</vt:lpstr>
      <vt:lpstr>SourceSansPro</vt:lpstr>
      <vt:lpstr>Data Science Consulting by Slidesgo</vt:lpstr>
      <vt:lpstr>Title: An Analysis on  House Sale Price</vt:lpstr>
      <vt:lpstr>PowerPoint Presentation</vt:lpstr>
      <vt:lpstr>$ 163 000.00</vt:lpstr>
      <vt:lpstr>Data Exploration</vt:lpstr>
      <vt:lpstr>Data Cleaning</vt:lpstr>
      <vt:lpstr>PowerPoint Presentation</vt:lpstr>
      <vt:lpstr>PowerPoint Presentation</vt:lpstr>
      <vt:lpstr>PowerPoint Presentation</vt:lpstr>
      <vt:lpstr>PowerPoint Presentation</vt:lpstr>
      <vt:lpstr>Before data cleansing</vt:lpstr>
      <vt:lpstr>After data cleansing</vt:lpstr>
      <vt:lpstr>EDA</vt:lpstr>
      <vt:lpstr>Correlation between the continuous features</vt:lpstr>
      <vt:lpstr>Top 4 highest correlation with sale price</vt:lpstr>
      <vt:lpstr>Year feature</vt:lpstr>
      <vt:lpstr>PowerPoint Presentation</vt:lpstr>
      <vt:lpstr>PowerPoint Presentation</vt:lpstr>
      <vt:lpstr>PowerPoint Presentation</vt:lpstr>
      <vt:lpstr>Linear Regression</vt:lpstr>
      <vt:lpstr>PowerPoint Presentation</vt:lpstr>
      <vt:lpstr>PowerPoint Presentation</vt:lpstr>
      <vt:lpstr>PowerPoint Presentation</vt:lpstr>
      <vt:lpstr>Conclusion:         Mean, median and minimum of Gradient Booster is closer to test dataset compare to XGBoost. We will choose prediction from Gradient Booster to be put in the solution  </vt:lpstr>
      <vt:lpstr>Idea to improve for future analysis</vt:lpstr>
      <vt:lpstr>Libraries: machine learning - scikit learn  mathematics - numpy  dataframe - pandas  visualization – seaborn, plotly, matplotlib  References: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An Analysis on  House Sale Price</dc:title>
  <dc:creator>user</dc:creator>
  <cp:lastModifiedBy>Office365</cp:lastModifiedBy>
  <cp:revision>12</cp:revision>
  <dcterms:modified xsi:type="dcterms:W3CDTF">2021-11-26T01:49:39Z</dcterms:modified>
</cp:coreProperties>
</file>