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1840" cy="51415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631080" cy="586440"/>
          </a:xfrm>
          <a:custGeom>
            <a:avLst/>
            <a:gdLst/>
            <a:ahLst/>
            <a:rect l="l" t="t" r="r" b="b"/>
            <a:pathLst>
              <a:path w="633095" h="588645">
                <a:moveTo>
                  <a:pt x="6326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632699" y="0"/>
                </a:lnTo>
                <a:lnTo>
                  <a:pt x="632699" y="5885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212040" y="221760"/>
            <a:ext cx="217440" cy="141840"/>
          </a:xfrm>
          <a:custGeom>
            <a:avLst/>
            <a:gdLst/>
            <a:ahLst/>
            <a:rect l="l" t="t" r="r" b="b"/>
            <a:pathLst>
              <a:path w="219709" h="144145">
                <a:moveTo>
                  <a:pt x="219608" y="124955"/>
                </a:moveTo>
                <a:lnTo>
                  <a:pt x="0" y="124955"/>
                </a:lnTo>
                <a:lnTo>
                  <a:pt x="0" y="143852"/>
                </a:lnTo>
                <a:lnTo>
                  <a:pt x="219608" y="143852"/>
                </a:lnTo>
                <a:lnTo>
                  <a:pt x="219608" y="124955"/>
                </a:lnTo>
                <a:close/>
                <a:moveTo>
                  <a:pt x="219608" y="62471"/>
                </a:moveTo>
                <a:lnTo>
                  <a:pt x="0" y="62471"/>
                </a:lnTo>
                <a:lnTo>
                  <a:pt x="0" y="81381"/>
                </a:lnTo>
                <a:lnTo>
                  <a:pt x="219608" y="81381"/>
                </a:lnTo>
                <a:lnTo>
                  <a:pt x="219608" y="62471"/>
                </a:lnTo>
                <a:close/>
                <a:moveTo>
                  <a:pt x="219608" y="0"/>
                </a:moveTo>
                <a:lnTo>
                  <a:pt x="0" y="0"/>
                </a:lnTo>
                <a:lnTo>
                  <a:pt x="0" y="18897"/>
                </a:lnTo>
                <a:lnTo>
                  <a:pt x="219608" y="18897"/>
                </a:lnTo>
                <a:lnTo>
                  <a:pt x="219608" y="0"/>
                </a:lnTo>
                <a:close/>
              </a:path>
            </a:pathLst>
          </a:custGeom>
          <a:solidFill>
            <a:srgbClr val="55688b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380880"/>
            <a:ext cx="806760" cy="806760"/>
          </a:xfrm>
          <a:custGeom>
            <a:avLst/>
            <a:gdLst/>
            <a:ah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228960" y="588600"/>
            <a:ext cx="806760" cy="806760"/>
          </a:xfrm>
          <a:custGeom>
            <a:avLst/>
            <a:gdLst/>
            <a:ah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1840" cy="51415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bg object 17" descr=""/>
          <p:cNvPicPr/>
          <p:nvPr/>
        </p:nvPicPr>
        <p:blipFill>
          <a:blip r:embed="rId2"/>
          <a:stretch/>
        </p:blipFill>
        <p:spPr>
          <a:xfrm>
            <a:off x="0" y="0"/>
            <a:ext cx="5155560" cy="5141160"/>
          </a:xfrm>
          <a:prstGeom prst="rect">
            <a:avLst/>
          </a:prstGeom>
          <a:ln>
            <a:noFill/>
          </a:ln>
        </p:spPr>
      </p:pic>
      <p:pic>
        <p:nvPicPr>
          <p:cNvPr id="7" name="bg object 18" descr=""/>
          <p:cNvPicPr/>
          <p:nvPr/>
        </p:nvPicPr>
        <p:blipFill>
          <a:blip r:embed="rId3"/>
          <a:stretch/>
        </p:blipFill>
        <p:spPr>
          <a:xfrm>
            <a:off x="6976800" y="0"/>
            <a:ext cx="2165040" cy="201060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1440" y="0"/>
            <a:ext cx="2298600" cy="2289600"/>
          </a:xfrm>
          <a:custGeom>
            <a:avLst/>
            <a:gdLst/>
            <a:ahLst/>
            <a:rect l="l" t="t" r="r" b="b"/>
            <a:pathLst>
              <a:path w="2300605" h="2291715">
                <a:moveTo>
                  <a:pt x="2300099" y="2291399"/>
                </a:moveTo>
                <a:lnTo>
                  <a:pt x="1150049" y="2291399"/>
                </a:lnTo>
                <a:lnTo>
                  <a:pt x="0" y="1145700"/>
                </a:lnTo>
                <a:lnTo>
                  <a:pt x="0" y="0"/>
                </a:lnTo>
                <a:lnTo>
                  <a:pt x="2300099" y="2291399"/>
                </a:lnTo>
                <a:close/>
              </a:path>
            </a:pathLst>
          </a:custGeom>
          <a:solidFill>
            <a:srgbClr val="0145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8"/>
          <p:cNvSpPr/>
          <p:nvPr/>
        </p:nvSpPr>
        <p:spPr>
          <a:xfrm>
            <a:off x="652680" y="576720"/>
            <a:ext cx="2298600" cy="2289600"/>
          </a:xfrm>
          <a:custGeom>
            <a:avLst/>
            <a:gdLst/>
            <a:ahLst/>
            <a:rect l="l" t="t" r="r" b="b"/>
            <a:pathLst>
              <a:path w="2300605" h="2291715">
                <a:moveTo>
                  <a:pt x="2300099" y="2291399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699"/>
                </a:lnTo>
                <a:lnTo>
                  <a:pt x="2300099" y="2291399"/>
                </a:lnTo>
                <a:close/>
              </a:path>
            </a:pathLst>
          </a:custGeom>
          <a:solidFill>
            <a:srgbClr val="82c7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1840" cy="51415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0" y="0"/>
            <a:ext cx="631080" cy="586440"/>
          </a:xfrm>
          <a:custGeom>
            <a:avLst/>
            <a:gdLst/>
            <a:ahLst/>
            <a:rect l="l" t="t" r="r" b="b"/>
            <a:pathLst>
              <a:path w="633095" h="588645">
                <a:moveTo>
                  <a:pt x="6326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632699" y="0"/>
                </a:lnTo>
                <a:lnTo>
                  <a:pt x="632699" y="5885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212040" y="221760"/>
            <a:ext cx="217440" cy="141840"/>
          </a:xfrm>
          <a:custGeom>
            <a:avLst/>
            <a:gdLst/>
            <a:ahLst/>
            <a:rect l="l" t="t" r="r" b="b"/>
            <a:pathLst>
              <a:path w="219709" h="144145">
                <a:moveTo>
                  <a:pt x="219608" y="124955"/>
                </a:moveTo>
                <a:lnTo>
                  <a:pt x="0" y="124955"/>
                </a:lnTo>
                <a:lnTo>
                  <a:pt x="0" y="143852"/>
                </a:lnTo>
                <a:lnTo>
                  <a:pt x="219608" y="143852"/>
                </a:lnTo>
                <a:lnTo>
                  <a:pt x="219608" y="124955"/>
                </a:lnTo>
                <a:close/>
                <a:moveTo>
                  <a:pt x="219608" y="62471"/>
                </a:moveTo>
                <a:lnTo>
                  <a:pt x="0" y="62471"/>
                </a:lnTo>
                <a:lnTo>
                  <a:pt x="0" y="81381"/>
                </a:lnTo>
                <a:lnTo>
                  <a:pt x="219608" y="81381"/>
                </a:lnTo>
                <a:lnTo>
                  <a:pt x="219608" y="62471"/>
                </a:lnTo>
                <a:close/>
                <a:moveTo>
                  <a:pt x="219608" y="0"/>
                </a:moveTo>
                <a:lnTo>
                  <a:pt x="0" y="0"/>
                </a:lnTo>
                <a:lnTo>
                  <a:pt x="0" y="18897"/>
                </a:lnTo>
                <a:lnTo>
                  <a:pt x="219608" y="18897"/>
                </a:lnTo>
                <a:lnTo>
                  <a:pt x="219608" y="0"/>
                </a:lnTo>
                <a:close/>
              </a:path>
            </a:pathLst>
          </a:custGeom>
          <a:solidFill>
            <a:srgbClr val="55688b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0" y="380880"/>
            <a:ext cx="806760" cy="806760"/>
          </a:xfrm>
          <a:custGeom>
            <a:avLst/>
            <a:gdLst/>
            <a:ah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228960" y="588600"/>
            <a:ext cx="806760" cy="806760"/>
          </a:xfrm>
          <a:custGeom>
            <a:avLst/>
            <a:gdLst/>
            <a:ah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9141840" cy="514152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0" y="0"/>
            <a:ext cx="631080" cy="586440"/>
          </a:xfrm>
          <a:custGeom>
            <a:avLst/>
            <a:gdLst/>
            <a:ahLst/>
            <a:rect l="l" t="t" r="r" b="b"/>
            <a:pathLst>
              <a:path w="633095" h="588645">
                <a:moveTo>
                  <a:pt x="6326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632699" y="0"/>
                </a:lnTo>
                <a:lnTo>
                  <a:pt x="632699" y="5885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212040" y="221760"/>
            <a:ext cx="217440" cy="141840"/>
          </a:xfrm>
          <a:custGeom>
            <a:avLst/>
            <a:gdLst/>
            <a:ahLst/>
            <a:rect l="l" t="t" r="r" b="b"/>
            <a:pathLst>
              <a:path w="219709" h="144145">
                <a:moveTo>
                  <a:pt x="219608" y="124955"/>
                </a:moveTo>
                <a:lnTo>
                  <a:pt x="0" y="124955"/>
                </a:lnTo>
                <a:lnTo>
                  <a:pt x="0" y="143852"/>
                </a:lnTo>
                <a:lnTo>
                  <a:pt x="219608" y="143852"/>
                </a:lnTo>
                <a:lnTo>
                  <a:pt x="219608" y="124955"/>
                </a:lnTo>
                <a:close/>
                <a:moveTo>
                  <a:pt x="219608" y="62471"/>
                </a:moveTo>
                <a:lnTo>
                  <a:pt x="0" y="62471"/>
                </a:lnTo>
                <a:lnTo>
                  <a:pt x="0" y="81381"/>
                </a:lnTo>
                <a:lnTo>
                  <a:pt x="219608" y="81381"/>
                </a:lnTo>
                <a:lnTo>
                  <a:pt x="219608" y="62471"/>
                </a:lnTo>
                <a:close/>
                <a:moveTo>
                  <a:pt x="219608" y="0"/>
                </a:moveTo>
                <a:lnTo>
                  <a:pt x="0" y="0"/>
                </a:lnTo>
                <a:lnTo>
                  <a:pt x="0" y="18897"/>
                </a:lnTo>
                <a:lnTo>
                  <a:pt x="219608" y="18897"/>
                </a:lnTo>
                <a:lnTo>
                  <a:pt x="219608" y="0"/>
                </a:lnTo>
                <a:close/>
              </a:path>
            </a:pathLst>
          </a:custGeom>
          <a:solidFill>
            <a:srgbClr val="55688b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0" y="380880"/>
            <a:ext cx="806760" cy="806760"/>
          </a:xfrm>
          <a:custGeom>
            <a:avLst/>
            <a:gdLst/>
            <a:ah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228960" y="588600"/>
            <a:ext cx="806760" cy="806760"/>
          </a:xfrm>
          <a:custGeom>
            <a:avLst/>
            <a:gdLst/>
            <a:ah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53960" y="1426320"/>
            <a:ext cx="5672880" cy="16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endParaRPr b="0" lang="en-IN" sz="18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0" lang="en-IN" sz="4000" spc="-180" strike="noStrike">
                <a:solidFill>
                  <a:srgbClr val="ffffff"/>
                </a:solidFill>
                <a:latin typeface="Verdana"/>
                <a:ea typeface="DejaVu Sans"/>
              </a:rPr>
              <a:t>  </a:t>
            </a:r>
            <a:r>
              <a:rPr b="0" lang="en-IN" sz="4000" spc="-180" strike="noStrike">
                <a:solidFill>
                  <a:srgbClr val="ffffff"/>
                </a:solidFill>
                <a:latin typeface="Verdana"/>
                <a:ea typeface="DejaVu Sans"/>
              </a:rPr>
              <a:t>Web Scraping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527160" y="3601080"/>
            <a:ext cx="18248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0" lang="en-IN" sz="1800" spc="94" strike="noStrike">
                <a:solidFill>
                  <a:srgbClr val="ffffff"/>
                </a:solidFill>
                <a:latin typeface="Tahoma"/>
                <a:ea typeface="DejaVu Sans"/>
              </a:rPr>
              <a:t>Submitted by</a:t>
            </a:r>
            <a:endParaRPr b="0" lang="en-IN" sz="18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0" lang="en-IN" sz="1800" spc="94" strike="noStrike">
                <a:solidFill>
                  <a:srgbClr val="ffffff"/>
                </a:solidFill>
                <a:latin typeface="Tahoma"/>
                <a:ea typeface="DejaVu Sans"/>
              </a:rPr>
              <a:t>Athira K.S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200600" y="432000"/>
            <a:ext cx="362304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Verdana"/>
                <a:ea typeface="DejaVu Sans"/>
              </a:rPr>
              <a:t>Conclusion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288000"/>
            <a:ext cx="806364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Web scraping is a powerful method for obtaining information from websites.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It provides a cost-effective and time-saving way to gather large amounts of data.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It is important to carefully consider the legal and ethical implications of web scraping, as well as the potential technical challenges and variability of websites.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It is important to be mindful of the privacy risks and legal considerations associated with web scraping and to ensure that the activities are conducted in a legal, ethical, and respectful manner.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993040" y="1936440"/>
            <a:ext cx="282564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1" lang="en-IN" sz="3600" spc="-15" strike="noStrike">
                <a:solidFill>
                  <a:srgbClr val="ffffff"/>
                </a:solidFill>
                <a:latin typeface="Verdana"/>
                <a:ea typeface="DejaVu Sans"/>
              </a:rPr>
              <a:t>Thank You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71160" y="432000"/>
            <a:ext cx="362304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1" lang="en-IN" sz="2400" spc="-43" strike="noStrike">
                <a:solidFill>
                  <a:srgbClr val="ffffff"/>
                </a:solidFill>
                <a:latin typeface="Verdana"/>
                <a:ea typeface="DejaVu Sans"/>
              </a:rPr>
              <a:t>Int</a:t>
            </a:r>
            <a:r>
              <a:rPr b="1" lang="en-IN" sz="2400" spc="-69" strike="noStrike">
                <a:solidFill>
                  <a:srgbClr val="ffffff"/>
                </a:solidFill>
                <a:latin typeface="Verdana"/>
                <a:ea typeface="DejaVu Sans"/>
              </a:rPr>
              <a:t>r</a:t>
            </a:r>
            <a:r>
              <a:rPr b="1" lang="en-IN" sz="2400" spc="80" strike="noStrike">
                <a:solidFill>
                  <a:srgbClr val="ffffff"/>
                </a:solidFill>
                <a:latin typeface="Verdana"/>
                <a:ea typeface="DejaVu Sans"/>
              </a:rPr>
              <a:t>odu</a:t>
            </a:r>
            <a:r>
              <a:rPr b="1" lang="en-IN" sz="2400" spc="75" strike="noStrike">
                <a:solidFill>
                  <a:srgbClr val="ffffff"/>
                </a:solidFill>
                <a:latin typeface="Verdana"/>
                <a:ea typeface="DejaVu Sans"/>
              </a:rPr>
              <a:t>c</a:t>
            </a:r>
            <a:r>
              <a:rPr b="1" lang="en-IN" sz="2400" spc="24" strike="noStrike">
                <a:solidFill>
                  <a:srgbClr val="ffffff"/>
                </a:solidFill>
                <a:latin typeface="Verdana"/>
                <a:ea typeface="DejaVu Sans"/>
              </a:rPr>
              <a:t>tion</a:t>
            </a:r>
            <a:r>
              <a:rPr b="1" lang="en-IN" sz="2400" spc="-199" strike="noStrike">
                <a:solidFill>
                  <a:srgbClr val="ffffff"/>
                </a:solidFill>
                <a:latin typeface="Verdana"/>
                <a:ea typeface="DejaVu Sans"/>
              </a:rPr>
              <a:t> 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95480" y="1321920"/>
            <a:ext cx="742824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Web scraping is a technique to fetch data from websites.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DejaVu Sans"/>
              </a:rPr>
              <a:t> 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Web scraping is the process of collecting data from websites using automated  scripts.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Web scraping allows you to acquire non-tabular or poorly structured data from websites and convert it into a usable, structured format.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Web scraping is done with the help of web scraping software known as web scrapers.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0"/>
            <a:ext cx="799056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   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Architecture of web scraping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1399320" y="1362240"/>
            <a:ext cx="5669280" cy="28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71160" y="432000"/>
            <a:ext cx="441684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Verdana"/>
                <a:ea typeface="DejaVu Sans"/>
              </a:rPr>
              <a:t>Web Scraping Frameworks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5480" y="1321920"/>
            <a:ext cx="742824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Beaufiful soup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Scrapy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Selenium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LXML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00600" y="432000"/>
            <a:ext cx="362304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Verdana"/>
                <a:ea typeface="DejaVu Sans"/>
              </a:rPr>
              <a:t>BeautifulSoup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80000" y="216000"/>
            <a:ext cx="806364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Beautiful Soup is a powerful Python library that simplifies web scraping tasks.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Efficiently parsing HTML and XML documents.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Providing user-friendly methods to search, navigate, and select elements within parsed content.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Working seamlessly with the requests library to fetch web content.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Creating a parse tree that enables easy navigation and extraction of desired information.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Saving time and effort in data extraction processess.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84600" y="576000"/>
            <a:ext cx="16794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Verdana"/>
                <a:ea typeface="DejaVu Sans"/>
              </a:rPr>
              <a:t>Scrapy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329760"/>
            <a:ext cx="820764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Scrapy is a powerful and efficient Python framework designed specifically for large-scale web scraping tasks. 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Organizing and streamlining complex data extraction processes.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Providing a structured approach using spiders to define website navigation and information extraction.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Supporting various output formats for extracted data (CSV, JSON, XML).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Delivering a robust and scalable solution for extracting data from complex websites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27160" y="360000"/>
            <a:ext cx="441684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1" lang="en-IN" sz="2800" spc="-199" strike="noStrike">
                <a:solidFill>
                  <a:srgbClr val="ffffff"/>
                </a:solidFill>
                <a:latin typeface="Arial"/>
                <a:ea typeface="Arial"/>
              </a:rPr>
              <a:t>Use Cases of web scraping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080000" y="1080000"/>
            <a:ext cx="74282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E-commerce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News and Media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Price Intelligence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Job Boards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Market Analysis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Research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Natural Language Processing (NLP)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127160" y="360000"/>
            <a:ext cx="441684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1" lang="en-IN" sz="2800" spc="-199" strike="noStrike">
                <a:solidFill>
                  <a:srgbClr val="ffffff"/>
                </a:solidFill>
                <a:latin typeface="Arial"/>
                <a:ea typeface="DejaVu Sans"/>
              </a:rPr>
              <a:t>Advantages</a:t>
            </a:r>
            <a:r>
              <a:rPr b="1" lang="en-IN" sz="2800" spc="-199" strike="noStrike">
                <a:solidFill>
                  <a:srgbClr val="ffffff"/>
                </a:solidFill>
                <a:latin typeface="Arial"/>
                <a:ea typeface="Arial"/>
              </a:rPr>
              <a:t> of web scraping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80000" y="1080000"/>
            <a:ext cx="74282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Cost-effectiveness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Speed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Scalability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Improved decision-making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127160" y="360000"/>
            <a:ext cx="592884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0">
              <a:lnSpc>
                <a:spcPct val="100000"/>
              </a:lnSpc>
              <a:spcBef>
                <a:spcPts val="99"/>
              </a:spcBef>
            </a:pPr>
            <a:r>
              <a:rPr b="1" lang="en-IN" sz="2800" spc="-199" strike="noStrike">
                <a:solidFill>
                  <a:srgbClr val="ffffff"/>
                </a:solidFill>
                <a:latin typeface="Arial"/>
                <a:ea typeface="DejaVu Sans"/>
              </a:rPr>
              <a:t>Disadvantages</a:t>
            </a:r>
            <a:r>
              <a:rPr b="1" lang="en-IN" sz="2800" spc="-199" strike="noStrike">
                <a:solidFill>
                  <a:srgbClr val="ffffff"/>
                </a:solidFill>
                <a:latin typeface="Arial"/>
                <a:ea typeface="Arial"/>
              </a:rPr>
              <a:t> of web scraping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080000" y="1080000"/>
            <a:ext cx="74282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Data analysis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Difficulty for non-tech users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Speed and protection policies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Privacy and security risks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Resource-intensive and scalability challenges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    </a:t>
            </a:r>
            <a:r>
              <a:rPr b="0" lang="en-IN" sz="1800" spc="-15" strike="noStrike">
                <a:solidFill>
                  <a:srgbClr val="ffffff"/>
                </a:solidFill>
                <a:latin typeface="Arial"/>
                <a:ea typeface="Arial"/>
              </a:rPr>
              <a:t>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0cd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0cd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0cd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2023-05-27T05:43:34Z</dcterms:created>
  <dc:creator/>
  <dc:description/>
  <dc:language>en-IN</dc:language>
  <cp:lastModifiedBy/>
  <dcterms:modified xsi:type="dcterms:W3CDTF">2024-01-01T23:26:09Z</dcterms:modified>
  <cp:revision>181</cp:revision>
  <dc:subject/>
  <dc:title>Hotwire and Turbo Ketchup Session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or">
    <vt:lpwstr>Google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