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75" r:id="rId4"/>
    <p:sldId id="260" r:id="rId5"/>
    <p:sldId id="266" r:id="rId6"/>
    <p:sldId id="259" r:id="rId7"/>
    <p:sldId id="267" r:id="rId8"/>
    <p:sldId id="262" r:id="rId9"/>
    <p:sldId id="263" r:id="rId10"/>
    <p:sldId id="261" r:id="rId11"/>
    <p:sldId id="276" r:id="rId12"/>
    <p:sldId id="264" r:id="rId13"/>
    <p:sldId id="265" r:id="rId14"/>
    <p:sldId id="269" r:id="rId15"/>
    <p:sldId id="270" r:id="rId16"/>
    <p:sldId id="271" r:id="rId17"/>
    <p:sldId id="272" r:id="rId18"/>
    <p:sldId id="277"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17" autoAdjust="0"/>
  </p:normalViewPr>
  <p:slideViewPr>
    <p:cSldViewPr snapToGrid="0">
      <p:cViewPr varScale="1">
        <p:scale>
          <a:sx n="66" d="100"/>
          <a:sy n="66" d="100"/>
        </p:scale>
        <p:origin x="5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D2D235-E6CB-43CE-B51A-14411C25947B}" type="datetimeFigureOut">
              <a:rPr lang="en-CA" smtClean="0"/>
              <a:t>2024-08-12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2339399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D235-E6CB-43CE-B51A-14411C25947B}" type="datetimeFigureOut">
              <a:rPr lang="en-CA" smtClean="0"/>
              <a:t>2024-08-12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466030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D235-E6CB-43CE-B51A-14411C25947B}" type="datetimeFigureOut">
              <a:rPr lang="en-CA" smtClean="0"/>
              <a:t>2024-08-12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C6D84D-B1D7-4D06-85B2-AA8460E29283}"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6693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D235-E6CB-43CE-B51A-14411C25947B}" type="datetimeFigureOut">
              <a:rPr lang="en-CA" smtClean="0"/>
              <a:t>2024-08-12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832378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D235-E6CB-43CE-B51A-14411C25947B}" type="datetimeFigureOut">
              <a:rPr lang="en-CA" smtClean="0"/>
              <a:t>2024-08-12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C6D84D-B1D7-4D06-85B2-AA8460E29283}"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63542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D235-E6CB-43CE-B51A-14411C25947B}" type="datetimeFigureOut">
              <a:rPr lang="en-CA" smtClean="0"/>
              <a:t>2024-08-12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1595440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2D235-E6CB-43CE-B51A-14411C25947B}" type="datetimeFigureOut">
              <a:rPr lang="en-CA" smtClean="0"/>
              <a:t>2024-08-12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1402214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2D235-E6CB-43CE-B51A-14411C25947B}" type="datetimeFigureOut">
              <a:rPr lang="en-CA" smtClean="0"/>
              <a:t>2024-08-12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72698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D2D235-E6CB-43CE-B51A-14411C25947B}" type="datetimeFigureOut">
              <a:rPr lang="en-CA" smtClean="0"/>
              <a:t>2024-08-12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2296475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D2D235-E6CB-43CE-B51A-14411C25947B}" type="datetimeFigureOut">
              <a:rPr lang="en-CA" smtClean="0"/>
              <a:t>2024-08-12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263983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D2D235-E6CB-43CE-B51A-14411C25947B}" type="datetimeFigureOut">
              <a:rPr lang="en-CA" smtClean="0"/>
              <a:t>2024-08-12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362827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D2D235-E6CB-43CE-B51A-14411C25947B}" type="datetimeFigureOut">
              <a:rPr lang="en-CA" smtClean="0"/>
              <a:t>2024-08-12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27575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D2D235-E6CB-43CE-B51A-14411C25947B}" type="datetimeFigureOut">
              <a:rPr lang="en-CA" smtClean="0"/>
              <a:t>2024-08-12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188899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D2D235-E6CB-43CE-B51A-14411C25947B}" type="datetimeFigureOut">
              <a:rPr lang="en-CA" smtClean="0"/>
              <a:t>2024-08-12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363495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D2D235-E6CB-43CE-B51A-14411C25947B}" type="datetimeFigureOut">
              <a:rPr lang="en-CA" smtClean="0"/>
              <a:t>2024-08-12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238316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D2D235-E6CB-43CE-B51A-14411C25947B}" type="datetimeFigureOut">
              <a:rPr lang="en-CA" smtClean="0"/>
              <a:t>2024-08-12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0C6D84D-B1D7-4D06-85B2-AA8460E29283}" type="slidenum">
              <a:rPr lang="en-CA" smtClean="0"/>
              <a:t>‹#›</a:t>
            </a:fld>
            <a:endParaRPr lang="en-CA"/>
          </a:p>
        </p:txBody>
      </p:sp>
    </p:spTree>
    <p:extLst>
      <p:ext uri="{BB962C8B-B14F-4D97-AF65-F5344CB8AC3E}">
        <p14:creationId xmlns:p14="http://schemas.microsoft.com/office/powerpoint/2010/main" val="410999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D2D235-E6CB-43CE-B51A-14411C25947B}" type="datetimeFigureOut">
              <a:rPr lang="en-CA" smtClean="0"/>
              <a:t>2024-08-12</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C6D84D-B1D7-4D06-85B2-AA8460E29283}" type="slidenum">
              <a:rPr lang="en-CA" smtClean="0"/>
              <a:t>‹#›</a:t>
            </a:fld>
            <a:endParaRPr lang="en-CA"/>
          </a:p>
        </p:txBody>
      </p:sp>
    </p:spTree>
    <p:extLst>
      <p:ext uri="{BB962C8B-B14F-4D97-AF65-F5344CB8AC3E}">
        <p14:creationId xmlns:p14="http://schemas.microsoft.com/office/powerpoint/2010/main" val="112128752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222;p1" descr="Logo, company name  Description automatically generated">
            <a:extLst>
              <a:ext uri="{FF2B5EF4-FFF2-40B4-BE49-F238E27FC236}">
                <a16:creationId xmlns:a16="http://schemas.microsoft.com/office/drawing/2014/main" id="{8B0F73C1-972C-516C-E2C2-8DF222896801}"/>
              </a:ext>
            </a:extLst>
          </p:cNvPr>
          <p:cNvPicPr preferRelativeResize="0"/>
          <p:nvPr/>
        </p:nvPicPr>
        <p:blipFill rotWithShape="1">
          <a:blip r:embed="rId2">
            <a:alphaModFix/>
          </a:blip>
          <a:srcRect/>
          <a:stretch/>
        </p:blipFill>
        <p:spPr>
          <a:xfrm>
            <a:off x="4491717" y="306832"/>
            <a:ext cx="3208565" cy="7538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0A0B9976-DAAF-18BE-C154-D462B25E5C6B}"/>
              </a:ext>
            </a:extLst>
          </p:cNvPr>
          <p:cNvSpPr txBox="1"/>
          <p:nvPr/>
        </p:nvSpPr>
        <p:spPr>
          <a:xfrm>
            <a:off x="3047999" y="1588986"/>
            <a:ext cx="6096000" cy="2031325"/>
          </a:xfrm>
          <a:prstGeom prst="rect">
            <a:avLst/>
          </a:prstGeom>
          <a:noFill/>
        </p:spPr>
        <p:txBody>
          <a:bodyPr wrap="square">
            <a:spAutoFit/>
          </a:bodyPr>
          <a:lstStyle/>
          <a:p>
            <a:pPr algn="ctr"/>
            <a:r>
              <a:rPr lang="en-US" sz="1800" b="1" dirty="0"/>
              <a:t>INSE 6540</a:t>
            </a:r>
          </a:p>
          <a:p>
            <a:pPr algn="ctr"/>
            <a:r>
              <a:rPr lang="en-US" sz="1800" b="1" dirty="0"/>
              <a:t>Internet of Things Security</a:t>
            </a:r>
          </a:p>
          <a:p>
            <a:pPr algn="ctr"/>
            <a:r>
              <a:rPr lang="en-US" dirty="0"/>
              <a:t>Project presentation on</a:t>
            </a:r>
            <a:br>
              <a:rPr lang="en-US" sz="1800" dirty="0"/>
            </a:br>
            <a:r>
              <a:rPr lang="en-US" sz="1800" b="1" dirty="0"/>
              <a:t>Malicious Smart App Detection</a:t>
            </a:r>
          </a:p>
          <a:p>
            <a:pPr algn="ctr"/>
            <a:endParaRPr lang="en-US" dirty="0"/>
          </a:p>
          <a:p>
            <a:pPr algn="ctr"/>
            <a:r>
              <a:rPr lang="en-US" sz="1800" dirty="0"/>
              <a:t>Submitted to </a:t>
            </a:r>
          </a:p>
          <a:p>
            <a:pPr algn="ctr"/>
            <a:r>
              <a:rPr lang="en-US" sz="1800" b="1" dirty="0"/>
              <a:t>Prof. </a:t>
            </a:r>
            <a:r>
              <a:rPr lang="en-US" sz="1800" b="1" dirty="0" err="1"/>
              <a:t>Suryadipta</a:t>
            </a:r>
            <a:r>
              <a:rPr lang="en-US" sz="1800" b="1" dirty="0"/>
              <a:t> </a:t>
            </a:r>
            <a:r>
              <a:rPr lang="en-US" sz="1800" b="1" dirty="0" err="1"/>
              <a:t>Majumdhar</a:t>
            </a:r>
            <a:r>
              <a:rPr lang="en-US" sz="1800" dirty="0"/>
              <a:t> </a:t>
            </a:r>
          </a:p>
        </p:txBody>
      </p:sp>
      <p:sp>
        <p:nvSpPr>
          <p:cNvPr id="9" name="TextBox 8">
            <a:extLst>
              <a:ext uri="{FF2B5EF4-FFF2-40B4-BE49-F238E27FC236}">
                <a16:creationId xmlns:a16="http://schemas.microsoft.com/office/drawing/2014/main" id="{56BFE509-AAD2-A20E-B969-7A3EAD7A658C}"/>
              </a:ext>
            </a:extLst>
          </p:cNvPr>
          <p:cNvSpPr txBox="1"/>
          <p:nvPr/>
        </p:nvSpPr>
        <p:spPr>
          <a:xfrm>
            <a:off x="4861559" y="4148593"/>
            <a:ext cx="2468880" cy="369332"/>
          </a:xfrm>
          <a:prstGeom prst="rect">
            <a:avLst/>
          </a:prstGeom>
          <a:noFill/>
        </p:spPr>
        <p:txBody>
          <a:bodyPr wrap="square" rtlCol="0">
            <a:spAutoFit/>
          </a:bodyPr>
          <a:lstStyle/>
          <a:p>
            <a:pPr algn="ctr"/>
            <a:r>
              <a:rPr lang="en-CA" dirty="0"/>
              <a:t>Submitted by</a:t>
            </a:r>
          </a:p>
        </p:txBody>
      </p:sp>
      <p:sp>
        <p:nvSpPr>
          <p:cNvPr id="10" name="TextBox 9">
            <a:extLst>
              <a:ext uri="{FF2B5EF4-FFF2-40B4-BE49-F238E27FC236}">
                <a16:creationId xmlns:a16="http://schemas.microsoft.com/office/drawing/2014/main" id="{F6C179B1-55F2-51A2-80FA-9ED70E48FB3F}"/>
              </a:ext>
            </a:extLst>
          </p:cNvPr>
          <p:cNvSpPr txBox="1"/>
          <p:nvPr/>
        </p:nvSpPr>
        <p:spPr>
          <a:xfrm>
            <a:off x="361187" y="4681728"/>
            <a:ext cx="5373624" cy="1323439"/>
          </a:xfrm>
          <a:prstGeom prst="rect">
            <a:avLst/>
          </a:prstGeom>
          <a:noFill/>
        </p:spPr>
        <p:txBody>
          <a:bodyPr wrap="square" rtlCol="0">
            <a:spAutoFit/>
          </a:bodyPr>
          <a:lstStyle/>
          <a:p>
            <a:r>
              <a:rPr lang="en-IN" sz="1600" b="0" i="0" u="none" strike="noStrike" cap="none" dirty="0" err="1">
                <a:solidFill>
                  <a:schemeClr val="dk1"/>
                </a:solidFill>
                <a:ea typeface="Times New Roman"/>
                <a:cs typeface="Times New Roman"/>
                <a:sym typeface="Times New Roman"/>
              </a:rPr>
              <a:t>Athira</a:t>
            </a:r>
            <a:r>
              <a:rPr lang="en-IN" sz="1600" b="0" i="0" u="none" strike="noStrike" cap="none" dirty="0">
                <a:solidFill>
                  <a:schemeClr val="dk1"/>
                </a:solidFill>
                <a:ea typeface="Times New Roman"/>
                <a:cs typeface="Times New Roman"/>
                <a:sym typeface="Times New Roman"/>
              </a:rPr>
              <a:t> Dinesh </a:t>
            </a:r>
            <a:r>
              <a:rPr lang="en-IN" sz="1600" b="0" i="0" u="none" strike="noStrike" cap="none" dirty="0" err="1">
                <a:solidFill>
                  <a:schemeClr val="dk1"/>
                </a:solidFill>
                <a:ea typeface="Times New Roman"/>
                <a:cs typeface="Times New Roman"/>
                <a:sym typeface="Times New Roman"/>
              </a:rPr>
              <a:t>Mangaparambil</a:t>
            </a:r>
            <a:r>
              <a:rPr lang="en-IN" sz="1600" b="0" i="0" u="none" strike="noStrike" cap="none" dirty="0">
                <a:solidFill>
                  <a:schemeClr val="dk1"/>
                </a:solidFill>
                <a:ea typeface="Times New Roman"/>
                <a:cs typeface="Times New Roman"/>
                <a:sym typeface="Times New Roman"/>
              </a:rPr>
              <a:t> (40258046)</a:t>
            </a:r>
            <a:endParaRPr lang="en-IN" sz="1600" b="0" i="0" u="none" strike="noStrike" cap="none" dirty="0">
              <a:solidFill>
                <a:srgbClr val="000000"/>
              </a:solidFill>
              <a:ea typeface="Times New Roman"/>
              <a:cs typeface="Arial"/>
              <a:sym typeface="Arial"/>
            </a:endParaRPr>
          </a:p>
          <a:p>
            <a:r>
              <a:rPr lang="en-IN" sz="1600" b="0" i="0" u="none" strike="noStrike" cap="none" dirty="0">
                <a:solidFill>
                  <a:schemeClr val="dk1"/>
                </a:solidFill>
                <a:ea typeface="Times New Roman"/>
                <a:cs typeface="Times New Roman"/>
                <a:sym typeface="Times New Roman"/>
              </a:rPr>
              <a:t>Hussain Sayyed(40262414)</a:t>
            </a:r>
            <a:endParaRPr lang="en-IN" sz="1600" dirty="0">
              <a:solidFill>
                <a:srgbClr val="000000"/>
              </a:solidFill>
              <a:ea typeface="Times New Roman"/>
              <a:cs typeface="Arial"/>
              <a:sym typeface="Arial"/>
            </a:endParaRPr>
          </a:p>
          <a:p>
            <a:r>
              <a:rPr lang="en-CA" sz="1600" dirty="0"/>
              <a:t>Kiran Kumar </a:t>
            </a:r>
            <a:r>
              <a:rPr lang="en-CA" sz="1600" dirty="0" err="1"/>
              <a:t>Dommaraju</a:t>
            </a:r>
            <a:r>
              <a:rPr lang="en-CA" sz="1600" dirty="0"/>
              <a:t> (40236874)</a:t>
            </a:r>
          </a:p>
          <a:p>
            <a:r>
              <a:rPr lang="en-CA" sz="1600" dirty="0" err="1"/>
              <a:t>Manaswini</a:t>
            </a:r>
            <a:r>
              <a:rPr lang="en-CA" sz="1600" dirty="0"/>
              <a:t> </a:t>
            </a:r>
            <a:r>
              <a:rPr lang="en-CA" sz="1600" dirty="0" err="1"/>
              <a:t>Uyyala</a:t>
            </a:r>
            <a:r>
              <a:rPr lang="en-CA" sz="1600" dirty="0"/>
              <a:t> ( 40274794)</a:t>
            </a:r>
          </a:p>
          <a:p>
            <a:r>
              <a:rPr lang="en-CA" sz="1600" dirty="0"/>
              <a:t>Mohammad Haneef Shaik (40264904) </a:t>
            </a:r>
          </a:p>
        </p:txBody>
      </p:sp>
      <p:sp>
        <p:nvSpPr>
          <p:cNvPr id="12" name="TextBox 11">
            <a:extLst>
              <a:ext uri="{FF2B5EF4-FFF2-40B4-BE49-F238E27FC236}">
                <a16:creationId xmlns:a16="http://schemas.microsoft.com/office/drawing/2014/main" id="{AFC5BFDA-82BB-C557-2C40-C2FAA38C7FF7}"/>
              </a:ext>
            </a:extLst>
          </p:cNvPr>
          <p:cNvSpPr txBox="1"/>
          <p:nvPr/>
        </p:nvSpPr>
        <p:spPr>
          <a:xfrm>
            <a:off x="6457187" y="4681728"/>
            <a:ext cx="5373624" cy="1323439"/>
          </a:xfrm>
          <a:prstGeom prst="rect">
            <a:avLst/>
          </a:prstGeom>
          <a:noFill/>
        </p:spPr>
        <p:txBody>
          <a:bodyPr wrap="square" rtlCol="0">
            <a:spAutoFit/>
          </a:bodyPr>
          <a:lstStyle/>
          <a:p>
            <a:pPr algn="r"/>
            <a:r>
              <a:rPr lang="en-IN" sz="1600" b="0" i="0" u="none" strike="noStrike" cap="none" dirty="0">
                <a:solidFill>
                  <a:schemeClr val="dk1"/>
                </a:solidFill>
                <a:ea typeface="Times New Roman"/>
                <a:cs typeface="Times New Roman"/>
                <a:sym typeface="Times New Roman"/>
              </a:rPr>
              <a:t>Sania Zain Roshan (40277153)</a:t>
            </a:r>
            <a:endParaRPr lang="en-IN" sz="1600" b="0" i="0" u="none" strike="noStrike" cap="none" dirty="0">
              <a:solidFill>
                <a:srgbClr val="000000"/>
              </a:solidFill>
              <a:ea typeface="Arial"/>
              <a:cs typeface="Arial"/>
              <a:sym typeface="Arial"/>
            </a:endParaRPr>
          </a:p>
          <a:p>
            <a:pPr algn="r"/>
            <a:r>
              <a:rPr lang="en-CA" sz="1600" dirty="0"/>
              <a:t>Teja Sri </a:t>
            </a:r>
            <a:r>
              <a:rPr lang="en-CA" sz="1600" dirty="0" err="1"/>
              <a:t>Veeravalli</a:t>
            </a:r>
            <a:r>
              <a:rPr lang="en-CA" sz="1600" dirty="0"/>
              <a:t> (40221331)</a:t>
            </a:r>
          </a:p>
          <a:p>
            <a:pPr algn="r"/>
            <a:r>
              <a:rPr lang="en-CA" sz="1600" dirty="0"/>
              <a:t>Vijaya Chandra </a:t>
            </a:r>
            <a:r>
              <a:rPr lang="en-CA" sz="1600" dirty="0" err="1"/>
              <a:t>Yesupogu</a:t>
            </a:r>
            <a:r>
              <a:rPr lang="en-CA" sz="1600" dirty="0"/>
              <a:t> (40277876)</a:t>
            </a:r>
          </a:p>
          <a:p>
            <a:pPr algn="r"/>
            <a:r>
              <a:rPr lang="en-IN" sz="1600" b="0" i="0" u="none" strike="noStrike" cap="none" dirty="0">
                <a:solidFill>
                  <a:schemeClr val="dk1"/>
                </a:solidFill>
                <a:ea typeface="Times New Roman"/>
                <a:cs typeface="Times New Roman"/>
                <a:sym typeface="Times New Roman"/>
              </a:rPr>
              <a:t>Vijay Kumar Suram (40262418)</a:t>
            </a:r>
            <a:endParaRPr lang="en-CA" sz="1600" dirty="0"/>
          </a:p>
          <a:p>
            <a:r>
              <a:rPr lang="en-CA" sz="1600" dirty="0"/>
              <a:t> </a:t>
            </a:r>
          </a:p>
        </p:txBody>
      </p:sp>
    </p:spTree>
    <p:extLst>
      <p:ext uri="{BB962C8B-B14F-4D97-AF65-F5344CB8AC3E}">
        <p14:creationId xmlns:p14="http://schemas.microsoft.com/office/powerpoint/2010/main" val="2486419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302125" y="1094284"/>
            <a:ext cx="8596668" cy="725424"/>
          </a:xfrm>
        </p:spPr>
        <p:txBody>
          <a:bodyPr>
            <a:normAutofit/>
          </a:bodyPr>
          <a:lstStyle/>
          <a:p>
            <a:pPr algn="ctr"/>
            <a:r>
              <a:rPr lang="en-US" sz="2000" dirty="0"/>
              <a:t>AMDDLmodel: Android Smartphones Malware Detection Using Deep Learning Model</a:t>
            </a:r>
            <a:endParaRPr lang="en-CA" sz="2000" dirty="0"/>
          </a:p>
        </p:txBody>
      </p:sp>
      <p:sp>
        <p:nvSpPr>
          <p:cNvPr id="8" name="Content Placeholder 7">
            <a:extLst>
              <a:ext uri="{FF2B5EF4-FFF2-40B4-BE49-F238E27FC236}">
                <a16:creationId xmlns:a16="http://schemas.microsoft.com/office/drawing/2014/main" id="{7FC2544C-2CBD-0A97-078A-26A4E2A9425D}"/>
              </a:ext>
            </a:extLst>
          </p:cNvPr>
          <p:cNvSpPr>
            <a:spLocks noGrp="1"/>
          </p:cNvSpPr>
          <p:nvPr>
            <p:ph sz="half" idx="1"/>
          </p:nvPr>
        </p:nvSpPr>
        <p:spPr>
          <a:xfrm>
            <a:off x="540175" y="2301414"/>
            <a:ext cx="3245442" cy="4759786"/>
          </a:xfrm>
        </p:spPr>
        <p:txBody>
          <a:bodyPr>
            <a:normAutofit/>
          </a:bodyPr>
          <a:lstStyle/>
          <a:p>
            <a:r>
              <a:rPr lang="en-US" sz="1600" dirty="0"/>
              <a:t>The design and execution of the AMDDL model, a deep learning-based method especially intended for malware detection on Android devices, is the key objective of this project</a:t>
            </a:r>
          </a:p>
          <a:p>
            <a:r>
              <a:rPr lang="en-US" sz="1600" dirty="0"/>
              <a:t>The model employs sophisticated machine learning methods and a vast dataset of both harmful and benign programs to precisely detect and categorize malware threats.</a:t>
            </a:r>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22776" y="2301414"/>
            <a:ext cx="3547872" cy="4759786"/>
          </a:xfrm>
        </p:spPr>
        <p:txBody>
          <a:bodyPr>
            <a:normAutofit/>
          </a:bodyPr>
          <a:lstStyle/>
          <a:p>
            <a:pPr marL="0" indent="0" algn="ctr">
              <a:buNone/>
            </a:pPr>
            <a:r>
              <a:rPr kumimoji="0" lang="en-US" altLang="en-US" sz="1600" b="1" i="0" u="none" strike="noStrike" cap="none" normalizeH="0" baseline="0" dirty="0">
                <a:ln>
                  <a:noFill/>
                </a:ln>
                <a:solidFill>
                  <a:schemeClr val="tx1"/>
                </a:solidFill>
                <a:effectLst/>
                <a:cs typeface="Arial" panose="020B0604020202020204" pitchFamily="34" charset="0"/>
              </a:rPr>
              <a:t> Methodologies</a:t>
            </a:r>
          </a:p>
          <a:p>
            <a:r>
              <a:rPr kumimoji="0" lang="en-US" altLang="en-US" sz="1600" i="0" u="none" strike="noStrike" cap="none" normalizeH="0" baseline="0" dirty="0">
                <a:ln>
                  <a:noFill/>
                </a:ln>
                <a:solidFill>
                  <a:schemeClr val="tx1"/>
                </a:solidFill>
                <a:effectLst/>
                <a:cs typeface="Arial" panose="020B0604020202020204" pitchFamily="34" charset="0"/>
              </a:rPr>
              <a:t>Preprocessing the data</a:t>
            </a:r>
          </a:p>
          <a:p>
            <a:r>
              <a:rPr kumimoji="0" lang="en-US" altLang="en-US" sz="1600" i="0" u="none" strike="noStrike" cap="none" normalizeH="0" baseline="0" dirty="0">
                <a:ln>
                  <a:noFill/>
                </a:ln>
                <a:solidFill>
                  <a:schemeClr val="tx1"/>
                </a:solidFill>
                <a:effectLst/>
                <a:cs typeface="Arial" panose="020B0604020202020204" pitchFamily="34" charset="0"/>
              </a:rPr>
              <a:t>feature extraction</a:t>
            </a:r>
          </a:p>
          <a:p>
            <a:r>
              <a:rPr kumimoji="0" lang="en-US" altLang="en-US" sz="1600" i="0" u="none" strike="noStrike" cap="none" normalizeH="0" baseline="0" dirty="0">
                <a:ln>
                  <a:noFill/>
                </a:ln>
                <a:solidFill>
                  <a:schemeClr val="tx1"/>
                </a:solidFill>
                <a:effectLst/>
                <a:cs typeface="Arial" panose="020B0604020202020204" pitchFamily="34" charset="0"/>
              </a:rPr>
              <a:t>model training with a neural network architecture tuned for high detection rates and minimal false positives</a:t>
            </a:r>
          </a:p>
        </p:txBody>
      </p:sp>
      <p:sp>
        <p:nvSpPr>
          <p:cNvPr id="12" name="Content Placeholder 8">
            <a:extLst>
              <a:ext uri="{FF2B5EF4-FFF2-40B4-BE49-F238E27FC236}">
                <a16:creationId xmlns:a16="http://schemas.microsoft.com/office/drawing/2014/main" id="{E4AC1572-25AE-DE65-166B-E18DA9EE4C22}"/>
              </a:ext>
            </a:extLst>
          </p:cNvPr>
          <p:cNvSpPr txBox="1">
            <a:spLocks/>
          </p:cNvSpPr>
          <p:nvPr/>
        </p:nvSpPr>
        <p:spPr>
          <a:xfrm>
            <a:off x="7607807" y="2301414"/>
            <a:ext cx="3547872" cy="4759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z="1600" dirty="0">
                <a:solidFill>
                  <a:schemeClr val="tx1"/>
                </a:solidFill>
                <a:cs typeface="Arial" panose="020B0604020202020204" pitchFamily="34" charset="0"/>
              </a:rPr>
              <a:t>The findings demonstrate the AMDDL model's potential as a useful tool for boosting Android security by showing that it performs better at identifying malware than more conventional approaches</a:t>
            </a:r>
            <a:endParaRPr lang="en-CA" sz="1600" dirty="0"/>
          </a:p>
        </p:txBody>
      </p:sp>
      <p:pic>
        <p:nvPicPr>
          <p:cNvPr id="3" name="Google Shape;222;p1" descr="Logo, company name  Description automatically generated">
            <a:extLst>
              <a:ext uri="{FF2B5EF4-FFF2-40B4-BE49-F238E27FC236}">
                <a16:creationId xmlns:a16="http://schemas.microsoft.com/office/drawing/2014/main" id="{23DB3057-17AE-D7B4-05AA-EB684E126F46}"/>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5560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797666" y="944607"/>
            <a:ext cx="8596668" cy="725424"/>
          </a:xfrm>
        </p:spPr>
        <p:txBody>
          <a:bodyPr>
            <a:normAutofit/>
          </a:bodyPr>
          <a:lstStyle/>
          <a:p>
            <a:pPr algn="ctr"/>
            <a:r>
              <a:rPr lang="en-US" sz="2000" dirty="0"/>
              <a:t>AMDDLmodel: Android Smartphones Malware Detection Using Deep Learning Model</a:t>
            </a:r>
            <a:endParaRPr lang="en-CA" sz="2000" dirty="0"/>
          </a:p>
        </p:txBody>
      </p:sp>
      <p:sp>
        <p:nvSpPr>
          <p:cNvPr id="8" name="Content Placeholder 7">
            <a:extLst>
              <a:ext uri="{FF2B5EF4-FFF2-40B4-BE49-F238E27FC236}">
                <a16:creationId xmlns:a16="http://schemas.microsoft.com/office/drawing/2014/main" id="{7FC2544C-2CBD-0A97-078A-26A4E2A9425D}"/>
              </a:ext>
            </a:extLst>
          </p:cNvPr>
          <p:cNvSpPr>
            <a:spLocks noGrp="1"/>
          </p:cNvSpPr>
          <p:nvPr>
            <p:ph sz="half" idx="1"/>
          </p:nvPr>
        </p:nvSpPr>
        <p:spPr>
          <a:xfrm>
            <a:off x="540175" y="1756469"/>
            <a:ext cx="3245442" cy="4759786"/>
          </a:xfrm>
        </p:spPr>
        <p:txBody>
          <a:bodyPr>
            <a:normAutofit fontScale="92500" lnSpcReduction="10000"/>
          </a:bodyPr>
          <a:lstStyle/>
          <a:p>
            <a:r>
              <a:rPr lang="en-US" sz="1600" b="1" dirty="0"/>
              <a:t>Static analysis</a:t>
            </a:r>
            <a:r>
              <a:rPr lang="en-US" sz="1600" dirty="0"/>
              <a:t>: analyzing the Android application code without executing it.</a:t>
            </a:r>
          </a:p>
          <a:p>
            <a:r>
              <a:rPr lang="en-US" sz="1600" dirty="0"/>
              <a:t>Pros: Fast and recognizes known signatures. </a:t>
            </a:r>
            <a:br>
              <a:rPr lang="en-US" sz="1600" dirty="0"/>
            </a:br>
            <a:r>
              <a:rPr lang="en-US" sz="1600" dirty="0"/>
              <a:t>Cons: Vulnerable to obfuscation and missing runtime behavior. </a:t>
            </a:r>
            <a:br>
              <a:rPr lang="en-US" sz="1600" dirty="0"/>
            </a:br>
            <a:endParaRPr lang="en-US" sz="1600" dirty="0"/>
          </a:p>
          <a:p>
            <a:r>
              <a:rPr lang="en-US" sz="1600" b="1" dirty="0"/>
              <a:t>Dynamic Analysis</a:t>
            </a:r>
            <a:br>
              <a:rPr lang="en-US" sz="1600" dirty="0"/>
            </a:br>
            <a:r>
              <a:rPr lang="en-US" sz="1600" dirty="0"/>
              <a:t>Approach: It monitors the application's behavior when it is executed within a controlled environment, for example, in a sandbox.</a:t>
            </a:r>
            <a:br>
              <a:rPr lang="en-US" sz="1600" dirty="0"/>
            </a:br>
            <a:endParaRPr lang="en-US" sz="1600" dirty="0"/>
          </a:p>
          <a:p>
            <a:r>
              <a:rPr lang="en-US" sz="1600" dirty="0"/>
              <a:t>Pros: Obfuscated malware is detected; Behavior-based detection.</a:t>
            </a:r>
            <a:br>
              <a:rPr lang="en-US" sz="1600" dirty="0"/>
            </a:br>
            <a:r>
              <a:rPr lang="en-US" sz="1600" dirty="0"/>
              <a:t>Cons: Resource-intensive; Scaling for real-time difficult. </a:t>
            </a:r>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22776" y="1756469"/>
            <a:ext cx="3547872" cy="4759786"/>
          </a:xfrm>
        </p:spPr>
        <p:txBody>
          <a:bodyPr>
            <a:normAutofit fontScale="92500" lnSpcReduction="10000"/>
          </a:bodyPr>
          <a:lstStyle/>
          <a:p>
            <a:r>
              <a:rPr kumimoji="0" lang="en-US" altLang="en-US" sz="1600" b="1" i="0" u="none" strike="noStrike" cap="none" normalizeH="0" baseline="0" dirty="0">
                <a:ln>
                  <a:noFill/>
                </a:ln>
                <a:solidFill>
                  <a:schemeClr val="tx1"/>
                </a:solidFill>
                <a:effectLst/>
                <a:cs typeface="Arial" panose="020B0604020202020204" pitchFamily="34" charset="0"/>
              </a:rPr>
              <a:t>Machine Learning-Based Analysis</a:t>
            </a:r>
            <a:r>
              <a:rPr kumimoji="0" lang="en-US" altLang="en-US" sz="1600" i="0" u="none" strike="noStrike" cap="none" normalizeH="0" baseline="0" dirty="0">
                <a:ln>
                  <a:noFill/>
                </a:ln>
                <a:solidFill>
                  <a:schemeClr val="tx1"/>
                </a:solidFill>
                <a:effectLst/>
                <a:cs typeface="Arial" panose="020B0604020202020204" pitchFamily="34" charset="0"/>
              </a:rPr>
              <a:t>: This    consists of machine learning models on     the basis of app features.</a:t>
            </a:r>
          </a:p>
          <a:p>
            <a:r>
              <a:rPr kumimoji="0" lang="en-US" altLang="en-US" sz="1600" i="0" u="none" strike="noStrike" cap="none" normalizeH="0" baseline="0" dirty="0">
                <a:ln>
                  <a:noFill/>
                </a:ln>
                <a:solidFill>
                  <a:schemeClr val="tx1"/>
                </a:solidFill>
                <a:effectLst/>
                <a:cs typeface="Arial" panose="020B0604020202020204" pitchFamily="34" charset="0"/>
              </a:rPr>
              <a:t>Pros: Generalize to new malware and manage complex data. </a:t>
            </a:r>
            <a:br>
              <a:rPr kumimoji="0" lang="en-US" altLang="en-US" sz="1600" i="0" u="none" strike="noStrike" cap="none" normalizeH="0" baseline="0" dirty="0">
                <a:ln>
                  <a:noFill/>
                </a:ln>
                <a:solidFill>
                  <a:schemeClr val="tx1"/>
                </a:solidFill>
                <a:effectLst/>
                <a:cs typeface="Arial" panose="020B0604020202020204" pitchFamily="34" charset="0"/>
              </a:rPr>
            </a:br>
            <a:r>
              <a:rPr kumimoji="0" lang="en-US" altLang="en-US" sz="1600" i="0" u="none" strike="noStrike" cap="none" normalizeH="0" baseline="0" dirty="0">
                <a:ln>
                  <a:noFill/>
                </a:ln>
                <a:solidFill>
                  <a:schemeClr val="tx1"/>
                </a:solidFill>
                <a:effectLst/>
                <a:cs typeface="Arial" panose="020B0604020202020204" pitchFamily="34" charset="0"/>
              </a:rPr>
              <a:t>Cons: Requires huge datasets; possibility of overfitting.</a:t>
            </a:r>
          </a:p>
          <a:p>
            <a:r>
              <a:rPr kumimoji="0" lang="en-US" altLang="en-US" sz="1600" b="1" i="0" u="none" strike="noStrike" cap="none" normalizeH="0" baseline="0" dirty="0">
                <a:ln>
                  <a:noFill/>
                </a:ln>
                <a:solidFill>
                  <a:schemeClr val="tx1"/>
                </a:solidFill>
                <a:effectLst/>
                <a:cs typeface="Arial" panose="020B0604020202020204" pitchFamily="34" charset="0"/>
              </a:rPr>
              <a:t>Hybrid approaches</a:t>
            </a:r>
            <a:r>
              <a:rPr kumimoji="0" lang="en-US" altLang="en-US" sz="1600" i="0" u="none" strike="noStrike" cap="none" normalizeH="0" baseline="0" dirty="0">
                <a:ln>
                  <a:noFill/>
                </a:ln>
                <a:solidFill>
                  <a:schemeClr val="tx1"/>
                </a:solidFill>
                <a:effectLst/>
                <a:cs typeface="Arial" panose="020B0604020202020204" pitchFamily="34" charset="0"/>
              </a:rPr>
              <a:t>: Combines static and dynamic analysis with machine learning to  leverage the strengths of multiple methods.</a:t>
            </a:r>
            <a:br>
              <a:rPr kumimoji="0" lang="en-US" altLang="en-US" sz="1600" i="0" u="none" strike="noStrike" cap="none" normalizeH="0" baseline="0" dirty="0">
                <a:ln>
                  <a:noFill/>
                </a:ln>
                <a:solidFill>
                  <a:schemeClr val="tx1"/>
                </a:solidFill>
                <a:effectLst/>
                <a:cs typeface="Arial" panose="020B0604020202020204" pitchFamily="34" charset="0"/>
              </a:rPr>
            </a:br>
            <a:endParaRPr kumimoji="0" lang="en-US" altLang="en-US" sz="1600" i="0" u="none" strike="noStrike" cap="none" normalizeH="0" baseline="0" dirty="0">
              <a:ln>
                <a:noFill/>
              </a:ln>
              <a:solidFill>
                <a:schemeClr val="tx1"/>
              </a:solidFill>
              <a:effectLst/>
              <a:cs typeface="Arial" panose="020B0604020202020204" pitchFamily="34" charset="0"/>
            </a:endParaRPr>
          </a:p>
          <a:p>
            <a:r>
              <a:rPr kumimoji="0" lang="en-US" altLang="en-US" sz="1600" i="0" u="none" strike="noStrike" cap="none" normalizeH="0" baseline="0" dirty="0">
                <a:ln>
                  <a:noFill/>
                </a:ln>
                <a:solidFill>
                  <a:schemeClr val="tx1"/>
                </a:solidFill>
                <a:effectLst/>
                <a:cs typeface="Arial" panose="020B0604020202020204" pitchFamily="34" charset="0"/>
              </a:rPr>
              <a:t>Pros: Combines the strengths of several methods.</a:t>
            </a:r>
            <a:br>
              <a:rPr kumimoji="0" lang="en-US" altLang="en-US" sz="1600" i="0" u="none" strike="noStrike" cap="none" normalizeH="0" baseline="0" dirty="0">
                <a:ln>
                  <a:noFill/>
                </a:ln>
                <a:solidFill>
                  <a:schemeClr val="tx1"/>
                </a:solidFill>
                <a:effectLst/>
                <a:cs typeface="Arial" panose="020B0604020202020204" pitchFamily="34" charset="0"/>
              </a:rPr>
            </a:br>
            <a:r>
              <a:rPr kumimoji="0" lang="en-US" altLang="en-US" sz="1600" i="0" u="none" strike="noStrike" cap="none" normalizeH="0" baseline="0" dirty="0">
                <a:ln>
                  <a:noFill/>
                </a:ln>
                <a:solidFill>
                  <a:schemeClr val="tx1"/>
                </a:solidFill>
                <a:effectLst/>
                <a:cs typeface="Arial" panose="020B0604020202020204" pitchFamily="34" charset="0"/>
              </a:rPr>
              <a:t>Cons: Complexity, increased computing needs. </a:t>
            </a:r>
          </a:p>
        </p:txBody>
      </p:sp>
      <p:sp>
        <p:nvSpPr>
          <p:cNvPr id="12" name="Content Placeholder 8">
            <a:extLst>
              <a:ext uri="{FF2B5EF4-FFF2-40B4-BE49-F238E27FC236}">
                <a16:creationId xmlns:a16="http://schemas.microsoft.com/office/drawing/2014/main" id="{E4AC1572-25AE-DE65-166B-E18DA9EE4C22}"/>
              </a:ext>
            </a:extLst>
          </p:cNvPr>
          <p:cNvSpPr txBox="1">
            <a:spLocks/>
          </p:cNvSpPr>
          <p:nvPr/>
        </p:nvSpPr>
        <p:spPr>
          <a:xfrm>
            <a:off x="7607807" y="1756469"/>
            <a:ext cx="3547872" cy="4759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z="1600" b="1" dirty="0">
                <a:solidFill>
                  <a:schemeClr val="tx1"/>
                </a:solidFill>
                <a:cs typeface="Arial" panose="020B0604020202020204" pitchFamily="34" charset="0"/>
              </a:rPr>
              <a:t>Challenges</a:t>
            </a:r>
            <a:br>
              <a:rPr lang="en-US" altLang="en-US" sz="1600" dirty="0">
                <a:solidFill>
                  <a:schemeClr val="tx1"/>
                </a:solidFill>
                <a:cs typeface="Arial" panose="020B0604020202020204" pitchFamily="34" charset="0"/>
              </a:rPr>
            </a:br>
            <a:r>
              <a:rPr lang="en-US" altLang="en-US" sz="1600" dirty="0">
                <a:solidFill>
                  <a:schemeClr val="tx1"/>
                </a:solidFill>
                <a:cs typeface="Arial" panose="020B0604020202020204" pitchFamily="34" charset="0"/>
              </a:rPr>
              <a:t>include concept drift, data imbalance, scalability, interpretability, and privacy problems. </a:t>
            </a:r>
          </a:p>
          <a:p>
            <a:r>
              <a:rPr lang="en-US" altLang="en-US" sz="1600" b="1" dirty="0">
                <a:solidFill>
                  <a:schemeClr val="tx1"/>
                </a:solidFill>
                <a:cs typeface="Arial" panose="020B0604020202020204" pitchFamily="34" charset="0"/>
              </a:rPr>
              <a:t>Future</a:t>
            </a:r>
            <a:r>
              <a:rPr lang="en-US" altLang="en-US" sz="1600" dirty="0">
                <a:solidFill>
                  <a:schemeClr val="tx1"/>
                </a:solidFill>
                <a:cs typeface="Arial" panose="020B0604020202020204" pitchFamily="34" charset="0"/>
              </a:rPr>
              <a:t> </a:t>
            </a:r>
            <a:br>
              <a:rPr lang="en-US" altLang="en-US" sz="1600" dirty="0">
                <a:solidFill>
                  <a:schemeClr val="tx1"/>
                </a:solidFill>
                <a:cs typeface="Arial" panose="020B0604020202020204" pitchFamily="34" charset="0"/>
              </a:rPr>
            </a:br>
            <a:r>
              <a:rPr lang="en-US" altLang="en-US" sz="1600" dirty="0">
                <a:solidFill>
                  <a:schemeClr val="tx1"/>
                </a:solidFill>
                <a:cs typeface="Arial" panose="020B0604020202020204" pitchFamily="34" charset="0"/>
              </a:rPr>
              <a:t>Explainable AI, real-time detection, ensemble learning, adaption to new dangers, and lightweight IoT models. </a:t>
            </a:r>
            <a:endParaRPr lang="en-CA" sz="1600" dirty="0"/>
          </a:p>
        </p:txBody>
      </p:sp>
      <p:pic>
        <p:nvPicPr>
          <p:cNvPr id="3" name="Google Shape;222;p1" descr="Logo, company name  Description automatically generated">
            <a:extLst>
              <a:ext uri="{FF2B5EF4-FFF2-40B4-BE49-F238E27FC236}">
                <a16:creationId xmlns:a16="http://schemas.microsoft.com/office/drawing/2014/main" id="{23DB3057-17AE-D7B4-05AA-EB684E126F46}"/>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978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333715" y="957325"/>
            <a:ext cx="8596668" cy="725424"/>
          </a:xfrm>
        </p:spPr>
        <p:txBody>
          <a:bodyPr>
            <a:normAutofit/>
          </a:bodyPr>
          <a:lstStyle/>
          <a:p>
            <a:pPr algn="ctr"/>
            <a:r>
              <a:rPr lang="en-US" sz="2000" dirty="0"/>
              <a:t>Malware Detection in IOT Systems Using Machine Learning Techniques</a:t>
            </a:r>
          </a:p>
        </p:txBody>
      </p:sp>
      <p:sp>
        <p:nvSpPr>
          <p:cNvPr id="8" name="Content Placeholder 7">
            <a:extLst>
              <a:ext uri="{FF2B5EF4-FFF2-40B4-BE49-F238E27FC236}">
                <a16:creationId xmlns:a16="http://schemas.microsoft.com/office/drawing/2014/main" id="{7FC2544C-2CBD-0A97-078A-26A4E2A9425D}"/>
              </a:ext>
            </a:extLst>
          </p:cNvPr>
          <p:cNvSpPr>
            <a:spLocks noGrp="1"/>
          </p:cNvSpPr>
          <p:nvPr>
            <p:ph sz="half" idx="1"/>
          </p:nvPr>
        </p:nvSpPr>
        <p:spPr>
          <a:xfrm>
            <a:off x="265177" y="1682749"/>
            <a:ext cx="3547872" cy="5095066"/>
          </a:xfrm>
        </p:spPr>
        <p:txBody>
          <a:bodyPr>
            <a:noAutofit/>
          </a:bodyPr>
          <a:lstStyle/>
          <a:p>
            <a:pPr marL="0" indent="0" algn="ctr">
              <a:buNone/>
            </a:pPr>
            <a:r>
              <a:rPr lang="en-US" sz="1600" b="1" dirty="0"/>
              <a:t>Problem</a:t>
            </a:r>
          </a:p>
          <a:p>
            <a:pPr marL="0" indent="0">
              <a:buNone/>
            </a:pPr>
            <a:r>
              <a:rPr lang="en-US" sz="1600" dirty="0"/>
              <a:t>The document discusses the challenge of detecting malware, which has become increasingly sophisticated. Traditional methods of malware detection, such as signature-based techniques, are often insufficient due to the rapid evolution of malware.</a:t>
            </a:r>
          </a:p>
          <a:p>
            <a:pPr marL="0" indent="0" algn="ctr">
              <a:buNone/>
            </a:pPr>
            <a:r>
              <a:rPr lang="en-US" sz="1600" b="1" dirty="0"/>
              <a:t>Solution</a:t>
            </a:r>
            <a:endParaRPr lang="en-US" sz="1600" dirty="0"/>
          </a:p>
          <a:p>
            <a:pPr marL="0" indent="0">
              <a:buNone/>
            </a:pPr>
            <a:r>
              <a:rPr lang="en-US" sz="1600" dirty="0"/>
              <a:t>proposes using machine learning techniques to improve malware detection. Machine learning models can analyze vast amounts of data and detect patterns that are indicative of malware, even in new and previously unknown variants.</a:t>
            </a:r>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22776" y="1682749"/>
            <a:ext cx="4123944" cy="5232227"/>
          </a:xfrm>
        </p:spPr>
        <p:txBody>
          <a:bodyPr>
            <a:normAutofit/>
          </a:bodyPr>
          <a:lstStyle/>
          <a:p>
            <a:pPr marL="0" indent="0" algn="ctr">
              <a:buNone/>
            </a:pPr>
            <a:r>
              <a:rPr kumimoji="0" lang="en-US" altLang="en-US" sz="1600" b="1" i="0" u="none" strike="noStrike" cap="none" normalizeH="0" baseline="0" dirty="0">
                <a:ln>
                  <a:noFill/>
                </a:ln>
                <a:solidFill>
                  <a:schemeClr val="tx1"/>
                </a:solidFill>
                <a:effectLst/>
                <a:cs typeface="Arial" panose="020B0604020202020204" pitchFamily="34" charset="0"/>
              </a:rPr>
              <a:t> Methodologies</a:t>
            </a:r>
          </a:p>
          <a:p>
            <a:r>
              <a:rPr kumimoji="0" lang="en-US" altLang="en-US" sz="1700" i="0" u="none" strike="noStrike" cap="none" normalizeH="0" baseline="0" dirty="0">
                <a:ln>
                  <a:noFill/>
                </a:ln>
                <a:solidFill>
                  <a:schemeClr val="tx1"/>
                </a:solidFill>
                <a:effectLst/>
                <a:cs typeface="Arial" panose="020B0604020202020204" pitchFamily="34" charset="0"/>
              </a:rPr>
              <a:t>Data Collection</a:t>
            </a:r>
          </a:p>
          <a:p>
            <a:r>
              <a:rPr kumimoji="0" lang="en-US" altLang="en-US" sz="1700" i="0" u="none" strike="noStrike" cap="none" normalizeH="0" baseline="0" dirty="0">
                <a:ln>
                  <a:noFill/>
                </a:ln>
                <a:solidFill>
                  <a:schemeClr val="tx1"/>
                </a:solidFill>
                <a:effectLst/>
                <a:cs typeface="Arial" panose="020B0604020202020204" pitchFamily="34" charset="0"/>
              </a:rPr>
              <a:t>Feature Extraction</a:t>
            </a:r>
          </a:p>
          <a:p>
            <a:r>
              <a:rPr kumimoji="0" lang="en-US" altLang="en-US" sz="1700" i="0" u="none" strike="noStrike" cap="none" normalizeH="0" baseline="0" dirty="0">
                <a:ln>
                  <a:noFill/>
                </a:ln>
                <a:solidFill>
                  <a:schemeClr val="tx1"/>
                </a:solidFill>
                <a:effectLst/>
                <a:cs typeface="Arial" panose="020B0604020202020204" pitchFamily="34" charset="0"/>
              </a:rPr>
              <a:t>Model Training</a:t>
            </a:r>
          </a:p>
          <a:p>
            <a:r>
              <a:rPr kumimoji="0" lang="en-US" altLang="en-US" sz="1700" i="0" u="none" strike="noStrike" cap="none" normalizeH="0" baseline="0" dirty="0">
                <a:ln>
                  <a:noFill/>
                </a:ln>
                <a:solidFill>
                  <a:schemeClr val="tx1"/>
                </a:solidFill>
                <a:effectLst/>
                <a:cs typeface="Arial" panose="020B0604020202020204" pitchFamily="34" charset="0"/>
              </a:rPr>
              <a:t>Model Evaluation</a:t>
            </a:r>
          </a:p>
          <a:p>
            <a:r>
              <a:rPr kumimoji="0" lang="en-US" altLang="en-US" sz="1700" i="0" u="none" strike="noStrike" cap="none" normalizeH="0" baseline="0" dirty="0">
                <a:ln>
                  <a:noFill/>
                </a:ln>
                <a:solidFill>
                  <a:schemeClr val="tx1"/>
                </a:solidFill>
                <a:effectLst/>
                <a:cs typeface="Arial" panose="020B0604020202020204" pitchFamily="34" charset="0"/>
              </a:rPr>
              <a:t>Optimization</a:t>
            </a:r>
          </a:p>
        </p:txBody>
      </p:sp>
      <p:sp>
        <p:nvSpPr>
          <p:cNvPr id="12" name="Content Placeholder 8">
            <a:extLst>
              <a:ext uri="{FF2B5EF4-FFF2-40B4-BE49-F238E27FC236}">
                <a16:creationId xmlns:a16="http://schemas.microsoft.com/office/drawing/2014/main" id="{E4AC1572-25AE-DE65-166B-E18DA9EE4C22}"/>
              </a:ext>
            </a:extLst>
          </p:cNvPr>
          <p:cNvSpPr txBox="1">
            <a:spLocks/>
          </p:cNvSpPr>
          <p:nvPr/>
        </p:nvSpPr>
        <p:spPr>
          <a:xfrm>
            <a:off x="8156447" y="1682749"/>
            <a:ext cx="3547872" cy="4759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en-US" sz="1600" b="1" dirty="0">
                <a:solidFill>
                  <a:schemeClr val="tx1"/>
                </a:solidFill>
                <a:cs typeface="Arial" panose="020B0604020202020204" pitchFamily="34" charset="0"/>
              </a:rPr>
              <a:t>Result</a:t>
            </a:r>
          </a:p>
          <a:p>
            <a:pPr marL="0" indent="0">
              <a:buNone/>
            </a:pPr>
            <a:r>
              <a:rPr lang="en-US" altLang="en-US" sz="1600" dirty="0">
                <a:solidFill>
                  <a:schemeClr val="tx1"/>
                </a:solidFill>
                <a:cs typeface="Arial" panose="020B0604020202020204" pitchFamily="34" charset="0"/>
              </a:rPr>
              <a:t>The results of the study show that the machine learning models developed are capable of detecting malware with high accuracy. The evaluation metrics indicate that the proposed approach outperforms traditional methods, particularly in detecting new and previously unknown malware.</a:t>
            </a:r>
          </a:p>
        </p:txBody>
      </p:sp>
      <p:pic>
        <p:nvPicPr>
          <p:cNvPr id="3" name="Google Shape;222;p1" descr="Logo, company name  Description automatically generated">
            <a:extLst>
              <a:ext uri="{FF2B5EF4-FFF2-40B4-BE49-F238E27FC236}">
                <a16:creationId xmlns:a16="http://schemas.microsoft.com/office/drawing/2014/main" id="{16761B6D-6D77-D422-B14E-8DAD333DDDB8}"/>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8364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139153" y="1048206"/>
            <a:ext cx="8596668" cy="725424"/>
          </a:xfrm>
        </p:spPr>
        <p:txBody>
          <a:bodyPr>
            <a:normAutofit/>
          </a:bodyPr>
          <a:lstStyle/>
          <a:p>
            <a:pPr algn="ctr"/>
            <a:r>
              <a:rPr lang="en-US" sz="2000" dirty="0"/>
              <a:t>Malware Detection in IOT Systems Using Machine Learning Techniques</a:t>
            </a:r>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22776" y="1802896"/>
            <a:ext cx="4123944" cy="5232227"/>
          </a:xfrm>
        </p:spPr>
        <p:txBody>
          <a:bodyPr>
            <a:normAutofit fontScale="92500" lnSpcReduction="10000"/>
          </a:bodyPr>
          <a:lstStyle/>
          <a:p>
            <a:pPr marL="0" indent="0" algn="ctr">
              <a:buNone/>
            </a:pPr>
            <a:r>
              <a:rPr kumimoji="0" lang="en-US" altLang="en-US" sz="1700" b="1" i="0" u="none" strike="noStrike" cap="none" normalizeH="0" baseline="0" dirty="0">
                <a:ln>
                  <a:noFill/>
                </a:ln>
                <a:solidFill>
                  <a:schemeClr val="tx1"/>
                </a:solidFill>
                <a:effectLst/>
                <a:cs typeface="Arial" panose="020B0604020202020204" pitchFamily="34" charset="0"/>
              </a:rPr>
              <a:t>Pros and Cons</a:t>
            </a:r>
          </a:p>
          <a:p>
            <a:r>
              <a:rPr kumimoji="0" lang="en-US" altLang="en-US" sz="1700" i="0" u="none" strike="noStrike" cap="none" normalizeH="0" baseline="0" dirty="0">
                <a:ln>
                  <a:noFill/>
                </a:ln>
                <a:solidFill>
                  <a:schemeClr val="tx1"/>
                </a:solidFill>
                <a:effectLst/>
                <a:cs typeface="Arial" panose="020B0604020202020204" pitchFamily="34" charset="0"/>
              </a:rPr>
              <a:t>Dynamic Analysis:</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i="0" u="none" strike="noStrike" cap="none" normalizeH="0" baseline="0" dirty="0">
                <a:ln>
                  <a:noFill/>
                </a:ln>
                <a:solidFill>
                  <a:schemeClr val="tx1"/>
                </a:solidFill>
                <a:effectLst/>
                <a:cs typeface="Arial" panose="020B0604020202020204" pitchFamily="34" charset="0"/>
              </a:rPr>
              <a:t>Pros: Effective in identifying behavior-based anomalies.</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i="0" u="none" strike="noStrike" cap="none" normalizeH="0" baseline="0" dirty="0">
                <a:ln>
                  <a:noFill/>
                </a:ln>
                <a:solidFill>
                  <a:schemeClr val="tx1"/>
                </a:solidFill>
                <a:effectLst/>
                <a:cs typeface="Arial" panose="020B0604020202020204" pitchFamily="34" charset="0"/>
              </a:rPr>
              <a:t>Cons: Resource-intensive and less effective for malware that activates only under specific conditions</a:t>
            </a:r>
          </a:p>
          <a:p>
            <a:r>
              <a:rPr kumimoji="0" lang="en-US" altLang="en-US" sz="1700" i="0" u="none" strike="noStrike" cap="none" normalizeH="0" baseline="0" dirty="0">
                <a:ln>
                  <a:noFill/>
                </a:ln>
                <a:solidFill>
                  <a:schemeClr val="tx1"/>
                </a:solidFill>
                <a:effectLst/>
                <a:cs typeface="Arial" panose="020B0604020202020204" pitchFamily="34" charset="0"/>
              </a:rPr>
              <a:t>Static Analysis:</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i="0" u="none" strike="noStrike" cap="none" normalizeH="0" baseline="0" dirty="0">
                <a:ln>
                  <a:noFill/>
                </a:ln>
                <a:solidFill>
                  <a:schemeClr val="tx1"/>
                </a:solidFill>
                <a:effectLst/>
                <a:cs typeface="Arial" panose="020B0604020202020204" pitchFamily="34" charset="0"/>
              </a:rPr>
              <a:t>Pros: Allows for comprehensive examination of the codebase</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i="0" u="none" strike="noStrike" cap="none" normalizeH="0" baseline="0" dirty="0">
                <a:ln>
                  <a:noFill/>
                </a:ln>
                <a:solidFill>
                  <a:schemeClr val="tx1"/>
                </a:solidFill>
                <a:effectLst/>
                <a:cs typeface="Arial" panose="020B0604020202020204" pitchFamily="34" charset="0"/>
              </a:rPr>
              <a:t>Cons: Vulnerable to code obfuscation and requires substantial effort to encrypted code. </a:t>
            </a:r>
          </a:p>
          <a:p>
            <a:r>
              <a:rPr kumimoji="0" lang="en-US" altLang="en-US" sz="1700" i="0" u="none" strike="noStrike" cap="none" normalizeH="0" baseline="0" dirty="0">
                <a:ln>
                  <a:noFill/>
                </a:ln>
                <a:solidFill>
                  <a:schemeClr val="tx1"/>
                </a:solidFill>
                <a:effectLst/>
                <a:cs typeface="Arial" panose="020B0604020202020204" pitchFamily="34" charset="0"/>
              </a:rPr>
              <a:t>Hybrid Models:</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i="0" u="none" strike="noStrike" cap="none" normalizeH="0" baseline="0" dirty="0">
                <a:ln>
                  <a:noFill/>
                </a:ln>
                <a:solidFill>
                  <a:schemeClr val="tx1"/>
                </a:solidFill>
                <a:effectLst/>
                <a:cs typeface="Arial" panose="020B0604020202020204" pitchFamily="34" charset="0"/>
              </a:rPr>
              <a:t>Pros: Combines the strengths of both feature extraction and sequential data analysis</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i="0" u="none" strike="noStrike" cap="none" normalizeH="0" baseline="0" dirty="0">
                <a:ln>
                  <a:noFill/>
                </a:ln>
                <a:solidFill>
                  <a:schemeClr val="tx1"/>
                </a:solidFill>
                <a:effectLst/>
                <a:cs typeface="Arial" panose="020B0604020202020204" pitchFamily="34" charset="0"/>
              </a:rPr>
              <a:t>Cons: Computationally expensive, requiring significant resources for training and inference</a:t>
            </a:r>
          </a:p>
        </p:txBody>
      </p:sp>
      <p:sp>
        <p:nvSpPr>
          <p:cNvPr id="3" name="Content Placeholder 7">
            <a:extLst>
              <a:ext uri="{FF2B5EF4-FFF2-40B4-BE49-F238E27FC236}">
                <a16:creationId xmlns:a16="http://schemas.microsoft.com/office/drawing/2014/main" id="{00B43B15-15BC-83AB-7D64-C3813A19E8CE}"/>
              </a:ext>
            </a:extLst>
          </p:cNvPr>
          <p:cNvSpPr txBox="1">
            <a:spLocks/>
          </p:cNvSpPr>
          <p:nvPr/>
        </p:nvSpPr>
        <p:spPr>
          <a:xfrm>
            <a:off x="219642" y="1773630"/>
            <a:ext cx="3547872" cy="49487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600" b="1" dirty="0"/>
              <a:t>Approaches</a:t>
            </a:r>
            <a:endParaRPr lang="en-US" sz="1600" dirty="0"/>
          </a:p>
          <a:p>
            <a:r>
              <a:rPr lang="en-US" sz="1600" b="1" dirty="0"/>
              <a:t>Dynamic Analysis</a:t>
            </a:r>
            <a:r>
              <a:rPr lang="en-US" sz="1600" dirty="0"/>
              <a:t>: Observes the behavior of executable files during runtime to detect unusual actions.</a:t>
            </a:r>
          </a:p>
          <a:p>
            <a:r>
              <a:rPr lang="en-US" sz="1600" b="1" dirty="0"/>
              <a:t>Static Analysis</a:t>
            </a:r>
            <a:r>
              <a:rPr lang="en-US" sz="1600" dirty="0"/>
              <a:t>: Examines the code of files without executing them, providing insight into the malware's structure and potential behavior across different architectures.</a:t>
            </a:r>
          </a:p>
          <a:p>
            <a:r>
              <a:rPr lang="en-US" sz="1600" b="1" dirty="0"/>
              <a:t>Hybrid Models (CNN-LSTM)</a:t>
            </a:r>
            <a:r>
              <a:rPr lang="en-US" sz="1600" dirty="0"/>
              <a:t>: Combines Convolutional Neural Networks (CNN) for feature extraction and Long Short-Term Memory (LSTM) for sequential data classification.</a:t>
            </a:r>
          </a:p>
        </p:txBody>
      </p:sp>
      <p:sp>
        <p:nvSpPr>
          <p:cNvPr id="6" name="Content Placeholder 8">
            <a:extLst>
              <a:ext uri="{FF2B5EF4-FFF2-40B4-BE49-F238E27FC236}">
                <a16:creationId xmlns:a16="http://schemas.microsoft.com/office/drawing/2014/main" id="{00F55C2A-AB60-5259-ECBE-564DB06B8AFC}"/>
              </a:ext>
            </a:extLst>
          </p:cNvPr>
          <p:cNvSpPr txBox="1">
            <a:spLocks/>
          </p:cNvSpPr>
          <p:nvPr/>
        </p:nvSpPr>
        <p:spPr>
          <a:xfrm>
            <a:off x="8046720" y="1802896"/>
            <a:ext cx="4123944" cy="52322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en-US" sz="1700" b="1" dirty="0">
                <a:solidFill>
                  <a:schemeClr val="tx1"/>
                </a:solidFill>
                <a:cs typeface="Arial" panose="020B0604020202020204" pitchFamily="34" charset="0"/>
              </a:rPr>
              <a:t>Current Challenges</a:t>
            </a:r>
          </a:p>
          <a:p>
            <a:r>
              <a:rPr lang="en-US" altLang="en-US" sz="1700" dirty="0">
                <a:solidFill>
                  <a:schemeClr val="tx1"/>
                </a:solidFill>
                <a:cs typeface="Arial" panose="020B0604020202020204" pitchFamily="34" charset="0"/>
              </a:rPr>
              <a:t>Scalability</a:t>
            </a:r>
          </a:p>
          <a:p>
            <a:r>
              <a:rPr lang="en-US" altLang="en-US" sz="1700" dirty="0">
                <a:solidFill>
                  <a:schemeClr val="tx1"/>
                </a:solidFill>
                <a:cs typeface="Arial" panose="020B0604020202020204" pitchFamily="34" charset="0"/>
              </a:rPr>
              <a:t>Evolving Threats</a:t>
            </a:r>
          </a:p>
          <a:p>
            <a:r>
              <a:rPr lang="en-US" altLang="en-US" sz="1700" dirty="0">
                <a:solidFill>
                  <a:schemeClr val="tx1"/>
                </a:solidFill>
                <a:cs typeface="Arial" panose="020B0604020202020204" pitchFamily="34" charset="0"/>
              </a:rPr>
              <a:t>Limited Resources</a:t>
            </a:r>
          </a:p>
          <a:p>
            <a:pPr marL="0" indent="0" algn="ctr">
              <a:buNone/>
            </a:pPr>
            <a:r>
              <a:rPr lang="en-US" altLang="en-US" sz="1700" b="1" dirty="0">
                <a:solidFill>
                  <a:schemeClr val="tx1"/>
                </a:solidFill>
                <a:cs typeface="Arial" panose="020B0604020202020204" pitchFamily="34" charset="0"/>
              </a:rPr>
              <a:t>Future of the Topic</a:t>
            </a:r>
          </a:p>
          <a:p>
            <a:r>
              <a:rPr lang="en-US" altLang="en-US" sz="1700" dirty="0">
                <a:solidFill>
                  <a:schemeClr val="tx1"/>
                </a:solidFill>
                <a:cs typeface="Arial" panose="020B0604020202020204" pitchFamily="34" charset="0"/>
              </a:rPr>
              <a:t>Distributed Detection</a:t>
            </a:r>
          </a:p>
          <a:p>
            <a:r>
              <a:rPr lang="en-US" altLang="en-US" sz="1700" dirty="0">
                <a:solidFill>
                  <a:schemeClr val="tx1"/>
                </a:solidFill>
                <a:cs typeface="Arial" panose="020B0604020202020204" pitchFamily="34" charset="0"/>
              </a:rPr>
              <a:t>Predictive Analytics</a:t>
            </a:r>
          </a:p>
        </p:txBody>
      </p:sp>
      <p:pic>
        <p:nvPicPr>
          <p:cNvPr id="7" name="Google Shape;222;p1" descr="Logo, company name  Description automatically generated">
            <a:extLst>
              <a:ext uri="{FF2B5EF4-FFF2-40B4-BE49-F238E27FC236}">
                <a16:creationId xmlns:a16="http://schemas.microsoft.com/office/drawing/2014/main" id="{AC3834FB-12AE-531B-790E-4CBE71ECA632}"/>
              </a:ext>
            </a:extLst>
          </p:cNvPr>
          <p:cNvPicPr preferRelativeResize="0"/>
          <p:nvPr/>
        </p:nvPicPr>
        <p:blipFill rotWithShape="1">
          <a:blip r:embed="rId2">
            <a:alphaModFix/>
          </a:blip>
          <a:srcRect/>
          <a:stretch/>
        </p:blipFill>
        <p:spPr>
          <a:xfrm>
            <a:off x="-69116"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0200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213044" y="992751"/>
            <a:ext cx="9102770" cy="725424"/>
          </a:xfrm>
        </p:spPr>
        <p:txBody>
          <a:bodyPr anchor="ctr">
            <a:normAutofit/>
          </a:bodyPr>
          <a:lstStyle/>
          <a:p>
            <a:pPr algn="ctr"/>
            <a:r>
              <a:rPr lang="en-US" sz="2000" dirty="0"/>
              <a:t>Federated learning for malware detection in IoT devices</a:t>
            </a:r>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59721" y="1810576"/>
            <a:ext cx="4123944" cy="5232227"/>
          </a:xfrm>
        </p:spPr>
        <p:txBody>
          <a:bodyPr>
            <a:normAutofit/>
          </a:bodyPr>
          <a:lstStyle/>
          <a:p>
            <a:pPr marL="0" indent="0" algn="ctr">
              <a:buNone/>
            </a:pPr>
            <a:r>
              <a:rPr kumimoji="0" lang="en-US" altLang="en-US" sz="1600" b="1" i="0" u="none" strike="noStrike" cap="none" normalizeH="0" baseline="0" dirty="0">
                <a:ln>
                  <a:noFill/>
                </a:ln>
                <a:solidFill>
                  <a:schemeClr val="tx1"/>
                </a:solidFill>
                <a:effectLst/>
                <a:cs typeface="Arial" panose="020B0604020202020204" pitchFamily="34" charset="0"/>
              </a:rPr>
              <a:t>Methodologies</a:t>
            </a:r>
            <a:endParaRPr kumimoji="0" lang="en-US" altLang="en-US" sz="1600" i="0" u="none" strike="noStrike" cap="none" normalizeH="0" baseline="0" dirty="0">
              <a:ln>
                <a:noFill/>
              </a:ln>
              <a:solidFill>
                <a:schemeClr val="tx1"/>
              </a:solidFill>
              <a:effectLst/>
              <a:cs typeface="Arial" panose="020B0604020202020204" pitchFamily="34" charset="0"/>
            </a:endParaRPr>
          </a:p>
          <a:p>
            <a:r>
              <a:rPr kumimoji="0" lang="en-US" altLang="en-US" sz="1600" i="0" u="none" strike="noStrike" cap="none" normalizeH="0" baseline="0" dirty="0">
                <a:ln>
                  <a:noFill/>
                </a:ln>
                <a:solidFill>
                  <a:schemeClr val="tx1"/>
                </a:solidFill>
                <a:effectLst/>
                <a:cs typeface="Arial" panose="020B0604020202020204" pitchFamily="34" charset="0"/>
              </a:rPr>
              <a:t>Data Collection</a:t>
            </a:r>
          </a:p>
          <a:p>
            <a:r>
              <a:rPr kumimoji="0" lang="en-US" altLang="en-US" sz="1600" i="0" u="none" strike="noStrike" cap="none" normalizeH="0" baseline="0" dirty="0">
                <a:ln>
                  <a:noFill/>
                </a:ln>
                <a:solidFill>
                  <a:schemeClr val="tx1"/>
                </a:solidFill>
                <a:effectLst/>
                <a:cs typeface="Arial" panose="020B0604020202020204" pitchFamily="34" charset="0"/>
              </a:rPr>
              <a:t>Model Training</a:t>
            </a:r>
          </a:p>
          <a:p>
            <a:r>
              <a:rPr kumimoji="0" lang="en-US" altLang="en-US" sz="1600" i="0" u="none" strike="noStrike" cap="none" normalizeH="0" baseline="0" dirty="0">
                <a:ln>
                  <a:noFill/>
                </a:ln>
                <a:solidFill>
                  <a:schemeClr val="tx1"/>
                </a:solidFill>
                <a:effectLst/>
                <a:cs typeface="Arial" panose="020B0604020202020204" pitchFamily="34" charset="0"/>
              </a:rPr>
              <a:t>Federated Learning</a:t>
            </a:r>
          </a:p>
          <a:p>
            <a:r>
              <a:rPr kumimoji="0" lang="en-US" altLang="en-US" sz="1600" i="0" u="none" strike="noStrike" cap="none" normalizeH="0" baseline="0" dirty="0">
                <a:ln>
                  <a:noFill/>
                </a:ln>
                <a:solidFill>
                  <a:schemeClr val="tx1"/>
                </a:solidFill>
                <a:effectLst/>
                <a:cs typeface="Arial" panose="020B0604020202020204" pitchFamily="34" charset="0"/>
              </a:rPr>
              <a:t>Adversarial Resilience</a:t>
            </a:r>
          </a:p>
        </p:txBody>
      </p:sp>
      <p:sp>
        <p:nvSpPr>
          <p:cNvPr id="3" name="Content Placeholder 7">
            <a:extLst>
              <a:ext uri="{FF2B5EF4-FFF2-40B4-BE49-F238E27FC236}">
                <a16:creationId xmlns:a16="http://schemas.microsoft.com/office/drawing/2014/main" id="{00B43B15-15BC-83AB-7D64-C3813A19E8CE}"/>
              </a:ext>
            </a:extLst>
          </p:cNvPr>
          <p:cNvSpPr txBox="1">
            <a:spLocks/>
          </p:cNvSpPr>
          <p:nvPr/>
        </p:nvSpPr>
        <p:spPr>
          <a:xfrm>
            <a:off x="302769" y="1772074"/>
            <a:ext cx="3547872" cy="49487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600" b="1" dirty="0"/>
              <a:t>Problem</a:t>
            </a:r>
            <a:endParaRPr lang="en-US" sz="1600" dirty="0"/>
          </a:p>
          <a:p>
            <a:r>
              <a:rPr lang="en-US" sz="1600" dirty="0"/>
              <a:t>Significant security difficulties have been brought about by the quick rise of IoT devices. Traditional centralized malware detection techniques often compromise the privacy of user data.</a:t>
            </a:r>
          </a:p>
          <a:p>
            <a:pPr marL="0" indent="0" algn="ctr">
              <a:buNone/>
            </a:pPr>
            <a:r>
              <a:rPr lang="en-US" sz="1600" b="1" dirty="0"/>
              <a:t>Solution</a:t>
            </a:r>
          </a:p>
          <a:p>
            <a:r>
              <a:rPr lang="en-US" sz="1600" dirty="0"/>
              <a:t>A Federated Learning (FL) architecture for malware detection in Internet of Things devices is proposed in this study. By training models on individual devices and integrating model updates rather than sharing raw data, which preserves data privacy.</a:t>
            </a:r>
          </a:p>
        </p:txBody>
      </p:sp>
      <p:sp>
        <p:nvSpPr>
          <p:cNvPr id="6" name="Content Placeholder 8">
            <a:extLst>
              <a:ext uri="{FF2B5EF4-FFF2-40B4-BE49-F238E27FC236}">
                <a16:creationId xmlns:a16="http://schemas.microsoft.com/office/drawing/2014/main" id="{00F55C2A-AB60-5259-ECBE-564DB06B8AFC}"/>
              </a:ext>
            </a:extLst>
          </p:cNvPr>
          <p:cNvSpPr txBox="1">
            <a:spLocks/>
          </p:cNvSpPr>
          <p:nvPr/>
        </p:nvSpPr>
        <p:spPr>
          <a:xfrm>
            <a:off x="7866887" y="1625773"/>
            <a:ext cx="4123944" cy="52322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en-US" sz="1600" b="1" dirty="0">
                <a:solidFill>
                  <a:schemeClr val="tx1"/>
                </a:solidFill>
                <a:cs typeface="Arial" panose="020B0604020202020204" pitchFamily="34" charset="0"/>
              </a:rPr>
              <a:t>Result</a:t>
            </a:r>
          </a:p>
          <a:p>
            <a:r>
              <a:rPr lang="en-US" altLang="en-US" sz="1600" b="1" dirty="0">
                <a:solidFill>
                  <a:schemeClr val="tx1"/>
                </a:solidFill>
                <a:cs typeface="Arial" panose="020B0604020202020204" pitchFamily="34" charset="0"/>
              </a:rPr>
              <a:t>Accuracy</a:t>
            </a:r>
            <a:r>
              <a:rPr lang="en-US" altLang="en-US" sz="1600" dirty="0">
                <a:solidFill>
                  <a:schemeClr val="tx1"/>
                </a:solidFill>
                <a:cs typeface="Arial" panose="020B0604020202020204" pitchFamily="34" charset="0"/>
              </a:rPr>
              <a:t>: The Federated Learning strategy protects data privacy while maintaining accuracy levels comparable to centralized approaches.</a:t>
            </a:r>
          </a:p>
          <a:p>
            <a:r>
              <a:rPr lang="en-US" altLang="en-US" sz="1600" b="1" dirty="0">
                <a:solidFill>
                  <a:schemeClr val="tx1"/>
                </a:solidFill>
                <a:cs typeface="Arial" panose="020B0604020202020204" pitchFamily="34" charset="0"/>
              </a:rPr>
              <a:t>Robustness</a:t>
            </a:r>
            <a:r>
              <a:rPr lang="en-US" altLang="en-US" sz="1600" dirty="0">
                <a:solidFill>
                  <a:schemeClr val="tx1"/>
                </a:solidFill>
                <a:cs typeface="Arial" panose="020B0604020202020204" pitchFamily="34" charset="0"/>
              </a:rPr>
              <a:t>: When robust aggregation techniques are used, the suggested FL framework remains robust even in the face of certain adversarial circumstances.</a:t>
            </a:r>
          </a:p>
          <a:p>
            <a:r>
              <a:rPr lang="en-US" altLang="en-US" sz="1600" b="1" dirty="0">
                <a:solidFill>
                  <a:schemeClr val="tx1"/>
                </a:solidFill>
                <a:cs typeface="Arial" panose="020B0604020202020204" pitchFamily="34" charset="0"/>
              </a:rPr>
              <a:t>Generalization</a:t>
            </a:r>
            <a:r>
              <a:rPr lang="en-US" altLang="en-US" sz="1600" dirty="0">
                <a:solidFill>
                  <a:schemeClr val="tx1"/>
                </a:solidFill>
                <a:cs typeface="Arial" panose="020B0604020202020204" pitchFamily="34" charset="0"/>
              </a:rPr>
              <a:t>: The model performs effectively on previously unidentified IoT devices, demonstrating significant generalization potential.</a:t>
            </a:r>
          </a:p>
          <a:p>
            <a:endParaRPr lang="en-US" altLang="en-US" sz="1700" dirty="0">
              <a:solidFill>
                <a:schemeClr val="tx1"/>
              </a:solidFill>
              <a:cs typeface="Arial" panose="020B0604020202020204" pitchFamily="34" charset="0"/>
            </a:endParaRPr>
          </a:p>
        </p:txBody>
      </p:sp>
      <p:pic>
        <p:nvPicPr>
          <p:cNvPr id="4" name="Google Shape;222;p1" descr="Logo, company name  Description automatically generated">
            <a:extLst>
              <a:ext uri="{FF2B5EF4-FFF2-40B4-BE49-F238E27FC236}">
                <a16:creationId xmlns:a16="http://schemas.microsoft.com/office/drawing/2014/main" id="{CE504BE1-D312-D616-6746-BB03E87B63E2}"/>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77996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600970" y="1058750"/>
            <a:ext cx="8596668" cy="725424"/>
          </a:xfrm>
        </p:spPr>
        <p:txBody>
          <a:bodyPr>
            <a:normAutofit/>
          </a:bodyPr>
          <a:lstStyle/>
          <a:p>
            <a:pPr algn="ctr"/>
            <a:r>
              <a:rPr lang="en-US" sz="2000" dirty="0"/>
              <a:t>Federated learning for malware detection in IoT devices</a:t>
            </a:r>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22776" y="1784176"/>
            <a:ext cx="4123944" cy="5232227"/>
          </a:xfrm>
        </p:spPr>
        <p:txBody>
          <a:bodyPr>
            <a:normAutofit lnSpcReduction="10000"/>
          </a:bodyPr>
          <a:lstStyle/>
          <a:p>
            <a:pPr marL="0" indent="0" algn="ctr">
              <a:buNone/>
            </a:pPr>
            <a:r>
              <a:rPr kumimoji="0" lang="en-US" altLang="en-US" sz="1700" b="1" i="0" u="none" strike="noStrike" cap="none" normalizeH="0" baseline="0" dirty="0">
                <a:ln>
                  <a:noFill/>
                </a:ln>
                <a:solidFill>
                  <a:schemeClr val="tx1"/>
                </a:solidFill>
                <a:effectLst/>
                <a:cs typeface="Arial" panose="020B0604020202020204" pitchFamily="34" charset="0"/>
              </a:rPr>
              <a:t>Pros</a:t>
            </a:r>
          </a:p>
          <a:p>
            <a:r>
              <a:rPr kumimoji="0" lang="en-US" altLang="en-US" sz="1700" i="0" u="none" strike="noStrike" cap="none" normalizeH="0" baseline="0" dirty="0">
                <a:ln>
                  <a:noFill/>
                </a:ln>
                <a:solidFill>
                  <a:schemeClr val="tx1"/>
                </a:solidFill>
                <a:effectLst/>
                <a:cs typeface="Arial" panose="020B0604020202020204" pitchFamily="34" charset="0"/>
              </a:rPr>
              <a:t>Data privacy is improved</a:t>
            </a:r>
          </a:p>
          <a:p>
            <a:r>
              <a:rPr kumimoji="0" lang="en-US" altLang="en-US" sz="1700" i="0" u="none" strike="noStrike" cap="none" normalizeH="0" baseline="0" dirty="0">
                <a:ln>
                  <a:noFill/>
                </a:ln>
                <a:solidFill>
                  <a:schemeClr val="tx1"/>
                </a:solidFill>
                <a:effectLst/>
                <a:cs typeface="Arial" panose="020B0604020202020204" pitchFamily="34" charset="0"/>
              </a:rPr>
              <a:t>Scalability</a:t>
            </a:r>
          </a:p>
          <a:p>
            <a:r>
              <a:rPr kumimoji="0" lang="en-US" altLang="en-US" sz="1700" i="0" u="none" strike="noStrike" cap="none" normalizeH="0" baseline="0" dirty="0">
                <a:ln>
                  <a:noFill/>
                </a:ln>
                <a:solidFill>
                  <a:schemeClr val="tx1"/>
                </a:solidFill>
                <a:effectLst/>
                <a:cs typeface="Arial" panose="020B0604020202020204" pitchFamily="34" charset="0"/>
              </a:rPr>
              <a:t>Performance</a:t>
            </a:r>
          </a:p>
          <a:p>
            <a:pPr marL="0" indent="0" algn="ctr">
              <a:buNone/>
            </a:pPr>
            <a:r>
              <a:rPr kumimoji="0" lang="en-US" altLang="en-US" sz="1700" b="1" i="0" u="none" strike="noStrike" cap="none" normalizeH="0" baseline="0" dirty="0">
                <a:ln>
                  <a:noFill/>
                </a:ln>
                <a:solidFill>
                  <a:schemeClr val="tx1"/>
                </a:solidFill>
                <a:effectLst/>
                <a:cs typeface="Arial" panose="020B0604020202020204" pitchFamily="34" charset="0"/>
              </a:rPr>
              <a:t>Cons</a:t>
            </a:r>
          </a:p>
          <a:p>
            <a:r>
              <a:rPr kumimoji="0" lang="en-US" altLang="en-US" sz="1700" i="0" u="none" strike="noStrike" cap="none" normalizeH="0" baseline="0" dirty="0">
                <a:ln>
                  <a:noFill/>
                </a:ln>
                <a:solidFill>
                  <a:schemeClr val="tx1"/>
                </a:solidFill>
                <a:effectLst/>
                <a:cs typeface="Arial" panose="020B0604020202020204" pitchFamily="34" charset="0"/>
              </a:rPr>
              <a:t>Communication Burden</a:t>
            </a:r>
          </a:p>
          <a:p>
            <a:r>
              <a:rPr kumimoji="0" lang="en-US" altLang="en-US" sz="1700" i="0" u="none" strike="noStrike" cap="none" normalizeH="0" baseline="0" dirty="0">
                <a:ln>
                  <a:noFill/>
                </a:ln>
                <a:solidFill>
                  <a:schemeClr val="tx1"/>
                </a:solidFill>
                <a:effectLst/>
                <a:cs typeface="Arial" panose="020B0604020202020204" pitchFamily="34" charset="0"/>
              </a:rPr>
              <a:t>Adversarial Attack Susceptibility</a:t>
            </a:r>
          </a:p>
          <a:p>
            <a:r>
              <a:rPr kumimoji="0" lang="en-US" altLang="en-US" sz="1700" i="0" u="none" strike="noStrike" cap="none" normalizeH="0" baseline="0" dirty="0">
                <a:ln>
                  <a:noFill/>
                </a:ln>
                <a:solidFill>
                  <a:schemeClr val="tx1"/>
                </a:solidFill>
                <a:effectLst/>
                <a:cs typeface="Arial" panose="020B0604020202020204" pitchFamily="34" charset="0"/>
              </a:rPr>
              <a:t>Data heterogeneity</a:t>
            </a:r>
          </a:p>
          <a:p>
            <a:pPr marL="0" indent="0" algn="ctr">
              <a:buNone/>
            </a:pPr>
            <a:r>
              <a:rPr kumimoji="0" lang="en-US" altLang="en-US" sz="1700" b="1" i="0" u="none" strike="noStrike" cap="none" normalizeH="0" baseline="0" dirty="0">
                <a:ln>
                  <a:noFill/>
                </a:ln>
                <a:solidFill>
                  <a:schemeClr val="tx1"/>
                </a:solidFill>
                <a:effectLst/>
                <a:cs typeface="Arial" panose="020B0604020202020204" pitchFamily="34" charset="0"/>
              </a:rPr>
              <a:t>Current Difficulties</a:t>
            </a:r>
          </a:p>
          <a:p>
            <a:r>
              <a:rPr kumimoji="0" lang="en-US" altLang="en-US" sz="1700" i="0" u="none" strike="noStrike" cap="none" normalizeH="0" baseline="0" dirty="0">
                <a:ln>
                  <a:noFill/>
                </a:ln>
                <a:solidFill>
                  <a:schemeClr val="tx1"/>
                </a:solidFill>
                <a:effectLst/>
                <a:cs typeface="Arial" panose="020B0604020202020204" pitchFamily="34" charset="0"/>
              </a:rPr>
              <a:t>Problems with security and privacy</a:t>
            </a:r>
          </a:p>
          <a:p>
            <a:r>
              <a:rPr kumimoji="0" lang="en-US" altLang="en-US" sz="1700" i="0" u="none" strike="noStrike" cap="none" normalizeH="0" baseline="0" dirty="0">
                <a:ln>
                  <a:noFill/>
                </a:ln>
                <a:solidFill>
                  <a:schemeClr val="tx1"/>
                </a:solidFill>
                <a:effectLst/>
                <a:cs typeface="Arial" panose="020B0604020202020204" pitchFamily="34" charset="0"/>
              </a:rPr>
              <a:t>Handling Non-IID Data</a:t>
            </a:r>
          </a:p>
          <a:p>
            <a:r>
              <a:rPr kumimoji="0" lang="en-US" altLang="en-US" sz="1700" i="0" u="none" strike="noStrike" cap="none" normalizeH="0" baseline="0" dirty="0">
                <a:ln>
                  <a:noFill/>
                </a:ln>
                <a:solidFill>
                  <a:schemeClr val="tx1"/>
                </a:solidFill>
                <a:effectLst/>
                <a:cs typeface="Arial" panose="020B0604020202020204" pitchFamily="34" charset="0"/>
              </a:rPr>
              <a:t>Robust Model Aggregation</a:t>
            </a:r>
          </a:p>
          <a:p>
            <a:r>
              <a:rPr kumimoji="0" lang="en-US" altLang="en-US" sz="1700" i="0" u="none" strike="noStrike" cap="none" normalizeH="0" baseline="0" dirty="0">
                <a:ln>
                  <a:noFill/>
                </a:ln>
                <a:solidFill>
                  <a:schemeClr val="tx1"/>
                </a:solidFill>
                <a:effectLst/>
                <a:cs typeface="Arial" panose="020B0604020202020204" pitchFamily="34" charset="0"/>
              </a:rPr>
              <a:t>Scalability in Real-World Environments</a:t>
            </a:r>
          </a:p>
        </p:txBody>
      </p:sp>
      <p:sp>
        <p:nvSpPr>
          <p:cNvPr id="3" name="Content Placeholder 7">
            <a:extLst>
              <a:ext uri="{FF2B5EF4-FFF2-40B4-BE49-F238E27FC236}">
                <a16:creationId xmlns:a16="http://schemas.microsoft.com/office/drawing/2014/main" id="{00B43B15-15BC-83AB-7D64-C3813A19E8CE}"/>
              </a:ext>
            </a:extLst>
          </p:cNvPr>
          <p:cNvSpPr txBox="1">
            <a:spLocks/>
          </p:cNvSpPr>
          <p:nvPr/>
        </p:nvSpPr>
        <p:spPr>
          <a:xfrm>
            <a:off x="374904" y="1925907"/>
            <a:ext cx="3547872" cy="49487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600" b="1" dirty="0"/>
              <a:t>Approaches</a:t>
            </a:r>
            <a:endParaRPr lang="en-US" sz="1600" dirty="0"/>
          </a:p>
          <a:p>
            <a:r>
              <a:rPr lang="en-US" sz="1600" dirty="0"/>
              <a:t>Supervised learning</a:t>
            </a:r>
          </a:p>
          <a:p>
            <a:r>
              <a:rPr lang="en-US" sz="1600" dirty="0"/>
              <a:t>Unsupervised Learning</a:t>
            </a:r>
          </a:p>
          <a:p>
            <a:r>
              <a:rPr lang="en-US" sz="1600" dirty="0"/>
              <a:t>Federated Learning vs. classic Centralized systems which Examines the distinctions between federated learning and classic centralized systems, emphasizing their unique architectural features.</a:t>
            </a:r>
          </a:p>
          <a:p>
            <a:r>
              <a:rPr lang="en-US" sz="1600" dirty="0"/>
              <a:t>Model Aggregation strategies</a:t>
            </a:r>
          </a:p>
        </p:txBody>
      </p:sp>
      <p:sp>
        <p:nvSpPr>
          <p:cNvPr id="6" name="Content Placeholder 8">
            <a:extLst>
              <a:ext uri="{FF2B5EF4-FFF2-40B4-BE49-F238E27FC236}">
                <a16:creationId xmlns:a16="http://schemas.microsoft.com/office/drawing/2014/main" id="{00F55C2A-AB60-5259-ECBE-564DB06B8AFC}"/>
              </a:ext>
            </a:extLst>
          </p:cNvPr>
          <p:cNvSpPr txBox="1">
            <a:spLocks/>
          </p:cNvSpPr>
          <p:nvPr/>
        </p:nvSpPr>
        <p:spPr>
          <a:xfrm>
            <a:off x="8046720" y="1784175"/>
            <a:ext cx="4123944" cy="52322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en-US" sz="1700" b="1" dirty="0">
                <a:solidFill>
                  <a:schemeClr val="tx1"/>
                </a:solidFill>
                <a:cs typeface="Arial" panose="020B0604020202020204" pitchFamily="34" charset="0"/>
              </a:rPr>
              <a:t>Future Scope</a:t>
            </a:r>
          </a:p>
          <a:p>
            <a:r>
              <a:rPr lang="en-US" altLang="en-US" sz="1700" dirty="0">
                <a:solidFill>
                  <a:schemeClr val="tx1"/>
                </a:solidFill>
                <a:cs typeface="Arial" panose="020B0604020202020204" pitchFamily="34" charset="0"/>
              </a:rPr>
              <a:t>Enhanced Adversarial Resilience</a:t>
            </a:r>
          </a:p>
          <a:p>
            <a:r>
              <a:rPr lang="en-US" altLang="en-US" sz="1700" dirty="0">
                <a:solidFill>
                  <a:schemeClr val="tx1"/>
                </a:solidFill>
                <a:cs typeface="Arial" panose="020B0604020202020204" pitchFamily="34" charset="0"/>
              </a:rPr>
              <a:t>Adaptive Federated Learning Models</a:t>
            </a:r>
          </a:p>
          <a:p>
            <a:r>
              <a:rPr lang="en-US" altLang="en-US" sz="1700" dirty="0">
                <a:solidFill>
                  <a:schemeClr val="tx1"/>
                </a:solidFill>
                <a:cs typeface="Arial" panose="020B0604020202020204" pitchFamily="34" charset="0"/>
              </a:rPr>
              <a:t>Integration with Emerging Technologies</a:t>
            </a:r>
          </a:p>
          <a:p>
            <a:r>
              <a:rPr lang="en-US" altLang="en-US" sz="1700" dirty="0">
                <a:solidFill>
                  <a:schemeClr val="tx1"/>
                </a:solidFill>
                <a:cs typeface="Arial" panose="020B0604020202020204" pitchFamily="34" charset="0"/>
              </a:rPr>
              <a:t>Ethical and Regulatory Issues</a:t>
            </a:r>
          </a:p>
        </p:txBody>
      </p:sp>
      <p:pic>
        <p:nvPicPr>
          <p:cNvPr id="4" name="Google Shape;222;p1" descr="Logo, company name  Description automatically generated">
            <a:extLst>
              <a:ext uri="{FF2B5EF4-FFF2-40B4-BE49-F238E27FC236}">
                <a16:creationId xmlns:a16="http://schemas.microsoft.com/office/drawing/2014/main" id="{E59564F3-3D8B-9FCB-A807-64340387299A}"/>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595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416244" y="1042080"/>
            <a:ext cx="8596668" cy="725424"/>
          </a:xfrm>
        </p:spPr>
        <p:txBody>
          <a:bodyPr>
            <a:normAutofit/>
          </a:bodyPr>
          <a:lstStyle/>
          <a:p>
            <a:pPr algn="ctr"/>
            <a:r>
              <a:rPr lang="en-US" sz="2000" dirty="0"/>
              <a:t>Detection of Fake IoT App Based on Multidimensional Similarity</a:t>
            </a:r>
            <a:br>
              <a:rPr lang="en-US" sz="2000" dirty="0"/>
            </a:br>
            <a:endParaRPr lang="en-US" sz="2000" dirty="0"/>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22776" y="1956974"/>
            <a:ext cx="4123944" cy="5232227"/>
          </a:xfrm>
        </p:spPr>
        <p:txBody>
          <a:bodyPr>
            <a:normAutofit/>
          </a:bodyPr>
          <a:lstStyle/>
          <a:p>
            <a:pPr marL="0" indent="0" algn="ctr">
              <a:buNone/>
            </a:pPr>
            <a:r>
              <a:rPr kumimoji="0" lang="en-US" altLang="en-US" sz="1700" b="1" i="0" u="none" strike="noStrike" cap="none" normalizeH="0" baseline="0" dirty="0">
                <a:ln>
                  <a:noFill/>
                </a:ln>
                <a:solidFill>
                  <a:schemeClr val="tx1"/>
                </a:solidFill>
                <a:effectLst/>
                <a:cs typeface="Arial" panose="020B0604020202020204" pitchFamily="34" charset="0"/>
              </a:rPr>
              <a:t>Methodologies</a:t>
            </a:r>
          </a:p>
          <a:p>
            <a:r>
              <a:rPr kumimoji="0" lang="en-US" altLang="en-US" sz="1600" i="0" u="none" strike="noStrike" cap="none" normalizeH="0" baseline="0" dirty="0">
                <a:ln>
                  <a:noFill/>
                </a:ln>
                <a:solidFill>
                  <a:schemeClr val="tx1"/>
                </a:solidFill>
                <a:effectLst/>
                <a:cs typeface="Arial" panose="020B0604020202020204" pitchFamily="34" charset="0"/>
              </a:rPr>
              <a:t>Preprocessing</a:t>
            </a:r>
          </a:p>
          <a:p>
            <a:r>
              <a:rPr kumimoji="0" lang="en-US" altLang="en-US" sz="1600" i="0" u="none" strike="noStrike" cap="none" normalizeH="0" baseline="0" dirty="0">
                <a:ln>
                  <a:noFill/>
                </a:ln>
                <a:solidFill>
                  <a:schemeClr val="tx1"/>
                </a:solidFill>
                <a:effectLst/>
                <a:cs typeface="Arial" panose="020B0604020202020204" pitchFamily="34" charset="0"/>
              </a:rPr>
              <a:t>Similarity Calculation:</a:t>
            </a:r>
            <a:br>
              <a:rPr kumimoji="0" lang="en-US" altLang="en-US" sz="1600" i="0" u="none" strike="noStrike" cap="none" normalizeH="0" baseline="0" dirty="0">
                <a:ln>
                  <a:noFill/>
                </a:ln>
                <a:solidFill>
                  <a:schemeClr val="tx1"/>
                </a:solidFill>
                <a:effectLst/>
                <a:cs typeface="Arial" panose="020B0604020202020204" pitchFamily="34" charset="0"/>
              </a:rPr>
            </a:br>
            <a:br>
              <a:rPr kumimoji="0" lang="en-US" altLang="en-US" sz="1600" i="0" u="none" strike="noStrike" cap="none" normalizeH="0" baseline="0" dirty="0">
                <a:ln>
                  <a:noFill/>
                </a:ln>
                <a:solidFill>
                  <a:schemeClr val="tx1"/>
                </a:solidFill>
                <a:effectLst/>
                <a:cs typeface="Arial" panose="020B0604020202020204" pitchFamily="34" charset="0"/>
              </a:rPr>
            </a:br>
            <a:r>
              <a:rPr kumimoji="0" lang="en-US" altLang="en-US" sz="1600" i="0" u="none" strike="noStrike" cap="none" normalizeH="0" baseline="0" dirty="0">
                <a:ln>
                  <a:noFill/>
                </a:ln>
                <a:solidFill>
                  <a:schemeClr val="tx1"/>
                </a:solidFill>
                <a:effectLst/>
                <a:cs typeface="Arial" panose="020B0604020202020204" pitchFamily="34" charset="0"/>
              </a:rPr>
              <a:t>- </a:t>
            </a:r>
            <a:r>
              <a:rPr kumimoji="0" lang="en-US" altLang="en-US" sz="1600" b="1" i="0" u="none" strike="noStrike" cap="none" normalizeH="0" baseline="0" dirty="0">
                <a:ln>
                  <a:noFill/>
                </a:ln>
                <a:solidFill>
                  <a:schemeClr val="tx1"/>
                </a:solidFill>
                <a:effectLst/>
                <a:cs typeface="Arial" panose="020B0604020202020204" pitchFamily="34" charset="0"/>
              </a:rPr>
              <a:t>Whole App Similarity</a:t>
            </a:r>
            <a:br>
              <a:rPr kumimoji="0" lang="en-US" altLang="en-US" sz="1600" b="1" i="0" u="none" strike="noStrike" cap="none" normalizeH="0" baseline="0" dirty="0">
                <a:ln>
                  <a:noFill/>
                </a:ln>
                <a:solidFill>
                  <a:schemeClr val="tx1"/>
                </a:solidFill>
                <a:effectLst/>
                <a:cs typeface="Arial" panose="020B0604020202020204" pitchFamily="34" charset="0"/>
              </a:rPr>
            </a:br>
            <a:br>
              <a:rPr lang="en-US" altLang="en-US" sz="1600" b="1" dirty="0">
                <a:solidFill>
                  <a:schemeClr val="tx1"/>
                </a:solidFill>
                <a:cs typeface="Arial" panose="020B0604020202020204" pitchFamily="34" charset="0"/>
              </a:rPr>
            </a:br>
            <a:r>
              <a:rPr lang="en-US" altLang="en-US" sz="1600" b="1" dirty="0">
                <a:solidFill>
                  <a:schemeClr val="tx1"/>
                </a:solidFill>
                <a:cs typeface="Arial" panose="020B0604020202020204" pitchFamily="34" charset="0"/>
              </a:rPr>
              <a:t>- </a:t>
            </a:r>
            <a:r>
              <a:rPr kumimoji="0" lang="en-US" altLang="en-US" sz="1600" b="1" i="0" u="none" strike="noStrike" cap="none" normalizeH="0" baseline="0" dirty="0">
                <a:ln>
                  <a:noFill/>
                </a:ln>
                <a:solidFill>
                  <a:schemeClr val="tx1"/>
                </a:solidFill>
                <a:effectLst/>
                <a:cs typeface="Arial" panose="020B0604020202020204" pitchFamily="34" charset="0"/>
              </a:rPr>
              <a:t>Resource Similarity</a:t>
            </a:r>
            <a:br>
              <a:rPr kumimoji="0" lang="en-US" altLang="en-US" sz="1600" b="1" i="0" u="none" strike="noStrike" cap="none" normalizeH="0" baseline="0" dirty="0">
                <a:ln>
                  <a:noFill/>
                </a:ln>
                <a:solidFill>
                  <a:schemeClr val="tx1"/>
                </a:solidFill>
                <a:effectLst/>
                <a:cs typeface="Arial" panose="020B0604020202020204" pitchFamily="34" charset="0"/>
              </a:rPr>
            </a:br>
            <a:br>
              <a:rPr lang="en-US" altLang="en-US" sz="1600" b="1" dirty="0">
                <a:solidFill>
                  <a:schemeClr val="tx1"/>
                </a:solidFill>
                <a:cs typeface="Arial" panose="020B0604020202020204" pitchFamily="34" charset="0"/>
              </a:rPr>
            </a:br>
            <a:r>
              <a:rPr lang="en-US" altLang="en-US" sz="1600" b="1" dirty="0">
                <a:solidFill>
                  <a:schemeClr val="tx1"/>
                </a:solidFill>
                <a:cs typeface="Arial" panose="020B0604020202020204" pitchFamily="34" charset="0"/>
              </a:rPr>
              <a:t>- </a:t>
            </a:r>
            <a:r>
              <a:rPr kumimoji="0" lang="en-US" altLang="en-US" sz="1600" b="1" i="0" u="none" strike="noStrike" cap="none" normalizeH="0" baseline="0" dirty="0">
                <a:ln>
                  <a:noFill/>
                </a:ln>
                <a:solidFill>
                  <a:schemeClr val="tx1"/>
                </a:solidFill>
                <a:effectLst/>
                <a:cs typeface="Arial" panose="020B0604020202020204" pitchFamily="34" charset="0"/>
              </a:rPr>
              <a:t>Code Similarity</a:t>
            </a:r>
            <a:br>
              <a:rPr kumimoji="0" lang="en-US" altLang="en-US" sz="1600" b="1" i="0" u="none" strike="noStrike" cap="none" normalizeH="0" baseline="0" dirty="0">
                <a:ln>
                  <a:noFill/>
                </a:ln>
                <a:solidFill>
                  <a:schemeClr val="tx1"/>
                </a:solidFill>
                <a:effectLst/>
                <a:cs typeface="Arial" panose="020B0604020202020204" pitchFamily="34" charset="0"/>
              </a:rPr>
            </a:br>
            <a:br>
              <a:rPr lang="en-US" altLang="en-US" sz="1600" dirty="0">
                <a:solidFill>
                  <a:schemeClr val="tx1"/>
                </a:solidFill>
                <a:cs typeface="Arial" panose="020B0604020202020204" pitchFamily="34" charset="0"/>
              </a:rPr>
            </a:br>
            <a:r>
              <a:rPr lang="en-US" altLang="en-US" sz="1600" dirty="0">
                <a:solidFill>
                  <a:schemeClr val="tx1"/>
                </a:solidFill>
                <a:cs typeface="Arial" panose="020B0604020202020204" pitchFamily="34" charset="0"/>
              </a:rPr>
              <a:t>- </a:t>
            </a:r>
            <a:r>
              <a:rPr kumimoji="0" lang="en-US" altLang="en-US" sz="1600" b="1" i="0" u="none" strike="noStrike" cap="none" normalizeH="0" baseline="0" dirty="0">
                <a:ln>
                  <a:noFill/>
                </a:ln>
                <a:solidFill>
                  <a:schemeClr val="tx1"/>
                </a:solidFill>
                <a:effectLst/>
                <a:cs typeface="Arial" panose="020B0604020202020204" pitchFamily="34" charset="0"/>
              </a:rPr>
              <a:t>Joint Strategy</a:t>
            </a:r>
            <a:endParaRPr kumimoji="0" lang="en-US" altLang="en-US" sz="1600" i="0" u="none" strike="noStrike" cap="none" normalizeH="0" baseline="0" dirty="0">
              <a:ln>
                <a:noFill/>
              </a:ln>
              <a:solidFill>
                <a:schemeClr val="tx1"/>
              </a:solidFill>
              <a:effectLst/>
              <a:cs typeface="Arial" panose="020B0604020202020204" pitchFamily="34" charset="0"/>
            </a:endParaRPr>
          </a:p>
          <a:p>
            <a:endParaRPr kumimoji="0" lang="en-US" altLang="en-US" sz="1700" i="0" u="none" strike="noStrike" cap="none" normalizeH="0" baseline="0" dirty="0">
              <a:ln>
                <a:noFill/>
              </a:ln>
              <a:solidFill>
                <a:schemeClr val="tx1"/>
              </a:solidFill>
              <a:effectLst/>
              <a:cs typeface="Arial" panose="020B0604020202020204" pitchFamily="34" charset="0"/>
            </a:endParaRPr>
          </a:p>
        </p:txBody>
      </p:sp>
      <p:sp>
        <p:nvSpPr>
          <p:cNvPr id="3" name="Content Placeholder 7">
            <a:extLst>
              <a:ext uri="{FF2B5EF4-FFF2-40B4-BE49-F238E27FC236}">
                <a16:creationId xmlns:a16="http://schemas.microsoft.com/office/drawing/2014/main" id="{00B43B15-15BC-83AB-7D64-C3813A19E8CE}"/>
              </a:ext>
            </a:extLst>
          </p:cNvPr>
          <p:cNvSpPr txBox="1">
            <a:spLocks/>
          </p:cNvSpPr>
          <p:nvPr/>
        </p:nvSpPr>
        <p:spPr>
          <a:xfrm>
            <a:off x="265823" y="1909236"/>
            <a:ext cx="3547872" cy="49487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600" b="1" dirty="0"/>
              <a:t>Problem</a:t>
            </a:r>
            <a:r>
              <a:rPr lang="en-US" sz="1600" dirty="0"/>
              <a:t> </a:t>
            </a:r>
          </a:p>
          <a:p>
            <a:r>
              <a:rPr lang="en-US" sz="1600" dirty="0"/>
              <a:t>The rapid growth of IoT devices has led to a rise in fake IoT apps, which pose significant security risks, including privacy breaches and malicious control of IoT devices..</a:t>
            </a:r>
          </a:p>
          <a:p>
            <a:pPr marL="0" indent="0" algn="ctr">
              <a:buNone/>
            </a:pPr>
            <a:r>
              <a:rPr lang="en-US" sz="1600" b="1" dirty="0"/>
              <a:t>Solution</a:t>
            </a:r>
            <a:r>
              <a:rPr lang="en-US" sz="1600" dirty="0"/>
              <a:t> </a:t>
            </a:r>
          </a:p>
          <a:p>
            <a:r>
              <a:rPr lang="en-US" sz="1600" dirty="0"/>
              <a:t>The paper introduces MSimDroid, a novel detection method leveraging multidimensional similarity (whole app similarity, resource similarity, and code similarity) to accurately detect fake IoT apps.</a:t>
            </a:r>
          </a:p>
          <a:p>
            <a:endParaRPr lang="en-US" sz="1600" dirty="0"/>
          </a:p>
        </p:txBody>
      </p:sp>
      <p:sp>
        <p:nvSpPr>
          <p:cNvPr id="6" name="Content Placeholder 8">
            <a:extLst>
              <a:ext uri="{FF2B5EF4-FFF2-40B4-BE49-F238E27FC236}">
                <a16:creationId xmlns:a16="http://schemas.microsoft.com/office/drawing/2014/main" id="{00F55C2A-AB60-5259-ECBE-564DB06B8AFC}"/>
              </a:ext>
            </a:extLst>
          </p:cNvPr>
          <p:cNvSpPr txBox="1">
            <a:spLocks/>
          </p:cNvSpPr>
          <p:nvPr/>
        </p:nvSpPr>
        <p:spPr>
          <a:xfrm>
            <a:off x="8046720" y="1767504"/>
            <a:ext cx="4123944" cy="52322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en-US" sz="1700" b="1" dirty="0">
                <a:solidFill>
                  <a:schemeClr val="tx1"/>
                </a:solidFill>
                <a:cs typeface="Arial" panose="020B0604020202020204" pitchFamily="34" charset="0"/>
              </a:rPr>
              <a:t>Result</a:t>
            </a:r>
            <a:endParaRPr lang="en-US" altLang="en-US" sz="1700" dirty="0">
              <a:solidFill>
                <a:schemeClr val="tx1"/>
              </a:solidFill>
              <a:cs typeface="Arial" panose="020B0604020202020204" pitchFamily="34" charset="0"/>
            </a:endParaRPr>
          </a:p>
          <a:p>
            <a:r>
              <a:rPr lang="en-US" altLang="en-US" sz="1600" b="1" dirty="0">
                <a:solidFill>
                  <a:schemeClr val="tx1"/>
                </a:solidFill>
                <a:cs typeface="Arial" panose="020B0604020202020204" pitchFamily="34" charset="0"/>
              </a:rPr>
              <a:t>Accuracy</a:t>
            </a:r>
            <a:r>
              <a:rPr lang="en-US" altLang="en-US" sz="1600" dirty="0">
                <a:solidFill>
                  <a:schemeClr val="tx1"/>
                </a:solidFill>
                <a:cs typeface="Arial" panose="020B0604020202020204" pitchFamily="34" charset="0"/>
              </a:rPr>
              <a:t>: MSimDroid achieved over 99.31% accuracy on a controlled dataset and 97.43% in real-world scenarios.</a:t>
            </a:r>
          </a:p>
          <a:p>
            <a:endParaRPr lang="en-US" altLang="en-US" sz="1600" dirty="0">
              <a:solidFill>
                <a:schemeClr val="tx1"/>
              </a:solidFill>
              <a:cs typeface="Arial" panose="020B0604020202020204" pitchFamily="34" charset="0"/>
            </a:endParaRPr>
          </a:p>
          <a:p>
            <a:r>
              <a:rPr lang="en-US" altLang="en-US" sz="1600" b="1" dirty="0">
                <a:solidFill>
                  <a:schemeClr val="tx1"/>
                </a:solidFill>
                <a:cs typeface="Arial" panose="020B0604020202020204" pitchFamily="34" charset="0"/>
              </a:rPr>
              <a:t>Findings</a:t>
            </a:r>
            <a:r>
              <a:rPr lang="en-US" altLang="en-US" sz="1600" dirty="0">
                <a:solidFill>
                  <a:schemeClr val="tx1"/>
                </a:solidFill>
                <a:cs typeface="Arial" panose="020B0604020202020204" pitchFamily="34" charset="0"/>
              </a:rPr>
              <a:t>: The study found that 14.66% of IoT apps in app markets are fake, with 1.06% being malicious. This demonstrates the effectiveness of MSimDroid in detecting and mitigating the threat of fake IoT apps.</a:t>
            </a:r>
          </a:p>
          <a:p>
            <a:endParaRPr lang="en-US" altLang="en-US" sz="1700" dirty="0">
              <a:solidFill>
                <a:schemeClr val="tx1"/>
              </a:solidFill>
              <a:cs typeface="Arial" panose="020B0604020202020204" pitchFamily="34" charset="0"/>
            </a:endParaRPr>
          </a:p>
        </p:txBody>
      </p:sp>
      <p:pic>
        <p:nvPicPr>
          <p:cNvPr id="4" name="Google Shape;222;p1" descr="Logo, company name  Description automatically generated">
            <a:extLst>
              <a:ext uri="{FF2B5EF4-FFF2-40B4-BE49-F238E27FC236}">
                <a16:creationId xmlns:a16="http://schemas.microsoft.com/office/drawing/2014/main" id="{DC911A1B-63D6-B735-444A-6D7C158BC4C9}"/>
              </a:ext>
            </a:extLst>
          </p:cNvPr>
          <p:cNvPicPr preferRelativeResize="0"/>
          <p:nvPr/>
        </p:nvPicPr>
        <p:blipFill rotWithShape="1">
          <a:blip r:embed="rId2">
            <a:alphaModFix/>
          </a:blip>
          <a:srcRect/>
          <a:stretch/>
        </p:blipFill>
        <p:spPr>
          <a:xfrm>
            <a:off x="29404"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20502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512024" y="1011259"/>
            <a:ext cx="8596668" cy="725424"/>
          </a:xfrm>
        </p:spPr>
        <p:txBody>
          <a:bodyPr>
            <a:normAutofit/>
          </a:bodyPr>
          <a:lstStyle/>
          <a:p>
            <a:pPr algn="ctr"/>
            <a:r>
              <a:rPr lang="en-US" sz="2000" dirty="0"/>
              <a:t>Detection of Fake IoT App Based on Multidimensional Similarity</a:t>
            </a:r>
            <a:br>
              <a:rPr lang="en-US" sz="2000" dirty="0"/>
            </a:br>
            <a:endParaRPr lang="en-US" sz="2000" dirty="0"/>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22776" y="1736685"/>
            <a:ext cx="4123944" cy="5232227"/>
          </a:xfrm>
        </p:spPr>
        <p:txBody>
          <a:bodyPr>
            <a:normAutofit/>
          </a:bodyPr>
          <a:lstStyle/>
          <a:p>
            <a:pPr marL="0" indent="0" algn="ctr">
              <a:buNone/>
            </a:pPr>
            <a:r>
              <a:rPr kumimoji="0" lang="en-US" altLang="en-US" sz="1600" b="1" i="0" u="none" strike="noStrike" cap="none" normalizeH="0" baseline="0" dirty="0">
                <a:ln>
                  <a:noFill/>
                </a:ln>
                <a:solidFill>
                  <a:schemeClr val="tx1"/>
                </a:solidFill>
                <a:effectLst/>
                <a:cs typeface="Arial" panose="020B0604020202020204" pitchFamily="34" charset="0"/>
              </a:rPr>
              <a:t>Pros</a:t>
            </a:r>
          </a:p>
          <a:p>
            <a:r>
              <a:rPr kumimoji="0" lang="en-US" altLang="en-US" sz="1600" i="0" u="none" strike="noStrike" cap="none" normalizeH="0" baseline="0" dirty="0">
                <a:ln>
                  <a:noFill/>
                </a:ln>
                <a:solidFill>
                  <a:schemeClr val="tx1"/>
                </a:solidFill>
                <a:effectLst/>
                <a:cs typeface="Arial" panose="020B0604020202020204" pitchFamily="34" charset="0"/>
              </a:rPr>
              <a:t>High Accuracy</a:t>
            </a:r>
          </a:p>
          <a:p>
            <a:r>
              <a:rPr kumimoji="0" lang="en-US" altLang="en-US" sz="1600" i="0" u="none" strike="noStrike" cap="none" normalizeH="0" baseline="0" dirty="0">
                <a:ln>
                  <a:noFill/>
                </a:ln>
                <a:solidFill>
                  <a:schemeClr val="tx1"/>
                </a:solidFill>
                <a:effectLst/>
                <a:cs typeface="Arial" panose="020B0604020202020204" pitchFamily="34" charset="0"/>
              </a:rPr>
              <a:t>Comprehensive Coverage</a:t>
            </a:r>
          </a:p>
          <a:p>
            <a:r>
              <a:rPr kumimoji="0" lang="en-US" altLang="en-US" sz="1600" i="0" u="none" strike="noStrike" cap="none" normalizeH="0" baseline="0" dirty="0">
                <a:ln>
                  <a:noFill/>
                </a:ln>
                <a:solidFill>
                  <a:schemeClr val="tx1"/>
                </a:solidFill>
                <a:effectLst/>
                <a:cs typeface="Arial" panose="020B0604020202020204" pitchFamily="34" charset="0"/>
              </a:rPr>
              <a:t>Efficient Processing</a:t>
            </a:r>
          </a:p>
          <a:p>
            <a:pPr marL="0" indent="0" algn="ctr">
              <a:buNone/>
            </a:pPr>
            <a:endParaRPr kumimoji="0" lang="en-US" altLang="en-US" sz="1600" i="0" u="none" strike="noStrike" cap="none" normalizeH="0" baseline="0" dirty="0">
              <a:ln>
                <a:noFill/>
              </a:ln>
              <a:solidFill>
                <a:schemeClr val="tx1"/>
              </a:solidFill>
              <a:effectLst/>
              <a:cs typeface="Arial" panose="020B0604020202020204" pitchFamily="34" charset="0"/>
            </a:endParaRPr>
          </a:p>
          <a:p>
            <a:pPr marL="0" indent="0" algn="ctr">
              <a:buNone/>
            </a:pPr>
            <a:r>
              <a:rPr kumimoji="0" lang="en-US" altLang="en-US" sz="1600" b="1" i="0" u="none" strike="noStrike" cap="none" normalizeH="0" baseline="0" dirty="0">
                <a:ln>
                  <a:noFill/>
                </a:ln>
                <a:solidFill>
                  <a:schemeClr val="tx1"/>
                </a:solidFill>
                <a:effectLst/>
                <a:cs typeface="Arial" panose="020B0604020202020204" pitchFamily="34" charset="0"/>
              </a:rPr>
              <a:t>Cons</a:t>
            </a:r>
            <a:br>
              <a:rPr kumimoji="0" lang="en-US" altLang="en-US" sz="1600" i="0" u="none" strike="noStrike" cap="none" normalizeH="0" baseline="0" dirty="0">
                <a:ln>
                  <a:noFill/>
                </a:ln>
                <a:solidFill>
                  <a:schemeClr val="tx1"/>
                </a:solidFill>
                <a:effectLst/>
                <a:cs typeface="Arial" panose="020B0604020202020204" pitchFamily="34" charset="0"/>
              </a:rPr>
            </a:br>
            <a:endParaRPr kumimoji="0" lang="en-US" altLang="en-US" sz="1600" i="0" u="none" strike="noStrike" cap="none" normalizeH="0" baseline="0" dirty="0">
              <a:ln>
                <a:noFill/>
              </a:ln>
              <a:solidFill>
                <a:schemeClr val="tx1"/>
              </a:solidFill>
              <a:effectLst/>
              <a:cs typeface="Arial" panose="020B0604020202020204" pitchFamily="34" charset="0"/>
            </a:endParaRPr>
          </a:p>
          <a:p>
            <a:r>
              <a:rPr kumimoji="0" lang="en-US" altLang="en-US" sz="1600" i="0" u="none" strike="noStrike" cap="none" normalizeH="0" baseline="0" dirty="0">
                <a:ln>
                  <a:noFill/>
                </a:ln>
                <a:solidFill>
                  <a:schemeClr val="tx1"/>
                </a:solidFill>
                <a:effectLst/>
                <a:cs typeface="Arial" panose="020B0604020202020204" pitchFamily="34" charset="0"/>
              </a:rPr>
              <a:t>Complexity</a:t>
            </a:r>
          </a:p>
          <a:p>
            <a:r>
              <a:rPr kumimoji="0" lang="en-US" altLang="en-US" sz="1600" i="0" u="none" strike="noStrike" cap="none" normalizeH="0" baseline="0" dirty="0">
                <a:ln>
                  <a:noFill/>
                </a:ln>
                <a:solidFill>
                  <a:schemeClr val="tx1"/>
                </a:solidFill>
                <a:effectLst/>
                <a:cs typeface="Arial" panose="020B0604020202020204" pitchFamily="34" charset="0"/>
              </a:rPr>
              <a:t>Resource Intensive</a:t>
            </a:r>
          </a:p>
          <a:p>
            <a:r>
              <a:rPr kumimoji="0" lang="en-US" altLang="en-US" sz="1600" i="0" u="none" strike="noStrike" cap="none" normalizeH="0" baseline="0" dirty="0">
                <a:ln>
                  <a:noFill/>
                </a:ln>
                <a:solidFill>
                  <a:schemeClr val="tx1"/>
                </a:solidFill>
                <a:effectLst/>
                <a:cs typeface="Arial" panose="020B0604020202020204" pitchFamily="34" charset="0"/>
              </a:rPr>
              <a:t>Limited by Thresholds</a:t>
            </a:r>
          </a:p>
        </p:txBody>
      </p:sp>
      <p:sp>
        <p:nvSpPr>
          <p:cNvPr id="3" name="Content Placeholder 7">
            <a:extLst>
              <a:ext uri="{FF2B5EF4-FFF2-40B4-BE49-F238E27FC236}">
                <a16:creationId xmlns:a16="http://schemas.microsoft.com/office/drawing/2014/main" id="{00B43B15-15BC-83AB-7D64-C3813A19E8CE}"/>
              </a:ext>
            </a:extLst>
          </p:cNvPr>
          <p:cNvSpPr txBox="1">
            <a:spLocks/>
          </p:cNvSpPr>
          <p:nvPr/>
        </p:nvSpPr>
        <p:spPr>
          <a:xfrm>
            <a:off x="201169" y="1736685"/>
            <a:ext cx="3547872" cy="49487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600" b="1" dirty="0"/>
              <a:t>Approaches/Methods</a:t>
            </a:r>
          </a:p>
          <a:p>
            <a:r>
              <a:rPr lang="en-US" sz="1600" b="1" dirty="0"/>
              <a:t>Whole App Similarity</a:t>
            </a:r>
            <a:r>
              <a:rPr lang="en-US" sz="1600" dirty="0"/>
              <a:t>: Uses TLSH-based (Trend Locality Sensitive Hash) method to assess overall app similarity.</a:t>
            </a:r>
          </a:p>
          <a:p>
            <a:r>
              <a:rPr lang="en-US" sz="1600" b="1" dirty="0"/>
              <a:t>Resource Similarity: </a:t>
            </a:r>
            <a:r>
              <a:rPr lang="en-US" sz="1600" dirty="0"/>
              <a:t>Applies Minhash-based techniques to analyze app resources like text strings and layout files.</a:t>
            </a:r>
          </a:p>
          <a:p>
            <a:r>
              <a:rPr lang="en-US" sz="1600" b="1" dirty="0"/>
              <a:t>Code Similarity</a:t>
            </a:r>
            <a:r>
              <a:rPr lang="en-US" sz="1600" dirty="0"/>
              <a:t>: Utilizes motif structure of the function call graph (FCG) to detect significant changes in app code.</a:t>
            </a:r>
          </a:p>
          <a:p>
            <a:r>
              <a:rPr lang="en-US" sz="1600" b="1" dirty="0"/>
              <a:t>Joint Strategy</a:t>
            </a:r>
            <a:r>
              <a:rPr lang="en-US" sz="1600" dirty="0"/>
              <a:t>: A hierarchical approach to integrate these methods, prioritizing accuracy and reducing processing time.</a:t>
            </a:r>
          </a:p>
        </p:txBody>
      </p:sp>
      <p:sp>
        <p:nvSpPr>
          <p:cNvPr id="6" name="Content Placeholder 8">
            <a:extLst>
              <a:ext uri="{FF2B5EF4-FFF2-40B4-BE49-F238E27FC236}">
                <a16:creationId xmlns:a16="http://schemas.microsoft.com/office/drawing/2014/main" id="{00F55C2A-AB60-5259-ECBE-564DB06B8AFC}"/>
              </a:ext>
            </a:extLst>
          </p:cNvPr>
          <p:cNvSpPr txBox="1">
            <a:spLocks/>
          </p:cNvSpPr>
          <p:nvPr/>
        </p:nvSpPr>
        <p:spPr>
          <a:xfrm>
            <a:off x="8046720" y="1736684"/>
            <a:ext cx="4123944" cy="52322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en-US" sz="1600" b="1" dirty="0">
                <a:solidFill>
                  <a:schemeClr val="tx1"/>
                </a:solidFill>
                <a:cs typeface="Arial" panose="020B0604020202020204" pitchFamily="34" charset="0"/>
              </a:rPr>
              <a:t>Current Challenges</a:t>
            </a:r>
          </a:p>
          <a:p>
            <a:r>
              <a:rPr lang="en-US" altLang="en-US" sz="1600" dirty="0">
                <a:solidFill>
                  <a:schemeClr val="tx1"/>
                </a:solidFill>
                <a:cs typeface="Arial" panose="020B0604020202020204" pitchFamily="34" charset="0"/>
              </a:rPr>
              <a:t>Scalability</a:t>
            </a:r>
          </a:p>
          <a:p>
            <a:r>
              <a:rPr lang="en-US" altLang="en-US" sz="1600" dirty="0">
                <a:solidFill>
                  <a:schemeClr val="tx1"/>
                </a:solidFill>
                <a:cs typeface="Arial" panose="020B0604020202020204" pitchFamily="34" charset="0"/>
              </a:rPr>
              <a:t>Evasion Techniques</a:t>
            </a:r>
          </a:p>
          <a:p>
            <a:r>
              <a:rPr lang="en-US" altLang="en-US" sz="1600" dirty="0">
                <a:solidFill>
                  <a:schemeClr val="tx1"/>
                </a:solidFill>
                <a:cs typeface="Arial" panose="020B0604020202020204" pitchFamily="34" charset="0"/>
              </a:rPr>
              <a:t>Real-time Detection</a:t>
            </a:r>
          </a:p>
          <a:p>
            <a:pPr marL="0" indent="0" algn="ctr">
              <a:buNone/>
            </a:pPr>
            <a:r>
              <a:rPr lang="en-US" altLang="en-US" sz="1600" b="1" dirty="0">
                <a:solidFill>
                  <a:schemeClr val="tx1"/>
                </a:solidFill>
                <a:cs typeface="Arial" panose="020B0604020202020204" pitchFamily="34" charset="0"/>
              </a:rPr>
              <a:t>Future Directions</a:t>
            </a:r>
          </a:p>
          <a:p>
            <a:r>
              <a:rPr lang="en-US" altLang="en-US" sz="1600" dirty="0">
                <a:solidFill>
                  <a:schemeClr val="tx1"/>
                </a:solidFill>
                <a:cs typeface="Arial" panose="020B0604020202020204" pitchFamily="34" charset="0"/>
              </a:rPr>
              <a:t>Enhancing Detection Algorithms</a:t>
            </a:r>
          </a:p>
          <a:p>
            <a:r>
              <a:rPr lang="en-US" altLang="en-US" sz="1600" dirty="0">
                <a:solidFill>
                  <a:schemeClr val="tx1"/>
                </a:solidFill>
                <a:cs typeface="Arial" panose="020B0604020202020204" pitchFamily="34" charset="0"/>
              </a:rPr>
              <a:t>Parallel Computing</a:t>
            </a:r>
          </a:p>
          <a:p>
            <a:r>
              <a:rPr lang="en-US" altLang="en-US" sz="1600" dirty="0">
                <a:solidFill>
                  <a:schemeClr val="tx1"/>
                </a:solidFill>
                <a:cs typeface="Arial" panose="020B0604020202020204" pitchFamily="34" charset="0"/>
              </a:rPr>
              <a:t>Broader Application</a:t>
            </a:r>
          </a:p>
          <a:p>
            <a:r>
              <a:rPr lang="en-US" altLang="en-US" sz="1600" dirty="0">
                <a:solidFill>
                  <a:schemeClr val="tx1"/>
                </a:solidFill>
                <a:cs typeface="Arial" panose="020B0604020202020204" pitchFamily="34" charset="0"/>
              </a:rPr>
              <a:t>Continuous Learning</a:t>
            </a:r>
          </a:p>
        </p:txBody>
      </p:sp>
      <p:pic>
        <p:nvPicPr>
          <p:cNvPr id="4" name="Google Shape;222;p1" descr="Logo, company name  Description automatically generated">
            <a:extLst>
              <a:ext uri="{FF2B5EF4-FFF2-40B4-BE49-F238E27FC236}">
                <a16:creationId xmlns:a16="http://schemas.microsoft.com/office/drawing/2014/main" id="{E5276C63-69F4-7D50-856B-CA45852003B1}"/>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05258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BBD9E-2408-19AD-E5C0-6D772BB1F79D}"/>
              </a:ext>
            </a:extLst>
          </p:cNvPr>
          <p:cNvSpPr>
            <a:spLocks noGrp="1"/>
          </p:cNvSpPr>
          <p:nvPr>
            <p:ph type="title"/>
          </p:nvPr>
        </p:nvSpPr>
        <p:spPr>
          <a:xfrm>
            <a:off x="937216" y="1159854"/>
            <a:ext cx="8596668" cy="612808"/>
          </a:xfrm>
        </p:spPr>
        <p:txBody>
          <a:bodyPr>
            <a:normAutofit/>
          </a:bodyPr>
          <a:lstStyle/>
          <a:p>
            <a:pPr algn="ctr"/>
            <a:r>
              <a:rPr lang="en-CA" sz="2000" dirty="0"/>
              <a:t>Conclusion</a:t>
            </a:r>
          </a:p>
        </p:txBody>
      </p:sp>
      <p:sp>
        <p:nvSpPr>
          <p:cNvPr id="5" name="Content Placeholder 4">
            <a:extLst>
              <a:ext uri="{FF2B5EF4-FFF2-40B4-BE49-F238E27FC236}">
                <a16:creationId xmlns:a16="http://schemas.microsoft.com/office/drawing/2014/main" id="{B1D823DF-8B00-C004-1652-0025472A0A04}"/>
              </a:ext>
            </a:extLst>
          </p:cNvPr>
          <p:cNvSpPr>
            <a:spLocks noGrp="1"/>
          </p:cNvSpPr>
          <p:nvPr>
            <p:ph idx="1"/>
          </p:nvPr>
        </p:nvSpPr>
        <p:spPr>
          <a:xfrm>
            <a:off x="677333" y="1772662"/>
            <a:ext cx="10267757" cy="4323338"/>
          </a:xfrm>
        </p:spPr>
        <p:txBody>
          <a:bodyPr>
            <a:normAutofit/>
          </a:bodyPr>
          <a:lstStyle/>
          <a:p>
            <a:pPr algn="just"/>
            <a:r>
              <a:rPr lang="en-US" sz="1600" b="1" dirty="0"/>
              <a:t>Critical Need for Advanced Detection</a:t>
            </a:r>
            <a:r>
              <a:rPr lang="en-US" sz="1600" dirty="0"/>
              <a:t>: As the IoT ecosystem continues to expand, the rise of malicious smart apps poses significant security threats. There is a critical need for robust and sophisticated detection mechanisms to protect both users and infrastructure from these evolving threats.</a:t>
            </a:r>
          </a:p>
          <a:p>
            <a:pPr algn="just"/>
            <a:endParaRPr lang="en-US" sz="1600" dirty="0"/>
          </a:p>
          <a:p>
            <a:pPr algn="just"/>
            <a:r>
              <a:rPr lang="en-US" sz="1600" b="1" dirty="0"/>
              <a:t>Effectiveness of Multidimensional Approaches:</a:t>
            </a:r>
            <a:r>
              <a:rPr lang="en-US" sz="1600" dirty="0"/>
              <a:t> The multidimensional approach, as exemplified by MSimDroid, has proven highly effective, achieving over 99% accuracy in detecting fake IoT apps. This demonstrates the importance of combining multiple detection methods, such as whole app similarity, resource similarity, and code similarity, to cover a broad spectrum of potential attack vectors.</a:t>
            </a:r>
          </a:p>
          <a:p>
            <a:pPr algn="just"/>
            <a:r>
              <a:rPr lang="en-US" sz="1600" b="1" dirty="0"/>
              <a:t>Future Directions and Challenges</a:t>
            </a:r>
            <a:r>
              <a:rPr lang="en-US" sz="1600" dirty="0"/>
              <a:t>: While current methods are effective, challenges remain, particularly in scalability and real-time detection. Future efforts should focus on enhancing detection algorithms, integrating parallel computing, and developing adaptive systems that can evolve alongside emerging threats to ensure the continued security of the IoT landscape.</a:t>
            </a:r>
            <a:endParaRPr lang="en-CA" sz="1600" dirty="0"/>
          </a:p>
        </p:txBody>
      </p:sp>
      <p:pic>
        <p:nvPicPr>
          <p:cNvPr id="6" name="Google Shape;222;p1" descr="Logo, company name  Description automatically generated">
            <a:extLst>
              <a:ext uri="{FF2B5EF4-FFF2-40B4-BE49-F238E27FC236}">
                <a16:creationId xmlns:a16="http://schemas.microsoft.com/office/drawing/2014/main" id="{2DF40027-8C1E-B84F-FCC8-C1DAA24179C8}"/>
              </a:ext>
            </a:extLst>
          </p:cNvPr>
          <p:cNvPicPr preferRelativeResize="0"/>
          <p:nvPr/>
        </p:nvPicPr>
        <p:blipFill rotWithShape="1">
          <a:blip r:embed="rId2">
            <a:alphaModFix/>
          </a:blip>
          <a:srcRect/>
          <a:stretch/>
        </p:blipFill>
        <p:spPr>
          <a:xfrm>
            <a:off x="0" y="14667"/>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5613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C8EA58-8CFD-E1E1-8D9B-CFD015B637BA}"/>
              </a:ext>
            </a:extLst>
          </p:cNvPr>
          <p:cNvSpPr>
            <a:spLocks noGrp="1"/>
          </p:cNvSpPr>
          <p:nvPr>
            <p:ph type="title"/>
          </p:nvPr>
        </p:nvSpPr>
        <p:spPr>
          <a:xfrm>
            <a:off x="981777" y="2700868"/>
            <a:ext cx="8292226" cy="1283992"/>
          </a:xfrm>
        </p:spPr>
        <p:txBody>
          <a:bodyPr/>
          <a:lstStyle/>
          <a:p>
            <a:r>
              <a:rPr lang="en-CA" dirty="0"/>
              <a:t> Thank You</a:t>
            </a:r>
          </a:p>
        </p:txBody>
      </p:sp>
      <p:pic>
        <p:nvPicPr>
          <p:cNvPr id="9" name="Google Shape;222;p1" descr="Logo, company name  Description automatically generated">
            <a:extLst>
              <a:ext uri="{FF2B5EF4-FFF2-40B4-BE49-F238E27FC236}">
                <a16:creationId xmlns:a16="http://schemas.microsoft.com/office/drawing/2014/main" id="{C617E6DF-454C-4108-7864-868B9032462E}"/>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60346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D584F-A3DF-281B-A737-54D220AA3F97}"/>
              </a:ext>
            </a:extLst>
          </p:cNvPr>
          <p:cNvSpPr>
            <a:spLocks noGrp="1"/>
          </p:cNvSpPr>
          <p:nvPr>
            <p:ph type="title"/>
          </p:nvPr>
        </p:nvSpPr>
        <p:spPr>
          <a:xfrm>
            <a:off x="613419" y="892669"/>
            <a:ext cx="8596668" cy="816864"/>
          </a:xfrm>
        </p:spPr>
        <p:txBody>
          <a:bodyPr>
            <a:normAutofit/>
          </a:bodyPr>
          <a:lstStyle/>
          <a:p>
            <a:pPr algn="ctr"/>
            <a:r>
              <a:rPr lang="en-CA" sz="2800" dirty="0"/>
              <a:t>List of papers</a:t>
            </a:r>
          </a:p>
        </p:txBody>
      </p:sp>
      <p:graphicFrame>
        <p:nvGraphicFramePr>
          <p:cNvPr id="5" name="Table 4">
            <a:extLst>
              <a:ext uri="{FF2B5EF4-FFF2-40B4-BE49-F238E27FC236}">
                <a16:creationId xmlns:a16="http://schemas.microsoft.com/office/drawing/2014/main" id="{F1E13AE5-810E-6C1F-7A5B-FDD7395839DE}"/>
              </a:ext>
            </a:extLst>
          </p:cNvPr>
          <p:cNvGraphicFramePr>
            <a:graphicFrameLocks noGrp="1"/>
          </p:cNvGraphicFramePr>
          <p:nvPr>
            <p:extLst>
              <p:ext uri="{D42A27DB-BD31-4B8C-83A1-F6EECF244321}">
                <p14:modId xmlns:p14="http://schemas.microsoft.com/office/powerpoint/2010/main" val="2846975408"/>
              </p:ext>
            </p:extLst>
          </p:nvPr>
        </p:nvGraphicFramePr>
        <p:xfrm>
          <a:off x="613419" y="1507576"/>
          <a:ext cx="10378155" cy="5205088"/>
        </p:xfrm>
        <a:graphic>
          <a:graphicData uri="http://schemas.openxmlformats.org/drawingml/2006/table">
            <a:tbl>
              <a:tblPr firstRow="1" bandRow="1">
                <a:tableStyleId>{21E4AEA4-8DFA-4A89-87EB-49C32662AFE0}</a:tableStyleId>
              </a:tblPr>
              <a:tblGrid>
                <a:gridCol w="7784913">
                  <a:extLst>
                    <a:ext uri="{9D8B030D-6E8A-4147-A177-3AD203B41FA5}">
                      <a16:colId xmlns:a16="http://schemas.microsoft.com/office/drawing/2014/main" val="1536834220"/>
                    </a:ext>
                  </a:extLst>
                </a:gridCol>
                <a:gridCol w="2593242">
                  <a:extLst>
                    <a:ext uri="{9D8B030D-6E8A-4147-A177-3AD203B41FA5}">
                      <a16:colId xmlns:a16="http://schemas.microsoft.com/office/drawing/2014/main" val="54011580"/>
                    </a:ext>
                  </a:extLst>
                </a:gridCol>
              </a:tblGrid>
              <a:tr h="317767">
                <a:tc>
                  <a:txBody>
                    <a:bodyPr/>
                    <a:lstStyle/>
                    <a:p>
                      <a:r>
                        <a:rPr lang="en-CA" dirty="0"/>
                        <a:t>Paper</a:t>
                      </a:r>
                    </a:p>
                  </a:txBody>
                  <a:tcPr/>
                </a:tc>
                <a:tc>
                  <a:txBody>
                    <a:bodyPr/>
                    <a:lstStyle/>
                    <a:p>
                      <a:r>
                        <a:rPr lang="en-CA" dirty="0"/>
                        <a:t>Work</a:t>
                      </a:r>
                    </a:p>
                  </a:txBody>
                  <a:tcPr/>
                </a:tc>
                <a:extLst>
                  <a:ext uri="{0D108BD9-81ED-4DB2-BD59-A6C34878D82A}">
                    <a16:rowId xmlns:a16="http://schemas.microsoft.com/office/drawing/2014/main" val="2108435476"/>
                  </a:ext>
                </a:extLst>
              </a:tr>
              <a:tr h="5560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Android Malware Detection Based on Behavioral-Level Features with Graph Convolutional Networks</a:t>
                      </a:r>
                    </a:p>
                  </a:txBody>
                  <a:tcPr/>
                </a:tc>
                <a:tc>
                  <a:txBody>
                    <a:bodyPr/>
                    <a:lstStyle/>
                    <a:p>
                      <a:r>
                        <a:rPr lang="en-CA" dirty="0"/>
                        <a:t>Survey</a:t>
                      </a:r>
                    </a:p>
                  </a:txBody>
                  <a:tcPr/>
                </a:tc>
                <a:extLst>
                  <a:ext uri="{0D108BD9-81ED-4DB2-BD59-A6C34878D82A}">
                    <a16:rowId xmlns:a16="http://schemas.microsoft.com/office/drawing/2014/main" val="3200426636"/>
                  </a:ext>
                </a:extLst>
              </a:tr>
              <a:tr h="5104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An Android application sandbox system for suspicious software detection</a:t>
                      </a:r>
                    </a:p>
                  </a:txBody>
                  <a:tcPr/>
                </a:tc>
                <a:tc>
                  <a:txBody>
                    <a:bodyPr/>
                    <a:lstStyle/>
                    <a:p>
                      <a:r>
                        <a:rPr lang="en-CA" dirty="0"/>
                        <a:t>Survey</a:t>
                      </a:r>
                    </a:p>
                  </a:txBody>
                  <a:tcPr/>
                </a:tc>
                <a:extLst>
                  <a:ext uri="{0D108BD9-81ED-4DB2-BD59-A6C34878D82A}">
                    <a16:rowId xmlns:a16="http://schemas.microsoft.com/office/drawing/2014/main" val="2090854026"/>
                  </a:ext>
                </a:extLst>
              </a:tr>
              <a:tr h="556092">
                <a:tc>
                  <a:txBody>
                    <a:bodyPr/>
                    <a:lstStyle/>
                    <a:p>
                      <a:r>
                        <a:rPr lang="en-US" dirty="0"/>
                        <a:t>Concept drift and cross-device behavior: Challenges and implications for effective android malware detection</a:t>
                      </a:r>
                    </a:p>
                  </a:txBody>
                  <a:tcPr/>
                </a:tc>
                <a:tc>
                  <a:txBody>
                    <a:bodyPr/>
                    <a:lstStyle/>
                    <a:p>
                      <a:r>
                        <a:rPr lang="en-CA" dirty="0"/>
                        <a:t>Survey</a:t>
                      </a:r>
                    </a:p>
                  </a:txBody>
                  <a:tcPr/>
                </a:tc>
                <a:extLst>
                  <a:ext uri="{0D108BD9-81ED-4DB2-BD59-A6C34878D82A}">
                    <a16:rowId xmlns:a16="http://schemas.microsoft.com/office/drawing/2014/main" val="742082230"/>
                  </a:ext>
                </a:extLst>
              </a:tr>
              <a:tr h="5560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A Survey on Recent Advances in Malicious Applications Analysis and Detection Techniques for Smartphones</a:t>
                      </a:r>
                    </a:p>
                  </a:txBody>
                  <a:tcPr/>
                </a:tc>
                <a:tc>
                  <a:txBody>
                    <a:bodyPr/>
                    <a:lstStyle/>
                    <a:p>
                      <a:r>
                        <a:rPr lang="en-CA" dirty="0"/>
                        <a:t>Survey</a:t>
                      </a:r>
                    </a:p>
                  </a:txBody>
                  <a:tcPr/>
                </a:tc>
                <a:extLst>
                  <a:ext uri="{0D108BD9-81ED-4DB2-BD59-A6C34878D82A}">
                    <a16:rowId xmlns:a16="http://schemas.microsoft.com/office/drawing/2014/main" val="1434004703"/>
                  </a:ext>
                </a:extLst>
              </a:tr>
              <a:tr h="51047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Detection of Android Malicious Apps Based on the Sensitive Behaviors</a:t>
                      </a:r>
                    </a:p>
                  </a:txBody>
                  <a:tcPr/>
                </a:tc>
                <a:tc>
                  <a:txBody>
                    <a:bodyPr/>
                    <a:lstStyle/>
                    <a:p>
                      <a:r>
                        <a:rPr lang="en-CA" dirty="0"/>
                        <a:t>Survey and Analysis</a:t>
                      </a:r>
                    </a:p>
                  </a:txBody>
                  <a:tcPr/>
                </a:tc>
                <a:extLst>
                  <a:ext uri="{0D108BD9-81ED-4DB2-BD59-A6C34878D82A}">
                    <a16:rowId xmlns:a16="http://schemas.microsoft.com/office/drawing/2014/main" val="1706778339"/>
                  </a:ext>
                </a:extLst>
              </a:tr>
              <a:tr h="5560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AMDDL model: Android Smartphones Malware Detection Using Deep Learning Model</a:t>
                      </a:r>
                    </a:p>
                  </a:txBody>
                  <a:tcPr/>
                </a:tc>
                <a:tc>
                  <a:txBody>
                    <a:bodyPr/>
                    <a:lstStyle/>
                    <a:p>
                      <a:r>
                        <a:rPr lang="en-CA" dirty="0"/>
                        <a:t>Survey and Analysis</a:t>
                      </a:r>
                    </a:p>
                  </a:txBody>
                  <a:tcPr/>
                </a:tc>
                <a:extLst>
                  <a:ext uri="{0D108BD9-81ED-4DB2-BD59-A6C34878D82A}">
                    <a16:rowId xmlns:a16="http://schemas.microsoft.com/office/drawing/2014/main" val="459700015"/>
                  </a:ext>
                </a:extLst>
              </a:tr>
              <a:tr h="4461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Malware Detection in IOT Systems Using Machine Learning Techniques</a:t>
                      </a:r>
                    </a:p>
                  </a:txBody>
                  <a:tcPr/>
                </a:tc>
                <a:tc>
                  <a:txBody>
                    <a:bodyPr/>
                    <a:lstStyle/>
                    <a:p>
                      <a:r>
                        <a:rPr lang="en-CA" dirty="0"/>
                        <a:t>Survey and Analysis</a:t>
                      </a:r>
                    </a:p>
                  </a:txBody>
                  <a:tcPr/>
                </a:tc>
                <a:extLst>
                  <a:ext uri="{0D108BD9-81ED-4DB2-BD59-A6C34878D82A}">
                    <a16:rowId xmlns:a16="http://schemas.microsoft.com/office/drawing/2014/main" val="929281231"/>
                  </a:ext>
                </a:extLst>
              </a:tr>
              <a:tr h="317767">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Federated learning for malware detection in IoT devices</a:t>
                      </a:r>
                    </a:p>
                  </a:txBody>
                  <a:tcPr/>
                </a:tc>
                <a:tc>
                  <a:txBody>
                    <a:bodyPr/>
                    <a:lstStyle/>
                    <a:p>
                      <a:r>
                        <a:rPr lang="en-CA" dirty="0"/>
                        <a:t>Survey and Analysis</a:t>
                      </a:r>
                    </a:p>
                  </a:txBody>
                  <a:tcPr/>
                </a:tc>
                <a:extLst>
                  <a:ext uri="{0D108BD9-81ED-4DB2-BD59-A6C34878D82A}">
                    <a16:rowId xmlns:a16="http://schemas.microsoft.com/office/drawing/2014/main" val="3756266112"/>
                  </a:ext>
                </a:extLst>
              </a:tr>
              <a:tr h="44614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A" dirty="0"/>
                        <a:t>Detection of Fake IoT App Based on Multidimensional Similarity</a:t>
                      </a:r>
                    </a:p>
                  </a:txBody>
                  <a:tcPr/>
                </a:tc>
                <a:tc>
                  <a:txBody>
                    <a:bodyPr/>
                    <a:lstStyle/>
                    <a:p>
                      <a:r>
                        <a:rPr lang="en-CA" dirty="0"/>
                        <a:t>Survey and Analysis</a:t>
                      </a:r>
                    </a:p>
                  </a:txBody>
                  <a:tcPr/>
                </a:tc>
                <a:extLst>
                  <a:ext uri="{0D108BD9-81ED-4DB2-BD59-A6C34878D82A}">
                    <a16:rowId xmlns:a16="http://schemas.microsoft.com/office/drawing/2014/main" val="2295612326"/>
                  </a:ext>
                </a:extLst>
              </a:tr>
            </a:tbl>
          </a:graphicData>
        </a:graphic>
      </p:graphicFrame>
      <p:pic>
        <p:nvPicPr>
          <p:cNvPr id="8" name="Google Shape;222;p1" descr="Logo, company name  Description automatically generated">
            <a:extLst>
              <a:ext uri="{FF2B5EF4-FFF2-40B4-BE49-F238E27FC236}">
                <a16:creationId xmlns:a16="http://schemas.microsoft.com/office/drawing/2014/main" id="{BEC65288-7FB3-EC76-C62F-B76D749DE38C}"/>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8453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649625" y="950781"/>
            <a:ext cx="8596668" cy="597408"/>
          </a:xfrm>
        </p:spPr>
        <p:txBody>
          <a:bodyPr>
            <a:normAutofit fontScale="90000"/>
          </a:bodyPr>
          <a:lstStyle/>
          <a:p>
            <a:pPr algn="ctr"/>
            <a:br>
              <a:rPr lang="en-US" sz="2000" dirty="0"/>
            </a:br>
            <a:r>
              <a:rPr lang="en-US" sz="2200" dirty="0"/>
              <a:t>Introduction</a:t>
            </a:r>
            <a:endParaRPr lang="en-CA" sz="2200" dirty="0"/>
          </a:p>
        </p:txBody>
      </p:sp>
      <p:sp>
        <p:nvSpPr>
          <p:cNvPr id="8" name="Content Placeholder 7">
            <a:extLst>
              <a:ext uri="{FF2B5EF4-FFF2-40B4-BE49-F238E27FC236}">
                <a16:creationId xmlns:a16="http://schemas.microsoft.com/office/drawing/2014/main" id="{7FC2544C-2CBD-0A97-078A-26A4E2A9425D}"/>
              </a:ext>
            </a:extLst>
          </p:cNvPr>
          <p:cNvSpPr>
            <a:spLocks noGrp="1"/>
          </p:cNvSpPr>
          <p:nvPr>
            <p:ph sz="half" idx="1"/>
          </p:nvPr>
        </p:nvSpPr>
        <p:spPr>
          <a:xfrm>
            <a:off x="540175" y="1947938"/>
            <a:ext cx="3245442" cy="4759786"/>
          </a:xfrm>
        </p:spPr>
        <p:txBody>
          <a:bodyPr>
            <a:normAutofit/>
          </a:bodyPr>
          <a:lstStyle/>
          <a:p>
            <a:r>
              <a:rPr lang="en-US" sz="1600" dirty="0"/>
              <a:t>Widespread of IoT Devices</a:t>
            </a:r>
          </a:p>
          <a:p>
            <a:r>
              <a:rPr lang="en-US" sz="1600" dirty="0"/>
              <a:t>Rising Cyber Threats</a:t>
            </a:r>
          </a:p>
          <a:p>
            <a:r>
              <a:rPr lang="en-US" sz="1600" dirty="0"/>
              <a:t>Need for Robust Detection</a:t>
            </a:r>
            <a:endParaRPr lang="en-CA" sz="1600" dirty="0"/>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5892061" y="2383432"/>
            <a:ext cx="3547872" cy="4759786"/>
          </a:xfrm>
        </p:spPr>
        <p:txBody>
          <a:bodyPr>
            <a:normAutofit/>
          </a:bodyPr>
          <a:lstStyle/>
          <a:p>
            <a:pPr marL="0" indent="0" algn="ctr">
              <a:buNone/>
            </a:pPr>
            <a:r>
              <a:rPr kumimoji="0" lang="en-US" altLang="en-US" sz="1600" b="1" i="0" u="none" strike="noStrike" cap="none" normalizeH="0" baseline="0" dirty="0">
                <a:ln>
                  <a:noFill/>
                </a:ln>
                <a:solidFill>
                  <a:schemeClr val="tx1"/>
                </a:solidFill>
                <a:effectLst/>
                <a:cs typeface="Arial" panose="020B0604020202020204" pitchFamily="34" charset="0"/>
              </a:rPr>
              <a:t>Relevance</a:t>
            </a:r>
          </a:p>
          <a:p>
            <a:r>
              <a:rPr kumimoji="0" lang="en-US" altLang="en-US" sz="1600" i="0" u="none" strike="noStrike" cap="none" normalizeH="0" baseline="0" dirty="0">
                <a:ln>
                  <a:noFill/>
                </a:ln>
                <a:solidFill>
                  <a:schemeClr val="tx1"/>
                </a:solidFill>
                <a:effectLst/>
                <a:cs typeface="Arial" panose="020B0604020202020204" pitchFamily="34" charset="0"/>
              </a:rPr>
              <a:t>Critical Security Concerns</a:t>
            </a:r>
          </a:p>
          <a:p>
            <a:r>
              <a:rPr kumimoji="0" lang="en-US" altLang="en-US" sz="1600" i="0" u="none" strike="noStrike" cap="none" normalizeH="0" baseline="0" dirty="0">
                <a:ln>
                  <a:noFill/>
                </a:ln>
                <a:solidFill>
                  <a:schemeClr val="tx1"/>
                </a:solidFill>
                <a:effectLst/>
                <a:cs typeface="Arial" panose="020B0604020202020204" pitchFamily="34" charset="0"/>
              </a:rPr>
              <a:t>Privacy Implications</a:t>
            </a:r>
          </a:p>
          <a:p>
            <a:r>
              <a:rPr kumimoji="0" lang="en-US" altLang="en-US" sz="1600" i="0" u="none" strike="noStrike" cap="none" normalizeH="0" baseline="0" dirty="0">
                <a:ln>
                  <a:noFill/>
                </a:ln>
                <a:solidFill>
                  <a:schemeClr val="tx1"/>
                </a:solidFill>
                <a:effectLst/>
                <a:cs typeface="Arial" panose="020B0604020202020204" pitchFamily="34" charset="0"/>
              </a:rPr>
              <a:t>Industry Impact</a:t>
            </a:r>
            <a:endParaRPr lang="en-CA" sz="1600" dirty="0"/>
          </a:p>
        </p:txBody>
      </p:sp>
      <p:sp>
        <p:nvSpPr>
          <p:cNvPr id="12" name="Content Placeholder 8">
            <a:extLst>
              <a:ext uri="{FF2B5EF4-FFF2-40B4-BE49-F238E27FC236}">
                <a16:creationId xmlns:a16="http://schemas.microsoft.com/office/drawing/2014/main" id="{E4AC1572-25AE-DE65-166B-E18DA9EE4C22}"/>
              </a:ext>
            </a:extLst>
          </p:cNvPr>
          <p:cNvSpPr txBox="1">
            <a:spLocks/>
          </p:cNvSpPr>
          <p:nvPr/>
        </p:nvSpPr>
        <p:spPr>
          <a:xfrm>
            <a:off x="540175" y="3344845"/>
            <a:ext cx="3547872" cy="4759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sz="1600" b="1" dirty="0"/>
              <a:t>Future</a:t>
            </a:r>
          </a:p>
          <a:p>
            <a:r>
              <a:rPr lang="en-US" sz="1600" dirty="0"/>
              <a:t>Advancements in AI and Machine Learning</a:t>
            </a:r>
          </a:p>
          <a:p>
            <a:r>
              <a:rPr lang="en-US" sz="1600" dirty="0"/>
              <a:t>Integration with Blockchain</a:t>
            </a:r>
          </a:p>
          <a:p>
            <a:r>
              <a:rPr lang="en-US" sz="1600" dirty="0"/>
              <a:t>Global Standards and Collaboration</a:t>
            </a:r>
            <a:br>
              <a:rPr lang="en-US" altLang="en-US" dirty="0">
                <a:solidFill>
                  <a:schemeClr val="tx1"/>
                </a:solidFill>
                <a:latin typeface="Arial" panose="020B0604020202020204" pitchFamily="34" charset="0"/>
              </a:rPr>
            </a:br>
            <a:endParaRPr lang="en-CA" dirty="0"/>
          </a:p>
        </p:txBody>
      </p:sp>
      <p:pic>
        <p:nvPicPr>
          <p:cNvPr id="13" name="Google Shape;222;p1" descr="Logo, company name  Description automatically generated">
            <a:extLst>
              <a:ext uri="{FF2B5EF4-FFF2-40B4-BE49-F238E27FC236}">
                <a16:creationId xmlns:a16="http://schemas.microsoft.com/office/drawing/2014/main" id="{67B93B21-5754-F6B4-FDE1-495E10CC9FE5}"/>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7889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785075" y="1089079"/>
            <a:ext cx="8596668" cy="1320800"/>
          </a:xfrm>
        </p:spPr>
        <p:txBody>
          <a:bodyPr>
            <a:normAutofit/>
          </a:bodyPr>
          <a:lstStyle/>
          <a:p>
            <a:pPr algn="ctr"/>
            <a:r>
              <a:rPr lang="en-US" sz="2000" dirty="0"/>
              <a:t>Android Malware Detection Based on Behavioral-Level Features with Graph Convolutional Networks</a:t>
            </a:r>
            <a:endParaRPr lang="en-CA" sz="2000" dirty="0"/>
          </a:p>
        </p:txBody>
      </p:sp>
      <p:sp>
        <p:nvSpPr>
          <p:cNvPr id="8" name="Content Placeholder 7">
            <a:extLst>
              <a:ext uri="{FF2B5EF4-FFF2-40B4-BE49-F238E27FC236}">
                <a16:creationId xmlns:a16="http://schemas.microsoft.com/office/drawing/2014/main" id="{7FC2544C-2CBD-0A97-078A-26A4E2A9425D}"/>
              </a:ext>
            </a:extLst>
          </p:cNvPr>
          <p:cNvSpPr>
            <a:spLocks noGrp="1"/>
          </p:cNvSpPr>
          <p:nvPr>
            <p:ph sz="half" idx="1"/>
          </p:nvPr>
        </p:nvSpPr>
        <p:spPr>
          <a:xfrm>
            <a:off x="497088" y="1998172"/>
            <a:ext cx="3245442" cy="4759786"/>
          </a:xfrm>
        </p:spPr>
        <p:txBody>
          <a:bodyPr>
            <a:normAutofit/>
          </a:bodyPr>
          <a:lstStyle/>
          <a:p>
            <a:r>
              <a:rPr lang="en-US" sz="1600" b="1" dirty="0"/>
              <a:t>Problem</a:t>
            </a:r>
            <a:r>
              <a:rPr lang="en-US" sz="1600" dirty="0"/>
              <a:t>: </a:t>
            </a:r>
            <a:br>
              <a:rPr lang="en-US" sz="1600" dirty="0"/>
            </a:br>
            <a:r>
              <a:rPr lang="en-US" sz="1600" dirty="0"/>
              <a:t>Traditional detection methods against android malware struggle against sophisticated threats</a:t>
            </a:r>
          </a:p>
          <a:p>
            <a:r>
              <a:rPr lang="en-US" sz="1600" b="1" dirty="0"/>
              <a:t>Solution:</a:t>
            </a:r>
            <a:br>
              <a:rPr lang="en-US" sz="1600" dirty="0"/>
            </a:br>
            <a:r>
              <a:rPr lang="en-US" sz="1600" dirty="0"/>
              <a:t>Introduces a malware detection method using Graph Convolutional Networks (GCNs) that analyzes API call graphs, permissions, and opcodes. </a:t>
            </a:r>
          </a:p>
          <a:p>
            <a:r>
              <a:rPr lang="en-US" sz="1600" dirty="0"/>
              <a:t>This approach captures detailed behavioral patterns, enhancing detection robustness.</a:t>
            </a:r>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00616" y="1998172"/>
            <a:ext cx="3547872" cy="4759786"/>
          </a:xfrm>
        </p:spPr>
        <p:txBody>
          <a:bodyPr>
            <a:normAutofit/>
          </a:bodyPr>
          <a:lstStyle/>
          <a:p>
            <a:pPr marL="0" indent="0" algn="ctr">
              <a:buNone/>
            </a:pPr>
            <a:r>
              <a:rPr kumimoji="0" lang="en-US" altLang="en-US" sz="1600" b="1" i="0" u="none" strike="noStrike" cap="none" normalizeH="0" baseline="0" dirty="0">
                <a:ln>
                  <a:noFill/>
                </a:ln>
                <a:solidFill>
                  <a:schemeClr val="tx1"/>
                </a:solidFill>
                <a:effectLst/>
                <a:cs typeface="Arial" panose="020B0604020202020204" pitchFamily="34" charset="0"/>
              </a:rPr>
              <a:t> Methodologies</a:t>
            </a:r>
          </a:p>
          <a:p>
            <a:r>
              <a:rPr kumimoji="0" lang="en-US" altLang="en-US" sz="1600" b="1" i="0" u="none" strike="noStrike" cap="none" normalizeH="0" baseline="0" dirty="0">
                <a:ln>
                  <a:noFill/>
                </a:ln>
                <a:solidFill>
                  <a:schemeClr val="tx1"/>
                </a:solidFill>
                <a:effectLst/>
                <a:cs typeface="Arial" panose="020B0604020202020204" pitchFamily="34" charset="0"/>
              </a:rPr>
              <a:t>Feature Extraction:</a:t>
            </a:r>
            <a:br>
              <a:rPr kumimoji="0" lang="en-US" altLang="en-US" sz="1600" b="1" i="0" u="none" strike="noStrike" cap="none" normalizeH="0" baseline="0" dirty="0">
                <a:ln>
                  <a:noFill/>
                </a:ln>
                <a:solidFill>
                  <a:schemeClr val="tx1"/>
                </a:solidFill>
                <a:effectLst/>
                <a:cs typeface="Arial" panose="020B0604020202020204" pitchFamily="34" charset="0"/>
              </a:rPr>
            </a:br>
            <a:r>
              <a:rPr kumimoji="0" lang="en-US" altLang="en-US" sz="1600" i="0" u="none" strike="noStrike" cap="none" normalizeH="0" baseline="0" dirty="0">
                <a:ln>
                  <a:noFill/>
                </a:ln>
                <a:solidFill>
                  <a:schemeClr val="tx1"/>
                </a:solidFill>
                <a:effectLst/>
                <a:cs typeface="Arial" panose="020B0604020202020204" pitchFamily="34" charset="0"/>
              </a:rPr>
              <a:t>Utilizes tools like Androguard to generate call graphs, embedding sensitive permissions and opcode details</a:t>
            </a:r>
          </a:p>
          <a:p>
            <a:r>
              <a:rPr kumimoji="0" lang="en-US" altLang="en-US" sz="1600" b="1" i="0" u="none" strike="noStrike" cap="none" normalizeH="0" baseline="0" dirty="0">
                <a:ln>
                  <a:noFill/>
                </a:ln>
                <a:solidFill>
                  <a:schemeClr val="tx1"/>
                </a:solidFill>
                <a:effectLst/>
                <a:cs typeface="Arial" panose="020B0604020202020204" pitchFamily="34" charset="0"/>
              </a:rPr>
              <a:t>Sensitive Subgraph Composition</a:t>
            </a:r>
            <a:r>
              <a:rPr kumimoji="0" lang="en-US" altLang="en-US" sz="1600" i="0" u="none" strike="noStrike" cap="none" normalizeH="0" baseline="0" dirty="0">
                <a:ln>
                  <a:noFill/>
                </a:ln>
                <a:solidFill>
                  <a:schemeClr val="tx1"/>
                </a:solidFill>
                <a:effectLst/>
                <a:cs typeface="Arial" panose="020B0604020202020204" pitchFamily="34" charset="0"/>
              </a:rPr>
              <a:t>:</a:t>
            </a:r>
            <a:br>
              <a:rPr kumimoji="0" lang="en-US" altLang="en-US" sz="1600" i="0" u="none" strike="noStrike" cap="none" normalizeH="0" baseline="0" dirty="0">
                <a:ln>
                  <a:noFill/>
                </a:ln>
                <a:solidFill>
                  <a:schemeClr val="tx1"/>
                </a:solidFill>
                <a:effectLst/>
                <a:cs typeface="Arial" panose="020B0604020202020204" pitchFamily="34" charset="0"/>
              </a:rPr>
            </a:br>
            <a:r>
              <a:rPr kumimoji="0" lang="en-US" altLang="en-US" sz="1600" i="0" u="none" strike="noStrike" cap="none" normalizeH="0" baseline="0" dirty="0">
                <a:ln>
                  <a:noFill/>
                </a:ln>
                <a:solidFill>
                  <a:schemeClr val="tx1"/>
                </a:solidFill>
                <a:effectLst/>
                <a:cs typeface="Arial" panose="020B0604020202020204" pitchFamily="34" charset="0"/>
              </a:rPr>
              <a:t>Simplifies the call graph by pruning non-critical nodes and focusing on sensitive permissions. </a:t>
            </a:r>
          </a:p>
          <a:p>
            <a:r>
              <a:rPr kumimoji="0" lang="en-US" altLang="en-US" sz="1600" b="1" i="0" u="none" strike="noStrike" cap="none" normalizeH="0" baseline="0" dirty="0">
                <a:ln>
                  <a:noFill/>
                </a:ln>
                <a:solidFill>
                  <a:schemeClr val="tx1"/>
                </a:solidFill>
                <a:effectLst/>
                <a:cs typeface="Arial" panose="020B0604020202020204" pitchFamily="34" charset="0"/>
              </a:rPr>
              <a:t>Classification Model:</a:t>
            </a:r>
            <a:br>
              <a:rPr kumimoji="0" lang="en-US" altLang="en-US" sz="1600" b="1" i="0" u="none" strike="noStrike" cap="none" normalizeH="0" baseline="0" dirty="0">
                <a:ln>
                  <a:noFill/>
                </a:ln>
                <a:solidFill>
                  <a:schemeClr val="tx1"/>
                </a:solidFill>
                <a:effectLst/>
                <a:cs typeface="Arial" panose="020B0604020202020204" pitchFamily="34" charset="0"/>
              </a:rPr>
            </a:br>
            <a:r>
              <a:rPr kumimoji="0" lang="en-US" altLang="en-US" sz="1600" i="0" u="none" strike="noStrike" cap="none" normalizeH="0" baseline="0" dirty="0">
                <a:ln>
                  <a:noFill/>
                </a:ln>
                <a:solidFill>
                  <a:schemeClr val="tx1"/>
                </a:solidFill>
                <a:effectLst/>
                <a:cs typeface="Arial" panose="020B0604020202020204" pitchFamily="34" charset="0"/>
              </a:rPr>
              <a:t>Employs an enhanced GCN model and</a:t>
            </a:r>
            <a:br>
              <a:rPr kumimoji="0" lang="en-US" altLang="en-US" sz="1600" i="0" u="none" strike="noStrike" cap="none" normalizeH="0" baseline="0" dirty="0">
                <a:ln>
                  <a:noFill/>
                </a:ln>
                <a:solidFill>
                  <a:schemeClr val="tx1"/>
                </a:solidFill>
                <a:effectLst/>
                <a:cs typeface="Arial" panose="020B0604020202020204" pitchFamily="34" charset="0"/>
              </a:rPr>
            </a:br>
            <a:r>
              <a:rPr kumimoji="0" lang="en-US" altLang="en-US" sz="1600" i="0" u="none" strike="noStrike" cap="none" normalizeH="0" baseline="0" dirty="0">
                <a:ln>
                  <a:noFill/>
                </a:ln>
                <a:solidFill>
                  <a:schemeClr val="tx1"/>
                </a:solidFill>
                <a:effectLst/>
                <a:cs typeface="Arial" panose="020B0604020202020204" pitchFamily="34" charset="0"/>
              </a:rPr>
              <a:t>Processes the graph data for accurate classification</a:t>
            </a:r>
          </a:p>
        </p:txBody>
      </p:sp>
      <p:sp>
        <p:nvSpPr>
          <p:cNvPr id="12" name="Content Placeholder 8">
            <a:extLst>
              <a:ext uri="{FF2B5EF4-FFF2-40B4-BE49-F238E27FC236}">
                <a16:creationId xmlns:a16="http://schemas.microsoft.com/office/drawing/2014/main" id="{E4AC1572-25AE-DE65-166B-E18DA9EE4C22}"/>
              </a:ext>
            </a:extLst>
          </p:cNvPr>
          <p:cNvSpPr txBox="1">
            <a:spLocks/>
          </p:cNvSpPr>
          <p:nvPr/>
        </p:nvSpPr>
        <p:spPr>
          <a:xfrm>
            <a:off x="7607807" y="1998172"/>
            <a:ext cx="3547872" cy="475978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en-US" sz="1700" b="1" dirty="0">
                <a:solidFill>
                  <a:schemeClr val="tx1"/>
                </a:solidFill>
                <a:cs typeface="Arial" panose="020B0604020202020204" pitchFamily="34" charset="0"/>
              </a:rPr>
              <a:t>Result</a:t>
            </a:r>
          </a:p>
          <a:p>
            <a:r>
              <a:rPr lang="en-US" altLang="en-US" sz="1700" b="1" dirty="0">
                <a:solidFill>
                  <a:schemeClr val="tx1"/>
                </a:solidFill>
                <a:cs typeface="Arial" panose="020B0604020202020204" pitchFamily="34" charset="0"/>
              </a:rPr>
              <a:t>High Accuracy:</a:t>
            </a:r>
            <a:br>
              <a:rPr lang="en-US" altLang="en-US" sz="1700" b="1" dirty="0">
                <a:solidFill>
                  <a:schemeClr val="tx1"/>
                </a:solidFill>
                <a:cs typeface="Arial" panose="020B0604020202020204" pitchFamily="34" charset="0"/>
              </a:rPr>
            </a:br>
            <a:r>
              <a:rPr lang="en-US" altLang="en-US" sz="1700" dirty="0">
                <a:solidFill>
                  <a:schemeClr val="tx1"/>
                </a:solidFill>
                <a:cs typeface="Arial" panose="020B0604020202020204" pitchFamily="34" charset="0"/>
              </a:rPr>
              <a:t>The proposed method achieved a precision of 98.89% and an F1-score of 98.22%, outperforming existing malware detection techniques.</a:t>
            </a:r>
          </a:p>
          <a:p>
            <a:r>
              <a:rPr lang="en-US" altLang="en-US" sz="1700" b="1" dirty="0">
                <a:solidFill>
                  <a:schemeClr val="tx1"/>
                </a:solidFill>
                <a:cs typeface="Arial" panose="020B0604020202020204" pitchFamily="34" charset="0"/>
              </a:rPr>
              <a:t>Efficiency:</a:t>
            </a:r>
            <a:r>
              <a:rPr lang="en-US" altLang="en-US" sz="1700" dirty="0">
                <a:solidFill>
                  <a:schemeClr val="tx1"/>
                </a:solidFill>
                <a:cs typeface="Arial" panose="020B0604020202020204" pitchFamily="34" charset="0"/>
              </a:rPr>
              <a:t> The simplified call graph and enhanced GCN model improved detection performance, computational cost and accuracy.</a:t>
            </a:r>
          </a:p>
          <a:p>
            <a:r>
              <a:rPr lang="en-US" altLang="en-US" sz="1700" b="1" dirty="0">
                <a:solidFill>
                  <a:schemeClr val="tx1"/>
                </a:solidFill>
                <a:cs typeface="Arial" panose="020B0604020202020204" pitchFamily="34" charset="0"/>
              </a:rPr>
              <a:t>Impact</a:t>
            </a:r>
            <a:r>
              <a:rPr lang="en-US" altLang="en-US" sz="1700" dirty="0">
                <a:solidFill>
                  <a:schemeClr val="tx1"/>
                </a:solidFill>
                <a:cs typeface="Arial" panose="020B0604020202020204" pitchFamily="34" charset="0"/>
              </a:rPr>
              <a:t>: </a:t>
            </a:r>
            <a:br>
              <a:rPr lang="en-US" altLang="en-US" sz="1700" dirty="0">
                <a:solidFill>
                  <a:schemeClr val="tx1"/>
                </a:solidFill>
                <a:cs typeface="Arial" panose="020B0604020202020204" pitchFamily="34" charset="0"/>
              </a:rPr>
            </a:br>
            <a:r>
              <a:rPr lang="en-US" altLang="en-US" sz="1700" dirty="0">
                <a:solidFill>
                  <a:schemeClr val="tx1"/>
                </a:solidFill>
                <a:cs typeface="Arial" panose="020B0604020202020204" pitchFamily="34" charset="0"/>
              </a:rPr>
              <a:t>The approach demonstrates robustness and offers a comprehensive method for Android malware detection, has potential for integration into existing security solutions.</a:t>
            </a:r>
            <a:endParaRPr lang="en-CA" dirty="0"/>
          </a:p>
        </p:txBody>
      </p:sp>
      <p:pic>
        <p:nvPicPr>
          <p:cNvPr id="3" name="Google Shape;222;p1" descr="Logo, company name  Description automatically generated">
            <a:extLst>
              <a:ext uri="{FF2B5EF4-FFF2-40B4-BE49-F238E27FC236}">
                <a16:creationId xmlns:a16="http://schemas.microsoft.com/office/drawing/2014/main" id="{5DB36386-AEA1-D1CC-4103-E98018EDDD2F}"/>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6384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222280" y="1059119"/>
            <a:ext cx="8596668" cy="725424"/>
          </a:xfrm>
        </p:spPr>
        <p:txBody>
          <a:bodyPr>
            <a:normAutofit/>
          </a:bodyPr>
          <a:lstStyle/>
          <a:p>
            <a:pPr algn="ctr"/>
            <a:r>
              <a:rPr lang="en-US" sz="2000" dirty="0"/>
              <a:t>An Android application sandbox system for suspicious software detection</a:t>
            </a:r>
            <a:br>
              <a:rPr lang="en-US" sz="2000" dirty="0"/>
            </a:br>
            <a:endParaRPr lang="en-US" sz="2000" dirty="0"/>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22776" y="2096331"/>
            <a:ext cx="4123944" cy="5232227"/>
          </a:xfrm>
        </p:spPr>
        <p:txBody>
          <a:bodyPr>
            <a:normAutofit/>
          </a:bodyPr>
          <a:lstStyle/>
          <a:p>
            <a:pPr marL="0" indent="0" algn="ctr">
              <a:buNone/>
            </a:pPr>
            <a:r>
              <a:rPr kumimoji="0" lang="en-US" altLang="en-US" sz="1700" b="1" i="0" u="none" strike="noStrike" cap="none" normalizeH="0" baseline="0" dirty="0">
                <a:ln>
                  <a:noFill/>
                </a:ln>
                <a:solidFill>
                  <a:schemeClr val="tx1"/>
                </a:solidFill>
                <a:effectLst/>
                <a:cs typeface="Arial" panose="020B0604020202020204" pitchFamily="34" charset="0"/>
              </a:rPr>
              <a:t>Static Analysis</a:t>
            </a:r>
          </a:p>
          <a:p>
            <a:r>
              <a:rPr kumimoji="0" lang="en-US" altLang="en-US" sz="1700" i="0" u="none" strike="noStrike" cap="none" normalizeH="0" baseline="0" dirty="0">
                <a:ln>
                  <a:noFill/>
                </a:ln>
                <a:solidFill>
                  <a:schemeClr val="tx1"/>
                </a:solidFill>
                <a:effectLst/>
                <a:cs typeface="Arial" panose="020B0604020202020204" pitchFamily="34" charset="0"/>
              </a:rPr>
              <a:t>Decompression</a:t>
            </a:r>
          </a:p>
          <a:p>
            <a:r>
              <a:rPr kumimoji="0" lang="en-US" altLang="en-US" sz="1700" i="0" u="none" strike="noStrike" cap="none" normalizeH="0" baseline="0" dirty="0">
                <a:ln>
                  <a:noFill/>
                </a:ln>
                <a:solidFill>
                  <a:schemeClr val="tx1"/>
                </a:solidFill>
                <a:effectLst/>
                <a:cs typeface="Arial" panose="020B0604020202020204" pitchFamily="34" charset="0"/>
              </a:rPr>
              <a:t>Decompilation</a:t>
            </a:r>
          </a:p>
          <a:p>
            <a:r>
              <a:rPr kumimoji="0" lang="en-US" altLang="en-US" sz="1700" i="0" u="none" strike="noStrike" cap="none" normalizeH="0" baseline="0" dirty="0">
                <a:ln>
                  <a:noFill/>
                </a:ln>
                <a:solidFill>
                  <a:schemeClr val="tx1"/>
                </a:solidFill>
                <a:effectLst/>
                <a:cs typeface="Arial" panose="020B0604020202020204" pitchFamily="34" charset="0"/>
              </a:rPr>
              <a:t>Pattern Search</a:t>
            </a:r>
          </a:p>
          <a:p>
            <a:pPr marL="0" indent="0" algn="ctr">
              <a:buNone/>
            </a:pPr>
            <a:r>
              <a:rPr kumimoji="0" lang="en-US" altLang="en-US" sz="1700" b="1" i="0" u="none" strike="noStrike" cap="none" normalizeH="0" baseline="0" dirty="0">
                <a:ln>
                  <a:noFill/>
                </a:ln>
                <a:solidFill>
                  <a:schemeClr val="tx1"/>
                </a:solidFill>
                <a:effectLst/>
                <a:cs typeface="Arial" panose="020B0604020202020204" pitchFamily="34" charset="0"/>
              </a:rPr>
              <a:t>Dynamic Analysis</a:t>
            </a:r>
          </a:p>
          <a:p>
            <a:r>
              <a:rPr kumimoji="0" lang="en-US" altLang="en-US" sz="1700" i="0" u="none" strike="noStrike" cap="none" normalizeH="0" baseline="0" dirty="0">
                <a:ln>
                  <a:noFill/>
                </a:ln>
                <a:solidFill>
                  <a:schemeClr val="tx1"/>
                </a:solidFill>
                <a:effectLst/>
                <a:cs typeface="Arial" panose="020B0604020202020204" pitchFamily="34" charset="0"/>
              </a:rPr>
              <a:t>Sandbox Environment</a:t>
            </a:r>
          </a:p>
          <a:p>
            <a:r>
              <a:rPr kumimoji="0" lang="en-US" altLang="en-US" sz="1700" i="0" u="none" strike="noStrike" cap="none" normalizeH="0" baseline="0" dirty="0">
                <a:ln>
                  <a:noFill/>
                </a:ln>
                <a:solidFill>
                  <a:schemeClr val="tx1"/>
                </a:solidFill>
                <a:effectLst/>
                <a:cs typeface="Arial" panose="020B0604020202020204" pitchFamily="34" charset="0"/>
              </a:rPr>
              <a:t>Behavior Monitoring</a:t>
            </a:r>
          </a:p>
          <a:p>
            <a:r>
              <a:rPr kumimoji="0" lang="en-US" altLang="en-US" sz="1700" i="0" u="none" strike="noStrike" cap="none" normalizeH="0" baseline="0" dirty="0">
                <a:ln>
                  <a:noFill/>
                </a:ln>
                <a:solidFill>
                  <a:schemeClr val="tx1"/>
                </a:solidFill>
                <a:effectLst/>
                <a:cs typeface="Arial" panose="020B0604020202020204" pitchFamily="34" charset="0"/>
              </a:rPr>
              <a:t>Simulating User Interaction</a:t>
            </a:r>
          </a:p>
        </p:txBody>
      </p:sp>
      <p:sp>
        <p:nvSpPr>
          <p:cNvPr id="3" name="Content Placeholder 7">
            <a:extLst>
              <a:ext uri="{FF2B5EF4-FFF2-40B4-BE49-F238E27FC236}">
                <a16:creationId xmlns:a16="http://schemas.microsoft.com/office/drawing/2014/main" id="{00B43B15-15BC-83AB-7D64-C3813A19E8CE}"/>
              </a:ext>
            </a:extLst>
          </p:cNvPr>
          <p:cNvSpPr txBox="1">
            <a:spLocks/>
          </p:cNvSpPr>
          <p:nvPr/>
        </p:nvSpPr>
        <p:spPr>
          <a:xfrm>
            <a:off x="219641" y="2096330"/>
            <a:ext cx="3547872" cy="49487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600" b="1" dirty="0"/>
              <a:t>Problem</a:t>
            </a:r>
          </a:p>
          <a:p>
            <a:pPr marL="0" indent="0">
              <a:buFont typeface="Wingdings 3" charset="2"/>
              <a:buNone/>
            </a:pPr>
            <a:r>
              <a:rPr lang="en-US" sz="1600" dirty="0"/>
              <a:t>Traditional antivirus methods are ineffective against new malware on Android devices, as they rely on pre-existing signatures for detection.</a:t>
            </a:r>
          </a:p>
          <a:p>
            <a:pPr marL="0" indent="0" algn="ctr">
              <a:buFont typeface="Wingdings 3" charset="2"/>
              <a:buNone/>
            </a:pPr>
            <a:r>
              <a:rPr lang="en-US" sz="1600" b="1" dirty="0"/>
              <a:t>Solution</a:t>
            </a:r>
            <a:endParaRPr lang="en-US" sz="1600" dirty="0"/>
          </a:p>
          <a:p>
            <a:pPr marL="0" indent="0">
              <a:buFont typeface="Wingdings 3" charset="2"/>
              <a:buNone/>
            </a:pPr>
            <a:r>
              <a:rPr lang="en-US" sz="1600" dirty="0"/>
              <a:t> AASandbox system is proposed to detect malware in Android applications.</a:t>
            </a:r>
          </a:p>
        </p:txBody>
      </p:sp>
      <p:sp>
        <p:nvSpPr>
          <p:cNvPr id="6" name="Content Placeholder 8">
            <a:extLst>
              <a:ext uri="{FF2B5EF4-FFF2-40B4-BE49-F238E27FC236}">
                <a16:creationId xmlns:a16="http://schemas.microsoft.com/office/drawing/2014/main" id="{00F55C2A-AB60-5259-ECBE-564DB06B8AFC}"/>
              </a:ext>
            </a:extLst>
          </p:cNvPr>
          <p:cNvSpPr txBox="1">
            <a:spLocks/>
          </p:cNvSpPr>
          <p:nvPr/>
        </p:nvSpPr>
        <p:spPr>
          <a:xfrm>
            <a:off x="8068056" y="2096330"/>
            <a:ext cx="4123944" cy="52322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en-US" sz="1700" b="1" dirty="0">
                <a:solidFill>
                  <a:schemeClr val="tx1"/>
                </a:solidFill>
                <a:cs typeface="Arial" panose="020B0604020202020204" pitchFamily="34" charset="0"/>
              </a:rPr>
              <a:t>Result</a:t>
            </a:r>
            <a:r>
              <a:rPr lang="en-US" altLang="en-US" sz="1700" dirty="0">
                <a:solidFill>
                  <a:schemeClr val="tx1"/>
                </a:solidFill>
                <a:cs typeface="Arial" panose="020B0604020202020204" pitchFamily="34" charset="0"/>
              </a:rPr>
              <a:t> </a:t>
            </a:r>
          </a:p>
          <a:p>
            <a:r>
              <a:rPr lang="en-US" altLang="en-US" sz="1700" dirty="0">
                <a:solidFill>
                  <a:schemeClr val="tx1"/>
                </a:solidFill>
                <a:cs typeface="Arial" panose="020B0604020202020204" pitchFamily="34" charset="0"/>
              </a:rPr>
              <a:t>The AASandbox system successfully identifies malicious behavior, such as a self-written fork bomb that uses                  		`Runtime.exec()` </a:t>
            </a:r>
            <a:br>
              <a:rPr lang="en-US" altLang="en-US" sz="1700" dirty="0">
                <a:solidFill>
                  <a:schemeClr val="tx1"/>
                </a:solidFill>
                <a:cs typeface="Arial" panose="020B0604020202020204" pitchFamily="34" charset="0"/>
              </a:rPr>
            </a:br>
            <a:r>
              <a:rPr lang="en-US" altLang="en-US" sz="1700" dirty="0">
                <a:solidFill>
                  <a:schemeClr val="tx1"/>
                </a:solidFill>
                <a:cs typeface="Arial" panose="020B0604020202020204" pitchFamily="34" charset="0"/>
              </a:rPr>
              <a:t>to launch a Denial-of-Service attack, demonstrating the effectiveness of combining static and dynamic analysis for detecting both known and unknown malware.</a:t>
            </a:r>
          </a:p>
        </p:txBody>
      </p:sp>
      <p:pic>
        <p:nvPicPr>
          <p:cNvPr id="4" name="Google Shape;222;p1" descr="Logo, company name  Description automatically generated">
            <a:extLst>
              <a:ext uri="{FF2B5EF4-FFF2-40B4-BE49-F238E27FC236}">
                <a16:creationId xmlns:a16="http://schemas.microsoft.com/office/drawing/2014/main" id="{34DD54D3-B649-DC2C-8B48-FF1F9C326050}"/>
              </a:ext>
            </a:extLst>
          </p:cNvPr>
          <p:cNvPicPr preferRelativeResize="0"/>
          <p:nvPr/>
        </p:nvPicPr>
        <p:blipFill rotWithShape="1">
          <a:blip r:embed="rId2">
            <a:alphaModFix/>
          </a:blip>
          <a:srcRect/>
          <a:stretch/>
        </p:blipFill>
        <p:spPr>
          <a:xfrm>
            <a:off x="0" y="17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80674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999744" y="932873"/>
            <a:ext cx="8596668" cy="1320800"/>
          </a:xfrm>
        </p:spPr>
        <p:txBody>
          <a:bodyPr>
            <a:normAutofit/>
          </a:bodyPr>
          <a:lstStyle/>
          <a:p>
            <a:pPr algn="ctr"/>
            <a:r>
              <a:rPr lang="en-US" sz="2000" dirty="0"/>
              <a:t>Concept drift and cross-device behavior: Challenges and implications for effective android malware detection</a:t>
            </a:r>
            <a:endParaRPr lang="en-CA" sz="2000" dirty="0"/>
          </a:p>
        </p:txBody>
      </p:sp>
      <p:sp>
        <p:nvSpPr>
          <p:cNvPr id="8" name="Content Placeholder 7">
            <a:extLst>
              <a:ext uri="{FF2B5EF4-FFF2-40B4-BE49-F238E27FC236}">
                <a16:creationId xmlns:a16="http://schemas.microsoft.com/office/drawing/2014/main" id="{7FC2544C-2CBD-0A97-078A-26A4E2A9425D}"/>
              </a:ext>
            </a:extLst>
          </p:cNvPr>
          <p:cNvSpPr>
            <a:spLocks noGrp="1"/>
          </p:cNvSpPr>
          <p:nvPr>
            <p:ph sz="half" idx="1"/>
          </p:nvPr>
        </p:nvSpPr>
        <p:spPr>
          <a:xfrm>
            <a:off x="457046" y="1958922"/>
            <a:ext cx="3245442" cy="4759786"/>
          </a:xfrm>
        </p:spPr>
        <p:txBody>
          <a:bodyPr>
            <a:normAutofit/>
          </a:bodyPr>
          <a:lstStyle/>
          <a:p>
            <a:r>
              <a:rPr lang="en-US" sz="1600" dirty="0"/>
              <a:t>As malware threats evolve, detection systems must adapt to keep up.</a:t>
            </a:r>
          </a:p>
          <a:p>
            <a:r>
              <a:rPr lang="en-US" sz="1600" b="1" dirty="0"/>
              <a:t>Concept Drift</a:t>
            </a:r>
            <a:br>
              <a:rPr lang="en-US" sz="1600" b="1" dirty="0"/>
            </a:br>
            <a:r>
              <a:rPr lang="en-US" sz="1600" dirty="0"/>
              <a:t>Study focuses on understanding how the concept drift, occurred from 2011 to 2018.</a:t>
            </a:r>
          </a:p>
          <a:p>
            <a:r>
              <a:rPr lang="en-US" sz="1600" b="1" dirty="0"/>
              <a:t>Timestamp Accuracy</a:t>
            </a:r>
            <a:br>
              <a:rPr lang="en-US" sz="1600" b="1" dirty="0"/>
            </a:br>
            <a:r>
              <a:rPr lang="en-US" sz="1600" dirty="0"/>
              <a:t>Study suggests that currently used timestamp selection methods may not always be effective</a:t>
            </a:r>
            <a:endParaRPr lang="en-CA" sz="1600" dirty="0"/>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899500" y="1930400"/>
            <a:ext cx="3547872" cy="4759786"/>
          </a:xfrm>
        </p:spPr>
        <p:txBody>
          <a:bodyPr>
            <a:normAutofit/>
          </a:bodyPr>
          <a:lstStyle/>
          <a:p>
            <a:r>
              <a:rPr kumimoji="0" lang="en-US" altLang="en-US" sz="1600" b="1" i="0" u="none" strike="noStrike" cap="none" normalizeH="0" baseline="0" dirty="0">
                <a:ln>
                  <a:noFill/>
                </a:ln>
                <a:solidFill>
                  <a:schemeClr val="tx1"/>
                </a:solidFill>
                <a:effectLst/>
                <a:cs typeface="Arial" panose="020B0604020202020204" pitchFamily="34" charset="0"/>
              </a:rPr>
              <a:t>Real vs. Emulator Devices</a:t>
            </a:r>
            <a:r>
              <a:rPr kumimoji="0" lang="en-US" altLang="en-US" sz="1600" b="0" i="0" u="none" strike="noStrike" cap="none" normalizeH="0" baseline="0" dirty="0">
                <a:ln>
                  <a:noFill/>
                </a:ln>
                <a:solidFill>
                  <a:schemeClr val="tx1"/>
                </a:solidFill>
                <a:effectLst/>
                <a:cs typeface="Arial" panose="020B0604020202020204" pitchFamily="34" charset="0"/>
              </a:rPr>
              <a:t> </a:t>
            </a:r>
            <a:r>
              <a:rPr lang="en-US" altLang="en-US" sz="1600" dirty="0">
                <a:solidFill>
                  <a:schemeClr val="tx1"/>
                </a:solidFill>
                <a:cs typeface="Arial" panose="020B0604020202020204" pitchFamily="34" charset="0"/>
              </a:rPr>
              <a:t>S</a:t>
            </a:r>
            <a:r>
              <a:rPr kumimoji="0" lang="en-US" altLang="en-US" sz="1600" b="0" i="0" u="none" strike="noStrike" cap="none" normalizeH="0" baseline="0" dirty="0">
                <a:ln>
                  <a:noFill/>
                </a:ln>
                <a:solidFill>
                  <a:schemeClr val="tx1"/>
                </a:solidFill>
                <a:effectLst/>
                <a:cs typeface="Arial" panose="020B0604020202020204" pitchFamily="34" charset="0"/>
              </a:rPr>
              <a:t>ignificant disparities between data collected from real devices and emulators. </a:t>
            </a:r>
            <a:br>
              <a:rPr kumimoji="0" lang="en-US" altLang="en-US" sz="1600" b="0" i="0" u="none" strike="noStrike" cap="none" normalizeH="0" baseline="0" dirty="0">
                <a:ln>
                  <a:noFill/>
                </a:ln>
                <a:solidFill>
                  <a:schemeClr val="tx1"/>
                </a:solidFill>
                <a:effectLst/>
                <a:cs typeface="Arial" panose="020B0604020202020204" pitchFamily="34" charset="0"/>
              </a:rPr>
            </a:br>
            <a:r>
              <a:rPr kumimoji="0" lang="en-US" altLang="en-US" sz="1600" b="0" i="0" u="none" strike="noStrike" cap="none" normalizeH="0" baseline="0" dirty="0">
                <a:ln>
                  <a:noFill/>
                </a:ln>
                <a:solidFill>
                  <a:schemeClr val="tx1"/>
                </a:solidFill>
                <a:effectLst/>
                <a:cs typeface="Arial" panose="020B0604020202020204" pitchFamily="34" charset="0"/>
              </a:rPr>
              <a:t>Mixing data from different sources may lead to misleading findings</a:t>
            </a:r>
            <a:endParaRPr lang="en-US" altLang="en-US" sz="1600" dirty="0">
              <a:solidFill>
                <a:schemeClr val="tx1"/>
              </a:solidFill>
              <a:cs typeface="Arial" panose="020B0604020202020204" pitchFamily="34" charset="0"/>
            </a:endParaRPr>
          </a:p>
          <a:p>
            <a:r>
              <a:rPr kumimoji="0" lang="en-US" altLang="en-US" sz="1600" b="1" i="0" u="none" strike="noStrike" cap="none" normalizeH="0" baseline="0" dirty="0">
                <a:ln>
                  <a:noFill/>
                </a:ln>
                <a:solidFill>
                  <a:schemeClr val="tx1"/>
                </a:solidFill>
                <a:effectLst/>
                <a:cs typeface="Arial" panose="020B0604020202020204" pitchFamily="34" charset="0"/>
              </a:rPr>
              <a:t>Data Collection Environment</a:t>
            </a:r>
            <a:br>
              <a:rPr kumimoji="0" lang="en-US" altLang="en-US" sz="1600" b="1" i="0" u="none" strike="noStrike" cap="none" normalizeH="0" baseline="0" dirty="0">
                <a:ln>
                  <a:noFill/>
                </a:ln>
                <a:solidFill>
                  <a:schemeClr val="tx1"/>
                </a:solidFill>
                <a:effectLst/>
                <a:cs typeface="Arial" panose="020B0604020202020204" pitchFamily="34" charset="0"/>
              </a:rPr>
            </a:br>
            <a:r>
              <a:rPr kumimoji="0" lang="en-US" altLang="en-US" sz="1600" b="0" i="0" u="none" strike="noStrike" cap="none" normalizeH="0" baseline="0" dirty="0">
                <a:ln>
                  <a:noFill/>
                </a:ln>
                <a:solidFill>
                  <a:schemeClr val="tx1"/>
                </a:solidFill>
                <a:effectLst/>
                <a:cs typeface="Arial" panose="020B0604020202020204" pitchFamily="34" charset="0"/>
              </a:rPr>
              <a:t>The environment in which data is collected has a big impact on the results. For example, an emulator might record fewer system calls than a real device. </a:t>
            </a:r>
            <a:endParaRPr lang="en-CA" sz="1600" dirty="0"/>
          </a:p>
        </p:txBody>
      </p:sp>
      <p:sp>
        <p:nvSpPr>
          <p:cNvPr id="12" name="Content Placeholder 8">
            <a:extLst>
              <a:ext uri="{FF2B5EF4-FFF2-40B4-BE49-F238E27FC236}">
                <a16:creationId xmlns:a16="http://schemas.microsoft.com/office/drawing/2014/main" id="{E4AC1572-25AE-DE65-166B-E18DA9EE4C22}"/>
              </a:ext>
            </a:extLst>
          </p:cNvPr>
          <p:cNvSpPr txBox="1">
            <a:spLocks/>
          </p:cNvSpPr>
          <p:nvPr/>
        </p:nvSpPr>
        <p:spPr>
          <a:xfrm>
            <a:off x="7644384" y="1930400"/>
            <a:ext cx="3547872" cy="4759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altLang="en-US" sz="1600" b="1" dirty="0">
                <a:solidFill>
                  <a:schemeClr val="tx1"/>
                </a:solidFill>
                <a:cs typeface="Arial" panose="020B0604020202020204" pitchFamily="34" charset="0"/>
              </a:rPr>
              <a:t>Tracking Evolution</a:t>
            </a:r>
            <a:r>
              <a:rPr lang="en-US" altLang="en-US" sz="1600" dirty="0">
                <a:solidFill>
                  <a:schemeClr val="tx1"/>
                </a:solidFill>
                <a:cs typeface="Arial" panose="020B0604020202020204" pitchFamily="34" charset="0"/>
              </a:rPr>
              <a:t> </a:t>
            </a:r>
            <a:br>
              <a:rPr lang="en-US" altLang="en-US" sz="1600" dirty="0">
                <a:solidFill>
                  <a:schemeClr val="tx1"/>
                </a:solidFill>
                <a:cs typeface="Arial" panose="020B0604020202020204" pitchFamily="34" charset="0"/>
              </a:rPr>
            </a:br>
            <a:r>
              <a:rPr lang="en-US" altLang="en-US" sz="1600" dirty="0">
                <a:solidFill>
                  <a:schemeClr val="tx1"/>
                </a:solidFill>
                <a:cs typeface="Arial" panose="020B0604020202020204" pitchFamily="34" charset="0"/>
              </a:rPr>
              <a:t>The study uses a global interpretation method to track the evolution of Android apps</a:t>
            </a:r>
            <a:br>
              <a:rPr lang="en-US" altLang="en-US" sz="1600" dirty="0">
                <a:solidFill>
                  <a:schemeClr val="tx1"/>
                </a:solidFill>
                <a:cs typeface="Arial" panose="020B0604020202020204" pitchFamily="34" charset="0"/>
              </a:rPr>
            </a:br>
            <a:r>
              <a:rPr lang="en-US" altLang="en-US" sz="1600" dirty="0">
                <a:solidFill>
                  <a:schemeClr val="tx1"/>
                </a:solidFill>
                <a:cs typeface="Arial" panose="020B0604020202020204" pitchFamily="34" charset="0"/>
              </a:rPr>
              <a:t>and malware</a:t>
            </a:r>
            <a:br>
              <a:rPr lang="en-US" altLang="en-US" sz="1600" dirty="0">
                <a:solidFill>
                  <a:schemeClr val="tx1"/>
                </a:solidFill>
                <a:cs typeface="Arial" panose="020B0604020202020204" pitchFamily="34" charset="0"/>
              </a:rPr>
            </a:br>
            <a:endParaRPr lang="en-US" altLang="en-US" sz="1600" dirty="0">
              <a:solidFill>
                <a:schemeClr val="tx1"/>
              </a:solidFill>
              <a:cs typeface="Arial" panose="020B0604020202020204" pitchFamily="34" charset="0"/>
            </a:endParaRPr>
          </a:p>
          <a:p>
            <a:r>
              <a:rPr lang="en-US" altLang="en-US" sz="1600" b="1" dirty="0">
                <a:solidFill>
                  <a:schemeClr val="tx1"/>
                </a:solidFill>
                <a:cs typeface="Arial" panose="020B0604020202020204" pitchFamily="34" charset="0"/>
              </a:rPr>
              <a:t>Conclusion</a:t>
            </a:r>
            <a:br>
              <a:rPr lang="en-US" altLang="en-US" sz="1600" dirty="0">
                <a:solidFill>
                  <a:schemeClr val="tx1"/>
                </a:solidFill>
                <a:cs typeface="Arial" panose="020B0604020202020204" pitchFamily="34" charset="0"/>
              </a:rPr>
            </a:br>
            <a:r>
              <a:rPr lang="en-US" altLang="en-US" sz="1600" dirty="0">
                <a:solidFill>
                  <a:schemeClr val="tx1"/>
                </a:solidFill>
                <a:cs typeface="Arial" panose="020B0604020202020204" pitchFamily="34" charset="0"/>
              </a:rPr>
              <a:t>To maintain effective malware detection, it’s essential to adapt to changes in data patterns and consider the differences between testing environments</a:t>
            </a:r>
            <a:br>
              <a:rPr lang="en-US" altLang="en-US" dirty="0">
                <a:solidFill>
                  <a:schemeClr val="tx1"/>
                </a:solidFill>
                <a:latin typeface="Arial" panose="020B0604020202020204" pitchFamily="34" charset="0"/>
              </a:rPr>
            </a:br>
            <a:endParaRPr lang="en-CA" dirty="0"/>
          </a:p>
        </p:txBody>
      </p:sp>
      <p:pic>
        <p:nvPicPr>
          <p:cNvPr id="13" name="Google Shape;222;p1" descr="Logo, company name  Description automatically generated">
            <a:extLst>
              <a:ext uri="{FF2B5EF4-FFF2-40B4-BE49-F238E27FC236}">
                <a16:creationId xmlns:a16="http://schemas.microsoft.com/office/drawing/2014/main" id="{67B93B21-5754-F6B4-FDE1-495E10CC9FE5}"/>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1286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360825" y="1000024"/>
            <a:ext cx="8596668" cy="725424"/>
          </a:xfrm>
        </p:spPr>
        <p:txBody>
          <a:bodyPr>
            <a:normAutofit/>
          </a:bodyPr>
          <a:lstStyle/>
          <a:p>
            <a:pPr algn="ctr"/>
            <a:r>
              <a:rPr lang="en-US" sz="2000" dirty="0"/>
              <a:t>A Survey on Recent Advances in Malicious Applications Analysis and Detection Techniques for Smartphones</a:t>
            </a:r>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4662100" y="2190577"/>
            <a:ext cx="6098263" cy="5232227"/>
          </a:xfrm>
        </p:spPr>
        <p:txBody>
          <a:bodyPr>
            <a:normAutofit/>
          </a:bodyPr>
          <a:lstStyle/>
          <a:p>
            <a:pPr marL="0" indent="0" algn="ctr">
              <a:buNone/>
            </a:pPr>
            <a:r>
              <a:rPr kumimoji="0" lang="en-US" altLang="en-US" sz="1700" b="1" i="0" u="none" strike="noStrike" cap="none" normalizeH="0" baseline="0" dirty="0">
                <a:ln>
                  <a:noFill/>
                </a:ln>
                <a:solidFill>
                  <a:schemeClr val="tx1"/>
                </a:solidFill>
                <a:effectLst/>
                <a:cs typeface="Arial" panose="020B0604020202020204" pitchFamily="34" charset="0"/>
              </a:rPr>
              <a:t>Key contributions of the paper</a:t>
            </a:r>
            <a:endParaRPr kumimoji="0" lang="en-US" altLang="en-US" sz="1700" i="0" u="none" strike="noStrike" cap="none" normalizeH="0" baseline="0" dirty="0">
              <a:ln>
                <a:noFill/>
              </a:ln>
              <a:solidFill>
                <a:schemeClr val="tx1"/>
              </a:solidFill>
              <a:effectLst/>
              <a:cs typeface="Arial" panose="020B0604020202020204" pitchFamily="34" charset="0"/>
            </a:endParaRPr>
          </a:p>
          <a:p>
            <a:r>
              <a:rPr kumimoji="0" lang="en-US" altLang="en-US" sz="1700" i="0" u="none" strike="noStrike" cap="none" normalizeH="0" baseline="0" dirty="0">
                <a:ln>
                  <a:noFill/>
                </a:ln>
                <a:solidFill>
                  <a:schemeClr val="tx1"/>
                </a:solidFill>
                <a:effectLst/>
                <a:cs typeface="Arial" panose="020B0604020202020204" pitchFamily="34" charset="0"/>
              </a:rPr>
              <a:t>A focus on advanced detection techniques specifically designed for smartphones.</a:t>
            </a:r>
          </a:p>
          <a:p>
            <a:r>
              <a:rPr kumimoji="0" lang="en-US" altLang="en-US" sz="1700" i="0" u="none" strike="noStrike" cap="none" normalizeH="0" baseline="0" dirty="0">
                <a:ln>
                  <a:noFill/>
                </a:ln>
                <a:solidFill>
                  <a:schemeClr val="tx1"/>
                </a:solidFill>
                <a:effectLst/>
                <a:cs typeface="Arial" panose="020B0604020202020204" pitchFamily="34" charset="0"/>
              </a:rPr>
              <a:t>The formulation of a generic detection framework for mapping existing anti-malware solutions.</a:t>
            </a:r>
          </a:p>
          <a:p>
            <a:r>
              <a:rPr kumimoji="0" lang="en-US" altLang="en-US" sz="1700" i="0" u="none" strike="noStrike" cap="none" normalizeH="0" baseline="0" dirty="0">
                <a:ln>
                  <a:noFill/>
                </a:ln>
                <a:solidFill>
                  <a:schemeClr val="tx1"/>
                </a:solidFill>
                <a:effectLst/>
                <a:cs typeface="Arial" panose="020B0604020202020204" pitchFamily="34" charset="0"/>
              </a:rPr>
              <a:t>A discussion on emerging techniques that can improve smartphone security and privacy.</a:t>
            </a:r>
          </a:p>
          <a:p>
            <a:r>
              <a:rPr kumimoji="0" lang="en-US" altLang="en-US" sz="1700" i="0" u="none" strike="noStrike" cap="none" normalizeH="0" baseline="0" dirty="0">
                <a:ln>
                  <a:noFill/>
                </a:ln>
                <a:solidFill>
                  <a:schemeClr val="tx1"/>
                </a:solidFill>
                <a:effectLst/>
                <a:cs typeface="Arial" panose="020B0604020202020204" pitchFamily="34" charset="0"/>
              </a:rPr>
              <a:t>A detailed survey of recently developed tools and their relative strengths and weaknesses.</a:t>
            </a:r>
          </a:p>
        </p:txBody>
      </p:sp>
      <p:sp>
        <p:nvSpPr>
          <p:cNvPr id="3" name="Content Placeholder 7">
            <a:extLst>
              <a:ext uri="{FF2B5EF4-FFF2-40B4-BE49-F238E27FC236}">
                <a16:creationId xmlns:a16="http://schemas.microsoft.com/office/drawing/2014/main" id="{00B43B15-15BC-83AB-7D64-C3813A19E8CE}"/>
              </a:ext>
            </a:extLst>
          </p:cNvPr>
          <p:cNvSpPr txBox="1">
            <a:spLocks/>
          </p:cNvSpPr>
          <p:nvPr/>
        </p:nvSpPr>
        <p:spPr>
          <a:xfrm>
            <a:off x="374904" y="1909236"/>
            <a:ext cx="4040078" cy="494876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Font typeface="Wingdings 3" charset="2"/>
              <a:buNone/>
            </a:pPr>
            <a:r>
              <a:rPr lang="en-US" sz="1600" b="1" dirty="0"/>
              <a:t>Approaches</a:t>
            </a:r>
            <a:endParaRPr lang="en-US" sz="1600" dirty="0"/>
          </a:p>
          <a:p>
            <a:r>
              <a:rPr lang="en-US" sz="1600" dirty="0"/>
              <a:t>emphasizes the growing importance of smartphones as central devices for accessing connected services, which makes them attractive targets for malicious actors.</a:t>
            </a:r>
          </a:p>
          <a:p>
            <a:r>
              <a:rPr lang="en-US" sz="1600" dirty="0"/>
              <a:t>The article discusses the limitations of traditional signature-based anti-malware techniques, particularly in dealing with novel and polymorphic malware, and highlights the shift towards more intelligent, behavior-based detection methods.</a:t>
            </a:r>
          </a:p>
        </p:txBody>
      </p:sp>
      <p:pic>
        <p:nvPicPr>
          <p:cNvPr id="4" name="Google Shape;222;p1" descr="Logo, company name  Description automatically generated">
            <a:extLst>
              <a:ext uri="{FF2B5EF4-FFF2-40B4-BE49-F238E27FC236}">
                <a16:creationId xmlns:a16="http://schemas.microsoft.com/office/drawing/2014/main" id="{24971DC3-903B-323A-CE53-DE976DCFF854}"/>
              </a:ext>
            </a:extLst>
          </p:cNvPr>
          <p:cNvPicPr preferRelativeResize="0"/>
          <p:nvPr/>
        </p:nvPicPr>
        <p:blipFill rotWithShape="1">
          <a:blip r:embed="rId2">
            <a:alphaModFix/>
          </a:blip>
          <a:srcRect/>
          <a:stretch/>
        </p:blipFill>
        <p:spPr>
          <a:xfrm>
            <a:off x="-26015"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43425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213043" y="1136072"/>
            <a:ext cx="8596668" cy="725424"/>
          </a:xfrm>
        </p:spPr>
        <p:txBody>
          <a:bodyPr>
            <a:normAutofit/>
          </a:bodyPr>
          <a:lstStyle/>
          <a:p>
            <a:pPr algn="ctr"/>
            <a:r>
              <a:rPr lang="en-US" sz="2000" dirty="0"/>
              <a:t>Detection of Android Malicious Apps Based on the Sensitive Behaviors</a:t>
            </a:r>
          </a:p>
        </p:txBody>
      </p:sp>
      <p:sp>
        <p:nvSpPr>
          <p:cNvPr id="8" name="Content Placeholder 7">
            <a:extLst>
              <a:ext uri="{FF2B5EF4-FFF2-40B4-BE49-F238E27FC236}">
                <a16:creationId xmlns:a16="http://schemas.microsoft.com/office/drawing/2014/main" id="{7FC2544C-2CBD-0A97-078A-26A4E2A9425D}"/>
              </a:ext>
            </a:extLst>
          </p:cNvPr>
          <p:cNvSpPr>
            <a:spLocks noGrp="1"/>
          </p:cNvSpPr>
          <p:nvPr>
            <p:ph sz="half" idx="1"/>
          </p:nvPr>
        </p:nvSpPr>
        <p:spPr>
          <a:xfrm>
            <a:off x="438575" y="2099772"/>
            <a:ext cx="3245442" cy="4759786"/>
          </a:xfrm>
        </p:spPr>
        <p:txBody>
          <a:bodyPr>
            <a:normAutofit lnSpcReduction="10000"/>
          </a:bodyPr>
          <a:lstStyle/>
          <a:p>
            <a:r>
              <a:rPr lang="en-US" sz="1600" b="1" dirty="0"/>
              <a:t>EXISTING SYSTEM</a:t>
            </a:r>
            <a:br>
              <a:rPr lang="en-US" sz="1600" dirty="0"/>
            </a:br>
            <a:r>
              <a:rPr lang="en-US" sz="1600" dirty="0"/>
              <a:t>Low detection accuracy is caused by behavior features that are derived from a single source ,and the method of detection is overly intricate, is unsuitable for smartphones with low processing speeds.</a:t>
            </a:r>
          </a:p>
          <a:p>
            <a:r>
              <a:rPr lang="en-US" sz="1600" b="1" dirty="0"/>
              <a:t>PROPOSED SYSTEM</a:t>
            </a:r>
            <a:br>
              <a:rPr lang="en-US" sz="1600" dirty="0"/>
            </a:br>
            <a:r>
              <a:rPr lang="en-US" sz="1600" dirty="0"/>
              <a:t>This paper proposes a multi-correlation analysis of Android malware's sensitive behaviors, identifying multi-source features using machine learning techniques, irrespective of the malware's origin from Java, JNI, or native code execution.</a:t>
            </a:r>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59722" y="2098214"/>
            <a:ext cx="3547872" cy="4759786"/>
          </a:xfrm>
        </p:spPr>
        <p:txBody>
          <a:bodyPr>
            <a:normAutofit lnSpcReduction="10000"/>
          </a:bodyPr>
          <a:lstStyle/>
          <a:p>
            <a:pPr marL="0" indent="0" algn="ctr">
              <a:buNone/>
            </a:pPr>
            <a:r>
              <a:rPr kumimoji="0" lang="en-US" altLang="en-US" sz="1600" b="1" i="0" u="none" strike="noStrike" cap="none" normalizeH="0" baseline="0" dirty="0">
                <a:ln>
                  <a:noFill/>
                </a:ln>
                <a:solidFill>
                  <a:schemeClr val="tx1"/>
                </a:solidFill>
                <a:effectLst/>
                <a:cs typeface="Arial" panose="020B0604020202020204" pitchFamily="34" charset="0"/>
              </a:rPr>
              <a:t> Methodologies</a:t>
            </a:r>
          </a:p>
          <a:p>
            <a:r>
              <a:rPr kumimoji="0" lang="en-US" altLang="en-US" sz="1600" i="0" u="none" strike="noStrike" cap="none" normalizeH="0" baseline="0" dirty="0">
                <a:ln>
                  <a:noFill/>
                </a:ln>
                <a:solidFill>
                  <a:schemeClr val="tx1"/>
                </a:solidFill>
                <a:effectLst/>
                <a:cs typeface="Arial" panose="020B0604020202020204" pitchFamily="34" charset="0"/>
              </a:rPr>
              <a:t>Corresponding to a hierarchical system of Android, sensitive behaviors cover to the application API calls, native code execution functions and system calls in kernel.</a:t>
            </a:r>
          </a:p>
          <a:p>
            <a:r>
              <a:rPr kumimoji="0" lang="en-US" altLang="en-US" sz="1600" i="0" u="none" strike="noStrike" cap="none" normalizeH="0" baseline="0" dirty="0">
                <a:ln>
                  <a:noFill/>
                </a:ln>
                <a:solidFill>
                  <a:schemeClr val="tx1"/>
                </a:solidFill>
                <a:effectLst/>
                <a:cs typeface="Arial" panose="020B0604020202020204" pitchFamily="34" charset="0"/>
              </a:rPr>
              <a:t>We implement malware detection by learning-base approaches, such as Support Vector Machines. Given vectors of two classes (benign and malicious) as training data, a linear SVM determines a hyperplane that separates both classes with maximal margin.</a:t>
            </a:r>
          </a:p>
        </p:txBody>
      </p:sp>
      <p:sp>
        <p:nvSpPr>
          <p:cNvPr id="12" name="Content Placeholder 8">
            <a:extLst>
              <a:ext uri="{FF2B5EF4-FFF2-40B4-BE49-F238E27FC236}">
                <a16:creationId xmlns:a16="http://schemas.microsoft.com/office/drawing/2014/main" id="{E4AC1572-25AE-DE65-166B-E18DA9EE4C22}"/>
              </a:ext>
            </a:extLst>
          </p:cNvPr>
          <p:cNvSpPr txBox="1">
            <a:spLocks/>
          </p:cNvSpPr>
          <p:nvPr/>
        </p:nvSpPr>
        <p:spPr>
          <a:xfrm>
            <a:off x="7644384" y="2033558"/>
            <a:ext cx="3547872" cy="4759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en-US" sz="1600" b="1" dirty="0">
                <a:solidFill>
                  <a:schemeClr val="tx1"/>
                </a:solidFill>
                <a:cs typeface="Arial" panose="020B0604020202020204" pitchFamily="34" charset="0"/>
              </a:rPr>
              <a:t>Summary</a:t>
            </a:r>
          </a:p>
          <a:p>
            <a:pPr marL="0" indent="0">
              <a:buNone/>
            </a:pPr>
            <a:br>
              <a:rPr lang="en-US" altLang="en-US" sz="1600" dirty="0">
                <a:solidFill>
                  <a:schemeClr val="tx1"/>
                </a:solidFill>
                <a:cs typeface="Arial" panose="020B0604020202020204" pitchFamily="34" charset="0"/>
              </a:rPr>
            </a:br>
            <a:r>
              <a:rPr lang="en-US" altLang="en-US" sz="1600" dirty="0">
                <a:solidFill>
                  <a:schemeClr val="tx1"/>
                </a:solidFill>
                <a:cs typeface="Arial" panose="020B0604020202020204" pitchFamily="34" charset="0"/>
              </a:rPr>
              <a:t>In an evaluation with 4,800 applications and 1,400 malware samples, sensitive behavior feature model outperforms several related approaches and detects 96% of the malware.</a:t>
            </a:r>
          </a:p>
        </p:txBody>
      </p:sp>
      <p:pic>
        <p:nvPicPr>
          <p:cNvPr id="3" name="Google Shape;222;p1" descr="Logo, company name  Description automatically generated">
            <a:extLst>
              <a:ext uri="{FF2B5EF4-FFF2-40B4-BE49-F238E27FC236}">
                <a16:creationId xmlns:a16="http://schemas.microsoft.com/office/drawing/2014/main" id="{31D749C2-46F7-A37E-B8AC-A53119E486F8}"/>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24402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D864-80AE-F5C5-30F8-A546CEA6D0F1}"/>
              </a:ext>
            </a:extLst>
          </p:cNvPr>
          <p:cNvSpPr>
            <a:spLocks noGrp="1"/>
          </p:cNvSpPr>
          <p:nvPr>
            <p:ph type="title"/>
          </p:nvPr>
        </p:nvSpPr>
        <p:spPr>
          <a:xfrm>
            <a:off x="1416243" y="829056"/>
            <a:ext cx="8596668" cy="725424"/>
          </a:xfrm>
        </p:spPr>
        <p:txBody>
          <a:bodyPr>
            <a:normAutofit/>
          </a:bodyPr>
          <a:lstStyle/>
          <a:p>
            <a:pPr algn="ctr"/>
            <a:r>
              <a:rPr lang="en-US" sz="2000" dirty="0"/>
              <a:t>Detection of Android Malicious Apps Based on the Sensitive Behaviors</a:t>
            </a:r>
          </a:p>
        </p:txBody>
      </p:sp>
      <p:sp>
        <p:nvSpPr>
          <p:cNvPr id="8" name="Content Placeholder 7">
            <a:extLst>
              <a:ext uri="{FF2B5EF4-FFF2-40B4-BE49-F238E27FC236}">
                <a16:creationId xmlns:a16="http://schemas.microsoft.com/office/drawing/2014/main" id="{7FC2544C-2CBD-0A97-078A-26A4E2A9425D}"/>
              </a:ext>
            </a:extLst>
          </p:cNvPr>
          <p:cNvSpPr>
            <a:spLocks noGrp="1"/>
          </p:cNvSpPr>
          <p:nvPr>
            <p:ph sz="half" idx="1"/>
          </p:nvPr>
        </p:nvSpPr>
        <p:spPr>
          <a:xfrm>
            <a:off x="237745" y="1488614"/>
            <a:ext cx="3547872" cy="3814906"/>
          </a:xfrm>
        </p:spPr>
        <p:txBody>
          <a:bodyPr>
            <a:noAutofit/>
          </a:bodyPr>
          <a:lstStyle/>
          <a:p>
            <a:pPr marL="0" indent="0" algn="ctr">
              <a:buNone/>
            </a:pPr>
            <a:r>
              <a:rPr lang="en-US" sz="1600" b="1" dirty="0"/>
              <a:t>Approaches</a:t>
            </a:r>
          </a:p>
          <a:p>
            <a:r>
              <a:rPr lang="en-US" sz="1600" b="1" dirty="0"/>
              <a:t>Permission-based Approaches: </a:t>
            </a:r>
            <a:r>
              <a:rPr lang="en-US" sz="1600" dirty="0"/>
              <a:t> concentrate on scrutinizing the permissions apps request. </a:t>
            </a:r>
          </a:p>
          <a:p>
            <a:r>
              <a:rPr lang="en-US" sz="1600" b="1" dirty="0"/>
              <a:t>Pros</a:t>
            </a:r>
            <a:r>
              <a:rPr lang="en-US" sz="1600" dirty="0"/>
              <a:t>: Easy to implement and understand      </a:t>
            </a:r>
            <a:br>
              <a:rPr lang="en-US" sz="1600" dirty="0"/>
            </a:br>
            <a:r>
              <a:rPr lang="en-US" sz="1600" b="1" dirty="0"/>
              <a:t>Cons</a:t>
            </a:r>
            <a:r>
              <a:rPr lang="en-US" sz="1600" dirty="0"/>
              <a:t>: Unable to defeat malware, ignores runtime behavior.</a:t>
            </a:r>
          </a:p>
          <a:p>
            <a:r>
              <a:rPr lang="en-US" sz="1600" b="1" dirty="0"/>
              <a:t>Behavior-based Approaches</a:t>
            </a:r>
            <a:r>
              <a:rPr lang="en-US" sz="1600" dirty="0"/>
              <a:t>: Using API calls, system calls, and dynamic code execution as examples.</a:t>
            </a:r>
          </a:p>
          <a:p>
            <a:r>
              <a:rPr lang="en-US" sz="1600" b="1" dirty="0"/>
              <a:t>Pros</a:t>
            </a:r>
            <a:r>
              <a:rPr lang="en-US" sz="1600" dirty="0"/>
              <a:t>: capture dynamic behaviors that static miss.</a:t>
            </a:r>
            <a:br>
              <a:rPr lang="en-US" sz="1600" dirty="0"/>
            </a:br>
            <a:r>
              <a:rPr lang="en-US" sz="1600" b="1" dirty="0"/>
              <a:t>Cons</a:t>
            </a:r>
            <a:r>
              <a:rPr lang="en-US" sz="1600" dirty="0"/>
              <a:t>: Computationally intensive, requiring more resources.</a:t>
            </a:r>
          </a:p>
        </p:txBody>
      </p:sp>
      <p:sp>
        <p:nvSpPr>
          <p:cNvPr id="9" name="Content Placeholder 8">
            <a:extLst>
              <a:ext uri="{FF2B5EF4-FFF2-40B4-BE49-F238E27FC236}">
                <a16:creationId xmlns:a16="http://schemas.microsoft.com/office/drawing/2014/main" id="{7F5FEE5C-65C7-99B4-59CB-AEF9EE90E1E9}"/>
              </a:ext>
            </a:extLst>
          </p:cNvPr>
          <p:cNvSpPr>
            <a:spLocks noGrp="1"/>
          </p:cNvSpPr>
          <p:nvPr>
            <p:ph sz="half" idx="2"/>
          </p:nvPr>
        </p:nvSpPr>
        <p:spPr>
          <a:xfrm>
            <a:off x="3922776" y="1488612"/>
            <a:ext cx="4123944" cy="5232227"/>
          </a:xfrm>
        </p:spPr>
        <p:txBody>
          <a:bodyPr>
            <a:normAutofit fontScale="92500" lnSpcReduction="20000"/>
          </a:bodyPr>
          <a:lstStyle/>
          <a:p>
            <a:pPr marL="0" indent="0" algn="ctr">
              <a:buNone/>
            </a:pPr>
            <a:r>
              <a:rPr kumimoji="0" lang="en-US" altLang="en-US" sz="1600" b="1" i="0" u="none" strike="noStrike" cap="none" normalizeH="0" baseline="0" dirty="0">
                <a:ln>
                  <a:noFill/>
                </a:ln>
                <a:solidFill>
                  <a:schemeClr val="tx1"/>
                </a:solidFill>
                <a:effectLst/>
                <a:cs typeface="Arial" panose="020B0604020202020204" pitchFamily="34" charset="0"/>
              </a:rPr>
              <a:t> Methodologies</a:t>
            </a:r>
          </a:p>
          <a:p>
            <a:r>
              <a:rPr kumimoji="0" lang="en-US" altLang="en-US" sz="1700" b="1" i="0" u="none" strike="noStrike" cap="none" normalizeH="0" baseline="0" dirty="0">
                <a:ln>
                  <a:noFill/>
                </a:ln>
                <a:solidFill>
                  <a:schemeClr val="tx1"/>
                </a:solidFill>
                <a:effectLst/>
                <a:cs typeface="Arial" panose="020B0604020202020204" pitchFamily="34" charset="0"/>
              </a:rPr>
              <a:t>Sensitive Behavior Feature Vector (SBFV)</a:t>
            </a:r>
            <a:r>
              <a:rPr kumimoji="0" lang="en-US" altLang="en-US" sz="1700" i="0" u="none" strike="noStrike" cap="none" normalizeH="0" baseline="0" dirty="0">
                <a:ln>
                  <a:noFill/>
                </a:ln>
                <a:solidFill>
                  <a:schemeClr val="tx1"/>
                </a:solidFill>
                <a:effectLst/>
                <a:cs typeface="Arial" panose="020B0604020202020204" pitchFamily="34" charset="0"/>
              </a:rPr>
              <a:t>:</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i="0" u="none" strike="noStrike" cap="none" normalizeH="0" baseline="0" dirty="0">
                <a:ln>
                  <a:noFill/>
                </a:ln>
                <a:solidFill>
                  <a:schemeClr val="tx1"/>
                </a:solidFill>
                <a:effectLst/>
                <a:cs typeface="Arial" panose="020B0604020202020204" pitchFamily="34" charset="0"/>
              </a:rPr>
              <a:t>A framework that combines sensitive behavior features from API calls, native code dynamic execution, and system calls into a single feature vector for machine learning-based detection.</a:t>
            </a:r>
          </a:p>
          <a:p>
            <a:r>
              <a:rPr kumimoji="0" lang="en-US" altLang="en-US" sz="1700" b="1" i="0" u="none" strike="noStrike" cap="none" normalizeH="0" baseline="0" dirty="0">
                <a:ln>
                  <a:noFill/>
                </a:ln>
                <a:solidFill>
                  <a:schemeClr val="tx1"/>
                </a:solidFill>
                <a:effectLst/>
                <a:cs typeface="Arial" panose="020B0604020202020204" pitchFamily="34" charset="0"/>
              </a:rPr>
              <a:t>Pros</a:t>
            </a:r>
            <a:r>
              <a:rPr kumimoji="0" lang="en-US" altLang="en-US" sz="1700" i="0" u="none" strike="noStrike" cap="none" normalizeH="0" baseline="0" dirty="0">
                <a:ln>
                  <a:noFill/>
                </a:ln>
                <a:solidFill>
                  <a:schemeClr val="tx1"/>
                </a:solidFill>
                <a:effectLst/>
                <a:cs typeface="Arial" panose="020B0604020202020204" pitchFamily="34" charset="0"/>
              </a:rPr>
              <a:t>: High detection accuracy (up to 96% in experiments); effective against advanced malware families.</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b="1" i="0" u="none" strike="noStrike" cap="none" normalizeH="0" baseline="0" dirty="0">
                <a:ln>
                  <a:noFill/>
                </a:ln>
                <a:solidFill>
                  <a:schemeClr val="tx1"/>
                </a:solidFill>
                <a:effectLst/>
                <a:cs typeface="Arial" panose="020B0604020202020204" pitchFamily="34" charset="0"/>
              </a:rPr>
              <a:t>Cons</a:t>
            </a:r>
            <a:r>
              <a:rPr kumimoji="0" lang="en-US" altLang="en-US" sz="1700" i="0" u="none" strike="noStrike" cap="none" normalizeH="0" baseline="0" dirty="0">
                <a:ln>
                  <a:noFill/>
                </a:ln>
                <a:solidFill>
                  <a:schemeClr val="tx1"/>
                </a:solidFill>
                <a:effectLst/>
                <a:cs typeface="Arial" panose="020B0604020202020204" pitchFamily="34" charset="0"/>
              </a:rPr>
              <a:t>: Still dependent on the quality of feature extraction and the selected machine learning model; might need periodic updates to stay effective against evolving malware.</a:t>
            </a:r>
          </a:p>
          <a:p>
            <a:r>
              <a:rPr kumimoji="0" lang="en-US" altLang="en-US" sz="1700" b="1" i="0" u="none" strike="noStrike" cap="none" normalizeH="0" baseline="0" dirty="0">
                <a:ln>
                  <a:noFill/>
                </a:ln>
                <a:solidFill>
                  <a:schemeClr val="tx1"/>
                </a:solidFill>
                <a:effectLst/>
                <a:cs typeface="Arial" panose="020B0604020202020204" pitchFamily="34" charset="0"/>
              </a:rPr>
              <a:t>Current Challenges</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i="0" u="none" strike="noStrike" cap="none" normalizeH="0" baseline="0" dirty="0">
                <a:ln>
                  <a:noFill/>
                </a:ln>
                <a:solidFill>
                  <a:schemeClr val="tx1"/>
                </a:solidFill>
                <a:effectLst/>
                <a:cs typeface="Arial" panose="020B0604020202020204" pitchFamily="34" charset="0"/>
              </a:rPr>
              <a:t>- Evasion Techniques</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i="0" u="none" strike="noStrike" cap="none" normalizeH="0" baseline="0" dirty="0">
                <a:ln>
                  <a:noFill/>
                </a:ln>
                <a:solidFill>
                  <a:schemeClr val="tx1"/>
                </a:solidFill>
                <a:effectLst/>
                <a:cs typeface="Arial" panose="020B0604020202020204" pitchFamily="34" charset="0"/>
              </a:rPr>
              <a:t>- Computational Resources</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i="0" u="none" strike="noStrike" cap="none" normalizeH="0" baseline="0" dirty="0">
                <a:ln>
                  <a:noFill/>
                </a:ln>
                <a:solidFill>
                  <a:schemeClr val="tx1"/>
                </a:solidFill>
                <a:effectLst/>
                <a:cs typeface="Arial" panose="020B0604020202020204" pitchFamily="34" charset="0"/>
              </a:rPr>
              <a:t>- False Positives/Negatives</a:t>
            </a:r>
            <a:br>
              <a:rPr kumimoji="0" lang="en-US" altLang="en-US" sz="1700" i="0" u="none" strike="noStrike" cap="none" normalizeH="0" baseline="0" dirty="0">
                <a:ln>
                  <a:noFill/>
                </a:ln>
                <a:solidFill>
                  <a:schemeClr val="tx1"/>
                </a:solidFill>
                <a:effectLst/>
                <a:cs typeface="Arial" panose="020B0604020202020204" pitchFamily="34" charset="0"/>
              </a:rPr>
            </a:br>
            <a:r>
              <a:rPr kumimoji="0" lang="en-US" altLang="en-US" sz="1700" i="0" u="none" strike="noStrike" cap="none" normalizeH="0" baseline="0" dirty="0">
                <a:ln>
                  <a:noFill/>
                </a:ln>
                <a:solidFill>
                  <a:schemeClr val="tx1"/>
                </a:solidFill>
                <a:effectLst/>
                <a:cs typeface="Arial" panose="020B0604020202020204" pitchFamily="34" charset="0"/>
              </a:rPr>
              <a:t>- Data Privacy</a:t>
            </a:r>
          </a:p>
        </p:txBody>
      </p:sp>
      <p:sp>
        <p:nvSpPr>
          <p:cNvPr id="12" name="Content Placeholder 8">
            <a:extLst>
              <a:ext uri="{FF2B5EF4-FFF2-40B4-BE49-F238E27FC236}">
                <a16:creationId xmlns:a16="http://schemas.microsoft.com/office/drawing/2014/main" id="{E4AC1572-25AE-DE65-166B-E18DA9EE4C22}"/>
              </a:ext>
            </a:extLst>
          </p:cNvPr>
          <p:cNvSpPr txBox="1">
            <a:spLocks/>
          </p:cNvSpPr>
          <p:nvPr/>
        </p:nvSpPr>
        <p:spPr>
          <a:xfrm>
            <a:off x="8156447" y="1488613"/>
            <a:ext cx="3547872" cy="47597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altLang="en-US" sz="1600" b="1" dirty="0">
                <a:solidFill>
                  <a:schemeClr val="tx1"/>
                </a:solidFill>
                <a:cs typeface="Arial" panose="020B0604020202020204" pitchFamily="34" charset="0"/>
              </a:rPr>
              <a:t>Future scope</a:t>
            </a:r>
          </a:p>
          <a:p>
            <a:r>
              <a:rPr lang="en-US" altLang="en-US" sz="1600" b="1" dirty="0">
                <a:solidFill>
                  <a:schemeClr val="tx1"/>
                </a:solidFill>
                <a:cs typeface="Arial" panose="020B0604020202020204" pitchFamily="34" charset="0"/>
              </a:rPr>
              <a:t>Enhanced Machine Learning Models</a:t>
            </a:r>
            <a:r>
              <a:rPr lang="en-US" altLang="en-US" sz="1600" dirty="0">
                <a:solidFill>
                  <a:schemeClr val="tx1"/>
                </a:solidFill>
                <a:cs typeface="Arial" panose="020B0604020202020204" pitchFamily="34" charset="0"/>
              </a:rPr>
              <a:t>: Integrating more advanced machine learning techniques.</a:t>
            </a:r>
          </a:p>
          <a:p>
            <a:r>
              <a:rPr lang="en-US" altLang="en-US" sz="1600" b="1" dirty="0">
                <a:solidFill>
                  <a:schemeClr val="tx1"/>
                </a:solidFill>
                <a:cs typeface="Arial" panose="020B0604020202020204" pitchFamily="34" charset="0"/>
              </a:rPr>
              <a:t>Real-Time Detection</a:t>
            </a:r>
            <a:r>
              <a:rPr lang="en-US" altLang="en-US" sz="1600" dirty="0">
                <a:solidFill>
                  <a:schemeClr val="tx1"/>
                </a:solidFill>
                <a:cs typeface="Arial" panose="020B0604020202020204" pitchFamily="34" charset="0"/>
              </a:rPr>
              <a:t>: Developing methods, without significant performance degradation.</a:t>
            </a:r>
          </a:p>
          <a:p>
            <a:r>
              <a:rPr lang="en-US" altLang="en-US" sz="1600" b="1" dirty="0">
                <a:solidFill>
                  <a:schemeClr val="tx1"/>
                </a:solidFill>
                <a:cs typeface="Arial" panose="020B0604020202020204" pitchFamily="34" charset="0"/>
              </a:rPr>
              <a:t>Adaptability</a:t>
            </a:r>
            <a:r>
              <a:rPr lang="en-US" altLang="en-US" sz="1600" dirty="0">
                <a:solidFill>
                  <a:schemeClr val="tx1"/>
                </a:solidFill>
                <a:cs typeface="Arial" panose="020B0604020202020204" pitchFamily="34" charset="0"/>
              </a:rPr>
              <a:t>: Adaptable to new types of malware behaviors over time.</a:t>
            </a:r>
          </a:p>
          <a:p>
            <a:r>
              <a:rPr lang="en-US" altLang="en-US" sz="1600" b="1" dirty="0">
                <a:solidFill>
                  <a:schemeClr val="tx1"/>
                </a:solidFill>
                <a:cs typeface="Arial" panose="020B0604020202020204" pitchFamily="34" charset="0"/>
              </a:rPr>
              <a:t>Collaborative Approaches</a:t>
            </a:r>
            <a:r>
              <a:rPr lang="en-US" altLang="en-US" sz="1600" dirty="0">
                <a:solidFill>
                  <a:schemeClr val="tx1"/>
                </a:solidFill>
                <a:cs typeface="Arial" panose="020B0604020202020204" pitchFamily="34" charset="0"/>
              </a:rPr>
              <a:t>: Using cloud-based systems to offload heavy computation.</a:t>
            </a:r>
          </a:p>
        </p:txBody>
      </p:sp>
      <p:pic>
        <p:nvPicPr>
          <p:cNvPr id="3" name="Google Shape;222;p1" descr="Logo, company name  Description automatically generated">
            <a:extLst>
              <a:ext uri="{FF2B5EF4-FFF2-40B4-BE49-F238E27FC236}">
                <a16:creationId xmlns:a16="http://schemas.microsoft.com/office/drawing/2014/main" id="{F87B66EC-ED04-B392-E2EF-764B95A0B22D}"/>
              </a:ext>
            </a:extLst>
          </p:cNvPr>
          <p:cNvPicPr preferRelativeResize="0"/>
          <p:nvPr/>
        </p:nvPicPr>
        <p:blipFill rotWithShape="1">
          <a:blip r:embed="rId2">
            <a:alphaModFix/>
          </a:blip>
          <a:srcRect/>
          <a:stretch/>
        </p:blipFill>
        <p:spPr>
          <a:xfrm>
            <a:off x="0" y="0"/>
            <a:ext cx="2773680" cy="7473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4974048"/>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642</TotalTime>
  <Words>2567</Words>
  <Application>Microsoft Office PowerPoint</Application>
  <PresentationFormat>Widescreen</PresentationFormat>
  <Paragraphs>245</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Trebuchet MS</vt:lpstr>
      <vt:lpstr>Wingdings 3</vt:lpstr>
      <vt:lpstr>Facet</vt:lpstr>
      <vt:lpstr>PowerPoint Presentation</vt:lpstr>
      <vt:lpstr>List of papers</vt:lpstr>
      <vt:lpstr> Introduction</vt:lpstr>
      <vt:lpstr>Android Malware Detection Based on Behavioral-Level Features with Graph Convolutional Networks</vt:lpstr>
      <vt:lpstr>An Android application sandbox system for suspicious software detection </vt:lpstr>
      <vt:lpstr>Concept drift and cross-device behavior: Challenges and implications for effective android malware detection</vt:lpstr>
      <vt:lpstr>A Survey on Recent Advances in Malicious Applications Analysis and Detection Techniques for Smartphones</vt:lpstr>
      <vt:lpstr>Detection of Android Malicious Apps Based on the Sensitive Behaviors</vt:lpstr>
      <vt:lpstr>Detection of Android Malicious Apps Based on the Sensitive Behaviors</vt:lpstr>
      <vt:lpstr>AMDDLmodel: Android Smartphones Malware Detection Using Deep Learning Model</vt:lpstr>
      <vt:lpstr>AMDDLmodel: Android Smartphones Malware Detection Using Deep Learning Model</vt:lpstr>
      <vt:lpstr>Malware Detection in IOT Systems Using Machine Learning Techniques</vt:lpstr>
      <vt:lpstr>Malware Detection in IOT Systems Using Machine Learning Techniques</vt:lpstr>
      <vt:lpstr>Federated learning for malware detection in IoT devices</vt:lpstr>
      <vt:lpstr>Federated learning for malware detection in IoT devices</vt:lpstr>
      <vt:lpstr>Detection of Fake IoT App Based on Multidimensional Similarity </vt:lpstr>
      <vt:lpstr>Detection of Fake IoT App Based on Multidimensional Similarity </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Kumar Suram</dc:creator>
  <cp:lastModifiedBy>Athira M D</cp:lastModifiedBy>
  <cp:revision>24</cp:revision>
  <dcterms:created xsi:type="dcterms:W3CDTF">2024-08-12T06:21:37Z</dcterms:created>
  <dcterms:modified xsi:type="dcterms:W3CDTF">2024-08-13T02:15:35Z</dcterms:modified>
</cp:coreProperties>
</file>