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71" r:id="rId12"/>
    <p:sldId id="264"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KRISHNA\OneDrive\Desktop\ATHIRA%20EXCEL.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oleObject" Target="file:///C:\Users\KRISHNA\OneDrive\Desktop\Raghu%20Nan%20Mudhalvan%20EXCEL.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KRISHNA\OneDrive\Desktop\ATHIRA%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a:t>PERCENTAGE</a:t>
            </a:r>
            <a:r>
              <a:rPr lang="en-US" baseline="0"/>
              <a:t> ANALYSIS</a:t>
            </a:r>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0.16351023600382597"/>
          <c:y val="0.27071433422420377"/>
          <c:w val="0.68782436037839467"/>
          <c:h val="0.62587239380465565"/>
        </c:manualLayout>
      </c:layout>
      <c:pie3DChart>
        <c:varyColors val="1"/>
        <c:dLbls>
          <c:showLegendKey val="0"/>
          <c:showVal val="0"/>
          <c:showCatName val="0"/>
          <c:showSerName val="0"/>
          <c:showPercent val="0"/>
          <c:showBubbleSize val="0"/>
          <c:showLeaderLines val="0"/>
        </c:dLbls>
      </c:pie3DChart>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[ATHIRA EXCEL.xlsx]Analyisis!PivotTable1</c:name>
    <c:fmtId val="5"/>
  </c:pivotSource>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b="1" dirty="0"/>
              <a:t>EXPERIENCE</a:t>
            </a:r>
            <a:r>
              <a:rPr lang="en-US" b="1" baseline="0" dirty="0"/>
              <a:t> ANALYSIS</a:t>
            </a:r>
            <a:endParaRPr lang="en-US" b="1" dirty="0"/>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0599518810148726E-2"/>
          <c:y val="0.14850721784776905"/>
          <c:w val="0.89170734908136484"/>
          <c:h val="0.65945173519976663"/>
        </c:manualLayout>
      </c:layout>
      <c:barChart>
        <c:barDir val="col"/>
        <c:grouping val="clustered"/>
        <c:varyColors val="0"/>
        <c:ser>
          <c:idx val="0"/>
          <c:order val="0"/>
          <c:tx>
            <c:strRef>
              <c:f>Analyisis!$B$1</c:f>
              <c:strCache>
                <c:ptCount val="1"/>
                <c:pt idx="0">
                  <c:v>Total</c:v>
                </c:pt>
              </c:strCache>
            </c:strRef>
          </c:tx>
          <c:spPr>
            <a:solidFill>
              <a:schemeClr val="accent6"/>
            </a:solidFill>
            <a:ln>
              <a:noFill/>
            </a:ln>
            <a:effectLst/>
          </c:spPr>
          <c:invertIfNegative val="0"/>
          <c:cat>
            <c:strRef>
              <c:f>Analyisis!$A$2:$A$37</c:f>
              <c:strCache>
                <c:ptCount val="3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strCache>
            </c:strRef>
          </c:cat>
          <c:val>
            <c:numRef>
              <c:f>Analyisis!$B$2:$B$37</c:f>
              <c:numCache>
                <c:formatCode>General</c:formatCode>
                <c:ptCount val="35"/>
                <c:pt idx="0">
                  <c:v>5</c:v>
                </c:pt>
                <c:pt idx="1">
                  <c:v>1</c:v>
                </c:pt>
                <c:pt idx="2">
                  <c:v>3</c:v>
                </c:pt>
                <c:pt idx="3">
                  <c:v>2</c:v>
                </c:pt>
                <c:pt idx="4">
                  <c:v>1</c:v>
                </c:pt>
                <c:pt idx="5">
                  <c:v>25</c:v>
                </c:pt>
                <c:pt idx="6">
                  <c:v>19</c:v>
                </c:pt>
                <c:pt idx="7">
                  <c:v>2</c:v>
                </c:pt>
                <c:pt idx="8">
                  <c:v>10</c:v>
                </c:pt>
                <c:pt idx="9">
                  <c:v>15</c:v>
                </c:pt>
                <c:pt idx="10">
                  <c:v>4</c:v>
                </c:pt>
                <c:pt idx="11">
                  <c:v>6</c:v>
                </c:pt>
                <c:pt idx="12">
                  <c:v>14</c:v>
                </c:pt>
                <c:pt idx="13">
                  <c:v>11</c:v>
                </c:pt>
                <c:pt idx="14">
                  <c:v>2</c:v>
                </c:pt>
                <c:pt idx="15">
                  <c:v>4</c:v>
                </c:pt>
                <c:pt idx="16">
                  <c:v>10</c:v>
                </c:pt>
                <c:pt idx="17">
                  <c:v>15</c:v>
                </c:pt>
                <c:pt idx="18">
                  <c:v>2</c:v>
                </c:pt>
                <c:pt idx="19">
                  <c:v>10</c:v>
                </c:pt>
                <c:pt idx="20">
                  <c:v>15</c:v>
                </c:pt>
                <c:pt idx="21">
                  <c:v>4</c:v>
                </c:pt>
                <c:pt idx="22">
                  <c:v>5</c:v>
                </c:pt>
                <c:pt idx="23">
                  <c:v>1</c:v>
                </c:pt>
                <c:pt idx="24">
                  <c:v>4</c:v>
                </c:pt>
                <c:pt idx="25">
                  <c:v>3</c:v>
                </c:pt>
                <c:pt idx="26">
                  <c:v>1</c:v>
                </c:pt>
                <c:pt idx="27">
                  <c:v>27</c:v>
                </c:pt>
                <c:pt idx="28">
                  <c:v>19</c:v>
                </c:pt>
                <c:pt idx="29">
                  <c:v>2</c:v>
                </c:pt>
                <c:pt idx="30">
                  <c:v>10</c:v>
                </c:pt>
                <c:pt idx="31">
                  <c:v>15</c:v>
                </c:pt>
                <c:pt idx="32">
                  <c:v>20</c:v>
                </c:pt>
                <c:pt idx="33">
                  <c:v>19</c:v>
                </c:pt>
                <c:pt idx="34">
                  <c:v>16</c:v>
                </c:pt>
              </c:numCache>
            </c:numRef>
          </c:val>
          <c:extLst>
            <c:ext xmlns:c16="http://schemas.microsoft.com/office/drawing/2014/chart" uri="{C3380CC4-5D6E-409C-BE32-E72D297353CC}">
              <c16:uniqueId val="{00000000-AF4A-406D-B740-88D51957C7E3}"/>
            </c:ext>
          </c:extLst>
        </c:ser>
        <c:dLbls>
          <c:showLegendKey val="0"/>
          <c:showVal val="0"/>
          <c:showCatName val="0"/>
          <c:showSerName val="0"/>
          <c:showPercent val="0"/>
          <c:showBubbleSize val="0"/>
        </c:dLbls>
        <c:gapWidth val="199"/>
        <c:axId val="13790592"/>
        <c:axId val="13796480"/>
      </c:barChart>
      <c:catAx>
        <c:axId val="137905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3796480"/>
        <c:crosses val="autoZero"/>
        <c:auto val="1"/>
        <c:lblAlgn val="ctr"/>
        <c:lblOffset val="100"/>
        <c:noMultiLvlLbl val="0"/>
      </c:catAx>
      <c:valAx>
        <c:axId val="1379648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90592"/>
        <c:crosses val="autoZero"/>
        <c:crossBetween val="between"/>
      </c:valAx>
      <c:spPr>
        <a:noFill/>
        <a:ln>
          <a:noFill/>
        </a:ln>
        <a:effectLst/>
      </c:spPr>
    </c:plotArea>
    <c:legend>
      <c:legendPos val="r"/>
      <c:layout>
        <c:manualLayout>
          <c:xMode val="edge"/>
          <c:yMode val="edge"/>
          <c:x val="0.908190259489289"/>
          <c:y val="0.17540458862200589"/>
          <c:w val="8.0429941356699036E-2"/>
          <c:h val="7.097841476440050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PERCENTAGE</a:t>
            </a:r>
            <a:r>
              <a:rPr lang="en-IN" baseline="0"/>
              <a:t> ANALYSIS</a:t>
            </a:r>
            <a:endParaRPr lang="en-IN"/>
          </a:p>
        </c:rich>
      </c:tx>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0.16938235970402774"/>
          <c:y val="0.25536654377740353"/>
          <c:w val="0.6919050540563737"/>
          <c:h val="0.63847230440125624"/>
        </c:manualLayout>
      </c:layout>
      <c:pie3DChart>
        <c:varyColors val="1"/>
        <c:dLbls>
          <c:showLegendKey val="0"/>
          <c:showVal val="0"/>
          <c:showCatName val="0"/>
          <c:showSerName val="0"/>
          <c:showPercent val="0"/>
          <c:showBubbleSize val="0"/>
          <c:showLeaderLines val="0"/>
        </c:dLbls>
      </c:pie3DChart>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SALARY ANALYSIS</a:t>
            </a:r>
          </a:p>
        </c:rich>
      </c:tx>
      <c:layout>
        <c:manualLayout>
          <c:xMode val="edge"/>
          <c:yMode val="edge"/>
          <c:x val="0.33828018838070778"/>
          <c:y val="2.684581496827082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4">
                      <a:shade val="76000"/>
                      <a:shade val="51000"/>
                      <a:satMod val="130000"/>
                    </a:schemeClr>
                  </a:gs>
                  <a:gs pos="80000">
                    <a:schemeClr val="accent4">
                      <a:shade val="76000"/>
                      <a:shade val="93000"/>
                      <a:satMod val="130000"/>
                    </a:schemeClr>
                  </a:gs>
                  <a:gs pos="100000">
                    <a:schemeClr val="accent4">
                      <a:shade val="7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0231-4ABE-AAB4-0803BB7DBD38}"/>
              </c:ext>
            </c:extLst>
          </c:dPt>
          <c:dPt>
            <c:idx val="1"/>
            <c:bubble3D val="0"/>
            <c:spPr>
              <a:gradFill rotWithShape="1">
                <a:gsLst>
                  <a:gs pos="0">
                    <a:schemeClr val="accent4">
                      <a:tint val="77000"/>
                      <a:shade val="51000"/>
                      <a:satMod val="130000"/>
                    </a:schemeClr>
                  </a:gs>
                  <a:gs pos="80000">
                    <a:schemeClr val="accent4">
                      <a:tint val="77000"/>
                      <a:shade val="93000"/>
                      <a:satMod val="130000"/>
                    </a:schemeClr>
                  </a:gs>
                  <a:gs pos="100000">
                    <a:schemeClr val="accent4">
                      <a:tint val="77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0231-4ABE-AAB4-0803BB7DBD3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Analyisis!$A$46:$A$47</c:f>
              <c:strCache>
                <c:ptCount val="2"/>
                <c:pt idx="0">
                  <c:v>Female</c:v>
                </c:pt>
                <c:pt idx="1">
                  <c:v>Male</c:v>
                </c:pt>
              </c:strCache>
            </c:strRef>
          </c:cat>
          <c:val>
            <c:numRef>
              <c:f>Analyisis!$B$46:$B$47</c:f>
              <c:numCache>
                <c:formatCode>0.0</c:formatCode>
                <c:ptCount val="2"/>
                <c:pt idx="0">
                  <c:v>51.322912467921874</c:v>
                </c:pt>
                <c:pt idx="1">
                  <c:v>48.677087532078126</c:v>
                </c:pt>
              </c:numCache>
            </c:numRef>
          </c:val>
          <c:extLst>
            <c:ext xmlns:c16="http://schemas.microsoft.com/office/drawing/2014/chart" uri="{C3380CC4-5D6E-409C-BE32-E72D297353CC}">
              <c16:uniqueId val="{00000004-0231-4ABE-AAB4-0803BB7DBD3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A1E73-CE29-4341-BDE0-E277DD0D9A21}"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IN"/>
        </a:p>
      </dgm:t>
    </dgm:pt>
    <dgm:pt modelId="{D894D069-0FD6-4253-95B4-EBC165F74E88}">
      <dgm:prSet phldrT="[Text]"/>
      <dgm:spPr/>
      <dgm:t>
        <a:bodyPr/>
        <a:lstStyle/>
        <a:p>
          <a:pPr algn="l"/>
          <a:r>
            <a:rPr lang="en-US" b="1" dirty="0">
              <a:latin typeface="Aptos" panose="020B0004020202020204" pitchFamily="34" charset="0"/>
            </a:rPr>
            <a:t>Human Resources (HR) Team:</a:t>
          </a:r>
        </a:p>
        <a:p>
          <a:pPr algn="l"/>
          <a:r>
            <a:rPr lang="en-US" dirty="0">
              <a:latin typeface="Aptos" panose="020B0004020202020204" pitchFamily="34" charset="0"/>
            </a:rPr>
            <a:t>To assess pay equity, manage compensation plans, and ensure compliance with labor laws.</a:t>
          </a:r>
          <a:endParaRPr lang="en-IN" dirty="0">
            <a:latin typeface="Aptos" panose="020B0004020202020204" pitchFamily="34" charset="0"/>
          </a:endParaRPr>
        </a:p>
      </dgm:t>
    </dgm:pt>
    <dgm:pt modelId="{71508E68-3C71-4698-8CF4-037CC2CF98E6}" type="parTrans" cxnId="{B4389377-48B3-4052-B104-EC8C10EFCDE4}">
      <dgm:prSet/>
      <dgm:spPr/>
      <dgm:t>
        <a:bodyPr/>
        <a:lstStyle/>
        <a:p>
          <a:endParaRPr lang="en-IN"/>
        </a:p>
      </dgm:t>
    </dgm:pt>
    <dgm:pt modelId="{F0C7EA54-5C3D-4411-917A-BBAFD6438E1B}" type="sibTrans" cxnId="{B4389377-48B3-4052-B104-EC8C10EFCDE4}">
      <dgm:prSet/>
      <dgm:spPr/>
      <dgm:t>
        <a:bodyPr/>
        <a:lstStyle/>
        <a:p>
          <a:endParaRPr lang="en-IN"/>
        </a:p>
      </dgm:t>
    </dgm:pt>
    <dgm:pt modelId="{E168A7CE-FA2F-4464-98C2-45F7F88E1789}">
      <dgm:prSet phldrT="[Text]"/>
      <dgm:spPr/>
      <dgm:t>
        <a:bodyPr/>
        <a:lstStyle/>
        <a:p>
          <a:r>
            <a:rPr lang="en-US" b="1" dirty="0">
              <a:latin typeface="Aptos" panose="020B0004020202020204" pitchFamily="34" charset="0"/>
            </a:rPr>
            <a:t>Department Managers:</a:t>
          </a:r>
        </a:p>
        <a:p>
          <a:r>
            <a:rPr lang="en-US" dirty="0">
              <a:latin typeface="Aptos" panose="020B0004020202020204" pitchFamily="34" charset="0"/>
            </a:rPr>
            <a:t>To understand salary distributions within their teams and make informed decisions about budgeting and employee compensation.</a:t>
          </a:r>
          <a:endParaRPr lang="en-IN" dirty="0">
            <a:latin typeface="Aptos" panose="020B0004020202020204" pitchFamily="34" charset="0"/>
          </a:endParaRPr>
        </a:p>
      </dgm:t>
    </dgm:pt>
    <dgm:pt modelId="{A2255D5B-6AE4-405C-A380-C36A8A93AF4A}" type="parTrans" cxnId="{8E582D31-2EE4-4CB5-A13A-F6B3F01829AF}">
      <dgm:prSet/>
      <dgm:spPr/>
      <dgm:t>
        <a:bodyPr/>
        <a:lstStyle/>
        <a:p>
          <a:endParaRPr lang="en-IN"/>
        </a:p>
      </dgm:t>
    </dgm:pt>
    <dgm:pt modelId="{D2F7E471-D363-436B-9BF3-6B43C9686D86}" type="sibTrans" cxnId="{8E582D31-2EE4-4CB5-A13A-F6B3F01829AF}">
      <dgm:prSet/>
      <dgm:spPr/>
      <dgm:t>
        <a:bodyPr/>
        <a:lstStyle/>
        <a:p>
          <a:endParaRPr lang="en-IN"/>
        </a:p>
      </dgm:t>
    </dgm:pt>
    <dgm:pt modelId="{0F291F11-55DC-4DAE-8463-B9C7C964CF49}">
      <dgm:prSet phldrT="[Text]"/>
      <dgm:spPr/>
      <dgm:t>
        <a:bodyPr/>
        <a:lstStyle/>
        <a:p>
          <a:r>
            <a:rPr lang="en-US" b="1" dirty="0">
              <a:latin typeface="Aptos" panose="020B0004020202020204" pitchFamily="34" charset="0"/>
            </a:rPr>
            <a:t>Finance Team: </a:t>
          </a:r>
        </a:p>
        <a:p>
          <a:r>
            <a:rPr lang="en-US" dirty="0">
              <a:latin typeface="Aptos" panose="020B0004020202020204" pitchFamily="34" charset="0"/>
            </a:rPr>
            <a:t>To analyze departmental salary expenditures and assist in budget planning and allocation.</a:t>
          </a:r>
          <a:endParaRPr lang="en-IN" dirty="0">
            <a:latin typeface="Aptos" panose="020B0004020202020204" pitchFamily="34" charset="0"/>
          </a:endParaRPr>
        </a:p>
      </dgm:t>
    </dgm:pt>
    <dgm:pt modelId="{41C52516-FD16-43A5-87D0-E9A15F77BCD5}" type="parTrans" cxnId="{BCA71F20-6CCF-428A-9DB4-D2464BE0BCB2}">
      <dgm:prSet/>
      <dgm:spPr/>
      <dgm:t>
        <a:bodyPr/>
        <a:lstStyle/>
        <a:p>
          <a:endParaRPr lang="en-IN"/>
        </a:p>
      </dgm:t>
    </dgm:pt>
    <dgm:pt modelId="{89397A2F-DE06-4D17-ABCF-59E5FECA7148}" type="sibTrans" cxnId="{BCA71F20-6CCF-428A-9DB4-D2464BE0BCB2}">
      <dgm:prSet/>
      <dgm:spPr/>
      <dgm:t>
        <a:bodyPr/>
        <a:lstStyle/>
        <a:p>
          <a:endParaRPr lang="en-IN"/>
        </a:p>
      </dgm:t>
    </dgm:pt>
    <dgm:pt modelId="{F9C1711F-1598-492A-B17B-6C624ABED806}">
      <dgm:prSet phldrT="[Text]"/>
      <dgm:spPr/>
      <dgm:t>
        <a:bodyPr/>
        <a:lstStyle/>
        <a:p>
          <a:r>
            <a:rPr lang="en-US" b="1" dirty="0">
              <a:latin typeface="Aptos" panose="020B0004020202020204" pitchFamily="34" charset="0"/>
            </a:rPr>
            <a:t>Executives and Leadership:</a:t>
          </a:r>
        </a:p>
        <a:p>
          <a:r>
            <a:rPr lang="en-US" dirty="0">
              <a:latin typeface="Aptos" panose="020B0004020202020204" pitchFamily="34" charset="0"/>
            </a:rPr>
            <a:t>To gain insights into company-wide compensation trends and make strategic decisions regarding workforce planning and organizational policies.</a:t>
          </a:r>
          <a:endParaRPr lang="en-IN" dirty="0">
            <a:latin typeface="Aptos" panose="020B0004020202020204" pitchFamily="34" charset="0"/>
          </a:endParaRPr>
        </a:p>
      </dgm:t>
    </dgm:pt>
    <dgm:pt modelId="{31C440FE-9736-4910-A235-7D6E7C375888}" type="parTrans" cxnId="{1C312F12-85FB-4DAE-9803-78D54FC2E759}">
      <dgm:prSet/>
      <dgm:spPr/>
      <dgm:t>
        <a:bodyPr/>
        <a:lstStyle/>
        <a:p>
          <a:endParaRPr lang="en-IN"/>
        </a:p>
      </dgm:t>
    </dgm:pt>
    <dgm:pt modelId="{2397EA5F-264E-42A4-8AEB-07F7FD468B58}" type="sibTrans" cxnId="{1C312F12-85FB-4DAE-9803-78D54FC2E759}">
      <dgm:prSet/>
      <dgm:spPr/>
      <dgm:t>
        <a:bodyPr/>
        <a:lstStyle/>
        <a:p>
          <a:endParaRPr lang="en-IN"/>
        </a:p>
      </dgm:t>
    </dgm:pt>
    <dgm:pt modelId="{83F97113-747D-4B0B-8915-CFBA6085083D}">
      <dgm:prSet phldrT="[Text]"/>
      <dgm:spPr/>
      <dgm:t>
        <a:bodyPr/>
        <a:lstStyle/>
        <a:p>
          <a:r>
            <a:rPr lang="en-US" b="1" dirty="0">
              <a:latin typeface="Aptos" panose="020B0004020202020204" pitchFamily="34" charset="0"/>
            </a:rPr>
            <a:t>Diversity and Inclusion Officers: </a:t>
          </a:r>
        </a:p>
        <a:p>
          <a:r>
            <a:rPr lang="en-US" dirty="0">
              <a:latin typeface="Aptos" panose="020B0004020202020204" pitchFamily="34" charset="0"/>
            </a:rPr>
            <a:t>To monitor and address any disparities in pay related to gender, ethnicity, or other demographics.</a:t>
          </a:r>
          <a:endParaRPr lang="en-IN" dirty="0">
            <a:latin typeface="Aptos" panose="020B0004020202020204" pitchFamily="34" charset="0"/>
          </a:endParaRPr>
        </a:p>
      </dgm:t>
    </dgm:pt>
    <dgm:pt modelId="{62CBF77B-CCE4-4C5C-B9F8-913BC2377D4F}" type="parTrans" cxnId="{F387A395-D648-4C68-9AB4-85ABBC363FA2}">
      <dgm:prSet/>
      <dgm:spPr/>
      <dgm:t>
        <a:bodyPr/>
        <a:lstStyle/>
        <a:p>
          <a:endParaRPr lang="en-IN"/>
        </a:p>
      </dgm:t>
    </dgm:pt>
    <dgm:pt modelId="{85E6AE48-B41B-4546-83C4-97BF50DC3C3E}" type="sibTrans" cxnId="{F387A395-D648-4C68-9AB4-85ABBC363FA2}">
      <dgm:prSet/>
      <dgm:spPr/>
      <dgm:t>
        <a:bodyPr/>
        <a:lstStyle/>
        <a:p>
          <a:endParaRPr lang="en-IN"/>
        </a:p>
      </dgm:t>
    </dgm:pt>
    <dgm:pt modelId="{0646DA23-9881-457C-8A63-6FB05D209786}" type="pres">
      <dgm:prSet presAssocID="{4C0A1E73-CE29-4341-BDE0-E277DD0D9A21}" presName="vert0" presStyleCnt="0">
        <dgm:presLayoutVars>
          <dgm:dir/>
          <dgm:animOne val="branch"/>
          <dgm:animLvl val="lvl"/>
        </dgm:presLayoutVars>
      </dgm:prSet>
      <dgm:spPr/>
    </dgm:pt>
    <dgm:pt modelId="{FAB03E33-9303-4887-8946-5950B141ED0E}" type="pres">
      <dgm:prSet presAssocID="{D894D069-0FD6-4253-95B4-EBC165F74E88}" presName="thickLine" presStyleLbl="alignNode1" presStyleIdx="0" presStyleCnt="5"/>
      <dgm:spPr/>
    </dgm:pt>
    <dgm:pt modelId="{D3FE3A50-CCB4-4F3D-A02B-94DBB9ACFC60}" type="pres">
      <dgm:prSet presAssocID="{D894D069-0FD6-4253-95B4-EBC165F74E88}" presName="horz1" presStyleCnt="0"/>
      <dgm:spPr/>
    </dgm:pt>
    <dgm:pt modelId="{974ABF25-5D57-4F39-931E-921C494A8937}" type="pres">
      <dgm:prSet presAssocID="{D894D069-0FD6-4253-95B4-EBC165F74E88}" presName="tx1" presStyleLbl="revTx" presStyleIdx="0" presStyleCnt="5"/>
      <dgm:spPr/>
    </dgm:pt>
    <dgm:pt modelId="{C47E65AA-6E27-472B-8D63-04AA4D01FF36}" type="pres">
      <dgm:prSet presAssocID="{D894D069-0FD6-4253-95B4-EBC165F74E88}" presName="vert1" presStyleCnt="0"/>
      <dgm:spPr/>
    </dgm:pt>
    <dgm:pt modelId="{782DC0DD-9CDD-400E-9677-7798B0B77397}" type="pres">
      <dgm:prSet presAssocID="{E168A7CE-FA2F-4464-98C2-45F7F88E1789}" presName="thickLine" presStyleLbl="alignNode1" presStyleIdx="1" presStyleCnt="5"/>
      <dgm:spPr/>
    </dgm:pt>
    <dgm:pt modelId="{233A92AC-4322-40D2-A3E7-946353959010}" type="pres">
      <dgm:prSet presAssocID="{E168A7CE-FA2F-4464-98C2-45F7F88E1789}" presName="horz1" presStyleCnt="0"/>
      <dgm:spPr/>
    </dgm:pt>
    <dgm:pt modelId="{941FDAE4-2842-4679-B712-E6F91E470127}" type="pres">
      <dgm:prSet presAssocID="{E168A7CE-FA2F-4464-98C2-45F7F88E1789}" presName="tx1" presStyleLbl="revTx" presStyleIdx="1" presStyleCnt="5"/>
      <dgm:spPr/>
    </dgm:pt>
    <dgm:pt modelId="{4FDCA3E9-84F6-4B21-90C1-6A2E6AE89EEB}" type="pres">
      <dgm:prSet presAssocID="{E168A7CE-FA2F-4464-98C2-45F7F88E1789}" presName="vert1" presStyleCnt="0"/>
      <dgm:spPr/>
    </dgm:pt>
    <dgm:pt modelId="{73DE3426-32B1-4B9F-BA49-D74359A295B0}" type="pres">
      <dgm:prSet presAssocID="{0F291F11-55DC-4DAE-8463-B9C7C964CF49}" presName="thickLine" presStyleLbl="alignNode1" presStyleIdx="2" presStyleCnt="5"/>
      <dgm:spPr/>
    </dgm:pt>
    <dgm:pt modelId="{19756E5A-93F7-4238-9F83-9E381E52C5E3}" type="pres">
      <dgm:prSet presAssocID="{0F291F11-55DC-4DAE-8463-B9C7C964CF49}" presName="horz1" presStyleCnt="0"/>
      <dgm:spPr/>
    </dgm:pt>
    <dgm:pt modelId="{37C1F0B3-5C86-4D63-91F0-C89779DA95DF}" type="pres">
      <dgm:prSet presAssocID="{0F291F11-55DC-4DAE-8463-B9C7C964CF49}" presName="tx1" presStyleLbl="revTx" presStyleIdx="2" presStyleCnt="5"/>
      <dgm:spPr/>
    </dgm:pt>
    <dgm:pt modelId="{71D11912-4716-4F00-946D-A2A1D6907DA9}" type="pres">
      <dgm:prSet presAssocID="{0F291F11-55DC-4DAE-8463-B9C7C964CF49}" presName="vert1" presStyleCnt="0"/>
      <dgm:spPr/>
    </dgm:pt>
    <dgm:pt modelId="{EA805593-E049-4B45-B846-F2E54CD1D950}" type="pres">
      <dgm:prSet presAssocID="{F9C1711F-1598-492A-B17B-6C624ABED806}" presName="thickLine" presStyleLbl="alignNode1" presStyleIdx="3" presStyleCnt="5"/>
      <dgm:spPr/>
    </dgm:pt>
    <dgm:pt modelId="{8A83781C-2948-4F22-B7FC-56E7D7BD226D}" type="pres">
      <dgm:prSet presAssocID="{F9C1711F-1598-492A-B17B-6C624ABED806}" presName="horz1" presStyleCnt="0"/>
      <dgm:spPr/>
    </dgm:pt>
    <dgm:pt modelId="{BE2E4B1F-7928-4804-A68E-1FF2A73BF880}" type="pres">
      <dgm:prSet presAssocID="{F9C1711F-1598-492A-B17B-6C624ABED806}" presName="tx1" presStyleLbl="revTx" presStyleIdx="3" presStyleCnt="5"/>
      <dgm:spPr/>
    </dgm:pt>
    <dgm:pt modelId="{0C4E6029-8C03-4336-A784-CD956C52BB99}" type="pres">
      <dgm:prSet presAssocID="{F9C1711F-1598-492A-B17B-6C624ABED806}" presName="vert1" presStyleCnt="0"/>
      <dgm:spPr/>
    </dgm:pt>
    <dgm:pt modelId="{1D4A8727-ECCF-4171-BEC4-98DACDF6B546}" type="pres">
      <dgm:prSet presAssocID="{83F97113-747D-4B0B-8915-CFBA6085083D}" presName="thickLine" presStyleLbl="alignNode1" presStyleIdx="4" presStyleCnt="5"/>
      <dgm:spPr/>
    </dgm:pt>
    <dgm:pt modelId="{85792C10-1499-4CEE-8E7C-6481F8E85BB8}" type="pres">
      <dgm:prSet presAssocID="{83F97113-747D-4B0B-8915-CFBA6085083D}" presName="horz1" presStyleCnt="0"/>
      <dgm:spPr/>
    </dgm:pt>
    <dgm:pt modelId="{92436503-16D2-4CC9-8170-19CE1703CB13}" type="pres">
      <dgm:prSet presAssocID="{83F97113-747D-4B0B-8915-CFBA6085083D}" presName="tx1" presStyleLbl="revTx" presStyleIdx="4" presStyleCnt="5"/>
      <dgm:spPr/>
    </dgm:pt>
    <dgm:pt modelId="{CBBEA0C6-1592-465B-89B8-692A40382DAA}" type="pres">
      <dgm:prSet presAssocID="{83F97113-747D-4B0B-8915-CFBA6085083D}" presName="vert1" presStyleCnt="0"/>
      <dgm:spPr/>
    </dgm:pt>
  </dgm:ptLst>
  <dgm:cxnLst>
    <dgm:cxn modelId="{1C312F12-85FB-4DAE-9803-78D54FC2E759}" srcId="{4C0A1E73-CE29-4341-BDE0-E277DD0D9A21}" destId="{F9C1711F-1598-492A-B17B-6C624ABED806}" srcOrd="3" destOrd="0" parTransId="{31C440FE-9736-4910-A235-7D6E7C375888}" sibTransId="{2397EA5F-264E-42A4-8AEB-07F7FD468B58}"/>
    <dgm:cxn modelId="{BCA71F20-6CCF-428A-9DB4-D2464BE0BCB2}" srcId="{4C0A1E73-CE29-4341-BDE0-E277DD0D9A21}" destId="{0F291F11-55DC-4DAE-8463-B9C7C964CF49}" srcOrd="2" destOrd="0" parTransId="{41C52516-FD16-43A5-87D0-E9A15F77BCD5}" sibTransId="{89397A2F-DE06-4D17-ABCF-59E5FECA7148}"/>
    <dgm:cxn modelId="{8E582D31-2EE4-4CB5-A13A-F6B3F01829AF}" srcId="{4C0A1E73-CE29-4341-BDE0-E277DD0D9A21}" destId="{E168A7CE-FA2F-4464-98C2-45F7F88E1789}" srcOrd="1" destOrd="0" parTransId="{A2255D5B-6AE4-405C-A380-C36A8A93AF4A}" sibTransId="{D2F7E471-D363-436B-9BF3-6B43C9686D86}"/>
    <dgm:cxn modelId="{22CF095E-BA18-469A-B666-7B133232FE8E}" type="presOf" srcId="{83F97113-747D-4B0B-8915-CFBA6085083D}" destId="{92436503-16D2-4CC9-8170-19CE1703CB13}" srcOrd="0" destOrd="0" presId="urn:microsoft.com/office/officeart/2008/layout/LinedList"/>
    <dgm:cxn modelId="{5192B971-9A39-40A8-90D0-93124645423F}" type="presOf" srcId="{D894D069-0FD6-4253-95B4-EBC165F74E88}" destId="{974ABF25-5D57-4F39-931E-921C494A8937}" srcOrd="0" destOrd="0" presId="urn:microsoft.com/office/officeart/2008/layout/LinedList"/>
    <dgm:cxn modelId="{D8746C52-F7D4-46BF-AC26-ED40BC5D6753}" type="presOf" srcId="{E168A7CE-FA2F-4464-98C2-45F7F88E1789}" destId="{941FDAE4-2842-4679-B712-E6F91E470127}" srcOrd="0" destOrd="0" presId="urn:microsoft.com/office/officeart/2008/layout/LinedList"/>
    <dgm:cxn modelId="{BB61AA54-4568-4509-91DE-6E68419D8CA4}" type="presOf" srcId="{F9C1711F-1598-492A-B17B-6C624ABED806}" destId="{BE2E4B1F-7928-4804-A68E-1FF2A73BF880}" srcOrd="0" destOrd="0" presId="urn:microsoft.com/office/officeart/2008/layout/LinedList"/>
    <dgm:cxn modelId="{B4389377-48B3-4052-B104-EC8C10EFCDE4}" srcId="{4C0A1E73-CE29-4341-BDE0-E277DD0D9A21}" destId="{D894D069-0FD6-4253-95B4-EBC165F74E88}" srcOrd="0" destOrd="0" parTransId="{71508E68-3C71-4698-8CF4-037CC2CF98E6}" sibTransId="{F0C7EA54-5C3D-4411-917A-BBAFD6438E1B}"/>
    <dgm:cxn modelId="{F387A395-D648-4C68-9AB4-85ABBC363FA2}" srcId="{4C0A1E73-CE29-4341-BDE0-E277DD0D9A21}" destId="{83F97113-747D-4B0B-8915-CFBA6085083D}" srcOrd="4" destOrd="0" parTransId="{62CBF77B-CCE4-4C5C-B9F8-913BC2377D4F}" sibTransId="{85E6AE48-B41B-4546-83C4-97BF50DC3C3E}"/>
    <dgm:cxn modelId="{EF60FE9F-6152-4D4D-B04E-F4053AC082BE}" type="presOf" srcId="{0F291F11-55DC-4DAE-8463-B9C7C964CF49}" destId="{37C1F0B3-5C86-4D63-91F0-C89779DA95DF}" srcOrd="0" destOrd="0" presId="urn:microsoft.com/office/officeart/2008/layout/LinedList"/>
    <dgm:cxn modelId="{33AC1CD7-82E5-4FE1-B293-8A69E38A7089}" type="presOf" srcId="{4C0A1E73-CE29-4341-BDE0-E277DD0D9A21}" destId="{0646DA23-9881-457C-8A63-6FB05D209786}" srcOrd="0" destOrd="0" presId="urn:microsoft.com/office/officeart/2008/layout/LinedList"/>
    <dgm:cxn modelId="{9A6447EA-B5F8-4432-B597-C5B5813A4741}" type="presParOf" srcId="{0646DA23-9881-457C-8A63-6FB05D209786}" destId="{FAB03E33-9303-4887-8946-5950B141ED0E}" srcOrd="0" destOrd="0" presId="urn:microsoft.com/office/officeart/2008/layout/LinedList"/>
    <dgm:cxn modelId="{E787B29D-48BB-4E4F-9DDC-BE3D4659B409}" type="presParOf" srcId="{0646DA23-9881-457C-8A63-6FB05D209786}" destId="{D3FE3A50-CCB4-4F3D-A02B-94DBB9ACFC60}" srcOrd="1" destOrd="0" presId="urn:microsoft.com/office/officeart/2008/layout/LinedList"/>
    <dgm:cxn modelId="{09B656AA-53E5-4084-A0A5-4CE19E90DF3E}" type="presParOf" srcId="{D3FE3A50-CCB4-4F3D-A02B-94DBB9ACFC60}" destId="{974ABF25-5D57-4F39-931E-921C494A8937}" srcOrd="0" destOrd="0" presId="urn:microsoft.com/office/officeart/2008/layout/LinedList"/>
    <dgm:cxn modelId="{82371BB0-3F03-4B1F-808C-CA6B6F24E4ED}" type="presParOf" srcId="{D3FE3A50-CCB4-4F3D-A02B-94DBB9ACFC60}" destId="{C47E65AA-6E27-472B-8D63-04AA4D01FF36}" srcOrd="1" destOrd="0" presId="urn:microsoft.com/office/officeart/2008/layout/LinedList"/>
    <dgm:cxn modelId="{C9869604-FD62-4504-9FEA-B0FBFA16F4B1}" type="presParOf" srcId="{0646DA23-9881-457C-8A63-6FB05D209786}" destId="{782DC0DD-9CDD-400E-9677-7798B0B77397}" srcOrd="2" destOrd="0" presId="urn:microsoft.com/office/officeart/2008/layout/LinedList"/>
    <dgm:cxn modelId="{88F76336-6FE1-456E-AEE1-1D030BD3110A}" type="presParOf" srcId="{0646DA23-9881-457C-8A63-6FB05D209786}" destId="{233A92AC-4322-40D2-A3E7-946353959010}" srcOrd="3" destOrd="0" presId="urn:microsoft.com/office/officeart/2008/layout/LinedList"/>
    <dgm:cxn modelId="{F5847E26-2436-4E89-B6B9-A8C88AFA375D}" type="presParOf" srcId="{233A92AC-4322-40D2-A3E7-946353959010}" destId="{941FDAE4-2842-4679-B712-E6F91E470127}" srcOrd="0" destOrd="0" presId="urn:microsoft.com/office/officeart/2008/layout/LinedList"/>
    <dgm:cxn modelId="{8CD6FD67-D4FB-4071-9EB2-618BAD43DA19}" type="presParOf" srcId="{233A92AC-4322-40D2-A3E7-946353959010}" destId="{4FDCA3E9-84F6-4B21-90C1-6A2E6AE89EEB}" srcOrd="1" destOrd="0" presId="urn:microsoft.com/office/officeart/2008/layout/LinedList"/>
    <dgm:cxn modelId="{11D6726D-9E81-4E2A-82FD-A882418AC07A}" type="presParOf" srcId="{0646DA23-9881-457C-8A63-6FB05D209786}" destId="{73DE3426-32B1-4B9F-BA49-D74359A295B0}" srcOrd="4" destOrd="0" presId="urn:microsoft.com/office/officeart/2008/layout/LinedList"/>
    <dgm:cxn modelId="{663FF62B-3686-4B4F-AF17-92B6B8DB3B32}" type="presParOf" srcId="{0646DA23-9881-457C-8A63-6FB05D209786}" destId="{19756E5A-93F7-4238-9F83-9E381E52C5E3}" srcOrd="5" destOrd="0" presId="urn:microsoft.com/office/officeart/2008/layout/LinedList"/>
    <dgm:cxn modelId="{12728F8C-93B2-403E-BBA5-6A6DAB51310B}" type="presParOf" srcId="{19756E5A-93F7-4238-9F83-9E381E52C5E3}" destId="{37C1F0B3-5C86-4D63-91F0-C89779DA95DF}" srcOrd="0" destOrd="0" presId="urn:microsoft.com/office/officeart/2008/layout/LinedList"/>
    <dgm:cxn modelId="{7A1635BE-6C09-44F2-A5AF-836A8F355EEC}" type="presParOf" srcId="{19756E5A-93F7-4238-9F83-9E381E52C5E3}" destId="{71D11912-4716-4F00-946D-A2A1D6907DA9}" srcOrd="1" destOrd="0" presId="urn:microsoft.com/office/officeart/2008/layout/LinedList"/>
    <dgm:cxn modelId="{01A5107C-9CF8-4567-B3F4-24C99D7010BE}" type="presParOf" srcId="{0646DA23-9881-457C-8A63-6FB05D209786}" destId="{EA805593-E049-4B45-B846-F2E54CD1D950}" srcOrd="6" destOrd="0" presId="urn:microsoft.com/office/officeart/2008/layout/LinedList"/>
    <dgm:cxn modelId="{5B6797C1-ED71-418B-963C-59CCE7B5D870}" type="presParOf" srcId="{0646DA23-9881-457C-8A63-6FB05D209786}" destId="{8A83781C-2948-4F22-B7FC-56E7D7BD226D}" srcOrd="7" destOrd="0" presId="urn:microsoft.com/office/officeart/2008/layout/LinedList"/>
    <dgm:cxn modelId="{BB5B2221-39C6-4BE4-B1A0-1036FE48875B}" type="presParOf" srcId="{8A83781C-2948-4F22-B7FC-56E7D7BD226D}" destId="{BE2E4B1F-7928-4804-A68E-1FF2A73BF880}" srcOrd="0" destOrd="0" presId="urn:microsoft.com/office/officeart/2008/layout/LinedList"/>
    <dgm:cxn modelId="{C7DA07E4-3748-45C9-A834-DC7054989274}" type="presParOf" srcId="{8A83781C-2948-4F22-B7FC-56E7D7BD226D}" destId="{0C4E6029-8C03-4336-A784-CD956C52BB99}" srcOrd="1" destOrd="0" presId="urn:microsoft.com/office/officeart/2008/layout/LinedList"/>
    <dgm:cxn modelId="{3BAF9E40-07EC-41BD-8204-FA7AD99AB4B7}" type="presParOf" srcId="{0646DA23-9881-457C-8A63-6FB05D209786}" destId="{1D4A8727-ECCF-4171-BEC4-98DACDF6B546}" srcOrd="8" destOrd="0" presId="urn:microsoft.com/office/officeart/2008/layout/LinedList"/>
    <dgm:cxn modelId="{538B95A3-1F21-49B3-987D-667FE6257384}" type="presParOf" srcId="{0646DA23-9881-457C-8A63-6FB05D209786}" destId="{85792C10-1499-4CEE-8E7C-6481F8E85BB8}" srcOrd="9" destOrd="0" presId="urn:microsoft.com/office/officeart/2008/layout/LinedList"/>
    <dgm:cxn modelId="{74BC3DBC-681E-4248-9A60-B66960DCAD63}" type="presParOf" srcId="{85792C10-1499-4CEE-8E7C-6481F8E85BB8}" destId="{92436503-16D2-4CC9-8170-19CE1703CB13}" srcOrd="0" destOrd="0" presId="urn:microsoft.com/office/officeart/2008/layout/LinedList"/>
    <dgm:cxn modelId="{7F494A55-9C57-4559-8B08-9F972610724E}" type="presParOf" srcId="{85792C10-1499-4CEE-8E7C-6481F8E85BB8}" destId="{CBBEA0C6-1592-465B-89B8-692A40382D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EBE248-7B9B-4031-8878-0508C7854CDA}" type="doc">
      <dgm:prSet loTypeId="urn:microsoft.com/office/officeart/2011/layout/TabList" loCatId="officeonline" qsTypeId="urn:microsoft.com/office/officeart/2005/8/quickstyle/simple1" qsCatId="simple" csTypeId="urn:microsoft.com/office/officeart/2005/8/colors/accent0_1" csCatId="mainScheme" phldr="1"/>
      <dgm:spPr/>
      <dgm:t>
        <a:bodyPr/>
        <a:lstStyle/>
        <a:p>
          <a:endParaRPr lang="en-IN"/>
        </a:p>
      </dgm:t>
    </dgm:pt>
    <dgm:pt modelId="{061D880D-5E3B-4248-80E8-51D31B5329AB}">
      <dgm:prSet phldrT="[Text]"/>
      <dgm:spPr/>
      <dgm:t>
        <a:bodyPr/>
        <a:lstStyle/>
        <a:p>
          <a:r>
            <a:rPr lang="en-IN" b="1" dirty="0">
              <a:latin typeface="Aptos" panose="020B0004020202020204" pitchFamily="34" charset="0"/>
            </a:rPr>
            <a:t>OUR SOLUTION</a:t>
          </a:r>
        </a:p>
      </dgm:t>
    </dgm:pt>
    <dgm:pt modelId="{AA205ED9-26E9-4DEB-8812-461E6B75DD62}" type="parTrans" cxnId="{B2D8FBD6-E723-4C65-831F-74276332B983}">
      <dgm:prSet/>
      <dgm:spPr/>
      <dgm:t>
        <a:bodyPr/>
        <a:lstStyle/>
        <a:p>
          <a:endParaRPr lang="en-IN"/>
        </a:p>
      </dgm:t>
    </dgm:pt>
    <dgm:pt modelId="{F1EAEA2C-7FA3-4AF5-AE53-5D4AF3590037}" type="sibTrans" cxnId="{B2D8FBD6-E723-4C65-831F-74276332B983}">
      <dgm:prSet/>
      <dgm:spPr/>
      <dgm:t>
        <a:bodyPr/>
        <a:lstStyle/>
        <a:p>
          <a:endParaRPr lang="en-IN"/>
        </a:p>
      </dgm:t>
    </dgm:pt>
    <dgm:pt modelId="{5ACA224A-845E-40D2-A02F-D766C57D4BDB}">
      <dgm:prSet phldrT="[Text]"/>
      <dgm:spPr/>
      <dgm:t>
        <a:bodyPr/>
        <a:lstStyle/>
        <a:p>
          <a:endParaRPr lang="en-IN" dirty="0"/>
        </a:p>
      </dgm:t>
    </dgm:pt>
    <dgm:pt modelId="{1F56CB70-D46A-44D4-98E2-E1B59790FFB6}" type="parTrans" cxnId="{B41B68D1-BA10-4EED-A740-70B64AFD0F94}">
      <dgm:prSet/>
      <dgm:spPr/>
      <dgm:t>
        <a:bodyPr/>
        <a:lstStyle/>
        <a:p>
          <a:endParaRPr lang="en-IN"/>
        </a:p>
      </dgm:t>
    </dgm:pt>
    <dgm:pt modelId="{4CC59688-1D23-4A34-AED7-F90245B48917}" type="sibTrans" cxnId="{B41B68D1-BA10-4EED-A740-70B64AFD0F94}">
      <dgm:prSet/>
      <dgm:spPr/>
      <dgm:t>
        <a:bodyPr/>
        <a:lstStyle/>
        <a:p>
          <a:endParaRPr lang="en-IN"/>
        </a:p>
      </dgm:t>
    </dgm:pt>
    <dgm:pt modelId="{9C17C9AE-6E28-40F6-8665-AA57FD3282E8}">
      <dgm:prSet phldrT="[Text]" custT="1"/>
      <dgm:spPr/>
      <dgm:t>
        <a:bodyPr/>
        <a:lstStyle/>
        <a:p>
          <a:r>
            <a:rPr lang="en-US" sz="1800" dirty="0">
              <a:latin typeface="Aptos" panose="020B0004020202020204" pitchFamily="34" charset="0"/>
            </a:rPr>
            <a:t>Our solution is a comprehensive salary analysis tool built within an Excel sheet. This tool aggregates and analyzes employee data across various departments, offering insights into salary distributions by gender, department, and other key demographics. It also includes departmental budget summaries and highlights any pay disparities or trends that may require attention.</a:t>
          </a:r>
          <a:endParaRPr lang="en-IN" sz="1800" dirty="0">
            <a:latin typeface="Aptos" panose="020B0004020202020204" pitchFamily="34" charset="0"/>
          </a:endParaRPr>
        </a:p>
      </dgm:t>
    </dgm:pt>
    <dgm:pt modelId="{00028F10-C346-4448-9EAB-571383F08709}" type="parTrans" cxnId="{94170036-E4ED-45F5-8347-5648BF70A434}">
      <dgm:prSet/>
      <dgm:spPr/>
      <dgm:t>
        <a:bodyPr/>
        <a:lstStyle/>
        <a:p>
          <a:endParaRPr lang="en-IN"/>
        </a:p>
      </dgm:t>
    </dgm:pt>
    <dgm:pt modelId="{EB125953-3859-451A-BBBB-862A12925996}" type="sibTrans" cxnId="{94170036-E4ED-45F5-8347-5648BF70A434}">
      <dgm:prSet/>
      <dgm:spPr/>
      <dgm:t>
        <a:bodyPr/>
        <a:lstStyle/>
        <a:p>
          <a:endParaRPr lang="en-IN"/>
        </a:p>
      </dgm:t>
    </dgm:pt>
    <dgm:pt modelId="{08EDB07F-84DC-44E3-BC8F-A15ACBCCFD82}">
      <dgm:prSet phldrT="[Text]"/>
      <dgm:spPr/>
      <dgm:t>
        <a:bodyPr/>
        <a:lstStyle/>
        <a:p>
          <a:r>
            <a:rPr lang="en-IN" b="1" dirty="0">
              <a:latin typeface="Aptos" panose="020B0004020202020204" pitchFamily="34" charset="0"/>
            </a:rPr>
            <a:t>VALUE PROPOSITION</a:t>
          </a:r>
        </a:p>
      </dgm:t>
    </dgm:pt>
    <dgm:pt modelId="{D4942BFE-40E1-419C-BD15-73547FD44256}" type="parTrans" cxnId="{99BBFC81-F32A-4F77-A0B0-4066BF9124ED}">
      <dgm:prSet/>
      <dgm:spPr/>
      <dgm:t>
        <a:bodyPr/>
        <a:lstStyle/>
        <a:p>
          <a:endParaRPr lang="en-IN"/>
        </a:p>
      </dgm:t>
    </dgm:pt>
    <dgm:pt modelId="{E3D9BC31-4325-4652-9535-BDCFABA6BCDF}" type="sibTrans" cxnId="{99BBFC81-F32A-4F77-A0B0-4066BF9124ED}">
      <dgm:prSet/>
      <dgm:spPr/>
      <dgm:t>
        <a:bodyPr/>
        <a:lstStyle/>
        <a:p>
          <a:endParaRPr lang="en-IN"/>
        </a:p>
      </dgm:t>
    </dgm:pt>
    <dgm:pt modelId="{DD153370-53C6-4E59-B5E1-57145F515129}">
      <dgm:prSet phldrT="[Text]" custT="1"/>
      <dgm:spPr/>
      <dgm:t>
        <a:bodyPr/>
        <a:lstStyle/>
        <a:p>
          <a:r>
            <a:rPr lang="en-US" sz="1800" dirty="0">
              <a:latin typeface="Aptos" panose="020B0004020202020204" pitchFamily="34" charset="0"/>
            </a:rPr>
            <a:t>The value of this solution lies in its ability to provide clear, data-driven insights that support informed decision-making. By using this tool, HR teams, managers, and executives can identify and address pay inequities, optimize departmental budgets, and enhance overall employee satisfaction. It also empowers the organization to maintain fairness and transparency in compensation practices, ultimately leading to a more equitable and motivated workforce.</a:t>
          </a:r>
          <a:endParaRPr lang="en-IN" sz="1800" dirty="0">
            <a:latin typeface="Aptos" panose="020B0004020202020204" pitchFamily="34" charset="0"/>
          </a:endParaRPr>
        </a:p>
      </dgm:t>
    </dgm:pt>
    <dgm:pt modelId="{037603A2-1575-43D9-AB1C-9D3454485ED2}" type="parTrans" cxnId="{F60F56F4-3340-4098-9A85-CCD1D0F00DDB}">
      <dgm:prSet/>
      <dgm:spPr/>
      <dgm:t>
        <a:bodyPr/>
        <a:lstStyle/>
        <a:p>
          <a:endParaRPr lang="en-IN"/>
        </a:p>
      </dgm:t>
    </dgm:pt>
    <dgm:pt modelId="{A14A8583-BFD1-42E7-B1C8-2D6AC3E8F36B}" type="sibTrans" cxnId="{F60F56F4-3340-4098-9A85-CCD1D0F00DDB}">
      <dgm:prSet/>
      <dgm:spPr/>
      <dgm:t>
        <a:bodyPr/>
        <a:lstStyle/>
        <a:p>
          <a:endParaRPr lang="en-IN"/>
        </a:p>
      </dgm:t>
    </dgm:pt>
    <dgm:pt modelId="{DFB7D284-31F6-4960-86F8-D440D9523907}">
      <dgm:prSet phldrT="[Text]"/>
      <dgm:spPr/>
      <dgm:t>
        <a:bodyPr/>
        <a:lstStyle/>
        <a:p>
          <a:r>
            <a:rPr lang="en-IN" dirty="0"/>
            <a:t>.</a:t>
          </a:r>
        </a:p>
      </dgm:t>
    </dgm:pt>
    <dgm:pt modelId="{6EAAC84B-A1DA-4225-AAA2-8C588433B6D3}" type="sibTrans" cxnId="{72E8A0D2-A19A-49A1-AC5D-F5C667C55DA4}">
      <dgm:prSet/>
      <dgm:spPr/>
      <dgm:t>
        <a:bodyPr/>
        <a:lstStyle/>
        <a:p>
          <a:endParaRPr lang="en-IN"/>
        </a:p>
      </dgm:t>
    </dgm:pt>
    <dgm:pt modelId="{A5E3AFC0-6395-40A2-B759-E3B035B867C3}" type="parTrans" cxnId="{72E8A0D2-A19A-49A1-AC5D-F5C667C55DA4}">
      <dgm:prSet/>
      <dgm:spPr/>
      <dgm:t>
        <a:bodyPr/>
        <a:lstStyle/>
        <a:p>
          <a:endParaRPr lang="en-IN"/>
        </a:p>
      </dgm:t>
    </dgm:pt>
    <dgm:pt modelId="{FAA8C154-0B35-4C0E-A8D8-3F36121C4BC4}" type="pres">
      <dgm:prSet presAssocID="{E5EBE248-7B9B-4031-8878-0508C7854CDA}" presName="Name0" presStyleCnt="0">
        <dgm:presLayoutVars>
          <dgm:chMax/>
          <dgm:chPref val="3"/>
          <dgm:dir/>
          <dgm:animOne val="branch"/>
          <dgm:animLvl val="lvl"/>
        </dgm:presLayoutVars>
      </dgm:prSet>
      <dgm:spPr/>
    </dgm:pt>
    <dgm:pt modelId="{0D19EC9B-756C-4BDA-B7A0-1FCEA3703550}" type="pres">
      <dgm:prSet presAssocID="{061D880D-5E3B-4248-80E8-51D31B5329AB}" presName="composite" presStyleCnt="0"/>
      <dgm:spPr/>
    </dgm:pt>
    <dgm:pt modelId="{86FE9C09-8A0D-414A-B76C-4AF09E8312AB}" type="pres">
      <dgm:prSet presAssocID="{061D880D-5E3B-4248-80E8-51D31B5329AB}" presName="FirstChild" presStyleLbl="revTx" presStyleIdx="0" presStyleCnt="4">
        <dgm:presLayoutVars>
          <dgm:chMax val="0"/>
          <dgm:chPref val="0"/>
          <dgm:bulletEnabled val="1"/>
        </dgm:presLayoutVars>
      </dgm:prSet>
      <dgm:spPr/>
    </dgm:pt>
    <dgm:pt modelId="{CCC89ED1-12D8-424B-AB41-595C3676A698}" type="pres">
      <dgm:prSet presAssocID="{061D880D-5E3B-4248-80E8-51D31B5329AB}" presName="Parent" presStyleLbl="alignNode1" presStyleIdx="0" presStyleCnt="2">
        <dgm:presLayoutVars>
          <dgm:chMax val="3"/>
          <dgm:chPref val="3"/>
          <dgm:bulletEnabled val="1"/>
        </dgm:presLayoutVars>
      </dgm:prSet>
      <dgm:spPr/>
    </dgm:pt>
    <dgm:pt modelId="{281ACE00-66FA-426D-B5B4-D9A82D2B827F}" type="pres">
      <dgm:prSet presAssocID="{061D880D-5E3B-4248-80E8-51D31B5329AB}" presName="Accent" presStyleLbl="parChTrans1D1" presStyleIdx="0" presStyleCnt="2"/>
      <dgm:spPr/>
    </dgm:pt>
    <dgm:pt modelId="{E0C04D1B-0749-42C7-9FC0-F1AB24FA292B}" type="pres">
      <dgm:prSet presAssocID="{061D880D-5E3B-4248-80E8-51D31B5329AB}" presName="Child" presStyleLbl="revTx" presStyleIdx="1" presStyleCnt="4" custLinFactY="164" custLinFactNeighborX="-938" custLinFactNeighborY="100000">
        <dgm:presLayoutVars>
          <dgm:chMax val="0"/>
          <dgm:chPref val="0"/>
          <dgm:bulletEnabled val="1"/>
        </dgm:presLayoutVars>
      </dgm:prSet>
      <dgm:spPr/>
    </dgm:pt>
    <dgm:pt modelId="{69C0DD38-593E-499A-B66B-D0E30340B9CB}" type="pres">
      <dgm:prSet presAssocID="{F1EAEA2C-7FA3-4AF5-AE53-5D4AF3590037}" presName="sibTrans" presStyleCnt="0"/>
      <dgm:spPr/>
    </dgm:pt>
    <dgm:pt modelId="{90247F4C-5BF7-48FF-83AE-9BC7A4BAE35A}" type="pres">
      <dgm:prSet presAssocID="{08EDB07F-84DC-44E3-BC8F-A15ACBCCFD82}" presName="composite" presStyleCnt="0"/>
      <dgm:spPr/>
    </dgm:pt>
    <dgm:pt modelId="{F0F2DC1A-4BD7-44EC-8E6C-D57A35BE1C46}" type="pres">
      <dgm:prSet presAssocID="{08EDB07F-84DC-44E3-BC8F-A15ACBCCFD82}" presName="FirstChild" presStyleLbl="revTx" presStyleIdx="2" presStyleCnt="4" custLinFactNeighborX="16723" custLinFactNeighborY="-16417">
        <dgm:presLayoutVars>
          <dgm:chMax val="0"/>
          <dgm:chPref val="0"/>
          <dgm:bulletEnabled val="1"/>
        </dgm:presLayoutVars>
      </dgm:prSet>
      <dgm:spPr/>
    </dgm:pt>
    <dgm:pt modelId="{A11BC5E0-5BCB-4C54-82FE-3CD45B496F48}" type="pres">
      <dgm:prSet presAssocID="{08EDB07F-84DC-44E3-BC8F-A15ACBCCFD82}" presName="Parent" presStyleLbl="alignNode1" presStyleIdx="1" presStyleCnt="2" custScaleX="129808" custScaleY="79587" custLinFactNeighborX="11058" custLinFactNeighborY="14214">
        <dgm:presLayoutVars>
          <dgm:chMax val="3"/>
          <dgm:chPref val="3"/>
          <dgm:bulletEnabled val="1"/>
        </dgm:presLayoutVars>
      </dgm:prSet>
      <dgm:spPr/>
    </dgm:pt>
    <dgm:pt modelId="{2ED07798-1A19-43B7-A629-C75E698D5C2E}" type="pres">
      <dgm:prSet presAssocID="{08EDB07F-84DC-44E3-BC8F-A15ACBCCFD82}" presName="Accent" presStyleLbl="parChTrans1D1" presStyleIdx="1" presStyleCnt="2"/>
      <dgm:spPr/>
    </dgm:pt>
    <dgm:pt modelId="{D52BCBA7-6DD5-4311-851B-23827DF2C6CF}" type="pres">
      <dgm:prSet presAssocID="{08EDB07F-84DC-44E3-BC8F-A15ACBCCFD82}" presName="Child" presStyleLbl="revTx" presStyleIdx="3" presStyleCnt="4" custScaleY="158362">
        <dgm:presLayoutVars>
          <dgm:chMax val="0"/>
          <dgm:chPref val="0"/>
          <dgm:bulletEnabled val="1"/>
        </dgm:presLayoutVars>
      </dgm:prSet>
      <dgm:spPr/>
    </dgm:pt>
  </dgm:ptLst>
  <dgm:cxnLst>
    <dgm:cxn modelId="{B48C631D-32B9-463B-9D8E-84E56EC16F7F}" type="presOf" srcId="{08EDB07F-84DC-44E3-BC8F-A15ACBCCFD82}" destId="{A11BC5E0-5BCB-4C54-82FE-3CD45B496F48}" srcOrd="0" destOrd="0" presId="urn:microsoft.com/office/officeart/2011/layout/TabList"/>
    <dgm:cxn modelId="{94170036-E4ED-45F5-8347-5648BF70A434}" srcId="{061D880D-5E3B-4248-80E8-51D31B5329AB}" destId="{9C17C9AE-6E28-40F6-8665-AA57FD3282E8}" srcOrd="1" destOrd="0" parTransId="{00028F10-C346-4448-9EAB-571383F08709}" sibTransId="{EB125953-3859-451A-BBBB-862A12925996}"/>
    <dgm:cxn modelId="{9CFE9A63-7C08-4D4F-AC5F-10E24B6BC459}" type="presOf" srcId="{5ACA224A-845E-40D2-A02F-D766C57D4BDB}" destId="{86FE9C09-8A0D-414A-B76C-4AF09E8312AB}" srcOrd="0" destOrd="0" presId="urn:microsoft.com/office/officeart/2011/layout/TabList"/>
    <dgm:cxn modelId="{90529674-B446-4DD6-AA21-E1AC51ACAFD8}" type="presOf" srcId="{E5EBE248-7B9B-4031-8878-0508C7854CDA}" destId="{FAA8C154-0B35-4C0E-A8D8-3F36121C4BC4}" srcOrd="0" destOrd="0" presId="urn:microsoft.com/office/officeart/2011/layout/TabList"/>
    <dgm:cxn modelId="{68EB4D59-A0D4-4822-A612-02409ED7C7B2}" type="presOf" srcId="{061D880D-5E3B-4248-80E8-51D31B5329AB}" destId="{CCC89ED1-12D8-424B-AB41-595C3676A698}" srcOrd="0" destOrd="0" presId="urn:microsoft.com/office/officeart/2011/layout/TabList"/>
    <dgm:cxn modelId="{99BBFC81-F32A-4F77-A0B0-4066BF9124ED}" srcId="{E5EBE248-7B9B-4031-8878-0508C7854CDA}" destId="{08EDB07F-84DC-44E3-BC8F-A15ACBCCFD82}" srcOrd="1" destOrd="0" parTransId="{D4942BFE-40E1-419C-BD15-73547FD44256}" sibTransId="{E3D9BC31-4325-4652-9535-BDCFABA6BCDF}"/>
    <dgm:cxn modelId="{82F0778B-EAB7-4077-A1E9-7DFD578283C2}" type="presOf" srcId="{DD153370-53C6-4E59-B5E1-57145F515129}" destId="{D52BCBA7-6DD5-4311-851B-23827DF2C6CF}" srcOrd="0" destOrd="0" presId="urn:microsoft.com/office/officeart/2011/layout/TabList"/>
    <dgm:cxn modelId="{B41B68D1-BA10-4EED-A740-70B64AFD0F94}" srcId="{061D880D-5E3B-4248-80E8-51D31B5329AB}" destId="{5ACA224A-845E-40D2-A02F-D766C57D4BDB}" srcOrd="0" destOrd="0" parTransId="{1F56CB70-D46A-44D4-98E2-E1B59790FFB6}" sibTransId="{4CC59688-1D23-4A34-AED7-F90245B48917}"/>
    <dgm:cxn modelId="{70B3F5D1-984B-4437-BB4A-C3587B822F97}" type="presOf" srcId="{9C17C9AE-6E28-40F6-8665-AA57FD3282E8}" destId="{E0C04D1B-0749-42C7-9FC0-F1AB24FA292B}" srcOrd="0" destOrd="0" presId="urn:microsoft.com/office/officeart/2011/layout/TabList"/>
    <dgm:cxn modelId="{72E8A0D2-A19A-49A1-AC5D-F5C667C55DA4}" srcId="{08EDB07F-84DC-44E3-BC8F-A15ACBCCFD82}" destId="{DFB7D284-31F6-4960-86F8-D440D9523907}" srcOrd="0" destOrd="0" parTransId="{A5E3AFC0-6395-40A2-B759-E3B035B867C3}" sibTransId="{6EAAC84B-A1DA-4225-AAA2-8C588433B6D3}"/>
    <dgm:cxn modelId="{B2D8FBD6-E723-4C65-831F-74276332B983}" srcId="{E5EBE248-7B9B-4031-8878-0508C7854CDA}" destId="{061D880D-5E3B-4248-80E8-51D31B5329AB}" srcOrd="0" destOrd="0" parTransId="{AA205ED9-26E9-4DEB-8812-461E6B75DD62}" sibTransId="{F1EAEA2C-7FA3-4AF5-AE53-5D4AF3590037}"/>
    <dgm:cxn modelId="{BAC148EB-434C-4C9E-B09E-C156E13121B8}" type="presOf" srcId="{DFB7D284-31F6-4960-86F8-D440D9523907}" destId="{F0F2DC1A-4BD7-44EC-8E6C-D57A35BE1C46}" srcOrd="0" destOrd="0" presId="urn:microsoft.com/office/officeart/2011/layout/TabList"/>
    <dgm:cxn modelId="{F60F56F4-3340-4098-9A85-CCD1D0F00DDB}" srcId="{08EDB07F-84DC-44E3-BC8F-A15ACBCCFD82}" destId="{DD153370-53C6-4E59-B5E1-57145F515129}" srcOrd="1" destOrd="0" parTransId="{037603A2-1575-43D9-AB1C-9D3454485ED2}" sibTransId="{A14A8583-BFD1-42E7-B1C8-2D6AC3E8F36B}"/>
    <dgm:cxn modelId="{28894938-35EC-4486-AEB5-38DB392AFC7C}" type="presParOf" srcId="{FAA8C154-0B35-4C0E-A8D8-3F36121C4BC4}" destId="{0D19EC9B-756C-4BDA-B7A0-1FCEA3703550}" srcOrd="0" destOrd="0" presId="urn:microsoft.com/office/officeart/2011/layout/TabList"/>
    <dgm:cxn modelId="{9D120CFE-2CE6-4416-8AD4-3AF21DCE3879}" type="presParOf" srcId="{0D19EC9B-756C-4BDA-B7A0-1FCEA3703550}" destId="{86FE9C09-8A0D-414A-B76C-4AF09E8312AB}" srcOrd="0" destOrd="0" presId="urn:microsoft.com/office/officeart/2011/layout/TabList"/>
    <dgm:cxn modelId="{7FAC8928-137D-4151-8DD8-7910F6E63606}" type="presParOf" srcId="{0D19EC9B-756C-4BDA-B7A0-1FCEA3703550}" destId="{CCC89ED1-12D8-424B-AB41-595C3676A698}" srcOrd="1" destOrd="0" presId="urn:microsoft.com/office/officeart/2011/layout/TabList"/>
    <dgm:cxn modelId="{5630E57D-13A6-4804-8E7C-B39B6FE9C04C}" type="presParOf" srcId="{0D19EC9B-756C-4BDA-B7A0-1FCEA3703550}" destId="{281ACE00-66FA-426D-B5B4-D9A82D2B827F}" srcOrd="2" destOrd="0" presId="urn:microsoft.com/office/officeart/2011/layout/TabList"/>
    <dgm:cxn modelId="{C0928D81-64FE-4833-B350-7F9C6F89C38A}" type="presParOf" srcId="{FAA8C154-0B35-4C0E-A8D8-3F36121C4BC4}" destId="{E0C04D1B-0749-42C7-9FC0-F1AB24FA292B}" srcOrd="1" destOrd="0" presId="urn:microsoft.com/office/officeart/2011/layout/TabList"/>
    <dgm:cxn modelId="{0D4BF7C2-8227-46C8-A5D1-EB439EF295D7}" type="presParOf" srcId="{FAA8C154-0B35-4C0E-A8D8-3F36121C4BC4}" destId="{69C0DD38-593E-499A-B66B-D0E30340B9CB}" srcOrd="2" destOrd="0" presId="urn:microsoft.com/office/officeart/2011/layout/TabList"/>
    <dgm:cxn modelId="{031F9BCB-7525-4B3F-900D-24AC2332FD35}" type="presParOf" srcId="{FAA8C154-0B35-4C0E-A8D8-3F36121C4BC4}" destId="{90247F4C-5BF7-48FF-83AE-9BC7A4BAE35A}" srcOrd="3" destOrd="0" presId="urn:microsoft.com/office/officeart/2011/layout/TabList"/>
    <dgm:cxn modelId="{22E2EEFE-3997-4637-AF82-EEFB9C178D92}" type="presParOf" srcId="{90247F4C-5BF7-48FF-83AE-9BC7A4BAE35A}" destId="{F0F2DC1A-4BD7-44EC-8E6C-D57A35BE1C46}" srcOrd="0" destOrd="0" presId="urn:microsoft.com/office/officeart/2011/layout/TabList"/>
    <dgm:cxn modelId="{6A0A9F07-C30A-43F5-90DE-93061008AC06}" type="presParOf" srcId="{90247F4C-5BF7-48FF-83AE-9BC7A4BAE35A}" destId="{A11BC5E0-5BCB-4C54-82FE-3CD45B496F48}" srcOrd="1" destOrd="0" presId="urn:microsoft.com/office/officeart/2011/layout/TabList"/>
    <dgm:cxn modelId="{EF6EC540-3A63-4F1B-AB78-9E3A7F1E423E}" type="presParOf" srcId="{90247F4C-5BF7-48FF-83AE-9BC7A4BAE35A}" destId="{2ED07798-1A19-43B7-A629-C75E698D5C2E}" srcOrd="2" destOrd="0" presId="urn:microsoft.com/office/officeart/2011/layout/TabList"/>
    <dgm:cxn modelId="{90896D67-9B79-48A5-8DCB-B282F9F821F2}" type="presParOf" srcId="{FAA8C154-0B35-4C0E-A8D8-3F36121C4BC4}" destId="{D52BCBA7-6DD5-4311-851B-23827DF2C6CF}" srcOrd="4"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03E33-9303-4887-8946-5950B141ED0E}">
      <dsp:nvSpPr>
        <dsp:cNvPr id="0" name=""/>
        <dsp:cNvSpPr/>
      </dsp:nvSpPr>
      <dsp:spPr>
        <a:xfrm>
          <a:off x="0" y="617"/>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ABF25-5D57-4F39-931E-921C494A8937}">
      <dsp:nvSpPr>
        <dsp:cNvPr id="0" name=""/>
        <dsp:cNvSpPr/>
      </dsp:nvSpPr>
      <dsp:spPr>
        <a:xfrm>
          <a:off x="0" y="617"/>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Human Resources (HR) Team:</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assess pay equity, manage compensation plans, and ensure compliance with labor laws.</a:t>
          </a:r>
          <a:endParaRPr lang="en-IN" sz="1800" kern="1200" dirty="0">
            <a:latin typeface="Aptos" panose="020B0004020202020204" pitchFamily="34" charset="0"/>
          </a:endParaRPr>
        </a:p>
      </dsp:txBody>
      <dsp:txXfrm>
        <a:off x="0" y="617"/>
        <a:ext cx="7848600" cy="1011308"/>
      </dsp:txXfrm>
    </dsp:sp>
    <dsp:sp modelId="{782DC0DD-9CDD-400E-9677-7798B0B77397}">
      <dsp:nvSpPr>
        <dsp:cNvPr id="0" name=""/>
        <dsp:cNvSpPr/>
      </dsp:nvSpPr>
      <dsp:spPr>
        <a:xfrm>
          <a:off x="0" y="1011925"/>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FDAE4-2842-4679-B712-E6F91E470127}">
      <dsp:nvSpPr>
        <dsp:cNvPr id="0" name=""/>
        <dsp:cNvSpPr/>
      </dsp:nvSpPr>
      <dsp:spPr>
        <a:xfrm>
          <a:off x="0" y="1011925"/>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Department Managers:</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understand salary distributions within their teams and make informed decisions about budgeting and employee compensation.</a:t>
          </a:r>
          <a:endParaRPr lang="en-IN" sz="1800" kern="1200" dirty="0">
            <a:latin typeface="Aptos" panose="020B0004020202020204" pitchFamily="34" charset="0"/>
          </a:endParaRPr>
        </a:p>
      </dsp:txBody>
      <dsp:txXfrm>
        <a:off x="0" y="1011925"/>
        <a:ext cx="7848600" cy="1011308"/>
      </dsp:txXfrm>
    </dsp:sp>
    <dsp:sp modelId="{73DE3426-32B1-4B9F-BA49-D74359A295B0}">
      <dsp:nvSpPr>
        <dsp:cNvPr id="0" name=""/>
        <dsp:cNvSpPr/>
      </dsp:nvSpPr>
      <dsp:spPr>
        <a:xfrm>
          <a:off x="0" y="2023233"/>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1F0B3-5C86-4D63-91F0-C89779DA95DF}">
      <dsp:nvSpPr>
        <dsp:cNvPr id="0" name=""/>
        <dsp:cNvSpPr/>
      </dsp:nvSpPr>
      <dsp:spPr>
        <a:xfrm>
          <a:off x="0" y="2023233"/>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Finance Team: </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analyze departmental salary expenditures and assist in budget planning and allocation.</a:t>
          </a:r>
          <a:endParaRPr lang="en-IN" sz="1800" kern="1200" dirty="0">
            <a:latin typeface="Aptos" panose="020B0004020202020204" pitchFamily="34" charset="0"/>
          </a:endParaRPr>
        </a:p>
      </dsp:txBody>
      <dsp:txXfrm>
        <a:off x="0" y="2023233"/>
        <a:ext cx="7848600" cy="1011308"/>
      </dsp:txXfrm>
    </dsp:sp>
    <dsp:sp modelId="{EA805593-E049-4B45-B846-F2E54CD1D950}">
      <dsp:nvSpPr>
        <dsp:cNvPr id="0" name=""/>
        <dsp:cNvSpPr/>
      </dsp:nvSpPr>
      <dsp:spPr>
        <a:xfrm>
          <a:off x="0" y="3034541"/>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2E4B1F-7928-4804-A68E-1FF2A73BF880}">
      <dsp:nvSpPr>
        <dsp:cNvPr id="0" name=""/>
        <dsp:cNvSpPr/>
      </dsp:nvSpPr>
      <dsp:spPr>
        <a:xfrm>
          <a:off x="0" y="3034541"/>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Executives and Leadership:</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gain insights into company-wide compensation trends and make strategic decisions regarding workforce planning and organizational policies.</a:t>
          </a:r>
          <a:endParaRPr lang="en-IN" sz="1800" kern="1200" dirty="0">
            <a:latin typeface="Aptos" panose="020B0004020202020204" pitchFamily="34" charset="0"/>
          </a:endParaRPr>
        </a:p>
      </dsp:txBody>
      <dsp:txXfrm>
        <a:off x="0" y="3034541"/>
        <a:ext cx="7848600" cy="1011308"/>
      </dsp:txXfrm>
    </dsp:sp>
    <dsp:sp modelId="{1D4A8727-ECCF-4171-BEC4-98DACDF6B546}">
      <dsp:nvSpPr>
        <dsp:cNvPr id="0" name=""/>
        <dsp:cNvSpPr/>
      </dsp:nvSpPr>
      <dsp:spPr>
        <a:xfrm>
          <a:off x="0" y="4045849"/>
          <a:ext cx="7848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436503-16D2-4CC9-8170-19CE1703CB13}">
      <dsp:nvSpPr>
        <dsp:cNvPr id="0" name=""/>
        <dsp:cNvSpPr/>
      </dsp:nvSpPr>
      <dsp:spPr>
        <a:xfrm>
          <a:off x="0" y="4045849"/>
          <a:ext cx="7848600" cy="101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Aptos" panose="020B0004020202020204" pitchFamily="34" charset="0"/>
            </a:rPr>
            <a:t>Diversity and Inclusion Officers: </a:t>
          </a:r>
        </a:p>
        <a:p>
          <a:pPr marL="0" lvl="0" indent="0" algn="l" defTabSz="800100">
            <a:lnSpc>
              <a:spcPct val="90000"/>
            </a:lnSpc>
            <a:spcBef>
              <a:spcPct val="0"/>
            </a:spcBef>
            <a:spcAft>
              <a:spcPct val="35000"/>
            </a:spcAft>
            <a:buNone/>
          </a:pPr>
          <a:r>
            <a:rPr lang="en-US" sz="1800" kern="1200" dirty="0">
              <a:latin typeface="Aptos" panose="020B0004020202020204" pitchFamily="34" charset="0"/>
            </a:rPr>
            <a:t>To monitor and address any disparities in pay related to gender, ethnicity, or other demographics.</a:t>
          </a:r>
          <a:endParaRPr lang="en-IN" sz="1800" kern="1200" dirty="0">
            <a:latin typeface="Aptos" panose="020B0004020202020204" pitchFamily="34" charset="0"/>
          </a:endParaRPr>
        </a:p>
      </dsp:txBody>
      <dsp:txXfrm>
        <a:off x="0" y="4045849"/>
        <a:ext cx="7848600" cy="1011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07798-1A19-43B7-A629-C75E698D5C2E}">
      <dsp:nvSpPr>
        <dsp:cNvPr id="0" name=""/>
        <dsp:cNvSpPr/>
      </dsp:nvSpPr>
      <dsp:spPr>
        <a:xfrm>
          <a:off x="157481" y="2565426"/>
          <a:ext cx="81280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1ACE00-66FA-426D-B5B4-D9A82D2B827F}">
      <dsp:nvSpPr>
        <dsp:cNvPr id="0" name=""/>
        <dsp:cNvSpPr/>
      </dsp:nvSpPr>
      <dsp:spPr>
        <a:xfrm>
          <a:off x="0" y="633975"/>
          <a:ext cx="81280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FE9C09-8A0D-414A-B76C-4AF09E8312AB}">
      <dsp:nvSpPr>
        <dsp:cNvPr id="0" name=""/>
        <dsp:cNvSpPr/>
      </dsp:nvSpPr>
      <dsp:spPr>
        <a:xfrm>
          <a:off x="2113279" y="775"/>
          <a:ext cx="6014720" cy="63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endParaRPr lang="en-IN" sz="2100" kern="1200" dirty="0"/>
        </a:p>
      </dsp:txBody>
      <dsp:txXfrm>
        <a:off x="2113279" y="775"/>
        <a:ext cx="6014720" cy="633200"/>
      </dsp:txXfrm>
    </dsp:sp>
    <dsp:sp modelId="{CCC89ED1-12D8-424B-AB41-595C3676A698}">
      <dsp:nvSpPr>
        <dsp:cNvPr id="0" name=""/>
        <dsp:cNvSpPr/>
      </dsp:nvSpPr>
      <dsp:spPr>
        <a:xfrm>
          <a:off x="0" y="775"/>
          <a:ext cx="2113280" cy="633200"/>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latin typeface="Aptos" panose="020B0004020202020204" pitchFamily="34" charset="0"/>
            </a:rPr>
            <a:t>OUR SOLUTION</a:t>
          </a:r>
        </a:p>
      </dsp:txBody>
      <dsp:txXfrm>
        <a:off x="30916" y="31691"/>
        <a:ext cx="2051448" cy="602284"/>
      </dsp:txXfrm>
    </dsp:sp>
    <dsp:sp modelId="{E0C04D1B-0749-42C7-9FC0-F1AB24FA292B}">
      <dsp:nvSpPr>
        <dsp:cNvPr id="0" name=""/>
        <dsp:cNvSpPr/>
      </dsp:nvSpPr>
      <dsp:spPr>
        <a:xfrm>
          <a:off x="0" y="667712"/>
          <a:ext cx="8128000" cy="126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ptos" panose="020B0004020202020204" pitchFamily="34" charset="0"/>
            </a:rPr>
            <a:t>Our solution is a comprehensive salary analysis tool built within an Excel sheet. This tool aggregates and analyzes employee data across various departments, offering insights into salary distributions by gender, department, and other key demographics. It also includes departmental budget summaries and highlights any pay disparities or trends that may require attention.</a:t>
          </a:r>
          <a:endParaRPr lang="en-IN" sz="1800" kern="1200" dirty="0">
            <a:latin typeface="Aptos" panose="020B0004020202020204" pitchFamily="34" charset="0"/>
          </a:endParaRPr>
        </a:p>
      </dsp:txBody>
      <dsp:txXfrm>
        <a:off x="0" y="667712"/>
        <a:ext cx="8128000" cy="1266590"/>
      </dsp:txXfrm>
    </dsp:sp>
    <dsp:sp modelId="{F0F2DC1A-4BD7-44EC-8E6C-D57A35BE1C46}">
      <dsp:nvSpPr>
        <dsp:cNvPr id="0" name=""/>
        <dsp:cNvSpPr/>
      </dsp:nvSpPr>
      <dsp:spPr>
        <a:xfrm>
          <a:off x="2270761" y="1828273"/>
          <a:ext cx="6014720" cy="63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005" tIns="40005" rIns="40005" bIns="40005" numCol="1" spcCol="1270" anchor="b" anchorCtr="0">
          <a:noAutofit/>
        </a:bodyPr>
        <a:lstStyle/>
        <a:p>
          <a:pPr marL="0" lvl="0" indent="0" algn="l" defTabSz="933450">
            <a:lnSpc>
              <a:spcPct val="90000"/>
            </a:lnSpc>
            <a:spcBef>
              <a:spcPct val="0"/>
            </a:spcBef>
            <a:spcAft>
              <a:spcPct val="35000"/>
            </a:spcAft>
            <a:buNone/>
          </a:pPr>
          <a:r>
            <a:rPr lang="en-IN" sz="2100" kern="1200" dirty="0"/>
            <a:t>.</a:t>
          </a:r>
        </a:p>
      </dsp:txBody>
      <dsp:txXfrm>
        <a:off x="2270761" y="1828273"/>
        <a:ext cx="6014720" cy="633200"/>
      </dsp:txXfrm>
    </dsp:sp>
    <dsp:sp modelId="{A11BC5E0-5BCB-4C54-82FE-3CD45B496F48}">
      <dsp:nvSpPr>
        <dsp:cNvPr id="0" name=""/>
        <dsp:cNvSpPr/>
      </dsp:nvSpPr>
      <dsp:spPr>
        <a:xfrm>
          <a:off x="76204" y="2086856"/>
          <a:ext cx="2743206" cy="503945"/>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latin typeface="Aptos" panose="020B0004020202020204" pitchFamily="34" charset="0"/>
            </a:rPr>
            <a:t>VALUE PROPOSITION</a:t>
          </a:r>
        </a:p>
      </dsp:txBody>
      <dsp:txXfrm>
        <a:off x="100809" y="2111461"/>
        <a:ext cx="2693996" cy="479340"/>
      </dsp:txXfrm>
    </dsp:sp>
    <dsp:sp modelId="{D52BCBA7-6DD5-4311-851B-23827DF2C6CF}">
      <dsp:nvSpPr>
        <dsp:cNvPr id="0" name=""/>
        <dsp:cNvSpPr/>
      </dsp:nvSpPr>
      <dsp:spPr>
        <a:xfrm>
          <a:off x="0" y="2565426"/>
          <a:ext cx="8128000" cy="2005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ptos" panose="020B0004020202020204" pitchFamily="34" charset="0"/>
            </a:rPr>
            <a:t>The value of this solution lies in its ability to provide clear, data-driven insights that support informed decision-making. By using this tool, HR teams, managers, and executives can identify and address pay inequities, optimize departmental budgets, and enhance overall employee satisfaction. It also empowers the organization to maintain fairness and transparency in compensation practices, ultimately leading to a more equitable and motivated workforce.</a:t>
          </a:r>
          <a:endParaRPr lang="en-IN" sz="1800" kern="1200" dirty="0">
            <a:latin typeface="Aptos" panose="020B0004020202020204" pitchFamily="34" charset="0"/>
          </a:endParaRPr>
        </a:p>
      </dsp:txBody>
      <dsp:txXfrm>
        <a:off x="0" y="2565426"/>
        <a:ext cx="8128000" cy="20057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08551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25584"/>
            <a:ext cx="8610600" cy="1938992"/>
          </a:xfrm>
          <a:prstGeom prst="rect">
            <a:avLst/>
          </a:prstGeom>
          <a:noFill/>
        </p:spPr>
        <p:txBody>
          <a:bodyPr wrap="square" rtlCol="0">
            <a:spAutoFit/>
          </a:bodyPr>
          <a:lstStyle/>
          <a:p>
            <a:r>
              <a:rPr lang="en-US" sz="2400" dirty="0"/>
              <a:t>STUDENT NAME</a:t>
            </a:r>
            <a:r>
              <a:rPr lang="en-US" sz="2400" b="1" dirty="0"/>
              <a:t>: ATHIRA SATHEESH </a:t>
            </a:r>
          </a:p>
          <a:p>
            <a:r>
              <a:rPr lang="en-US" sz="2400" dirty="0"/>
              <a:t>REGISTER NO</a:t>
            </a:r>
            <a:r>
              <a:rPr lang="en-US" sz="2400" b="1" dirty="0"/>
              <a:t>: 2213211036034/unm13212213211036034</a:t>
            </a:r>
          </a:p>
          <a:p>
            <a:r>
              <a:rPr lang="en-US" sz="2400" dirty="0"/>
              <a:t>DEPARTMENT</a:t>
            </a:r>
            <a:r>
              <a:rPr lang="en-US" sz="2400" b="1" dirty="0"/>
              <a:t>: BACHELOR OF COMMERCE(GENERAL)</a:t>
            </a:r>
          </a:p>
          <a:p>
            <a:r>
              <a:rPr lang="en-US" sz="2400" dirty="0"/>
              <a:t>COLLEGE</a:t>
            </a:r>
            <a:r>
              <a:rPr lang="en-US" sz="2400" b="1" dirty="0"/>
              <a:t>: PRESIDENCY COLLEGE(AUTONOMOUS),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67C41C9-BFB9-0CCE-9506-7BDC9C1667DE}"/>
              </a:ext>
            </a:extLst>
          </p:cNvPr>
          <p:cNvSpPr txBox="1"/>
          <p:nvPr/>
        </p:nvSpPr>
        <p:spPr>
          <a:xfrm>
            <a:off x="686182" y="1413126"/>
            <a:ext cx="9143618" cy="4893647"/>
          </a:xfrm>
          <a:prstGeom prst="rect">
            <a:avLst/>
          </a:prstGeom>
          <a:noFill/>
        </p:spPr>
        <p:txBody>
          <a:bodyPr wrap="square">
            <a:spAutoFit/>
          </a:bodyPr>
          <a:lstStyle/>
          <a:p>
            <a:r>
              <a:rPr lang="en-IN" sz="2400" b="1" dirty="0">
                <a:latin typeface="Aptos" panose="020B0004020202020204" pitchFamily="34" charset="0"/>
              </a:rPr>
              <a:t>Diversity and Inclusion Insights:</a:t>
            </a:r>
          </a:p>
          <a:p>
            <a:r>
              <a:rPr lang="en-IN" sz="2400" dirty="0">
                <a:latin typeface="Aptos" panose="020B0004020202020204" pitchFamily="34" charset="0"/>
              </a:rPr>
              <a:t>Show a breakdown of salaries by gender and ethnicity across different departments. This can highlight the organization's commitment to diversity and equitable compensation. </a:t>
            </a:r>
          </a:p>
          <a:p>
            <a:r>
              <a:rPr lang="en-IN" sz="2400" b="1" dirty="0">
                <a:latin typeface="Aptos" panose="020B0004020202020204" pitchFamily="34" charset="0"/>
              </a:rPr>
              <a:t>Compensation Trends and Forecasting: </a:t>
            </a:r>
          </a:p>
          <a:p>
            <a:r>
              <a:rPr lang="en-IN" sz="2400" dirty="0">
                <a:latin typeface="Aptos" panose="020B0004020202020204" pitchFamily="34" charset="0"/>
              </a:rPr>
              <a:t>Use historical data to show trends in salaries over time. You could even project future salary expenditures based on current hiring trends and salary increases, providing strategic foresight. Performance and Salary </a:t>
            </a:r>
          </a:p>
          <a:p>
            <a:r>
              <a:rPr lang="en-IN" sz="2400" b="1" dirty="0">
                <a:latin typeface="Aptos" panose="020B0004020202020204" pitchFamily="34" charset="0"/>
              </a:rPr>
              <a:t>Correlation: </a:t>
            </a:r>
          </a:p>
          <a:p>
            <a:r>
              <a:rPr lang="en-IN" sz="2400" dirty="0">
                <a:latin typeface="Aptos" panose="020B0004020202020204" pitchFamily="34" charset="0"/>
              </a:rPr>
              <a:t>If possible, correlate salary data with performance ratings or bonuses to show how compensation aligns with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9147-6189-0F06-7972-333A91CE3405}"/>
              </a:ext>
            </a:extLst>
          </p:cNvPr>
          <p:cNvSpPr>
            <a:spLocks noGrp="1"/>
          </p:cNvSpPr>
          <p:nvPr>
            <p:ph type="title"/>
          </p:nvPr>
        </p:nvSpPr>
        <p:spPr/>
        <p:txBody>
          <a:bodyPr/>
          <a:lstStyle/>
          <a:p>
            <a:r>
              <a:rPr lang="en-US" sz="4800" spc="15" dirty="0"/>
              <a:t>THE</a:t>
            </a:r>
            <a:r>
              <a:rPr lang="en-US" sz="4800" spc="20" dirty="0"/>
              <a:t> "</a:t>
            </a:r>
            <a:r>
              <a:rPr lang="en-US" sz="4800" spc="10" dirty="0"/>
              <a:t>WOW"</a:t>
            </a:r>
            <a:r>
              <a:rPr lang="en-US" sz="4800" spc="85" dirty="0"/>
              <a:t> </a:t>
            </a:r>
            <a:r>
              <a:rPr lang="en-US" sz="4800" spc="10" dirty="0"/>
              <a:t>IN</a:t>
            </a:r>
            <a:r>
              <a:rPr lang="en-US" sz="4800" spc="-5" dirty="0"/>
              <a:t> </a:t>
            </a:r>
            <a:r>
              <a:rPr lang="en-US" sz="4800" spc="15" dirty="0"/>
              <a:t>OUR</a:t>
            </a:r>
            <a:r>
              <a:rPr lang="en-US" sz="4800" spc="-10" dirty="0"/>
              <a:t> </a:t>
            </a:r>
            <a:r>
              <a:rPr lang="en-US" sz="4800" spc="20" dirty="0"/>
              <a:t>SOLUTION</a:t>
            </a:r>
            <a:endParaRPr lang="en-IN" dirty="0"/>
          </a:p>
        </p:txBody>
      </p:sp>
      <p:sp>
        <p:nvSpPr>
          <p:cNvPr id="4" name="TextBox 3">
            <a:extLst>
              <a:ext uri="{FF2B5EF4-FFF2-40B4-BE49-F238E27FC236}">
                <a16:creationId xmlns:a16="http://schemas.microsoft.com/office/drawing/2014/main" id="{CE5A0007-ECD1-C898-D1AC-C0DFD953CE0B}"/>
              </a:ext>
            </a:extLst>
          </p:cNvPr>
          <p:cNvSpPr txBox="1"/>
          <p:nvPr/>
        </p:nvSpPr>
        <p:spPr>
          <a:xfrm>
            <a:off x="533400" y="1371600"/>
            <a:ext cx="9677400" cy="4893647"/>
          </a:xfrm>
          <a:prstGeom prst="rect">
            <a:avLst/>
          </a:prstGeom>
          <a:noFill/>
        </p:spPr>
        <p:txBody>
          <a:bodyPr wrap="square">
            <a:spAutoFit/>
          </a:bodyPr>
          <a:lstStyle/>
          <a:p>
            <a:r>
              <a:rPr lang="en-IN" sz="2400" b="1" dirty="0">
                <a:latin typeface="Aptos" panose="020B0004020202020204" pitchFamily="34" charset="0"/>
              </a:rPr>
              <a:t>Data Visualizations: </a:t>
            </a:r>
          </a:p>
          <a:p>
            <a:r>
              <a:rPr lang="en-IN" sz="2400" dirty="0">
                <a:latin typeface="Aptos" panose="020B0004020202020204" pitchFamily="34" charset="0"/>
              </a:rPr>
              <a:t>Use compelling charts and graphs, such as heat maps, pie charts, or bar graphs, to visualize salary distributions, gender parity, or departmental salary differences. Visualizations make complex data more digestible and impactful.</a:t>
            </a:r>
          </a:p>
          <a:p>
            <a:r>
              <a:rPr lang="en-IN" sz="2400" b="1" dirty="0">
                <a:latin typeface="Aptos" panose="020B0004020202020204" pitchFamily="34" charset="0"/>
              </a:rPr>
              <a:t>Salary Benchmarking:</a:t>
            </a:r>
          </a:p>
          <a:p>
            <a:r>
              <a:rPr lang="en-IN" sz="2400" dirty="0">
                <a:latin typeface="Aptos" panose="020B0004020202020204" pitchFamily="34" charset="0"/>
              </a:rPr>
              <a:t>Compare internal salary data with industry standards or competitors (if available). This comparison could reveal if your organization is competitive in attracting and retaining talent.</a:t>
            </a:r>
          </a:p>
          <a:p>
            <a:r>
              <a:rPr lang="en-IN" sz="2400" b="1" dirty="0">
                <a:latin typeface="Aptos" panose="020B0004020202020204" pitchFamily="34" charset="0"/>
              </a:rPr>
              <a:t>Predictive Analytics:</a:t>
            </a:r>
          </a:p>
          <a:p>
            <a:r>
              <a:rPr lang="en-IN" sz="2400" dirty="0">
                <a:latin typeface="Aptos" panose="020B0004020202020204" pitchFamily="34" charset="0"/>
              </a:rPr>
              <a:t>If you have enough data, apply predictive analytics to forecast turnover risks based on salary dissatisfaction or identify departments at risk of budget overruns due to rising salary costs.</a:t>
            </a:r>
          </a:p>
        </p:txBody>
      </p:sp>
    </p:spTree>
    <p:extLst>
      <p:ext uri="{BB962C8B-B14F-4D97-AF65-F5344CB8AC3E}">
        <p14:creationId xmlns:p14="http://schemas.microsoft.com/office/powerpoint/2010/main" val="405757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7689D710-DB14-1F3D-9470-9182BC48B1D0}"/>
              </a:ext>
            </a:extLst>
          </p:cNvPr>
          <p:cNvSpPr txBox="1"/>
          <p:nvPr/>
        </p:nvSpPr>
        <p:spPr>
          <a:xfrm>
            <a:off x="739774" y="1371600"/>
            <a:ext cx="8480425" cy="4832092"/>
          </a:xfrm>
          <a:prstGeom prst="rect">
            <a:avLst/>
          </a:prstGeom>
          <a:noFill/>
        </p:spPr>
        <p:txBody>
          <a:bodyPr wrap="square">
            <a:spAutoFit/>
          </a:bodyPr>
          <a:lstStyle/>
          <a:p>
            <a:r>
              <a:rPr lang="en-IN" sz="2200" dirty="0"/>
              <a:t>In our analysis, we aggregated the experience data across various categories, providing insights into the distribution of expertise within the organization. We also examined salary data segmented by gender, enabling us to model the workforce composition and salary equity.</a:t>
            </a:r>
          </a:p>
          <a:p>
            <a:r>
              <a:rPr lang="en-IN" sz="2200" dirty="0"/>
              <a:t> </a:t>
            </a:r>
          </a:p>
          <a:p>
            <a:endParaRPr lang="en-IN" sz="2200" dirty="0"/>
          </a:p>
          <a:p>
            <a:r>
              <a:rPr lang="en-IN" sz="2200" dirty="0"/>
              <a:t>The </a:t>
            </a:r>
            <a:r>
              <a:rPr lang="en-IN" sz="2200" dirty="0" err="1"/>
              <a:t>modeling</a:t>
            </a:r>
            <a:r>
              <a:rPr lang="en-IN" sz="2200" dirty="0"/>
              <a:t> process helped us identify trends such as the nearly equal representation of experience and salary between genders, and the diversity in tenure across different groups.</a:t>
            </a:r>
          </a:p>
          <a:p>
            <a:endParaRPr lang="en-IN" sz="2200" dirty="0"/>
          </a:p>
          <a:p>
            <a:endParaRPr lang="en-IN" sz="2200" dirty="0"/>
          </a:p>
          <a:p>
            <a:r>
              <a:rPr lang="en-IN" sz="2200" dirty="0"/>
              <a:t> These models can be used for future workforce planning, ensuring that experience and compensation are aligned with organizational goals and diversity objectives.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2108645114"/>
              </p:ext>
            </p:extLst>
          </p:nvPr>
        </p:nvGraphicFramePr>
        <p:xfrm>
          <a:off x="4953000" y="4205877"/>
          <a:ext cx="4648200" cy="25821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1116118787"/>
              </p:ext>
            </p:extLst>
          </p:nvPr>
        </p:nvGraphicFramePr>
        <p:xfrm>
          <a:off x="1973897" y="1905000"/>
          <a:ext cx="7282816" cy="410718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8943-5FF5-D779-AC25-30EEFB9F131C}"/>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a:extLst>
              <a:ext uri="{FF2B5EF4-FFF2-40B4-BE49-F238E27FC236}">
                <a16:creationId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756948364"/>
              </p:ext>
            </p:extLst>
          </p:nvPr>
        </p:nvGraphicFramePr>
        <p:xfrm>
          <a:off x="5181601" y="3611689"/>
          <a:ext cx="4191000" cy="30177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2171098531"/>
              </p:ext>
            </p:extLst>
          </p:nvPr>
        </p:nvGraphicFramePr>
        <p:xfrm>
          <a:off x="2514600" y="1728564"/>
          <a:ext cx="6400800" cy="37578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018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C178942-371B-F800-94BC-1AA42DBAC1C4}"/>
              </a:ext>
            </a:extLst>
          </p:cNvPr>
          <p:cNvSpPr txBox="1"/>
          <p:nvPr/>
        </p:nvSpPr>
        <p:spPr>
          <a:xfrm>
            <a:off x="533400" y="1371600"/>
            <a:ext cx="9448800" cy="4832092"/>
          </a:xfrm>
          <a:prstGeom prst="rect">
            <a:avLst/>
          </a:prstGeom>
          <a:noFill/>
        </p:spPr>
        <p:txBody>
          <a:bodyPr wrap="square">
            <a:spAutoFit/>
          </a:bodyPr>
          <a:lstStyle/>
          <a:p>
            <a:r>
              <a:rPr lang="en-IN" sz="2200" dirty="0"/>
              <a:t>*</a:t>
            </a:r>
            <a:r>
              <a:rPr lang="en-IN" sz="2200" b="1" dirty="0"/>
              <a:t>Experience Distribution</a:t>
            </a:r>
            <a:r>
              <a:rPr lang="en-IN" sz="2200" dirty="0"/>
              <a:t>*: The analysis shows a significant variance in experience across different categories, with total experience summing up to 322 years. This indicates a diverse workforce with varying levels of expertise and tenure, which can contribute to a balanced and dynamic team environment.</a:t>
            </a:r>
          </a:p>
          <a:p>
            <a:endParaRPr lang="en-IN" sz="2200" dirty="0"/>
          </a:p>
          <a:p>
            <a:r>
              <a:rPr lang="en-IN" sz="2200" dirty="0"/>
              <a:t>*</a:t>
            </a:r>
            <a:r>
              <a:rPr lang="en-IN" sz="2200" b="1" dirty="0"/>
              <a:t>Salary Analysis by Gender</a:t>
            </a:r>
            <a:r>
              <a:rPr lang="en-IN" sz="2200" dirty="0"/>
              <a:t>*: The salary distribution between genders is relatively balanced, with females earning slightly more overall (51.32%) compared to males (48.68%). This suggests a fair approach to compensation, with minimal gender disparity.</a:t>
            </a:r>
          </a:p>
          <a:p>
            <a:endParaRPr lang="en-IN" sz="2200" dirty="0"/>
          </a:p>
          <a:p>
            <a:r>
              <a:rPr lang="en-IN" sz="2200" dirty="0"/>
              <a:t>*</a:t>
            </a:r>
            <a:r>
              <a:rPr lang="en-IN" sz="2200" b="1" dirty="0"/>
              <a:t>Workforce Composition</a:t>
            </a:r>
            <a:r>
              <a:rPr lang="en-IN" sz="2200" dirty="0"/>
              <a:t>*: The near-equal representation of genders in terms of both experience and salary demonstrates a commitment to diversity and inclusion within the organization. This balanced workforce composition is likely to foster a more inclusive and innovative workplace culture.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32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99386" y="2452211"/>
            <a:ext cx="8593228" cy="1446550"/>
          </a:xfrm>
          <a:prstGeom prst="rect">
            <a:avLst/>
          </a:prstGeom>
          <a:noFill/>
        </p:spPr>
        <p:txBody>
          <a:bodyPr wrap="square" rtlCol="0">
            <a:spAutoFit/>
          </a:bodyPr>
          <a:lstStyle/>
          <a:p>
            <a:pPr algn="ctr"/>
            <a:r>
              <a:rPr lang="en-US" sz="4400" b="1" dirty="0">
                <a:latin typeface="Calisto MT" panose="02040603050505030304" pitchFamily="18" charset="0"/>
                <a:cs typeface="Times New Roman" panose="02020603050405020304" pitchFamily="18" charset="0"/>
              </a:rPr>
              <a:t>EMPLOYEE</a:t>
            </a:r>
            <a:r>
              <a:rPr lang="en-US" sz="4400" b="1" dirty="0">
                <a:solidFill>
                  <a:srgbClr val="7030A0"/>
                </a:solidFill>
                <a:latin typeface="Calisto MT" panose="02040603050505030304" pitchFamily="18" charset="0"/>
                <a:cs typeface="Times New Roman" panose="02020603050405020304" pitchFamily="18" charset="0"/>
              </a:rPr>
              <a:t> </a:t>
            </a:r>
            <a:r>
              <a:rPr lang="en-US" sz="4400" b="1" dirty="0">
                <a:latin typeface="Calisto MT" panose="02040603050505030304" pitchFamily="18" charset="0"/>
                <a:cs typeface="Times New Roman" panose="02020603050405020304" pitchFamily="18" charset="0"/>
              </a:rPr>
              <a:t>SALARY</a:t>
            </a:r>
            <a:r>
              <a:rPr lang="en-US" sz="4400" b="1" dirty="0">
                <a:solidFill>
                  <a:srgbClr val="7030A0"/>
                </a:solidFill>
                <a:latin typeface="Calisto MT" panose="02040603050505030304" pitchFamily="18" charset="0"/>
                <a:cs typeface="Times New Roman" panose="02020603050405020304" pitchFamily="18" charset="0"/>
              </a:rPr>
              <a:t> </a:t>
            </a:r>
            <a:r>
              <a:rPr lang="en-US" sz="4400" b="1" dirty="0">
                <a:latin typeface="Calisto MT" panose="02040603050505030304" pitchFamily="18" charset="0"/>
                <a:cs typeface="Times New Roman" panose="02020603050405020304" pitchFamily="18" charset="0"/>
              </a:rPr>
              <a:t>ANALYSIS</a:t>
            </a:r>
            <a:endParaRPr lang="en-IN" sz="4400" b="1" dirty="0">
              <a:latin typeface="Calisto MT" panose="0204060305050503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1981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01413" y="40476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88B8177-0497-B1D1-BD7B-3E6006865E20}"/>
              </a:ext>
            </a:extLst>
          </p:cNvPr>
          <p:cNvSpPr txBox="1"/>
          <p:nvPr/>
        </p:nvSpPr>
        <p:spPr>
          <a:xfrm>
            <a:off x="676275" y="1367374"/>
            <a:ext cx="708660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ptos" panose="020B0004020202020204" pitchFamily="34" charset="0"/>
              </a:rPr>
              <a:t>The objective of this analysis is to conduct a comprehensive examination of employee salary distribution across different departments within the company.</a:t>
            </a:r>
            <a:endParaRPr lang="en-IN" sz="2400" dirty="0">
              <a:latin typeface="Aptos" panose="020B0004020202020204" pitchFamily="34" charset="0"/>
            </a:endParaRPr>
          </a:p>
        </p:txBody>
      </p:sp>
      <p:sp>
        <p:nvSpPr>
          <p:cNvPr id="12" name="TextBox 11">
            <a:extLst>
              <a:ext uri="{FF2B5EF4-FFF2-40B4-BE49-F238E27FC236}">
                <a16:creationId xmlns:a16="http://schemas.microsoft.com/office/drawing/2014/main" id="{6A4B938B-69C1-4D03-A242-FBDB3CC7355B}"/>
              </a:ext>
            </a:extLst>
          </p:cNvPr>
          <p:cNvSpPr txBox="1"/>
          <p:nvPr/>
        </p:nvSpPr>
        <p:spPr>
          <a:xfrm>
            <a:off x="660563" y="3237171"/>
            <a:ext cx="7070889"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ptos" panose="020B0004020202020204" pitchFamily="34" charset="0"/>
              </a:rPr>
              <a:t>The analysis focuses on understanding the salary structure by evaluating annual salaries, gender distribution, departmental budgets, and employee demographics.</a:t>
            </a:r>
            <a:endParaRPr lang="en-IN" sz="2400" dirty="0">
              <a:latin typeface="Aptos" panose="020B0004020202020204" pitchFamily="34" charset="0"/>
            </a:endParaRPr>
          </a:p>
        </p:txBody>
      </p:sp>
      <p:sp>
        <p:nvSpPr>
          <p:cNvPr id="13" name="TextBox 12">
            <a:extLst>
              <a:ext uri="{FF2B5EF4-FFF2-40B4-BE49-F238E27FC236}">
                <a16:creationId xmlns:a16="http://schemas.microsoft.com/office/drawing/2014/main" id="{35B526E4-E699-AB13-00E2-6DBF51C855B3}"/>
              </a:ext>
            </a:extLst>
          </p:cNvPr>
          <p:cNvSpPr txBox="1"/>
          <p:nvPr/>
        </p:nvSpPr>
        <p:spPr>
          <a:xfrm>
            <a:off x="652707" y="5114038"/>
            <a:ext cx="708660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ptos" panose="020B0004020202020204" pitchFamily="34" charset="0"/>
              </a:rPr>
              <a:t>This will help identify discrepancies, trends, or patterns in compensation, which can inform strategic decisions regarding pay equity, departmental budgeting, and workforce planning.</a:t>
            </a:r>
            <a:endParaRPr lang="en-IN" sz="2400" dirty="0">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1351508"/>
            <a:ext cx="7924800" cy="4154984"/>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Aptos" panose="020B0004020202020204" pitchFamily="34" charset="0"/>
                <a:cs typeface="Times New Roman" panose="02020603050405020304" pitchFamily="18" charset="0"/>
              </a:rPr>
              <a:t>This project analyzes employee salary data to assess compensation trends across different departments. </a:t>
            </a:r>
          </a:p>
          <a:p>
            <a:endParaRPr lang="en-US" sz="2400" dirty="0">
              <a:latin typeface="Aptos" panose="020B0004020202020204"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Aptos" panose="020B0004020202020204" pitchFamily="34" charset="0"/>
                <a:cs typeface="Times New Roman" panose="02020603050405020304" pitchFamily="18" charset="0"/>
              </a:rPr>
              <a:t>It focuses on salary distribution by gender, department, and other </a:t>
            </a:r>
            <a:r>
              <a:rPr lang="en-US" sz="2400" dirty="0" err="1">
                <a:latin typeface="Aptos" panose="020B0004020202020204" pitchFamily="34" charset="0"/>
                <a:cs typeface="Times New Roman" panose="02020603050405020304" pitchFamily="18" charset="0"/>
              </a:rPr>
              <a:t>demographics,aiming</a:t>
            </a:r>
            <a:r>
              <a:rPr lang="en-US" sz="2400" dirty="0">
                <a:latin typeface="Aptos" panose="020B0004020202020204" pitchFamily="34" charset="0"/>
                <a:cs typeface="Times New Roman" panose="02020603050405020304" pitchFamily="18" charset="0"/>
              </a:rPr>
              <a:t> to identify potential disparities.</a:t>
            </a:r>
          </a:p>
          <a:p>
            <a:endParaRPr lang="en-US" sz="2400" dirty="0">
              <a:latin typeface="Aptos" panose="020B0004020202020204" pitchFamily="34" charset="0"/>
              <a:cs typeface="Times New Roman" panose="02020603050405020304" pitchFamily="18" charset="0"/>
            </a:endParaRPr>
          </a:p>
          <a:p>
            <a:pPr marL="342900" indent="-342900">
              <a:buFont typeface="Wingdings" panose="05000000000000000000" pitchFamily="2" charset="2"/>
              <a:buChar char="Ø"/>
            </a:pPr>
            <a:r>
              <a:rPr lang="en-US" sz="2400" dirty="0">
                <a:latin typeface="Aptos" panose="020B0004020202020204" pitchFamily="34" charset="0"/>
                <a:cs typeface="Times New Roman" panose="02020603050405020304" pitchFamily="18" charset="0"/>
              </a:rPr>
              <a:t>The analysis provides insights into departmental budgets and helps inform strategic decisions on pay equity and workforce planning.</a:t>
            </a:r>
            <a:endParaRPr lang="en-IN" sz="2400" dirty="0">
              <a:latin typeface="Aptos" panose="020B00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a:extLst>
              <a:ext uri="{FF2B5EF4-FFF2-40B4-BE49-F238E27FC236}">
                <a16:creationId xmlns:a16="http://schemas.microsoft.com/office/drawing/2014/main" id="{E3AFD500-76D8-8ABD-5127-023FEA6D66AF}"/>
              </a:ext>
            </a:extLst>
          </p:cNvPr>
          <p:cNvGraphicFramePr/>
          <p:nvPr>
            <p:extLst>
              <p:ext uri="{D42A27DB-BD31-4B8C-83A1-F6EECF244321}">
                <p14:modId xmlns:p14="http://schemas.microsoft.com/office/powerpoint/2010/main" val="1678048883"/>
              </p:ext>
            </p:extLst>
          </p:nvPr>
        </p:nvGraphicFramePr>
        <p:xfrm>
          <a:off x="1066800" y="1600200"/>
          <a:ext cx="7848600" cy="5057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3" name="Diagram 12">
            <a:extLst>
              <a:ext uri="{FF2B5EF4-FFF2-40B4-BE49-F238E27FC236}">
                <a16:creationId xmlns:a16="http://schemas.microsoft.com/office/drawing/2014/main" id="{4FD4867E-CB16-13D0-C32C-01CECB79654A}"/>
              </a:ext>
            </a:extLst>
          </p:cNvPr>
          <p:cNvGraphicFramePr/>
          <p:nvPr>
            <p:extLst>
              <p:ext uri="{D42A27DB-BD31-4B8C-83A1-F6EECF244321}">
                <p14:modId xmlns:p14="http://schemas.microsoft.com/office/powerpoint/2010/main" val="4172343365"/>
              </p:ext>
            </p:extLst>
          </p:nvPr>
        </p:nvGraphicFramePr>
        <p:xfrm>
          <a:off x="838200" y="1752600"/>
          <a:ext cx="8128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10" name="Rectangle 5">
            <a:extLst>
              <a:ext uri="{FF2B5EF4-FFF2-40B4-BE49-F238E27FC236}">
                <a16:creationId xmlns:a16="http://schemas.microsoft.com/office/drawing/2014/main" id="{811CE477-D3A9-F5CE-8E74-2190BC71D35D}"/>
              </a:ext>
            </a:extLst>
          </p:cNvPr>
          <p:cNvSpPr>
            <a:spLocks noChangeArrowheads="1"/>
          </p:cNvSpPr>
          <p:nvPr/>
        </p:nvSpPr>
        <p:spPr bwMode="auto">
          <a:xfrm>
            <a:off x="609600" y="-120927"/>
            <a:ext cx="7467600" cy="5439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CA76A315-DC5B-EA9A-416F-CB19E5F96291}"/>
              </a:ext>
            </a:extLst>
          </p:cNvPr>
          <p:cNvSpPr txBox="1"/>
          <p:nvPr/>
        </p:nvSpPr>
        <p:spPr>
          <a:xfrm>
            <a:off x="761617" y="1536174"/>
            <a:ext cx="9448800" cy="3785652"/>
          </a:xfrm>
          <a:prstGeom prst="rect">
            <a:avLst/>
          </a:prstGeom>
          <a:noFill/>
        </p:spPr>
        <p:txBody>
          <a:bodyPr wrap="square">
            <a:spAutoFit/>
          </a:bodyPr>
          <a:lstStyle/>
          <a:p>
            <a:r>
              <a:rPr lang="en-US" sz="2400" b="1" dirty="0">
                <a:latin typeface="Aptos" panose="020B0004020202020204" pitchFamily="34" charset="0"/>
              </a:rPr>
              <a:t>1. Employee Data new:</a:t>
            </a:r>
            <a:endParaRPr lang="en-US" sz="2400" dirty="0">
              <a:latin typeface="Aptos" panose="020B0004020202020204" pitchFamily="34" charset="0"/>
            </a:endParaRPr>
          </a:p>
          <a:p>
            <a:r>
              <a:rPr lang="en-US" sz="2400" dirty="0">
                <a:latin typeface="Aptos" panose="020B0004020202020204" pitchFamily="34" charset="0"/>
              </a:rPr>
              <a:t>This sheet provides detailed employee information, including:</a:t>
            </a:r>
          </a:p>
          <a:p>
            <a:pPr>
              <a:buFont typeface="Arial" panose="020B0604020202020204" pitchFamily="34" charset="0"/>
              <a:buChar char="•"/>
            </a:pPr>
            <a:r>
              <a:rPr lang="en-US" sz="2400" b="1" dirty="0">
                <a:latin typeface="Aptos" panose="020B0004020202020204" pitchFamily="34" charset="0"/>
              </a:rPr>
              <a:t>Employee ID, Full Name, Job Title, and Department</a:t>
            </a:r>
            <a:r>
              <a:rPr lang="en-US" sz="2400" dirty="0">
                <a:latin typeface="Aptos" panose="020B0004020202020204" pitchFamily="34" charset="0"/>
              </a:rPr>
              <a:t>: </a:t>
            </a:r>
          </a:p>
          <a:p>
            <a:r>
              <a:rPr lang="en-US" sz="2400" dirty="0">
                <a:latin typeface="Aptos" panose="020B0004020202020204" pitchFamily="34" charset="0"/>
              </a:rPr>
              <a:t>Identifiers and work details.</a:t>
            </a:r>
          </a:p>
          <a:p>
            <a:pPr>
              <a:buFont typeface="Arial" panose="020B0604020202020204" pitchFamily="34" charset="0"/>
              <a:buChar char="•"/>
            </a:pPr>
            <a:r>
              <a:rPr lang="en-US" sz="2400" b="1" dirty="0">
                <a:latin typeface="Aptos" panose="020B0004020202020204" pitchFamily="34" charset="0"/>
              </a:rPr>
              <a:t>Business Unit, Gender, Ethnicity, Age, Hire Date, and Exit Date</a:t>
            </a:r>
            <a:r>
              <a:rPr lang="en-US" sz="2400" dirty="0">
                <a:latin typeface="Aptos" panose="020B0004020202020204" pitchFamily="34" charset="0"/>
              </a:rPr>
              <a:t>:</a:t>
            </a:r>
          </a:p>
          <a:p>
            <a:r>
              <a:rPr lang="en-US" sz="2400" dirty="0">
                <a:latin typeface="Aptos" panose="020B0004020202020204" pitchFamily="34" charset="0"/>
              </a:rPr>
              <a:t>Demographic and employment data.</a:t>
            </a:r>
          </a:p>
          <a:p>
            <a:pPr>
              <a:buFont typeface="Arial" panose="020B0604020202020204" pitchFamily="34" charset="0"/>
              <a:buChar char="•"/>
            </a:pPr>
            <a:r>
              <a:rPr lang="en-US" sz="2400" b="1" dirty="0">
                <a:latin typeface="Aptos" panose="020B0004020202020204" pitchFamily="34" charset="0"/>
              </a:rPr>
              <a:t>Annual Salary and Bonus %</a:t>
            </a:r>
            <a:r>
              <a:rPr lang="en-US" sz="2400" dirty="0">
                <a:latin typeface="Aptos" panose="020B0004020202020204" pitchFamily="34" charset="0"/>
              </a:rPr>
              <a:t>: </a:t>
            </a:r>
          </a:p>
          <a:p>
            <a:r>
              <a:rPr lang="en-US" sz="2400" dirty="0">
                <a:latin typeface="Aptos" panose="020B0004020202020204" pitchFamily="34" charset="0"/>
              </a:rPr>
              <a:t>Compensation information.</a:t>
            </a:r>
          </a:p>
          <a:p>
            <a:pPr>
              <a:buFont typeface="Arial" panose="020B0604020202020204" pitchFamily="34" charset="0"/>
              <a:buChar char="•"/>
            </a:pPr>
            <a:r>
              <a:rPr lang="en-US" sz="2400" b="1" dirty="0">
                <a:latin typeface="Aptos" panose="020B0004020202020204" pitchFamily="34" charset="0"/>
              </a:rPr>
              <a:t>Country and City</a:t>
            </a:r>
            <a:r>
              <a:rPr lang="en-US" sz="2400" dirty="0">
                <a:latin typeface="Aptos" panose="020B0004020202020204" pitchFamily="34" charset="0"/>
              </a:rPr>
              <a:t>: </a:t>
            </a:r>
          </a:p>
          <a:p>
            <a:r>
              <a:rPr lang="en-US" sz="2400" dirty="0">
                <a:latin typeface="Aptos" panose="020B0004020202020204" pitchFamily="34" charset="0"/>
              </a:rPr>
              <a:t>Location data.</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8059-5CAA-18F8-CBF7-1A038A9C4CD7}"/>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93D32E6-6549-A09B-47D1-92007FBD456E}"/>
              </a:ext>
            </a:extLst>
          </p:cNvPr>
          <p:cNvSpPr txBox="1"/>
          <p:nvPr/>
        </p:nvSpPr>
        <p:spPr>
          <a:xfrm>
            <a:off x="990600" y="1720840"/>
            <a:ext cx="8393381" cy="3416320"/>
          </a:xfrm>
          <a:prstGeom prst="rect">
            <a:avLst/>
          </a:prstGeom>
          <a:noFill/>
        </p:spPr>
        <p:txBody>
          <a:bodyPr wrap="square">
            <a:spAutoFit/>
          </a:bodyPr>
          <a:lstStyle/>
          <a:p>
            <a:r>
              <a:rPr lang="en-US" sz="2400" b="1" dirty="0">
                <a:latin typeface="Aptos" panose="020B0004020202020204" pitchFamily="34" charset="0"/>
              </a:rPr>
              <a:t>2. Analysis:</a:t>
            </a:r>
            <a:endParaRPr lang="en-US" sz="2400" dirty="0">
              <a:latin typeface="Aptos" panose="020B0004020202020204" pitchFamily="34" charset="0"/>
            </a:endParaRPr>
          </a:p>
          <a:p>
            <a:r>
              <a:rPr lang="en-US" sz="2400" dirty="0">
                <a:latin typeface="Aptos" panose="020B0004020202020204" pitchFamily="34" charset="0"/>
              </a:rPr>
              <a:t>This sheet offers a summarized view of salary data by gender and department. Key columns include:</a:t>
            </a:r>
          </a:p>
          <a:p>
            <a:pPr>
              <a:buFont typeface="Arial" panose="020B0604020202020204" pitchFamily="34" charset="0"/>
              <a:buChar char="•"/>
            </a:pPr>
            <a:r>
              <a:rPr lang="en-US" sz="2400" b="1" dirty="0">
                <a:latin typeface="Aptos" panose="020B0004020202020204" pitchFamily="34" charset="0"/>
              </a:rPr>
              <a:t>Row Labels</a:t>
            </a:r>
            <a:r>
              <a:rPr lang="en-US" sz="2400" dirty="0">
                <a:latin typeface="Aptos" panose="020B0004020202020204" pitchFamily="34" charset="0"/>
              </a:rPr>
              <a:t>: Departments.</a:t>
            </a:r>
          </a:p>
          <a:p>
            <a:pPr>
              <a:buFont typeface="Arial" panose="020B0604020202020204" pitchFamily="34" charset="0"/>
              <a:buChar char="•"/>
            </a:pPr>
            <a:r>
              <a:rPr lang="en-US" sz="2400" b="1" dirty="0">
                <a:latin typeface="Aptos" panose="020B0004020202020204" pitchFamily="34" charset="0"/>
              </a:rPr>
              <a:t>Column Labels</a:t>
            </a:r>
            <a:r>
              <a:rPr lang="en-US" sz="2400" dirty="0">
                <a:latin typeface="Aptos" panose="020B0004020202020204" pitchFamily="34" charset="0"/>
              </a:rPr>
              <a:t>: Gender categories.</a:t>
            </a:r>
          </a:p>
          <a:p>
            <a:pPr>
              <a:buFont typeface="Arial" panose="020B0604020202020204" pitchFamily="34" charset="0"/>
              <a:buChar char="•"/>
            </a:pPr>
            <a:r>
              <a:rPr lang="en-US" sz="2400" b="1" dirty="0">
                <a:latin typeface="Aptos" panose="020B0004020202020204" pitchFamily="34" charset="0"/>
              </a:rPr>
              <a:t>Sum of Annual Salary</a:t>
            </a:r>
            <a:r>
              <a:rPr lang="en-US" sz="2400" dirty="0">
                <a:latin typeface="Aptos" panose="020B0004020202020204" pitchFamily="34" charset="0"/>
              </a:rPr>
              <a:t>: Aggregated salary values by gender.</a:t>
            </a:r>
          </a:p>
          <a:p>
            <a:pPr>
              <a:buFont typeface="Arial" panose="020B0604020202020204" pitchFamily="34" charset="0"/>
              <a:buChar char="•"/>
            </a:pPr>
            <a:r>
              <a:rPr lang="en-US" sz="2400" b="1" dirty="0">
                <a:latin typeface="Aptos" panose="020B0004020202020204" pitchFamily="34" charset="0"/>
              </a:rPr>
              <a:t>Grand Total</a:t>
            </a:r>
            <a:r>
              <a:rPr lang="en-US" sz="2400" dirty="0">
                <a:latin typeface="Aptos" panose="020B0004020202020204" pitchFamily="34" charset="0"/>
              </a:rPr>
              <a:t>: Total salary per department.</a:t>
            </a:r>
          </a:p>
          <a:p>
            <a:r>
              <a:rPr lang="en-US" sz="2400" dirty="0">
                <a:latin typeface="Aptos" panose="020B0004020202020204" pitchFamily="34" charset="0"/>
              </a:rPr>
              <a:t>This sheet provides insights into gender-based salary distribution and departmental salary totals.</a:t>
            </a:r>
          </a:p>
        </p:txBody>
      </p:sp>
    </p:spTree>
    <p:extLst>
      <p:ext uri="{BB962C8B-B14F-4D97-AF65-F5344CB8AC3E}">
        <p14:creationId xmlns:p14="http://schemas.microsoft.com/office/powerpoint/2010/main" val="396446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1054</Words>
  <Application>Microsoft Office PowerPoint</Application>
  <PresentationFormat>Widescreen</PresentationFormat>
  <Paragraphs>112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Arial</vt:lpstr>
      <vt:lpstr>Calibri</vt:lpstr>
      <vt:lpstr>Calisto MT</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THANGAM RAKESH</cp:lastModifiedBy>
  <cp:revision>15</cp:revision>
  <dcterms:created xsi:type="dcterms:W3CDTF">2024-03-29T15:07:22Z</dcterms:created>
  <dcterms:modified xsi:type="dcterms:W3CDTF">2024-08-30T07:50:43Z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