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7"/>
  </p:notesMasterIdLst>
  <p:sldIdLst>
    <p:sldId id="317" r:id="rId2"/>
    <p:sldId id="328" r:id="rId3"/>
    <p:sldId id="339" r:id="rId4"/>
    <p:sldId id="331" r:id="rId5"/>
    <p:sldId id="329" r:id="rId6"/>
    <p:sldId id="340" r:id="rId7"/>
    <p:sldId id="341" r:id="rId8"/>
    <p:sldId id="330" r:id="rId9"/>
    <p:sldId id="332" r:id="rId10"/>
    <p:sldId id="333" r:id="rId11"/>
    <p:sldId id="334" r:id="rId12"/>
    <p:sldId id="335" r:id="rId13"/>
    <p:sldId id="336" r:id="rId14"/>
    <p:sldId id="337" r:id="rId15"/>
    <p:sldId id="338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Q0Dpaxa3eThH5p+L7orAjpNqM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7D6C20-E431-4A57-A86A-BD8FDE27AEE0}">
  <a:tblStyle styleId="{DA7D6C20-E431-4A57-A86A-BD8FDE27AE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9" name="Google Shape;289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0" name="Google Shape;290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1" name="Google Shape;291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Google Shape;292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Google Shape;293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4" name="Google Shape;294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5" name="Google Shape;295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3" name="Google Shape;303;p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4" name="Google Shape;304;p7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5" name="Google Shape;305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6" name="Google Shape;306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7" name="Google Shape;307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0" name="Google Shape;310;p7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7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2" name="Google Shape;312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3" name="Google Shape;313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4" name="Google Shape;314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7" name="Google Shape;317;p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8" name="Google Shape;318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3" name="Google Shape;323;p7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4" name="Google Shape;324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5" name="Google Shape;325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1" descr="A white and gold rectangles&#10;&#10;Description automatically generated with low confidence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15766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1" descr="A picture containing text, logo, font, graphic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03376" y="1"/>
            <a:ext cx="2688624" cy="15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1"/>
          <p:cNvSpPr/>
          <p:nvPr/>
        </p:nvSpPr>
        <p:spPr>
          <a:xfrm>
            <a:off x="0" y="6235701"/>
            <a:ext cx="12192000" cy="62229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3303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1"/>
          <p:cNvSpPr/>
          <p:nvPr/>
        </p:nvSpPr>
        <p:spPr>
          <a:xfrm>
            <a:off x="0" y="6812280"/>
            <a:ext cx="12192000" cy="45719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7AC5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body" idx="1"/>
          </p:nvPr>
        </p:nvSpPr>
        <p:spPr>
          <a:xfrm>
            <a:off x="189186" y="1825625"/>
            <a:ext cx="11887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069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5" r:id="rId2"/>
    <p:sldLayoutId id="2147483696" r:id="rId3"/>
    <p:sldLayoutId id="2147483697" r:id="rId4"/>
    <p:sldLayoutId id="2147483698" r:id="rId5"/>
    <p:sldLayoutId id="214748372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beaver.io/download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desktop/setup/install/windows-install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01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6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A2A5ED-12C7-F030-B62F-4F21F29B91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4C3A9-0D8D-4860-6DFD-3A2489B2C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518" y="136525"/>
            <a:ext cx="9201625" cy="1061413"/>
          </a:xfrm>
        </p:spPr>
        <p:txBody>
          <a:bodyPr/>
          <a:lstStyle/>
          <a:p>
            <a:pPr marL="50800" indent="0">
              <a:buNone/>
            </a:pPr>
            <a:r>
              <a:rPr lang="en-IN" b="1" dirty="0"/>
              <a:t>Lab -5:    </a:t>
            </a:r>
            <a:r>
              <a:rPr lang="en-US" b="1" dirty="0"/>
              <a:t>Building a Data Lake: AWS vs Open-Source On-Premise Deployment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DAAC79-479A-132B-7228-9563AF8B8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818" y="1498240"/>
            <a:ext cx="9660127" cy="420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24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D4323E-AFFB-3A51-8242-2B978325A1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98299-1633-68B9-10ED-2A3335DD1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IN" dirty="0"/>
              <a:t>Install </a:t>
            </a:r>
            <a:r>
              <a:rPr lang="en-IN" dirty="0" err="1"/>
              <a:t>Dbeaver</a:t>
            </a:r>
            <a:r>
              <a:rPr lang="en-IN" dirty="0"/>
              <a:t> Community editions:</a:t>
            </a:r>
          </a:p>
          <a:p>
            <a:r>
              <a:rPr lang="en-IN" dirty="0">
                <a:hlinkClick r:id="rId2"/>
              </a:rPr>
              <a:t>Download | </a:t>
            </a:r>
            <a:r>
              <a:rPr lang="en-IN" dirty="0" err="1">
                <a:hlinkClick r:id="rId2"/>
              </a:rPr>
              <a:t>DBeaver</a:t>
            </a:r>
            <a:r>
              <a:rPr lang="en-IN" dirty="0">
                <a:hlinkClick r:id="rId2"/>
              </a:rPr>
              <a:t> Community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15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8FA67-984E-CB66-561D-462A2FA518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8151FB-5CD3-B463-FD63-AB4A1F965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51" y="1093370"/>
            <a:ext cx="9198224" cy="493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9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C0641D-C5F0-3C30-C546-E25B3702CB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529FC-DB0A-5799-6B69-4579DFE70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50E21-DF67-170D-B1AD-EBFCB9A83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244" y="682484"/>
            <a:ext cx="6045511" cy="549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25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9A56A-A0BE-9778-5AFB-25AE2B3E11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34DDC-2CE4-D051-2728-ABDECD2A8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CREATE SCHEMA IF NOT EXISTS </a:t>
            </a:r>
            <a:r>
              <a:rPr lang="en-US" dirty="0" err="1"/>
              <a:t>hive.sales</a:t>
            </a:r>
            <a:endParaRPr lang="en-US" dirty="0"/>
          </a:p>
          <a:p>
            <a:pPr marL="50800" indent="0">
              <a:buNone/>
            </a:pPr>
            <a:r>
              <a:rPr lang="en-US" dirty="0"/>
              <a:t>WITH (location = 's3a://sales/');</a:t>
            </a:r>
          </a:p>
          <a:p>
            <a:pPr marL="508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1491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0BE6F5-5D26-4E18-814E-4C50DE6BDB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3D197-2324-9B44-8B61-90C063F8C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9186" y="0"/>
            <a:ext cx="11887200" cy="6176963"/>
          </a:xfrm>
        </p:spPr>
        <p:txBody>
          <a:bodyPr/>
          <a:lstStyle/>
          <a:p>
            <a:pPr marL="50800" indent="0">
              <a:buNone/>
            </a:pPr>
            <a:r>
              <a:rPr lang="en-IN" dirty="0"/>
              <a:t>CREATE TABLE IF NOT EXISTS </a:t>
            </a:r>
            <a:r>
              <a:rPr lang="en-IN" dirty="0" err="1"/>
              <a:t>minio.sales.sales_tz</a:t>
            </a:r>
            <a:r>
              <a:rPr lang="en-IN" dirty="0"/>
              <a:t> (</a:t>
            </a:r>
          </a:p>
          <a:p>
            <a:pPr marL="50800" indent="0">
              <a:buNone/>
            </a:pPr>
            <a:r>
              <a:rPr lang="en-IN" dirty="0"/>
              <a:t>  </a:t>
            </a:r>
            <a:r>
              <a:rPr lang="en-IN" dirty="0" err="1"/>
              <a:t>productcategoryname</a:t>
            </a:r>
            <a:r>
              <a:rPr lang="en-IN" dirty="0"/>
              <a:t> VARCHAR,</a:t>
            </a:r>
          </a:p>
          <a:p>
            <a:pPr marL="50800" indent="0">
              <a:buNone/>
            </a:pPr>
            <a:r>
              <a:rPr lang="en-IN" dirty="0"/>
              <a:t>  </a:t>
            </a:r>
            <a:r>
              <a:rPr lang="en-IN" dirty="0" err="1"/>
              <a:t>productsubcategoryname</a:t>
            </a:r>
            <a:r>
              <a:rPr lang="en-IN" dirty="0"/>
              <a:t> VARCHAR,</a:t>
            </a:r>
          </a:p>
          <a:p>
            <a:pPr marL="50800" indent="0">
              <a:buNone/>
            </a:pPr>
            <a:r>
              <a:rPr lang="en-IN" dirty="0"/>
              <a:t>  </a:t>
            </a:r>
            <a:r>
              <a:rPr lang="en-IN" dirty="0" err="1"/>
              <a:t>productname</a:t>
            </a:r>
            <a:r>
              <a:rPr lang="en-IN" dirty="0"/>
              <a:t> VARCHAR,</a:t>
            </a:r>
          </a:p>
          <a:p>
            <a:pPr marL="50800" indent="0">
              <a:buNone/>
            </a:pPr>
            <a:r>
              <a:rPr lang="en-IN" dirty="0"/>
              <a:t>  country VARCHAR,</a:t>
            </a:r>
          </a:p>
          <a:p>
            <a:pPr marL="50800" indent="0">
              <a:buNone/>
            </a:pPr>
            <a:r>
              <a:rPr lang="en-IN" dirty="0"/>
              <a:t>  </a:t>
            </a:r>
            <a:r>
              <a:rPr lang="en-IN" dirty="0" err="1"/>
              <a:t>salesamount</a:t>
            </a:r>
            <a:r>
              <a:rPr lang="en-IN" dirty="0"/>
              <a:t> DOUBLE,</a:t>
            </a:r>
          </a:p>
          <a:p>
            <a:pPr marL="50800" indent="0">
              <a:buNone/>
            </a:pPr>
            <a:r>
              <a:rPr lang="en-IN" dirty="0"/>
              <a:t>  </a:t>
            </a:r>
            <a:r>
              <a:rPr lang="en-IN" dirty="0" err="1"/>
              <a:t>orderdate</a:t>
            </a:r>
            <a:r>
              <a:rPr lang="en-IN" dirty="0"/>
              <a:t> timestamp</a:t>
            </a:r>
          </a:p>
          <a:p>
            <a:pPr marL="50800" indent="0">
              <a:buNone/>
            </a:pPr>
            <a:r>
              <a:rPr lang="en-IN" dirty="0"/>
              <a:t>)</a:t>
            </a:r>
          </a:p>
          <a:p>
            <a:pPr marL="50800" indent="0">
              <a:buNone/>
            </a:pPr>
            <a:r>
              <a:rPr lang="en-IN" dirty="0"/>
              <a:t>WITH (</a:t>
            </a:r>
          </a:p>
          <a:p>
            <a:pPr marL="50800" indent="0">
              <a:buNone/>
            </a:pPr>
            <a:r>
              <a:rPr lang="en-IN" dirty="0"/>
              <a:t>  </a:t>
            </a:r>
            <a:r>
              <a:rPr lang="en-IN" dirty="0" err="1"/>
              <a:t>external_location</a:t>
            </a:r>
            <a:r>
              <a:rPr lang="en-IN" dirty="0"/>
              <a:t> = 's3a://sales/',</a:t>
            </a:r>
          </a:p>
          <a:p>
            <a:pPr marL="50800" indent="0">
              <a:buNone/>
            </a:pPr>
            <a:r>
              <a:rPr lang="en-IN" dirty="0"/>
              <a:t>  format = 'PARQUET'</a:t>
            </a:r>
          </a:p>
          <a:p>
            <a:pPr marL="50800" indent="0">
              <a:buNone/>
            </a:pPr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79038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E7AFB1-1EF4-6F26-A811-2EC7E3A08E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356EB-0675-94E7-5592-B28A12527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b="1" dirty="0"/>
              <a:t>select</a:t>
            </a:r>
            <a:r>
              <a:rPr lang="en-US" dirty="0"/>
              <a:t> * </a:t>
            </a: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minio.sales.sales_tz</a:t>
            </a:r>
            <a:r>
              <a:rPr lang="en-US" dirty="0"/>
              <a:t> </a:t>
            </a:r>
            <a:r>
              <a:rPr lang="en-US" b="1" dirty="0"/>
              <a:t>limit</a:t>
            </a:r>
            <a:r>
              <a:rPr lang="en-US" dirty="0"/>
              <a:t> 10;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1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1DA72A-903B-EA4B-AD54-7D5B5B39BD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CA69B-3F07-1672-FDE9-09B8B79C6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31" y="1019969"/>
            <a:ext cx="10671425" cy="523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68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BA8610-68F5-CB85-A92E-BF41A44DEC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2AD76-364E-6A66-7E50-8433000CF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263953"/>
            <a:ext cx="11887200" cy="4351338"/>
          </a:xfrm>
        </p:spPr>
        <p:txBody>
          <a:bodyPr/>
          <a:lstStyle/>
          <a:p>
            <a:pPr marL="50800" indent="0">
              <a:buNone/>
            </a:pPr>
            <a:r>
              <a:rPr lang="en-US" b="1" dirty="0" err="1"/>
              <a:t>MinIO</a:t>
            </a:r>
            <a:endParaRPr lang="en-US" b="1" dirty="0"/>
          </a:p>
          <a:p>
            <a:pPr marL="50800" indent="0">
              <a:buNone/>
            </a:pPr>
            <a:r>
              <a:rPr lang="en-US" b="1" dirty="0"/>
              <a:t>Type:</a:t>
            </a:r>
            <a:r>
              <a:rPr lang="en-US" dirty="0"/>
              <a:t> Object Storage</a:t>
            </a:r>
          </a:p>
          <a:p>
            <a:pPr marL="50800" indent="0">
              <a:buNone/>
            </a:pPr>
            <a:r>
              <a:rPr lang="en-US" b="1" dirty="0"/>
              <a:t>Description:</a:t>
            </a:r>
            <a:r>
              <a:rPr lang="en-US" dirty="0"/>
              <a:t> </a:t>
            </a:r>
            <a:r>
              <a:rPr lang="en-US" dirty="0" err="1"/>
              <a:t>MinIO</a:t>
            </a:r>
            <a:r>
              <a:rPr lang="en-US" dirty="0"/>
              <a:t> is a high-performance, open-source object storage system compatible with Amazon S3 APIs. It stores unstructured data such as images, videos, logs, backups, and large datasets.</a:t>
            </a:r>
          </a:p>
          <a:p>
            <a:pPr marL="50800" indent="0">
              <a:buNone/>
            </a:pPr>
            <a:r>
              <a:rPr lang="en-US" b="1" dirty="0"/>
              <a:t>Hive </a:t>
            </a:r>
            <a:r>
              <a:rPr lang="en-US" b="1" dirty="0" err="1"/>
              <a:t>Metastore</a:t>
            </a:r>
            <a:r>
              <a:rPr lang="en-US" b="1" dirty="0"/>
              <a:t> – </a:t>
            </a:r>
            <a:r>
              <a:rPr lang="en-US" dirty="0"/>
              <a:t>stores metadata about datasets: table schema, partitions, file locations in </a:t>
            </a:r>
            <a:r>
              <a:rPr lang="en-US" dirty="0" err="1"/>
              <a:t>MinIO</a:t>
            </a:r>
            <a:r>
              <a:rPr lang="en-US" b="1" dirty="0"/>
              <a:t>.</a:t>
            </a:r>
          </a:p>
          <a:p>
            <a:pPr marL="50800" indent="0">
              <a:buNone/>
            </a:pPr>
            <a:r>
              <a:rPr lang="en-US" b="1" dirty="0"/>
              <a:t>Trino Query Engine</a:t>
            </a:r>
            <a:r>
              <a:rPr lang="en-US" dirty="0"/>
              <a:t> – executes SQL queries using metadata from Hive and reads the actual data from </a:t>
            </a:r>
            <a:r>
              <a:rPr lang="en-US" dirty="0" err="1"/>
              <a:t>MinIO</a:t>
            </a:r>
            <a:r>
              <a:rPr lang="en-US" dirty="0"/>
              <a:t>.</a:t>
            </a:r>
          </a:p>
          <a:p>
            <a:pPr marL="508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71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E2B6A1-99DC-2C9F-5AFC-C26A5E01ED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34AF0-B68F-503C-FED8-AE21FC5DF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AAC535-E8AB-F017-0E3B-4A5DABBB8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14" y="844015"/>
            <a:ext cx="10448818" cy="587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22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AFE114-A641-1F49-75A8-996BDCE147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13DA6-C998-48A7-D801-6A5C815B2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21" y="136525"/>
            <a:ext cx="8790427" cy="5756197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998F598B-CE84-B7A4-E037-5A13D205CD58}"/>
              </a:ext>
            </a:extLst>
          </p:cNvPr>
          <p:cNvSpPr/>
          <p:nvPr/>
        </p:nvSpPr>
        <p:spPr>
          <a:xfrm>
            <a:off x="8507003" y="1181528"/>
            <a:ext cx="3524036" cy="2247472"/>
          </a:xfrm>
          <a:prstGeom prst="wedgeRect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dirty="0"/>
              <a:t>Client → </a:t>
            </a:r>
            <a:r>
              <a:rPr lang="en-US" dirty="0"/>
              <a:t>Submits SQL queries.</a:t>
            </a:r>
          </a:p>
          <a:p>
            <a:pPr algn="just"/>
            <a:r>
              <a:rPr lang="en-US" b="1" dirty="0"/>
              <a:t>Coordinator </a:t>
            </a:r>
            <a:r>
              <a:rPr lang="en-US" dirty="0"/>
              <a:t>→ Manages queries (planning + task distribution)</a:t>
            </a:r>
          </a:p>
          <a:p>
            <a:pPr algn="just"/>
            <a:r>
              <a:rPr lang="en-US" b="1" dirty="0"/>
              <a:t>.Workers </a:t>
            </a:r>
            <a:r>
              <a:rPr lang="en-US" dirty="0"/>
              <a:t>→ Execute tasks in parallel by reading data and processing 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5693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DEB4E9-4EE8-476C-FEF5-3083CAFA0C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F441C-8013-65D4-5B2A-A0D04BE3E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 algn="just">
              <a:buNone/>
            </a:pPr>
            <a:r>
              <a:rPr lang="sv-SE" dirty="0"/>
              <a:t>Install Docker Desktop on Windows</a:t>
            </a:r>
          </a:p>
          <a:p>
            <a:endParaRPr lang="sv-SE" dirty="0"/>
          </a:p>
          <a:p>
            <a:pPr marL="50800" indent="0">
              <a:buNone/>
            </a:pPr>
            <a:r>
              <a:rPr lang="sv-SE" dirty="0">
                <a:hlinkClick r:id="rId2"/>
              </a:rPr>
              <a:t>https://docs.docker.com/desktop/setup/install/windows-install/</a:t>
            </a:r>
            <a:r>
              <a:rPr lang="sv-SE" dirty="0"/>
              <a:t>    </a:t>
            </a:r>
          </a:p>
          <a:p>
            <a:endParaRPr lang="sv-SE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408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56C2EF-91E9-081B-807D-8A0CD45B4D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B9ACC-57B5-C3E5-DAFD-46CE9A11E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83F39-F220-2788-1F77-6AB2E4CA3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72" y="263810"/>
            <a:ext cx="9521351" cy="58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3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36E108-7167-B092-65A1-AD179DD495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15510-D62A-03F0-5615-432E12DD4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IN" b="1" dirty="0"/>
              <a:t>docker-compose up </a:t>
            </a:r>
          </a:p>
          <a:p>
            <a:pPr marL="50800" indent="0">
              <a:buNone/>
            </a:pPr>
            <a:r>
              <a:rPr lang="en-IN" b="1" dirty="0"/>
              <a:t>Mino:</a:t>
            </a:r>
          </a:p>
          <a:p>
            <a:pPr marL="50800" indent="0">
              <a:buNone/>
            </a:pPr>
            <a:r>
              <a:rPr lang="en-IN" dirty="0">
                <a:hlinkClick r:id="rId2"/>
              </a:rPr>
              <a:t>http://localhost:9001/</a:t>
            </a:r>
            <a:r>
              <a:rPr lang="en-IN" dirty="0"/>
              <a:t>  </a:t>
            </a:r>
          </a:p>
          <a:p>
            <a:pPr marL="50800" indent="0">
              <a:buNone/>
            </a:pPr>
            <a:r>
              <a:rPr lang="en-IN" dirty="0"/>
              <a:t>User name : </a:t>
            </a:r>
            <a:r>
              <a:rPr lang="en-IN" dirty="0" err="1"/>
              <a:t>minio_secret_key</a:t>
            </a:r>
            <a:r>
              <a:rPr lang="en-IN" dirty="0"/>
              <a:t> </a:t>
            </a:r>
          </a:p>
          <a:p>
            <a:pPr marL="50800" indent="0">
              <a:buNone/>
            </a:pPr>
            <a:r>
              <a:rPr lang="en-IN" dirty="0" err="1"/>
              <a:t>Password:minio_secret_key</a:t>
            </a:r>
            <a:endParaRPr lang="en-IN" dirty="0"/>
          </a:p>
          <a:p>
            <a:pPr marL="5080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4662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9E4AD5-B560-3C19-742D-1D7F75F9D1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C2A75-00F4-ADE2-A7D3-386BAAD71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IN" dirty="0"/>
              <a:t>Trino</a:t>
            </a:r>
          </a:p>
          <a:p>
            <a:pPr marL="50800" indent="0">
              <a:buNone/>
            </a:pPr>
            <a:r>
              <a:rPr lang="en-IN" dirty="0"/>
              <a:t> </a:t>
            </a:r>
            <a:r>
              <a:rPr lang="en-IN" dirty="0">
                <a:hlinkClick r:id="rId2"/>
              </a:rPr>
              <a:t>http://localhost:8086/</a:t>
            </a:r>
            <a:r>
              <a:rPr lang="en-IN" dirty="0"/>
              <a:t> </a:t>
            </a:r>
          </a:p>
          <a:p>
            <a:pPr marL="50800" indent="0">
              <a:buNone/>
            </a:pPr>
            <a:r>
              <a:rPr lang="en-IN" dirty="0"/>
              <a:t>User Name:trino</a:t>
            </a:r>
          </a:p>
          <a:p>
            <a:pPr marL="508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987376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286</Words>
  <Application>Microsoft Office PowerPoint</Application>
  <PresentationFormat>Widescreen</PresentationFormat>
  <Paragraphs>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Arial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 Shobha</dc:creator>
  <cp:lastModifiedBy>Athish Kiran Kumar</cp:lastModifiedBy>
  <cp:revision>51</cp:revision>
  <dcterms:created xsi:type="dcterms:W3CDTF">2025-07-21T04:01:29Z</dcterms:created>
  <dcterms:modified xsi:type="dcterms:W3CDTF">2025-09-26T04:00:19Z</dcterms:modified>
</cp:coreProperties>
</file>