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7" r:id="rId11"/>
    <p:sldId id="2146847056" r:id="rId12"/>
    <p:sldId id="2146847058" r:id="rId13"/>
    <p:sldId id="2146847059" r:id="rId14"/>
    <p:sldId id="267"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techtrainer20/TNSDC"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Athish</a:t>
            </a:r>
            <a:r>
              <a:rPr lang="en-IN" sz="2000" b="1" dirty="0">
                <a:solidFill>
                  <a:schemeClr val="accent1">
                    <a:lumMod val="75000"/>
                  </a:schemeClr>
                </a:solidFill>
                <a:latin typeface="Arial" pitchFamily="34" charset="0"/>
                <a:cs typeface="Arial" pitchFamily="34" charset="0"/>
              </a:rPr>
              <a:t> M</a:t>
            </a:r>
            <a:r>
              <a:rPr lang="en-US" sz="2000" b="1" dirty="0">
                <a:solidFill>
                  <a:schemeClr val="accent1">
                    <a:lumMod val="75000"/>
                  </a:schemeClr>
                </a:solidFill>
                <a:latin typeface="Arial"/>
                <a:cs typeface="Arial"/>
              </a:rPr>
              <a:t>-</a:t>
            </a:r>
            <a:r>
              <a:rPr lang="en-US" sz="2000" b="1" dirty="0" err="1">
                <a:solidFill>
                  <a:schemeClr val="accent1">
                    <a:lumMod val="75000"/>
                  </a:schemeClr>
                </a:solidFill>
                <a:latin typeface="Arial"/>
                <a:cs typeface="Arial"/>
              </a:rPr>
              <a:t>Dmi</a:t>
            </a:r>
            <a:r>
              <a:rPr lang="en-US" sz="2000" b="1" dirty="0">
                <a:solidFill>
                  <a:schemeClr val="accent1">
                    <a:lumMod val="75000"/>
                  </a:schemeClr>
                </a:solidFill>
                <a:latin typeface="Arial"/>
                <a:cs typeface="Arial"/>
              </a:rPr>
              <a:t>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4801314"/>
          </a:xfrm>
          <a:prstGeom prst="rect">
            <a:avLst/>
          </a:prstGeom>
          <a:noFill/>
        </p:spPr>
        <p:txBody>
          <a:bodyPr wrap="square">
            <a:spAutoFit/>
          </a:bodyPr>
          <a:lstStyle/>
          <a:p>
            <a:r>
              <a:rPr lang="en-IN" dirty="0"/>
              <a:t># Define the </a:t>
            </a:r>
            <a:r>
              <a:rPr lang="en-IN" dirty="0" err="1"/>
              <a:t>start_keylogger</a:t>
            </a:r>
            <a:r>
              <a:rPr lang="en-IN" dirty="0"/>
              <a:t> function</a:t>
            </a:r>
          </a:p>
          <a:p>
            <a:r>
              <a:rPr lang="en-IN" dirty="0"/>
              <a:t>def </a:t>
            </a:r>
            <a:r>
              <a:rPr lang="en-IN" dirty="0" err="1"/>
              <a:t>start_keylogger</a:t>
            </a:r>
            <a:r>
              <a:rPr lang="en-IN" dirty="0"/>
              <a:t>():</a:t>
            </a:r>
          </a:p>
          <a:p>
            <a:r>
              <a:rPr lang="en-IN" dirty="0"/>
              <a:t>    global listener</a:t>
            </a:r>
          </a:p>
          <a:p>
            <a:r>
              <a:rPr lang="en-IN" dirty="0"/>
              <a:t>    listener = </a:t>
            </a:r>
            <a:r>
              <a:rPr lang="en-IN" dirty="0" err="1"/>
              <a:t>keyboard.Listener</a:t>
            </a:r>
            <a:r>
              <a:rPr lang="en-IN" dirty="0"/>
              <a:t>(</a:t>
            </a:r>
            <a:r>
              <a:rPr lang="en-IN" dirty="0" err="1"/>
              <a:t>on_press</a:t>
            </a:r>
            <a:r>
              <a:rPr lang="en-IN" dirty="0"/>
              <a:t>=</a:t>
            </a:r>
            <a:r>
              <a:rPr lang="en-IN" dirty="0" err="1"/>
              <a:t>on_press</a:t>
            </a:r>
            <a:r>
              <a:rPr lang="en-IN" dirty="0"/>
              <a:t>, </a:t>
            </a:r>
            <a:r>
              <a:rPr lang="en-IN" dirty="0" err="1"/>
              <a:t>on_release</a:t>
            </a:r>
            <a:r>
              <a:rPr lang="en-IN" dirty="0"/>
              <a:t>=</a:t>
            </a:r>
            <a:r>
              <a:rPr lang="en-IN" dirty="0" err="1"/>
              <a:t>on_release</a:t>
            </a:r>
            <a:r>
              <a:rPr lang="en-IN" dirty="0"/>
              <a:t>)</a:t>
            </a:r>
          </a:p>
          <a:p>
            <a:r>
              <a:rPr lang="en-IN" dirty="0"/>
              <a:t>    </a:t>
            </a:r>
            <a:r>
              <a:rPr lang="en-IN" dirty="0" err="1"/>
              <a:t>listener.start</a:t>
            </a:r>
            <a:r>
              <a:rPr lang="en-IN" dirty="0"/>
              <a:t>()</a:t>
            </a:r>
          </a:p>
          <a:p>
            <a:r>
              <a:rPr lang="en-IN" dirty="0"/>
              <a:t>    </a:t>
            </a:r>
            <a:r>
              <a:rPr lang="en-IN" dirty="0" err="1"/>
              <a:t>label.config</a:t>
            </a:r>
            <a:r>
              <a:rPr lang="en-IN" dirty="0"/>
              <a:t>(text="[+] Keylogger is running!\n[!] Saving the keys in 'keylogger.txt'")</a:t>
            </a:r>
          </a:p>
          <a:p>
            <a:r>
              <a:rPr lang="en-IN" dirty="0"/>
              <a:t>    </a:t>
            </a:r>
            <a:r>
              <a:rPr lang="en-IN" dirty="0" err="1"/>
              <a:t>start_button.config</a:t>
            </a:r>
            <a:r>
              <a:rPr lang="en-IN" dirty="0"/>
              <a:t>(state='disabled')</a:t>
            </a:r>
          </a:p>
          <a:p>
            <a:r>
              <a:rPr lang="en-IN" dirty="0"/>
              <a:t>    </a:t>
            </a:r>
            <a:r>
              <a:rPr lang="en-IN" dirty="0" err="1"/>
              <a:t>stop_button.config</a:t>
            </a:r>
            <a:r>
              <a:rPr lang="en-IN" dirty="0"/>
              <a:t>(state='normal')</a:t>
            </a:r>
          </a:p>
          <a:p>
            <a:endParaRPr lang="en-IN" dirty="0"/>
          </a:p>
          <a:p>
            <a:r>
              <a:rPr lang="en-IN" dirty="0"/>
              <a:t># Define the </a:t>
            </a:r>
            <a:r>
              <a:rPr lang="en-IN" dirty="0" err="1"/>
              <a:t>stop_keylogger</a:t>
            </a:r>
            <a:r>
              <a:rPr lang="en-IN" dirty="0"/>
              <a:t> function</a:t>
            </a:r>
          </a:p>
          <a:p>
            <a:r>
              <a:rPr lang="en-IN" dirty="0"/>
              <a:t>def </a:t>
            </a:r>
            <a:r>
              <a:rPr lang="en-IN" dirty="0" err="1"/>
              <a:t>stop_keylogger</a:t>
            </a:r>
            <a:r>
              <a:rPr lang="en-IN" dirty="0"/>
              <a:t>():</a:t>
            </a:r>
          </a:p>
          <a:p>
            <a:r>
              <a:rPr lang="en-IN" dirty="0"/>
              <a:t>    global listener</a:t>
            </a:r>
          </a:p>
          <a:p>
            <a:r>
              <a:rPr lang="en-IN" dirty="0"/>
              <a:t>    </a:t>
            </a:r>
            <a:r>
              <a:rPr lang="en-IN" dirty="0" err="1"/>
              <a:t>listener.stop</a:t>
            </a:r>
            <a:r>
              <a:rPr lang="en-IN" dirty="0"/>
              <a:t>()</a:t>
            </a:r>
          </a:p>
          <a:p>
            <a:r>
              <a:rPr lang="en-IN" dirty="0"/>
              <a:t>    </a:t>
            </a:r>
            <a:r>
              <a:rPr lang="en-IN" dirty="0" err="1"/>
              <a:t>label.config</a:t>
            </a:r>
            <a:r>
              <a:rPr lang="en-IN" dirty="0"/>
              <a:t>(text="Keylogger stopped.")</a:t>
            </a:r>
          </a:p>
          <a:p>
            <a:r>
              <a:rPr lang="en-IN" dirty="0"/>
              <a:t>    </a:t>
            </a:r>
            <a:r>
              <a:rPr lang="en-IN" dirty="0" err="1"/>
              <a:t>start_button</a:t>
            </a:r>
            <a:endParaRPr lang="en-IN" dirty="0"/>
          </a:p>
        </p:txBody>
      </p:sp>
    </p:spTree>
    <p:extLst>
      <p:ext uri="{BB962C8B-B14F-4D97-AF65-F5344CB8AC3E}">
        <p14:creationId xmlns:p14="http://schemas.microsoft.com/office/powerpoint/2010/main" val="4275683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17EB18E-F36B-BAB8-92C6-091777CD090A}"/>
              </a:ext>
            </a:extLst>
          </p:cNvPr>
          <p:cNvPicPr>
            <a:picLocks noGrp="1" noChangeAspect="1"/>
          </p:cNvPicPr>
          <p:nvPr>
            <p:ph idx="1"/>
          </p:nvPr>
        </p:nvPicPr>
        <p:blipFill>
          <a:blip r:embed="rId2"/>
          <a:stretch>
            <a:fillRect/>
          </a:stretch>
        </p:blipFill>
        <p:spPr>
          <a:xfrm>
            <a:off x="1384726" y="1719024"/>
            <a:ext cx="2991267" cy="3419952"/>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76C3269-0D7A-17C2-D822-5884435F5765}"/>
              </a:ext>
            </a:extLst>
          </p:cNvPr>
          <p:cNvPicPr>
            <a:picLocks noGrp="1" noChangeAspect="1"/>
          </p:cNvPicPr>
          <p:nvPr>
            <p:ph idx="1"/>
          </p:nvPr>
        </p:nvPicPr>
        <p:blipFill>
          <a:blip r:embed="rId2"/>
          <a:stretch>
            <a:fillRect/>
          </a:stretch>
        </p:blipFill>
        <p:spPr>
          <a:xfrm>
            <a:off x="904352" y="1692540"/>
            <a:ext cx="7487695" cy="752580"/>
          </a:xfrm>
        </p:spPr>
      </p:pic>
      <p:pic>
        <p:nvPicPr>
          <p:cNvPr id="7" name="Picture 6">
            <a:extLst>
              <a:ext uri="{FF2B5EF4-FFF2-40B4-BE49-F238E27FC236}">
                <a16:creationId xmlns:a16="http://schemas.microsoft.com/office/drawing/2014/main" id="{6AB5EA8F-F50B-1E11-52F4-887FED8BD6F0}"/>
              </a:ext>
            </a:extLst>
          </p:cNvPr>
          <p:cNvPicPr>
            <a:picLocks noChangeAspect="1"/>
          </p:cNvPicPr>
          <p:nvPr/>
        </p:nvPicPr>
        <p:blipFill>
          <a:blip r:embed="rId3"/>
          <a:stretch>
            <a:fillRect/>
          </a:stretch>
        </p:blipFill>
        <p:spPr>
          <a:xfrm>
            <a:off x="720801" y="3458124"/>
            <a:ext cx="11250407" cy="1563408"/>
          </a:xfrm>
          <a:prstGeom prst="rect">
            <a:avLst/>
          </a:prstGeom>
        </p:spPr>
      </p:pic>
    </p:spTree>
    <p:extLst>
      <p:ext uri="{BB962C8B-B14F-4D97-AF65-F5344CB8AC3E}">
        <p14:creationId xmlns:p14="http://schemas.microsoft.com/office/powerpoint/2010/main" val="125365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01232" y="0"/>
            <a:ext cx="11029615" cy="4673324"/>
          </a:xfrm>
        </p:spPr>
        <p:txBody>
          <a:bodyPr>
            <a:normAutofit/>
          </a:bodyPr>
          <a:lstStyle/>
          <a:p>
            <a:pPr marL="305435" indent="-305435"/>
            <a:r>
              <a:rPr lang="en-US" sz="2000" b="0" i="0" dirty="0">
                <a:solidFill>
                  <a:srgbClr val="374151"/>
                </a:solidFill>
                <a:effectLst/>
                <a:latin typeface="__Inter_aaf875"/>
              </a:rPr>
              <a:t>The keylogger program is a powerful tool that can be used to monitor and record keystrokes on a computer system. The program can be used for both legitimate and malicious purposes, and it is important to ensure that it is used ethically and legally. The program can be used to monitor employee activity, detect malicious software, and assist in troubleshooting technical issues. However, it is crucial to ensure that the use of the program respects the privacy and security of the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r>
              <a:rPr lang="en-US" b="1" i="0" dirty="0">
                <a:solidFill>
                  <a:srgbClr val="374151"/>
                </a:solidFill>
                <a:effectLst/>
                <a:latin typeface="__Inter_aaf875"/>
              </a:rPr>
              <a:t>There are several ways in which the keylogger program can be improved and enhanced in the future. Here are some possible ideas:</a:t>
            </a:r>
          </a:p>
          <a:p>
            <a:pPr algn="l">
              <a:buFont typeface="+mj-lt"/>
              <a:buAutoNum type="arabicPeriod"/>
            </a:pPr>
            <a:r>
              <a:rPr lang="en-US" b="0" i="0" dirty="0">
                <a:solidFill>
                  <a:srgbClr val="374151"/>
                </a:solidFill>
                <a:effectLst/>
                <a:latin typeface="__Inter_aaf875"/>
              </a:rPr>
              <a:t>Real-time monitoring: The program can be enhanced to provide real-time monitoring of keystrokes. This can be useful for detecting and preventing malicious activities in real-time.</a:t>
            </a:r>
          </a:p>
          <a:p>
            <a:pPr algn="l">
              <a:buFont typeface="+mj-lt"/>
              <a:buAutoNum type="arabicPeriod"/>
            </a:pPr>
            <a:r>
              <a:rPr lang="en-US" b="0" i="0" dirty="0">
                <a:solidFill>
                  <a:srgbClr val="374151"/>
                </a:solidFill>
                <a:effectLst/>
                <a:latin typeface="__Inter_aaf875"/>
              </a:rPr>
              <a:t>Filtering of specific keywords: The program can be enhanced to filter specific keywords and provide alerts when those keywords are detected. This can be useful for detecting and preventing unauthorized access to sensitive information.</a:t>
            </a:r>
          </a:p>
          <a:p>
            <a:pPr algn="l">
              <a:buFont typeface="+mj-lt"/>
              <a:buAutoNum type="arabicPeriod"/>
            </a:pPr>
            <a:r>
              <a:rPr lang="en-US" b="0" i="0" dirty="0">
                <a:solidFill>
                  <a:srgbClr val="374151"/>
                </a:solidFill>
                <a:effectLst/>
                <a:latin typeface="__Inter_aaf875"/>
              </a:rPr>
              <a:t>Integration with other security tools: The program can be integrated with other security tools, such as firewalls and intrusion detection systems, to provide a more comprehensive security solution.</a:t>
            </a:r>
          </a:p>
          <a:p>
            <a:pPr algn="l">
              <a:buFont typeface="+mj-lt"/>
              <a:buAutoNum type="arabicPeriod"/>
            </a:pPr>
            <a:r>
              <a:rPr lang="en-US" b="0" i="0" dirty="0">
                <a:solidFill>
                  <a:srgbClr val="374151"/>
                </a:solidFill>
                <a:effectLst/>
                <a:latin typeface="__Inter_aaf875"/>
              </a:rPr>
              <a:t>Cross-platform compatibility: The program can be enhanced to support cross-platform compatibility, allowing it to be used on different operating systems.</a:t>
            </a:r>
          </a:p>
          <a:p>
            <a:pPr algn="l">
              <a:buFont typeface="+mj-lt"/>
              <a:buAutoNum type="arabicPeriod"/>
            </a:pPr>
            <a:r>
              <a:rPr lang="en-US" b="0" i="0" dirty="0">
                <a:solidFill>
                  <a:srgbClr val="374151"/>
                </a:solidFill>
                <a:effectLst/>
                <a:latin typeface="__Inter_aaf875"/>
              </a:rPr>
              <a:t>Improved user interface: The program can be enhanced to provide a more user-friendly interface, making it easier for users to navigate and use the program.</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1. </a:t>
            </a:r>
            <a:r>
              <a:rPr lang="en-IN" sz="2400" dirty="0">
                <a:hlinkClick r:id="rId2"/>
              </a:rPr>
              <a:t>https://github.com/techtrainer20/TNSDC</a:t>
            </a:r>
            <a:endParaRPr lang="en-IN" sz="2400" dirty="0"/>
          </a:p>
          <a:p>
            <a:pPr marL="305435" indent="-305435"/>
            <a:r>
              <a:rPr lang="en-IN" sz="2400" dirty="0"/>
              <a:t>2.https://www.bing.com/ck/a?!&amp;&amp;p=1f4ad54fbd8b6758JmltdHM9MTcxMTg0MzIwMCZpZ3VpZD0wY2FkZjU2My03YjRjLTZiMTctMzU4Ny1lNmJmN2E5ZTZhOTcmaW5zaWQ9NTUyOA&amp;ptn=3&amp;ver=2&amp;hsh=3&amp;fclid=0cadf563-7b4c-6b17-3587-e6bf7a9e6a97&amp;psq=keyloggrs&amp;u=a1aHR0cHM6Ly93d3cuZ2Vla3Nmb3JnZWVrcy5vcmcvaW50cm9kdWN0aW9uLXRvLWtleWxvZ2dlcnMv&amp;ntb=1</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323232"/>
            <a:ext cx="11029615" cy="4673324"/>
          </a:xfrm>
        </p:spPr>
        <p:txBody>
          <a:bodyPr>
            <a:normAutofit/>
          </a:bodyPr>
          <a:lstStyle/>
          <a:p>
            <a:pPr marL="629435" lvl="1" indent="-305435"/>
            <a:r>
              <a:rPr lang="en-US" sz="2400" b="0" i="0" dirty="0">
                <a:solidFill>
                  <a:srgbClr val="374151"/>
                </a:solidFill>
                <a:effectLst/>
                <a:latin typeface="Times New Roman" panose="02020603050405020304" pitchFamily="18" charset="0"/>
                <a:cs typeface="Times New Roman" panose="02020603050405020304" pitchFamily="18" charset="0"/>
              </a:rPr>
              <a:t>The keylogger program is a simple script that records all the keystrokes made on the user's keyboard and saves them in a text file. However, the program has some limitations, such as the inability to differentiate between key presses and key releases, and the lack of a graphical user interface (GUI) for easy start and stop of the keylogger.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09017" y="233938"/>
            <a:ext cx="11613485" cy="5563973"/>
          </a:xfrm>
        </p:spPr>
        <p:txBody>
          <a:bodyPr vert="horz" lIns="91440" tIns="45720" rIns="91440" bIns="45720" rtlCol="0" anchor="ctr">
            <a:noAutofit/>
          </a:bodyPr>
          <a:lstStyle/>
          <a:p>
            <a:pPr algn="l"/>
            <a:r>
              <a:rPr lang="en-US" sz="1800" b="1" i="0" dirty="0">
                <a:solidFill>
                  <a:srgbClr val="374151"/>
                </a:solidFill>
                <a:effectLst/>
                <a:latin typeface="__Inter_aaf875"/>
              </a:rPr>
              <a:t>To overcome the limitations of the existing keylogger program, we propose to develop a new keylogger with the following features:</a:t>
            </a:r>
          </a:p>
          <a:p>
            <a:pPr algn="l">
              <a:buFont typeface="+mj-lt"/>
              <a:buAutoNum type="arabicPeriod"/>
            </a:pPr>
            <a:r>
              <a:rPr lang="en-US" b="0" i="0" dirty="0">
                <a:solidFill>
                  <a:srgbClr val="374151"/>
                </a:solidFill>
                <a:effectLst/>
                <a:latin typeface="__Inter_aaf875"/>
              </a:rPr>
              <a:t>Improved keylogging functionality: The new keylogger will be able to differentiate between key presses and key releases and record them separately.</a:t>
            </a:r>
          </a:p>
          <a:p>
            <a:pPr algn="l">
              <a:buFont typeface="+mj-lt"/>
              <a:buAutoNum type="arabicPeriod"/>
            </a:pPr>
            <a:r>
              <a:rPr lang="en-US" b="0" i="0" dirty="0">
                <a:solidFill>
                  <a:srgbClr val="374151"/>
                </a:solidFill>
                <a:effectLst/>
                <a:latin typeface="__Inter_aaf875"/>
              </a:rPr>
              <a:t>GUI for easy start and stop of the keylogger: The new keylogger will have a GUI that allows the user to start and stop the keylogger with a single click.</a:t>
            </a:r>
          </a:p>
          <a:p>
            <a:pPr algn="l">
              <a:buFont typeface="+mj-lt"/>
              <a:buAutoNum type="arabicPeriod"/>
            </a:pPr>
            <a:r>
              <a:rPr lang="en-US" b="0" i="0" dirty="0">
                <a:solidFill>
                  <a:srgbClr val="374151"/>
                </a:solidFill>
                <a:effectLst/>
                <a:latin typeface="__Inter_aaf875"/>
              </a:rPr>
              <a:t>JSON file generation: The new keylogger will generate a JSON file that contains the keylogging data, making it easier to analyze and visualize the data.</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	</a:t>
            </a:r>
          </a:p>
        </p:txBody>
      </p:sp>
      <p:sp>
        <p:nvSpPr>
          <p:cNvPr id="4" name="Rectangle 2">
            <a:extLst>
              <a:ext uri="{FF2B5EF4-FFF2-40B4-BE49-F238E27FC236}">
                <a16:creationId xmlns:a16="http://schemas.microsoft.com/office/drawing/2014/main" id="{C79AA4E7-85AF-72DB-4B94-9A9564A5037E}"/>
              </a:ext>
            </a:extLst>
          </p:cNvPr>
          <p:cNvSpPr>
            <a:spLocks noChangeArrowheads="1"/>
          </p:cNvSpPr>
          <p:nvPr/>
        </p:nvSpPr>
        <p:spPr bwMode="auto">
          <a:xfrm>
            <a:off x="581192" y="1092492"/>
            <a:ext cx="11319702" cy="389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74151"/>
                </a:solidFill>
                <a:effectLst/>
                <a:latin typeface="__Inter_aaf875"/>
              </a:rPr>
              <a:t>The following is the development approach for the new keylogger: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74151"/>
                </a:solidFill>
                <a:effectLst/>
                <a:latin typeface="__Inter_aaf875"/>
              </a:rPr>
              <a:t>Design the GUI: Create a simple GUI using </a:t>
            </a:r>
            <a:r>
              <a:rPr kumimoji="0" lang="en-US" altLang="en-US" sz="2000" b="0" i="0" u="none" strike="noStrike" cap="none" normalizeH="0" baseline="0" dirty="0" err="1">
                <a:ln>
                  <a:noFill/>
                </a:ln>
                <a:solidFill>
                  <a:srgbClr val="374151"/>
                </a:solidFill>
                <a:effectLst/>
                <a:latin typeface="__Inter_aaf875"/>
              </a:rPr>
              <a:t>tkinter</a:t>
            </a:r>
            <a:r>
              <a:rPr kumimoji="0" lang="en-US" altLang="en-US" sz="2000" b="0" i="0" u="none" strike="noStrike" cap="none" normalizeH="0" baseline="0" dirty="0">
                <a:ln>
                  <a:noFill/>
                </a:ln>
                <a:solidFill>
                  <a:srgbClr val="374151"/>
                </a:solidFill>
                <a:effectLst/>
                <a:latin typeface="__Inter_aaf875"/>
              </a:rPr>
              <a:t> that includes a start and stop button.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74151"/>
                </a:solidFill>
                <a:effectLst/>
                <a:latin typeface="__Inter_aaf875"/>
              </a:rPr>
              <a:t>Implement the keylogger functionality: Use the </a:t>
            </a:r>
            <a:r>
              <a:rPr kumimoji="0" lang="en-US" altLang="en-US" sz="3200" b="1" i="0" u="none" strike="noStrike" cap="none" normalizeH="0" baseline="0" dirty="0" err="1">
                <a:ln>
                  <a:noFill/>
                </a:ln>
                <a:solidFill>
                  <a:srgbClr val="374151"/>
                </a:solidFill>
                <a:effectLst/>
                <a:latin typeface="ui-monospace"/>
              </a:rPr>
              <a:t>pynput</a:t>
            </a:r>
            <a:r>
              <a:rPr kumimoji="0" lang="en-US" altLang="en-US" sz="2000" b="0" i="0" u="none" strike="noStrike" cap="none" normalizeH="0" baseline="0" dirty="0">
                <a:ln>
                  <a:noFill/>
                </a:ln>
                <a:solidFill>
                  <a:srgbClr val="374151"/>
                </a:solidFill>
                <a:effectLst/>
                <a:latin typeface="__Inter_aaf875"/>
              </a:rPr>
              <a:t> library to capture the key presses and releases.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74151"/>
                </a:solidFill>
                <a:effectLst/>
                <a:latin typeface="__Inter_aaf875"/>
              </a:rPr>
              <a:t>Implement JSON file generation: Use the </a:t>
            </a:r>
            <a:r>
              <a:rPr kumimoji="0" lang="en-US" altLang="en-US" sz="3200" b="1" i="0" u="none" strike="noStrike" cap="none" normalizeH="0" baseline="0" dirty="0" err="1">
                <a:ln>
                  <a:noFill/>
                </a:ln>
                <a:solidFill>
                  <a:srgbClr val="374151"/>
                </a:solidFill>
                <a:effectLst/>
                <a:latin typeface="ui-monospace"/>
              </a:rPr>
              <a:t>json</a:t>
            </a:r>
            <a:r>
              <a:rPr kumimoji="0" lang="en-US" altLang="en-US" sz="2000" b="0" i="0" u="none" strike="noStrike" cap="none" normalizeH="0" baseline="0" dirty="0">
                <a:ln>
                  <a:noFill/>
                </a:ln>
                <a:solidFill>
                  <a:srgbClr val="374151"/>
                </a:solidFill>
                <a:effectLst/>
                <a:latin typeface="__Inter_aaf875"/>
              </a:rPr>
              <a:t> library to generate a JSON file that contains the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solidFill>
                  <a:srgbClr val="374151"/>
                </a:solidFill>
                <a:latin typeface="__Inter_aaf875"/>
              </a:rPr>
              <a:t>     </a:t>
            </a:r>
            <a:r>
              <a:rPr kumimoji="0" lang="en-US" altLang="en-US" sz="2000" b="0" i="0" u="none" strike="noStrike" cap="none" normalizeH="0" baseline="0" dirty="0">
                <a:ln>
                  <a:noFill/>
                </a:ln>
                <a:solidFill>
                  <a:srgbClr val="374151"/>
                </a:solidFill>
                <a:effectLst/>
                <a:latin typeface="__Inter_aaf875"/>
              </a:rPr>
              <a:t> keylogging data.</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74151"/>
                </a:solidFill>
                <a:effectLst/>
                <a:latin typeface="__Inter_aaf875"/>
              </a:rPr>
              <a:t>Integrate the keylogger functionality with the GUI: Connect the GUI buttons to the keylogger functionality.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374151"/>
              </a:solidFill>
              <a:effectLst/>
              <a:latin typeface="__Inter_aaf875"/>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74151"/>
                </a:solidFill>
                <a:effectLst/>
                <a:latin typeface="__Inter_aaf875"/>
              </a:rPr>
              <a:t>Test the keylogger: Test the keylogger on different systems and scenarios to ensure its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80989" y="477169"/>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pic>
        <p:nvPicPr>
          <p:cNvPr id="4" name="Picture 3">
            <a:extLst>
              <a:ext uri="{FF2B5EF4-FFF2-40B4-BE49-F238E27FC236}">
                <a16:creationId xmlns:a16="http://schemas.microsoft.com/office/drawing/2014/main" id="{F8D2CAA7-F4E8-6644-E8A9-8772F0FE4AD4}"/>
              </a:ext>
            </a:extLst>
          </p:cNvPr>
          <p:cNvPicPr>
            <a:picLocks noChangeAspect="1"/>
          </p:cNvPicPr>
          <p:nvPr/>
        </p:nvPicPr>
        <p:blipFill>
          <a:blip r:embed="rId2"/>
          <a:stretch>
            <a:fillRect/>
          </a:stretch>
        </p:blipFill>
        <p:spPr>
          <a:xfrm>
            <a:off x="1767592" y="2813831"/>
            <a:ext cx="8087854" cy="1524213"/>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18429" y="-431231"/>
            <a:ext cx="11029615" cy="4673324"/>
          </a:xfrm>
        </p:spPr>
        <p:txBody>
          <a:bodyPr/>
          <a:lstStyle/>
          <a:p>
            <a:pPr marL="0" indent="0">
              <a:buNone/>
            </a:pPr>
            <a:r>
              <a:rPr lang="en-IN" sz="2000" b="1" i="0" dirty="0">
                <a:solidFill>
                  <a:srgbClr val="374151"/>
                </a:solidFill>
                <a:effectLst/>
                <a:latin typeface="__Inter_aaf875"/>
              </a:rPr>
              <a:t>1.</a:t>
            </a:r>
            <a:r>
              <a:rPr lang="en-IN" sz="2000" b="1" dirty="0">
                <a:solidFill>
                  <a:srgbClr val="374151"/>
                </a:solidFill>
                <a:latin typeface="__Inter_aaf875"/>
              </a:rPr>
              <a:t>Create GUI</a:t>
            </a:r>
            <a:endParaRPr lang="en-IN" sz="2000" b="1" i="0" dirty="0">
              <a:solidFill>
                <a:srgbClr val="374151"/>
              </a:solidFill>
              <a:effectLst/>
              <a:latin typeface="__Inter_aaf875"/>
            </a:endParaRPr>
          </a:p>
          <a:p>
            <a:pPr marL="0" indent="0">
              <a:buNone/>
            </a:pPr>
            <a:endParaRPr lang="en-IN" sz="2000" b="1" i="0" dirty="0">
              <a:solidFill>
                <a:srgbClr val="374151"/>
              </a:solidFill>
              <a:effectLst/>
              <a:latin typeface="__Inter_aaf875"/>
            </a:endParaRPr>
          </a:p>
          <a:p>
            <a:pPr marL="0" indent="0">
              <a:buNone/>
            </a:pPr>
            <a:endParaRPr lang="en-IN" dirty="0"/>
          </a:p>
        </p:txBody>
      </p:sp>
      <p:pic>
        <p:nvPicPr>
          <p:cNvPr id="6" name="Picture 5">
            <a:extLst>
              <a:ext uri="{FF2B5EF4-FFF2-40B4-BE49-F238E27FC236}">
                <a16:creationId xmlns:a16="http://schemas.microsoft.com/office/drawing/2014/main" id="{D27194DB-493F-D985-D240-687AA113207F}"/>
              </a:ext>
            </a:extLst>
          </p:cNvPr>
          <p:cNvPicPr>
            <a:picLocks noChangeAspect="1"/>
          </p:cNvPicPr>
          <p:nvPr/>
        </p:nvPicPr>
        <p:blipFill>
          <a:blip r:embed="rId2"/>
          <a:stretch>
            <a:fillRect/>
          </a:stretch>
        </p:blipFill>
        <p:spPr>
          <a:xfrm>
            <a:off x="581192" y="1745289"/>
            <a:ext cx="10955279" cy="4667901"/>
          </a:xfrm>
          <a:prstGeom prst="rect">
            <a:avLst/>
          </a:prstGeom>
        </p:spPr>
      </p:pic>
    </p:spTree>
    <p:extLst>
      <p:ext uri="{BB962C8B-B14F-4D97-AF65-F5344CB8AC3E}">
        <p14:creationId xmlns:p14="http://schemas.microsoft.com/office/powerpoint/2010/main" val="40024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632311"/>
          </a:xfrm>
          <a:prstGeom prst="rect">
            <a:avLst/>
          </a:prstGeom>
          <a:noFill/>
        </p:spPr>
        <p:txBody>
          <a:bodyPr wrap="square">
            <a:spAutoFit/>
          </a:bodyPr>
          <a:lstStyle/>
          <a:p>
            <a:r>
              <a:rPr lang="en-IN" dirty="0"/>
              <a:t># Initialize the variables</a:t>
            </a:r>
          </a:p>
          <a:p>
            <a:r>
              <a:rPr lang="en-IN" dirty="0" err="1"/>
              <a:t>keys_used</a:t>
            </a:r>
            <a:r>
              <a:rPr lang="en-IN" dirty="0"/>
              <a:t> = []</a:t>
            </a:r>
          </a:p>
          <a:p>
            <a:r>
              <a:rPr lang="en-IN" dirty="0"/>
              <a:t>flag = False</a:t>
            </a:r>
          </a:p>
          <a:p>
            <a:r>
              <a:rPr lang="en-IN" dirty="0"/>
              <a:t>keys = ""</a:t>
            </a:r>
          </a:p>
          <a:p>
            <a:endParaRPr lang="en-IN" dirty="0"/>
          </a:p>
          <a:p>
            <a:r>
              <a:rPr lang="en-IN" dirty="0"/>
              <a:t># Define the </a:t>
            </a:r>
            <a:r>
              <a:rPr lang="en-IN" dirty="0" err="1"/>
              <a:t>on_press</a:t>
            </a:r>
            <a:r>
              <a:rPr lang="en-IN" dirty="0"/>
              <a:t> function</a:t>
            </a:r>
          </a:p>
          <a:p>
            <a:r>
              <a:rPr lang="en-IN" dirty="0"/>
              <a:t>def </a:t>
            </a:r>
            <a:r>
              <a:rPr lang="en-IN" dirty="0" err="1"/>
              <a:t>on_press</a:t>
            </a:r>
            <a:r>
              <a:rPr lang="en-IN" dirty="0"/>
              <a:t>(key):</a:t>
            </a:r>
          </a:p>
          <a:p>
            <a:r>
              <a:rPr lang="en-IN" dirty="0"/>
              <a:t>    global flag, </a:t>
            </a:r>
            <a:r>
              <a:rPr lang="en-IN" dirty="0" err="1"/>
              <a:t>keys_used</a:t>
            </a:r>
            <a:r>
              <a:rPr lang="en-IN" dirty="0"/>
              <a:t>, keys</a:t>
            </a:r>
          </a:p>
          <a:p>
            <a:r>
              <a:rPr lang="en-IN" dirty="0"/>
              <a:t>    if flag == False:</a:t>
            </a:r>
          </a:p>
          <a:p>
            <a:r>
              <a:rPr lang="en-IN" dirty="0"/>
              <a:t>        </a:t>
            </a:r>
            <a:r>
              <a:rPr lang="en-IN" dirty="0" err="1"/>
              <a:t>keys_used.append</a:t>
            </a:r>
            <a:r>
              <a:rPr lang="en-IN" dirty="0"/>
              <a:t>(</a:t>
            </a:r>
          </a:p>
          <a:p>
            <a:r>
              <a:rPr lang="en-IN" dirty="0"/>
              <a:t>            {'Pressed': f'{key}'}</a:t>
            </a:r>
          </a:p>
          <a:p>
            <a:r>
              <a:rPr lang="en-IN" dirty="0"/>
              <a:t>        )</a:t>
            </a:r>
          </a:p>
          <a:p>
            <a:r>
              <a:rPr lang="en-IN" dirty="0"/>
              <a:t>        flag = True</a:t>
            </a:r>
          </a:p>
          <a:p>
            <a:endParaRPr lang="en-IN" dirty="0"/>
          </a:p>
          <a:p>
            <a:r>
              <a:rPr lang="en-IN" dirty="0"/>
              <a:t>    if flag == True:</a:t>
            </a:r>
          </a:p>
          <a:p>
            <a:r>
              <a:rPr lang="en-IN" dirty="0"/>
              <a:t>        </a:t>
            </a:r>
            <a:r>
              <a:rPr lang="en-IN" dirty="0" err="1"/>
              <a:t>keys_used.append</a:t>
            </a:r>
            <a:r>
              <a:rPr lang="en-IN" dirty="0"/>
              <a:t>(</a:t>
            </a:r>
          </a:p>
          <a:p>
            <a:r>
              <a:rPr lang="en-IN" dirty="0"/>
              <a:t>            {'Held': f'{key}'}</a:t>
            </a:r>
          </a:p>
          <a:p>
            <a:r>
              <a:rPr lang="en-IN" dirty="0"/>
              <a:t>        )</a:t>
            </a:r>
          </a:p>
          <a:p>
            <a:endParaRPr lang="en-IN" dirty="0"/>
          </a:p>
          <a:p>
            <a:endParaRPr lang="en-IN" dirty="0"/>
          </a:p>
        </p:txBody>
      </p:sp>
    </p:spTree>
    <p:extLst>
      <p:ext uri="{BB962C8B-B14F-4D97-AF65-F5344CB8AC3E}">
        <p14:creationId xmlns:p14="http://schemas.microsoft.com/office/powerpoint/2010/main" val="1551462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96711" y="-427071"/>
            <a:ext cx="11029615" cy="4673324"/>
          </a:xfrm>
        </p:spPr>
        <p:txBody>
          <a:bodyPr/>
          <a:lstStyle/>
          <a:p>
            <a:pPr marL="0" indent="0">
              <a:buNone/>
            </a:pPr>
            <a:r>
              <a:rPr lang="en-IN" sz="2000" b="1" i="0" dirty="0">
                <a:solidFill>
                  <a:srgbClr val="374151"/>
                </a:solidFill>
                <a:effectLst/>
                <a:latin typeface="__Inter_aaf875"/>
              </a:rPr>
              <a:t>1.Import the necessary libraries:</a:t>
            </a:r>
          </a:p>
          <a:p>
            <a:pPr marL="0" indent="0">
              <a:buNone/>
            </a:pPr>
            <a:endParaRPr lang="en-IN" sz="2000" b="1" i="0" dirty="0">
              <a:solidFill>
                <a:srgbClr val="374151"/>
              </a:solidFill>
              <a:effectLst/>
              <a:latin typeface="__Inter_aaf875"/>
            </a:endParaRPr>
          </a:p>
          <a:p>
            <a:pPr marL="0" indent="0">
              <a:buNone/>
            </a:pPr>
            <a:endParaRPr lang="en-IN" dirty="0"/>
          </a:p>
        </p:txBody>
      </p:sp>
      <p:sp>
        <p:nvSpPr>
          <p:cNvPr id="6" name="TextBox 5">
            <a:extLst>
              <a:ext uri="{FF2B5EF4-FFF2-40B4-BE49-F238E27FC236}">
                <a16:creationId xmlns:a16="http://schemas.microsoft.com/office/drawing/2014/main" id="{481843A8-A85E-7722-8220-1BE9AE805371}"/>
              </a:ext>
            </a:extLst>
          </p:cNvPr>
          <p:cNvSpPr txBox="1"/>
          <p:nvPr/>
        </p:nvSpPr>
        <p:spPr>
          <a:xfrm>
            <a:off x="3535680" y="1640839"/>
            <a:ext cx="5608320" cy="5078313"/>
          </a:xfrm>
          <a:prstGeom prst="rect">
            <a:avLst/>
          </a:prstGeom>
          <a:noFill/>
        </p:spPr>
        <p:txBody>
          <a:bodyPr wrap="square">
            <a:spAutoFit/>
          </a:bodyPr>
          <a:lstStyle/>
          <a:p>
            <a:r>
              <a:rPr lang="en-IN" dirty="0"/>
              <a:t># Define the </a:t>
            </a:r>
            <a:r>
              <a:rPr lang="en-IN" dirty="0" err="1"/>
              <a:t>on_release</a:t>
            </a:r>
            <a:r>
              <a:rPr lang="en-IN" dirty="0"/>
              <a:t> function</a:t>
            </a:r>
          </a:p>
          <a:p>
            <a:r>
              <a:rPr lang="en-IN" dirty="0"/>
              <a:t>def </a:t>
            </a:r>
            <a:r>
              <a:rPr lang="en-IN" dirty="0" err="1"/>
              <a:t>on_release</a:t>
            </a:r>
            <a:r>
              <a:rPr lang="en-IN" dirty="0"/>
              <a:t>(key):</a:t>
            </a:r>
          </a:p>
          <a:p>
            <a:r>
              <a:rPr lang="en-IN" dirty="0"/>
              <a:t>    global flag, </a:t>
            </a:r>
            <a:r>
              <a:rPr lang="en-IN" dirty="0" err="1"/>
              <a:t>keys_used</a:t>
            </a:r>
            <a:r>
              <a:rPr lang="en-IN" dirty="0"/>
              <a:t>, keys</a:t>
            </a:r>
          </a:p>
          <a:p>
            <a:r>
              <a:rPr lang="en-IN" dirty="0"/>
              <a:t>    </a:t>
            </a:r>
            <a:r>
              <a:rPr lang="en-IN" dirty="0" err="1"/>
              <a:t>keys_used.append</a:t>
            </a:r>
            <a:r>
              <a:rPr lang="en-IN" dirty="0"/>
              <a:t>(</a:t>
            </a:r>
          </a:p>
          <a:p>
            <a:r>
              <a:rPr lang="en-IN" dirty="0"/>
              <a:t>        {'Released': f'{key}'}</a:t>
            </a:r>
          </a:p>
          <a:p>
            <a:r>
              <a:rPr lang="en-IN" dirty="0"/>
              <a:t>    )</a:t>
            </a:r>
          </a:p>
          <a:p>
            <a:endParaRPr lang="en-IN" dirty="0"/>
          </a:p>
          <a:p>
            <a:r>
              <a:rPr lang="en-IN" dirty="0"/>
              <a:t>    if flag == True:</a:t>
            </a:r>
          </a:p>
          <a:p>
            <a:r>
              <a:rPr lang="en-IN" dirty="0"/>
              <a:t>        flag = False</a:t>
            </a:r>
          </a:p>
          <a:p>
            <a:endParaRPr lang="en-IN" dirty="0"/>
          </a:p>
          <a:p>
            <a:r>
              <a:rPr lang="en-IN" dirty="0"/>
              <a:t>    keys = keys + str(key)</a:t>
            </a:r>
          </a:p>
          <a:p>
            <a:endParaRPr lang="en-IN" dirty="0"/>
          </a:p>
          <a:p>
            <a:r>
              <a:rPr lang="en-IN" dirty="0"/>
              <a:t># Define the </a:t>
            </a:r>
            <a:r>
              <a:rPr lang="en-IN" dirty="0" err="1"/>
              <a:t>generate_json_file</a:t>
            </a:r>
            <a:r>
              <a:rPr lang="en-IN" dirty="0"/>
              <a:t> function</a:t>
            </a:r>
          </a:p>
          <a:p>
            <a:r>
              <a:rPr lang="en-IN" dirty="0"/>
              <a:t>def </a:t>
            </a:r>
            <a:r>
              <a:rPr lang="en-IN" dirty="0" err="1"/>
              <a:t>generate_json_file</a:t>
            </a:r>
            <a:r>
              <a:rPr lang="en-IN" dirty="0"/>
              <a:t>(</a:t>
            </a:r>
            <a:r>
              <a:rPr lang="en-IN" dirty="0" err="1"/>
              <a:t>keys_used</a:t>
            </a:r>
            <a:r>
              <a:rPr lang="en-IN" dirty="0"/>
              <a:t>):</a:t>
            </a:r>
          </a:p>
          <a:p>
            <a:r>
              <a:rPr lang="en-IN" dirty="0"/>
              <a:t>    with open('</a:t>
            </a:r>
            <a:r>
              <a:rPr lang="en-IN" dirty="0" err="1"/>
              <a:t>key_log.json</a:t>
            </a:r>
            <a:r>
              <a:rPr lang="en-IN" dirty="0"/>
              <a:t>', '+</a:t>
            </a:r>
            <a:r>
              <a:rPr lang="en-IN" dirty="0" err="1"/>
              <a:t>wb</a:t>
            </a:r>
            <a:r>
              <a:rPr lang="en-IN" dirty="0"/>
              <a:t>') as </a:t>
            </a:r>
            <a:r>
              <a:rPr lang="en-IN" dirty="0" err="1"/>
              <a:t>key_log</a:t>
            </a:r>
            <a:r>
              <a:rPr lang="en-IN" dirty="0"/>
              <a:t>:</a:t>
            </a:r>
          </a:p>
          <a:p>
            <a:r>
              <a:rPr lang="en-IN" dirty="0"/>
              <a:t>        </a:t>
            </a:r>
            <a:r>
              <a:rPr lang="en-IN" dirty="0" err="1"/>
              <a:t>key_list_bytes</a:t>
            </a:r>
            <a:r>
              <a:rPr lang="en-IN" dirty="0"/>
              <a:t> = </a:t>
            </a:r>
            <a:r>
              <a:rPr lang="en-IN" dirty="0" err="1"/>
              <a:t>json.dumps</a:t>
            </a:r>
            <a:r>
              <a:rPr lang="en-IN" dirty="0"/>
              <a:t>(</a:t>
            </a:r>
            <a:r>
              <a:rPr lang="en-IN" dirty="0" err="1"/>
              <a:t>keys_used</a:t>
            </a:r>
            <a:r>
              <a:rPr lang="en-IN" dirty="0"/>
              <a:t>).encode()</a:t>
            </a:r>
          </a:p>
          <a:p>
            <a:r>
              <a:rPr lang="en-IN" dirty="0"/>
              <a:t>        </a:t>
            </a:r>
            <a:r>
              <a:rPr lang="en-IN" dirty="0" err="1"/>
              <a:t>key_log.write</a:t>
            </a:r>
            <a:r>
              <a:rPr lang="en-IN" dirty="0"/>
              <a:t>(</a:t>
            </a:r>
            <a:r>
              <a:rPr lang="en-IN" dirty="0" err="1"/>
              <a:t>key_list_bytes</a:t>
            </a:r>
            <a:r>
              <a:rPr lang="en-IN" dirty="0"/>
              <a:t>)</a:t>
            </a:r>
          </a:p>
          <a:p>
            <a:endParaRPr lang="en-IN" dirty="0"/>
          </a:p>
        </p:txBody>
      </p:sp>
    </p:spTree>
    <p:extLst>
      <p:ext uri="{BB962C8B-B14F-4D97-AF65-F5344CB8AC3E}">
        <p14:creationId xmlns:p14="http://schemas.microsoft.com/office/powerpoint/2010/main" val="18789168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1020</Words>
  <Application>Microsoft Office PowerPoint</Application>
  <PresentationFormat>Widescreen</PresentationFormat>
  <Paragraphs>107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keyloggers</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 Agnal Smith</cp:lastModifiedBy>
  <cp:revision>25</cp:revision>
  <dcterms:created xsi:type="dcterms:W3CDTF">2021-05-26T16:50:10Z</dcterms:created>
  <dcterms:modified xsi:type="dcterms:W3CDTF">2024-04-04T07:40:14Z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