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14" r:id="rId1"/>
  </p:sldMasterIdLst>
  <p:notesMasterIdLst>
    <p:notesMasterId r:id="rId28"/>
  </p:notesMasterIdLst>
  <p:sldIdLst>
    <p:sldId id="256" r:id="rId2"/>
    <p:sldId id="306" r:id="rId3"/>
    <p:sldId id="307" r:id="rId4"/>
    <p:sldId id="317" r:id="rId5"/>
    <p:sldId id="318" r:id="rId6"/>
    <p:sldId id="312" r:id="rId7"/>
    <p:sldId id="313" r:id="rId8"/>
    <p:sldId id="319" r:id="rId9"/>
    <p:sldId id="320" r:id="rId10"/>
    <p:sldId id="321" r:id="rId11"/>
    <p:sldId id="329" r:id="rId12"/>
    <p:sldId id="330" r:id="rId13"/>
    <p:sldId id="331" r:id="rId14"/>
    <p:sldId id="332" r:id="rId15"/>
    <p:sldId id="323" r:id="rId16"/>
    <p:sldId id="333" r:id="rId17"/>
    <p:sldId id="324" r:id="rId18"/>
    <p:sldId id="335" r:id="rId19"/>
    <p:sldId id="334" r:id="rId20"/>
    <p:sldId id="336" r:id="rId21"/>
    <p:sldId id="325" r:id="rId22"/>
    <p:sldId id="337" r:id="rId23"/>
    <p:sldId id="326" r:id="rId24"/>
    <p:sldId id="327" r:id="rId25"/>
    <p:sldId id="328" r:id="rId26"/>
    <p:sldId id="298" r:id="rId27"/>
  </p:sldIdLst>
  <p:sldSz cx="12192000" cy="6858000"/>
  <p:notesSz cx="6858000" cy="9144000"/>
  <p:embeddedFontLst>
    <p:embeddedFont>
      <p:font typeface="Century Gothic" panose="020B0502020202020204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A7F6605-65BD-4E8F-AB05-852CA8AE902F}">
          <p14:sldIdLst>
            <p14:sldId id="256"/>
            <p14:sldId id="306"/>
            <p14:sldId id="307"/>
            <p14:sldId id="317"/>
            <p14:sldId id="318"/>
            <p14:sldId id="312"/>
            <p14:sldId id="313"/>
            <p14:sldId id="319"/>
            <p14:sldId id="320"/>
            <p14:sldId id="321"/>
            <p14:sldId id="329"/>
            <p14:sldId id="330"/>
            <p14:sldId id="331"/>
            <p14:sldId id="332"/>
          </p14:sldIdLst>
        </p14:section>
        <p14:section name="Untitled Section" id="{54331D27-A7E6-442C-B328-B022E980DD81}">
          <p14:sldIdLst>
            <p14:sldId id="323"/>
            <p14:sldId id="333"/>
            <p14:sldId id="324"/>
            <p14:sldId id="335"/>
            <p14:sldId id="334"/>
            <p14:sldId id="336"/>
            <p14:sldId id="325"/>
            <p14:sldId id="337"/>
            <p14:sldId id="326"/>
            <p14:sldId id="327"/>
            <p14:sldId id="328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jxelVhhlBTc5rG4+wQATu3pnDR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3B21B1-4215-4FA8-9E5F-E4955920DD93}" v="44" dt="2025-05-12T10:31:01.110"/>
  </p1510:revLst>
</p1510:revInfo>
</file>

<file path=ppt/tableStyles.xml><?xml version="1.0" encoding="utf-8"?>
<a:tblStyleLst xmlns:a="http://schemas.openxmlformats.org/drawingml/2006/main" def="{AAF46791-5BFC-4978-AC5A-A79AFC79F87E}">
  <a:tblStyle styleId="{AAF46791-5BFC-4978-AC5A-A79AFC79F87E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2E7E6"/>
          </a:solidFill>
        </a:fill>
      </a:tcStyle>
    </a:wholeTbl>
    <a:band1H>
      <a:tcTxStyle/>
      <a:tcStyle>
        <a:tcBdr/>
        <a:fill>
          <a:solidFill>
            <a:srgbClr val="E3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3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72543F1-B18C-4F65-A24A-48F481BF5BD7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1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02382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80995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76756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4574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4703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1474-50BD-A2B3-CBA0-02F4B68E82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F3C50-F764-417C-3CEA-9F013359B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B2008-90FD-EF97-966B-3EC2F3D3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F91D-B47B-4B22-ABF0-3E0DE15CB037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B77B9-2EE1-A98C-349D-A1FD413A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1452B-352C-E89B-8F49-B6E435B6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D7F5-4112-7F51-D511-BCF41FC4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95341-A9D3-4332-F68C-5A7005C7E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7D9F3-17F8-3CA7-A7E3-7AC522CE5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7CC35-CD26-4725-B633-2829614AB9DD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29E15-2A60-7A88-81C6-60489FD8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7080A-FC1B-D79B-AB78-2CBF16C74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4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508118-AB50-5F1B-36DC-DDD5E9B19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05347-5CE8-4775-1316-0FAD21F96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0F47D-11B4-4705-AC94-8AE75EDE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24CE-9437-427D-B6D6-8758183EF7B0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480B6-0627-C492-9231-E74EBD66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E0A3B-E187-A3AD-6A0F-F0BD9A5B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9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8C8ED-608F-1D8E-182B-5BDCDB7CD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65CC2-6C61-DE89-5128-25A44B326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78585-35E6-1DA2-EEA0-E7DF1A54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0C527-85B3-4B39-AE3A-E354D2526CB3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26A6-F024-4ACC-3D07-F928B84C8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5F10-46A5-2CF6-8750-3E90907D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5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BC619-1817-BECC-05AA-68000A652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30812-F703-B619-A33D-C6E09AC3A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9C6AB-3C83-83B5-5735-F1F30EA67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C2CF-06F6-4948-BED0-EFF3146A0AD0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034CD-64FB-19DF-C1DB-A84E3880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148C4-AD10-DDAA-F804-6BAE896F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20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6B097-40FD-BE02-B2AD-27624DC40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0F67-C99B-F860-6546-E00D8EA91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1717F-BB1F-0FA2-EAD6-ADA33DCEF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6990D-DC44-9622-AAEA-66E5DCFD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EF3B-8FA8-4FB6-8E79-B1E5227AD8D3}" type="datetime1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7EC0FA-C989-AF03-C4F4-CF3D413E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6E958-FD2C-FD6F-EFF1-7FC84E9FA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8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71779-DB82-06D9-7EA2-4BE4DDFDA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228B1D-28A0-E26E-55A2-2AF8A14DD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2A7C3-0F94-0B1B-EFFD-EBA6A3EE0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0D5C9-6041-EA9A-3269-ABCCAED25A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74463-E189-CADA-5107-6D5202E17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0FA8D-6D5A-894C-FF95-37D03EA23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20DCA-A5A6-4944-85CB-D6E776A5F567}" type="datetime1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46396-8B4E-D897-92B8-6C74759F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911B2A-9A34-119F-3512-C2ED33BE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90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4A89-2EF6-9E67-920F-07581E146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4EF858-E33A-6AA1-553F-6AACA18D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CA79-61CB-4576-8A52-6B5978063438}" type="datetime1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02AA4-6F61-5510-166E-63F86333C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E6555-A89E-DD1B-263C-0F4B33D9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10018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35338-DB55-D974-C009-52F7A7D3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CA79-61CB-4576-8A52-6B5978063438}" type="datetime1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E4449-9DCC-8FDE-7322-A8E58F04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C31BC-B4A9-4667-98F7-D8C0BE20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41113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B29A7-F878-4417-ACB7-D40934D10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D2D96-AA33-46C8-136B-253C0B1CF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677DA-E62B-48DF-6703-4145A0863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B60DD-EECF-106C-BF7D-8C3B24C6E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B58B1-D220-4679-9306-76C89FF6167F}" type="datetime1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23DFD-FE14-BA86-E86B-FF9C2DE7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8C0F9-A03D-5D5D-7707-F6175E30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47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9898-977F-8A7E-03A6-0088DB772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9B5514-D89F-97FA-95FB-CBCCC8D25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BEFBA0-C09A-A04A-E9AA-F65AEAD54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098A3-8215-550D-6399-F21A8336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ACA79-61CB-4576-8A52-6B5978063438}" type="datetime1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152F1-D98E-1D6F-DFF0-FD91906DF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28892-B767-B4C6-0771-BA49C52C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14281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4A7F6-D687-B8DD-F278-C25F012D2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B8FF3B-745F-DEE0-C4B2-A65EA1344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81BAB-4DD1-A3CC-BE90-E93CBF0B1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ACA79-61CB-4576-8A52-6B5978063438}" type="datetime1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F4633-328D-1FC4-69AC-02141E7A6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786D-8E4D-602C-961F-C85D7D0B2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1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>
            <a:spLocks noGrp="1"/>
          </p:cNvSpPr>
          <p:nvPr>
            <p:ph type="ctrTitle"/>
          </p:nvPr>
        </p:nvSpPr>
        <p:spPr>
          <a:xfrm>
            <a:off x="1397391" y="703385"/>
            <a:ext cx="9144000" cy="773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 eaLnBrk="1" hangingPunct="1"/>
            <a:r>
              <a:rPr lang="en-US" altLang="en-US" sz="24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K.RAMAKRISHNAN COLLEGE OF TECHNOLOGY</a:t>
            </a:r>
            <a:br>
              <a:rPr lang="en-US" altLang="en-US" sz="2400" b="1" dirty="0">
                <a:solidFill>
                  <a:srgbClr val="FF0066"/>
                </a:solidFill>
                <a:latin typeface="Times New Roman" panose="02020603050405020304" pitchFamily="18" charset="0"/>
              </a:rPr>
            </a:br>
            <a:r>
              <a:rPr lang="en-US" altLang="en-US" sz="24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(AUTONOMOUS), TRICHY</a:t>
            </a:r>
            <a:br>
              <a:rPr lang="en-US" altLang="en-US" sz="2400" b="1" dirty="0">
                <a:solidFill>
                  <a:srgbClr val="FF0066"/>
                </a:solidFill>
                <a:latin typeface="Times New Roman" panose="02020603050405020304" pitchFamily="18" charset="0"/>
              </a:rPr>
            </a:br>
            <a:endParaRPr sz="24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4" name="Google Shape;154;p1"/>
          <p:cNvGraphicFramePr/>
          <p:nvPr>
            <p:extLst>
              <p:ext uri="{D42A27DB-BD31-4B8C-83A1-F6EECF244321}">
                <p14:modId xmlns:p14="http://schemas.microsoft.com/office/powerpoint/2010/main" val="3546049545"/>
              </p:ext>
            </p:extLst>
          </p:nvPr>
        </p:nvGraphicFramePr>
        <p:xfrm>
          <a:off x="2813539" y="2814253"/>
          <a:ext cx="5809957" cy="2410325"/>
        </p:xfrm>
        <a:graphic>
          <a:graphicData uri="http://schemas.openxmlformats.org/drawingml/2006/table">
            <a:tbl>
              <a:tblPr firstRow="1" bandRow="1">
                <a:noFill/>
                <a:tableStyleId>{AAF46791-5BFC-4978-AC5A-A79AFC79F87E}</a:tableStyleId>
              </a:tblPr>
              <a:tblGrid>
                <a:gridCol w="238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1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10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IN" sz="1800" u="none" strike="noStrike" cap="none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PRESENTED BY,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endParaRPr lang="en-IN" sz="1800" u="none" strike="noStrike" cap="none" dirty="0">
                        <a:solidFill>
                          <a:srgbClr val="0070C0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IN" sz="1800" u="none" strike="noStrike" cap="none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ATHISH MA (811721243009)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IN" sz="1800" u="none" strike="noStrike" cap="none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MITHUN KANTH M (811721243029)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n-IN" sz="1800" u="none" strike="noStrike" cap="none" dirty="0">
                          <a:solidFill>
                            <a:srgbClr val="0070C0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MUHIL AKSITH K (811721243036)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endParaRPr sz="180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3">
            <a:extLst>
              <a:ext uri="{FF2B5EF4-FFF2-40B4-BE49-F238E27FC236}">
                <a16:creationId xmlns:a16="http://schemas.microsoft.com/office/drawing/2014/main" id="{E69F354E-8084-4967-BF58-7A584D9CF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41349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28FE03F3-C2EF-4BD4-AB31-6F36AC710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9915F2-F2F2-4F0C-8684-69FC627A1F37}"/>
              </a:ext>
            </a:extLst>
          </p:cNvPr>
          <p:cNvSpPr txBox="1"/>
          <p:nvPr/>
        </p:nvSpPr>
        <p:spPr>
          <a:xfrm>
            <a:off x="2318043" y="1490984"/>
            <a:ext cx="7302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GRAYSCALE IMAGES WITH AI-DRIVEN GENERATIVE MODELS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F478B5-08A7-4845-A87B-BF5635F9CF6E}"/>
              </a:ext>
            </a:extLst>
          </p:cNvPr>
          <p:cNvSpPr txBox="1"/>
          <p:nvPr/>
        </p:nvSpPr>
        <p:spPr>
          <a:xfrm>
            <a:off x="7218756" y="5136183"/>
            <a:ext cx="4239236" cy="1566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BY,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MUTHU KUMARAN C</a:t>
            </a:r>
          </a:p>
          <a:p>
            <a:pPr>
              <a:lnSpc>
                <a:spcPct val="150000"/>
              </a:lnSpc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PROFESSOR/ AI</a:t>
            </a:r>
          </a:p>
          <a:p>
            <a:pPr>
              <a:lnSpc>
                <a:spcPct val="150000"/>
              </a:lnSpc>
            </a:pPr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C199FF-37E2-46F7-A74E-6B1A2CB3B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6453188"/>
            <a:ext cx="990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 dirty="0">
                <a:solidFill>
                  <a:srgbClr val="8B8B8B"/>
                </a:solidFill>
                <a:latin typeface="Calibri" panose="020F0502020204030204" pitchFamily="34" charset="0"/>
              </a:rPr>
              <a:t>13/5/25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12128841-5AA4-49AF-B134-34A021127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7961" y="6426683"/>
            <a:ext cx="2174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 dirty="0">
                <a:solidFill>
                  <a:srgbClr val="8B8B8B"/>
                </a:solidFill>
                <a:latin typeface="Calibri" panose="020F0502020204030204" pitchFamily="34" charset="0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6E63D7-4B6A-717B-C015-1859D7D55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483800-C0C6-12D6-8C71-14D21053E3BA}"/>
              </a:ext>
            </a:extLst>
          </p:cNvPr>
          <p:cNvSpPr txBox="1"/>
          <p:nvPr/>
        </p:nvSpPr>
        <p:spPr>
          <a:xfrm>
            <a:off x="2554166" y="2238260"/>
            <a:ext cx="6093068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 Preprocessing Module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and Learning Module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Colorization Module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Post-Processing and Enhancement Module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and User Interaction Module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BA46586A-DCCE-0913-A982-7A3CB1C07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41349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A3E7DC34-51D0-A8D8-F125-63355CF5B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08FD73-38FA-9C59-911D-6B06D2C46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6453188"/>
            <a:ext cx="990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 dirty="0">
                <a:solidFill>
                  <a:srgbClr val="8B8B8B"/>
                </a:solidFill>
                <a:latin typeface="Calibri" panose="020F0502020204030204" pitchFamily="34" charset="0"/>
              </a:rPr>
              <a:t>13/5/25</a:t>
            </a:r>
          </a:p>
        </p:txBody>
      </p:sp>
    </p:spTree>
    <p:extLst>
      <p:ext uri="{BB962C8B-B14F-4D97-AF65-F5344CB8AC3E}">
        <p14:creationId xmlns:p14="http://schemas.microsoft.com/office/powerpoint/2010/main" val="84833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B30DC73-D0D2-C7E8-692D-2D39801C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46017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and Preprocessing Module</a:t>
            </a:r>
            <a:endParaRPr lang="en-IN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56A5F5-AA8C-5742-8BD3-C93C8C32DC3C}"/>
              </a:ext>
            </a:extLst>
          </p:cNvPr>
          <p:cNvSpPr txBox="1"/>
          <p:nvPr/>
        </p:nvSpPr>
        <p:spPr>
          <a:xfrm>
            <a:off x="1640156" y="1929614"/>
            <a:ext cx="7524206" cy="419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Input: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Accepts various grayscale formats – JPEG, PNG, BMP, TIFF.</a:t>
            </a: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Resizes all images to a fixed resolution (e.g., 256x256 or 512x512) for consistency.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Scales pixel values to a range like [0, 1] to stabilize training and inference.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Denoising: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filters (Gaussian, Median) to reduce noise from scanned or low-quality images.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A0C044-EF7F-EAB4-2BE0-A82A5EA5F126}"/>
              </a:ext>
            </a:extLst>
          </p:cNvPr>
          <p:cNvSpPr txBox="1"/>
          <p:nvPr/>
        </p:nvSpPr>
        <p:spPr>
          <a:xfrm>
            <a:off x="807027" y="1376833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C9A4AF15-FFE6-8A8C-4B04-4F7D17211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41349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8BCF1CFA-5FBD-4D5C-0E79-5723B5D29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F73C19-D78F-7A69-1818-C66D256A7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6453188"/>
            <a:ext cx="990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 dirty="0">
                <a:solidFill>
                  <a:srgbClr val="8B8B8B"/>
                </a:solidFill>
                <a:latin typeface="Calibri" panose="020F0502020204030204" pitchFamily="34" charset="0"/>
              </a:rPr>
              <a:t>13/5/25</a:t>
            </a:r>
          </a:p>
        </p:txBody>
      </p:sp>
    </p:spTree>
    <p:extLst>
      <p:ext uri="{BB962C8B-B14F-4D97-AF65-F5344CB8AC3E}">
        <p14:creationId xmlns:p14="http://schemas.microsoft.com/office/powerpoint/2010/main" val="2628739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DB5C75-5CE3-C680-024F-8C77B6001C34}"/>
              </a:ext>
            </a:extLst>
          </p:cNvPr>
          <p:cNvSpPr txBox="1"/>
          <p:nvPr/>
        </p:nvSpPr>
        <p:spPr>
          <a:xfrm>
            <a:off x="1825534" y="1877314"/>
            <a:ext cx="7794172" cy="3228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Contrast Enhancement: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techniques like CLAHE (Contrast Limited Adaptive Histogram Equalization) to bring out subtle features.</a:t>
            </a: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Grayscale Tensor Conversion: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image from 2D format to 3D tensor (e.g., 1×H×W) for deep learning model input.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Processing: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batch uploading for simultaneous preprocessing.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76D003-EC96-F8AE-0249-0F8B30788CE7}"/>
              </a:ext>
            </a:extLst>
          </p:cNvPr>
          <p:cNvSpPr txBox="1"/>
          <p:nvPr/>
        </p:nvSpPr>
        <p:spPr>
          <a:xfrm>
            <a:off x="1825534" y="358110"/>
            <a:ext cx="8540931" cy="823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and Preprocessing Module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E363DCB9-7FD8-FE0B-F507-DFF75D787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E27B7FE8-7F1B-3E74-CF29-B2863D5DD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41349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8426F3-B8A9-F86F-8254-20403C0FA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6453188"/>
            <a:ext cx="990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 dirty="0">
                <a:solidFill>
                  <a:srgbClr val="8B8B8B"/>
                </a:solidFill>
                <a:latin typeface="Calibri" panose="020F0502020204030204" pitchFamily="34" charset="0"/>
              </a:rPr>
              <a:t>13/5/25</a:t>
            </a:r>
          </a:p>
        </p:txBody>
      </p:sp>
    </p:spTree>
    <p:extLst>
      <p:ext uri="{BB962C8B-B14F-4D97-AF65-F5344CB8AC3E}">
        <p14:creationId xmlns:p14="http://schemas.microsoft.com/office/powerpoint/2010/main" val="484946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11F64D-88A1-87B4-5260-B1F1D64B49B8}"/>
              </a:ext>
            </a:extLst>
          </p:cNvPr>
          <p:cNvSpPr txBox="1"/>
          <p:nvPr/>
        </p:nvSpPr>
        <p:spPr>
          <a:xfrm>
            <a:off x="1648394" y="1859339"/>
            <a:ext cx="83428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&amp; Texture Detection: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contours, object boundaries, and texture patterns using convolution filters.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Feature Learning: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layers capture abstract features (e.g., object categories, lighting).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Architecture: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layers such as Conv, ReLU, Pooling, and BatchNorm.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DCNN Usage: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CNNs with multiple layers extract complex patterns across the image.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35B8F-EC92-3817-6E8E-BDA530C54ADE}"/>
              </a:ext>
            </a:extLst>
          </p:cNvPr>
          <p:cNvSpPr txBox="1"/>
          <p:nvPr/>
        </p:nvSpPr>
        <p:spPr>
          <a:xfrm>
            <a:off x="1735282" y="581688"/>
            <a:ext cx="87595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and Learning Module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B9321104-00A9-BEA1-E38F-5E22B287A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41349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F1F58C62-A3F6-29D8-A544-72A3D686F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0FF4A3-0219-367A-4795-CBD93D2B3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6453188"/>
            <a:ext cx="990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 dirty="0">
                <a:solidFill>
                  <a:srgbClr val="8B8B8B"/>
                </a:solidFill>
                <a:latin typeface="Calibri" panose="020F0502020204030204" pitchFamily="34" charset="0"/>
              </a:rPr>
              <a:t>13/5/25</a:t>
            </a:r>
          </a:p>
        </p:txBody>
      </p:sp>
    </p:spTree>
    <p:extLst>
      <p:ext uri="{BB962C8B-B14F-4D97-AF65-F5344CB8AC3E}">
        <p14:creationId xmlns:p14="http://schemas.microsoft.com/office/powerpoint/2010/main" val="366060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19B091-DE9C-DD5D-0CA9-025CF4FCD5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97892" y="492825"/>
            <a:ext cx="9611164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and Learning Module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801312-C69E-83E1-761A-BC429C24C6E1}"/>
              </a:ext>
            </a:extLst>
          </p:cNvPr>
          <p:cNvSpPr txBox="1"/>
          <p:nvPr/>
        </p:nvSpPr>
        <p:spPr>
          <a:xfrm>
            <a:off x="1397892" y="1849159"/>
            <a:ext cx="8786949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pretrained networks (e.g., VGG16,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enhance accuracy with less training data.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Maps: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Produces multi-dimensional feature maps which represent different levels of detail.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Understanding: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the model to differentiate between regions like sky, skin, clothing, etc.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A180DD4B-4532-06B5-74D4-5D0336455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41349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3ECE8D6F-A751-9237-8501-AA703AB85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B81C43-ED60-2731-02A7-4C032A4D2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6453188"/>
            <a:ext cx="990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 dirty="0">
                <a:solidFill>
                  <a:srgbClr val="8B8B8B"/>
                </a:solidFill>
                <a:latin typeface="Calibri" panose="020F0502020204030204" pitchFamily="34" charset="0"/>
              </a:rPr>
              <a:t>13/5/25</a:t>
            </a:r>
          </a:p>
        </p:txBody>
      </p:sp>
    </p:spTree>
    <p:extLst>
      <p:ext uri="{BB962C8B-B14F-4D97-AF65-F5344CB8AC3E}">
        <p14:creationId xmlns:p14="http://schemas.microsoft.com/office/powerpoint/2010/main" val="3484876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6BBC2D9-9727-220B-9A3F-B2002D9886FC}"/>
              </a:ext>
            </a:extLst>
          </p:cNvPr>
          <p:cNvSpPr txBox="1"/>
          <p:nvPr/>
        </p:nvSpPr>
        <p:spPr>
          <a:xfrm>
            <a:off x="733864" y="1796017"/>
            <a:ext cx="11284927" cy="34624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endParaRPr lang="en-IN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 Framework: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generator-discriminator pair to learn realistic colorization from grayscale input.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Types: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Pix2Pix: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Paired grayscale-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image training for direct mapping.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CycleGAN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to map grayscale to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cycle-consistency without paired data.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GAN (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cGAN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label/context input to guide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generation (e.g., object type).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DeOldify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NoGAN, perceptual loss, and self-attention for high-quality, photorealistic colorization.</a:t>
            </a:r>
            <a:endParaRPr lang="en-IN" sz="1400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AD629BC3-8AD7-AB33-EF94-DE8A4D53E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41349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A01D4D48-E95D-E2A9-850D-CDCB5978B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4B4C29-27BC-FA72-9874-787BC4062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6453188"/>
            <a:ext cx="990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 dirty="0">
                <a:solidFill>
                  <a:srgbClr val="8B8B8B"/>
                </a:solidFill>
                <a:latin typeface="Calibri" panose="020F0502020204030204" pitchFamily="34" charset="0"/>
              </a:rPr>
              <a:t>13/5/25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FA6E7D-B2F6-BA47-3B2B-F0070E59539E}"/>
              </a:ext>
            </a:extLst>
          </p:cNvPr>
          <p:cNvSpPr txBox="1"/>
          <p:nvPr/>
        </p:nvSpPr>
        <p:spPr>
          <a:xfrm>
            <a:off x="2447714" y="465125"/>
            <a:ext cx="7510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Colorization Module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850111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B1A2-4820-6F6B-08FD-431983537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591" y="221028"/>
            <a:ext cx="8935490" cy="1097915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Colorization Module</a:t>
            </a:r>
            <a:endParaRPr lang="en-I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03D7E1-9216-ECF3-29C5-5617BD4EB578}"/>
              </a:ext>
            </a:extLst>
          </p:cNvPr>
          <p:cNvSpPr txBox="1"/>
          <p:nvPr/>
        </p:nvSpPr>
        <p:spPr>
          <a:xfrm>
            <a:off x="1346783" y="2241979"/>
            <a:ext cx="96316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L1/L2: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pixel-level difference.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SSIM: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Evaluates structural similarity.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Perceptual Loss: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deep features from a pretrained network (e.g., VGG).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Channels: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'a' and 'b' channels (from LAB space) from input 'L' (grayscale) channel.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12C318D-080C-E7A4-EAC8-B8F588BCE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41349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26E80ED3-DB66-FB6D-791A-FF64F37D6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134104-8B79-1218-F486-2F15A55B0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6453188"/>
            <a:ext cx="990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 dirty="0">
                <a:solidFill>
                  <a:srgbClr val="8B8B8B"/>
                </a:solidFill>
                <a:latin typeface="Calibri" panose="020F0502020204030204" pitchFamily="34" charset="0"/>
              </a:rPr>
              <a:t>13/5/25</a:t>
            </a:r>
          </a:p>
        </p:txBody>
      </p:sp>
    </p:spTree>
    <p:extLst>
      <p:ext uri="{BB962C8B-B14F-4D97-AF65-F5344CB8AC3E}">
        <p14:creationId xmlns:p14="http://schemas.microsoft.com/office/powerpoint/2010/main" val="3660192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239C41F-902D-E290-E8DC-2F2A86D8A0CA}"/>
              </a:ext>
            </a:extLst>
          </p:cNvPr>
          <p:cNvSpPr txBox="1"/>
          <p:nvPr/>
        </p:nvSpPr>
        <p:spPr>
          <a:xfrm>
            <a:off x="733864" y="1608887"/>
            <a:ext cx="11478358" cy="2580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70000"/>
              </a:lnSpc>
              <a:buNone/>
            </a:pPr>
            <a:endParaRPr lang="en-GB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Tuning: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Refines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balance to avoid over-saturation or dullness.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Brightness &amp; Saturation Control: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Adjusts for more vibrant and visually appealing output.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Equalization: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Balances image contrast by spreading out intensity values.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Correction: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Eliminates abnormal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artifacts using correction curves or masks.</a:t>
            </a:r>
            <a:endParaRPr lang="en-IN" sz="1400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BEA47C4A-B167-8E43-43BA-7E65524B2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41349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275B63CC-A863-B556-CDEE-B34A01F90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7CF68B-A985-2D23-7FA3-3D91C0394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6453188"/>
            <a:ext cx="990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 dirty="0">
                <a:solidFill>
                  <a:srgbClr val="8B8B8B"/>
                </a:solidFill>
                <a:latin typeface="Calibri" panose="020F0502020204030204" pitchFamily="34" charset="0"/>
              </a:rPr>
              <a:t>13/5/25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4EB90-4D33-CF7A-7D6E-95231158C838}"/>
              </a:ext>
            </a:extLst>
          </p:cNvPr>
          <p:cNvSpPr txBox="1"/>
          <p:nvPr/>
        </p:nvSpPr>
        <p:spPr>
          <a:xfrm>
            <a:off x="1394113" y="236635"/>
            <a:ext cx="9403773" cy="906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70000"/>
              </a:lnSpc>
              <a:buNone/>
            </a:pP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Post-Processing and Enhancement Module</a:t>
            </a:r>
          </a:p>
        </p:txBody>
      </p:sp>
    </p:spTree>
    <p:extLst>
      <p:ext uri="{BB962C8B-B14F-4D97-AF65-F5344CB8AC3E}">
        <p14:creationId xmlns:p14="http://schemas.microsoft.com/office/powerpoint/2010/main" val="3164170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FDE5-54FC-44D4-A585-2BBDEF17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617" y="323757"/>
            <a:ext cx="9454464" cy="1325563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Post-Processing and Enhancement Module</a:t>
            </a:r>
            <a:b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91B709-FC0A-4A4E-D775-2A7D0C324975}"/>
              </a:ext>
            </a:extLst>
          </p:cNvPr>
          <p:cNvSpPr txBox="1"/>
          <p:nvPr/>
        </p:nvSpPr>
        <p:spPr>
          <a:xfrm>
            <a:off x="1236617" y="2000016"/>
            <a:ext cx="99974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SRGAN Integration: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resolution while maintaining texture quality.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generating print-ready or high-res outputs.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Artifact Removal: Uses filters or model-based correction to clean noisy edges or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Touch-Up: Applies sharpening filters for crisper edges.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49227C99-E0C7-A743-03C0-9DE02FDB3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41349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794927C9-5E37-8C50-DE9E-3974C80E3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B6E867-C6F2-9A90-BFFA-39680A884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6453188"/>
            <a:ext cx="990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 dirty="0">
                <a:solidFill>
                  <a:srgbClr val="8B8B8B"/>
                </a:solidFill>
                <a:latin typeface="Calibri" panose="020F0502020204030204" pitchFamily="34" charset="0"/>
              </a:rPr>
              <a:t>13/5/25</a:t>
            </a:r>
          </a:p>
        </p:txBody>
      </p:sp>
    </p:spTree>
    <p:extLst>
      <p:ext uri="{BB962C8B-B14F-4D97-AF65-F5344CB8AC3E}">
        <p14:creationId xmlns:p14="http://schemas.microsoft.com/office/powerpoint/2010/main" val="2747352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DDCE-3B86-A565-07A9-A3AA9E58D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072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 and User Interaction Module</a:t>
            </a:r>
            <a:b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7ABE7-E5BC-C10C-6C91-0546846B0F1A}"/>
              </a:ext>
            </a:extLst>
          </p:cNvPr>
          <p:cNvSpPr txBox="1"/>
          <p:nvPr/>
        </p:nvSpPr>
        <p:spPr>
          <a:xfrm>
            <a:off x="1184365" y="2065662"/>
            <a:ext cx="982326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web-based or local GUI for uploading and viewing results.</a:t>
            </a:r>
          </a:p>
          <a:p>
            <a:pPr lvl="1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Display:</a:t>
            </a:r>
          </a:p>
          <a:p>
            <a:pPr lvl="1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colorized output for each algorithm.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side-by-side comparison with original grayscale.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Downloadable Results: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save the output images in high quality.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04497691-D242-862E-83CE-7A42AC69C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41349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86DA4674-C125-4F32-8629-2F388512E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DD651C-F11E-FAD0-D815-E6C5B1C2B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6453188"/>
            <a:ext cx="990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 dirty="0">
                <a:solidFill>
                  <a:srgbClr val="8B8B8B"/>
                </a:solidFill>
                <a:latin typeface="Calibri" panose="020F0502020204030204" pitchFamily="34" charset="0"/>
              </a:rPr>
              <a:t>13/5/25</a:t>
            </a:r>
          </a:p>
        </p:txBody>
      </p:sp>
    </p:spTree>
    <p:extLst>
      <p:ext uri="{BB962C8B-B14F-4D97-AF65-F5344CB8AC3E}">
        <p14:creationId xmlns:p14="http://schemas.microsoft.com/office/powerpoint/2010/main" val="170199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>
            <a:spLocks noGrp="1"/>
          </p:cNvSpPr>
          <p:nvPr>
            <p:ph type="title"/>
          </p:nvPr>
        </p:nvSpPr>
        <p:spPr>
          <a:xfrm>
            <a:off x="1093816" y="251705"/>
            <a:ext cx="9404723" cy="9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 eaLnBrk="1" hangingPunct="1"/>
            <a:r>
              <a:rPr lang="en-US" sz="36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36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36248B-CAA0-4A60-8335-27D021D60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052" y="1851188"/>
            <a:ext cx="9953896" cy="5006812"/>
          </a:xfrm>
        </p:spPr>
        <p:txBody>
          <a:bodyPr>
            <a:noAutofit/>
          </a:bodyPr>
          <a:lstStyle/>
          <a:p>
            <a:pPr marL="13716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37160" indent="0">
              <a:lnSpc>
                <a:spcPct val="15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 develop a web application that converts grayscale images to color using advanced deep learning models. It will integrate CNNs, GANs, and caffe model to generate and compare high-quality colorizations.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E69F354E-8084-4967-BF58-7A584D9CF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41349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28FE03F3-C2EF-4BD4-AB31-6F36AC710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05E9E8-BDE2-4845-B41D-665668EBF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6453188"/>
            <a:ext cx="990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 dirty="0">
                <a:solidFill>
                  <a:srgbClr val="8B8B8B"/>
                </a:solidFill>
                <a:latin typeface="Calibri" panose="020F0502020204030204" pitchFamily="34" charset="0"/>
              </a:rPr>
              <a:t>13/5/25</a:t>
            </a:r>
          </a:p>
        </p:txBody>
      </p:sp>
    </p:spTree>
    <p:extLst>
      <p:ext uri="{BB962C8B-B14F-4D97-AF65-F5344CB8AC3E}">
        <p14:creationId xmlns:p14="http://schemas.microsoft.com/office/powerpoint/2010/main" val="2278864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03DC-1ECA-E443-BDFE-7DC98D99C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950" y="236635"/>
            <a:ext cx="8998100" cy="1325563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and User Interaction Module</a:t>
            </a:r>
            <a:endParaRPr lang="en-I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9A174A-172D-456C-B2DF-230AD031D755}"/>
              </a:ext>
            </a:extLst>
          </p:cNvPr>
          <p:cNvSpPr txBox="1"/>
          <p:nvPr/>
        </p:nvSpPr>
        <p:spPr>
          <a:xfrm>
            <a:off x="1267264" y="2176859"/>
            <a:ext cx="890016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Evaluation: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SSIM: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how structurally similar the colorized image is to the ground truth.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PSNR: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Quantifies how close the reconstructed image is to the original (higher = better).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Use: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Offers API hooks for integration into mobile/web apps or imaging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Collects qualitative responses (e.g., Was the colorization realistic?) for iterative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Update Option: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retrain/improve models based on user feedback or additional data.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67974DEA-CFC8-4990-1752-39D8A1FED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41349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27B9CD0B-C76E-9F0B-E664-889006DF8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0F580A-4158-AF60-6393-FEFE575BF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6453188"/>
            <a:ext cx="990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 dirty="0">
                <a:solidFill>
                  <a:srgbClr val="8B8B8B"/>
                </a:solidFill>
                <a:latin typeface="Calibri" panose="020F0502020204030204" pitchFamily="34" charset="0"/>
              </a:rPr>
              <a:t>13/5/25</a:t>
            </a:r>
          </a:p>
        </p:txBody>
      </p:sp>
    </p:spTree>
    <p:extLst>
      <p:ext uri="{BB962C8B-B14F-4D97-AF65-F5344CB8AC3E}">
        <p14:creationId xmlns:p14="http://schemas.microsoft.com/office/powerpoint/2010/main" val="3120003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2A012CD-4314-4939-B23E-44F9C668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32037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 OF MODULE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469B5041-591D-5111-B478-6473BD44A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41349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A801C61D-1C2E-9506-9642-1878DA4D1C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347405-9E9A-BB40-F1EE-A58FF8CBF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480" y="2881590"/>
            <a:ext cx="78028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DE530B-9EC9-65AF-8DF0-0738FAAD198E}"/>
              </a:ext>
            </a:extLst>
          </p:cNvPr>
          <p:cNvSpPr txBox="1"/>
          <p:nvPr/>
        </p:nvSpPr>
        <p:spPr>
          <a:xfrm>
            <a:off x="2072640" y="2277015"/>
            <a:ext cx="7071360" cy="2535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Adaptability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Processing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Cloud-Based Deployment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Versatile Applications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Visual Appeal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A95F0A-3FD5-DE12-D4B7-7A14CEEFA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6453188"/>
            <a:ext cx="990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 dirty="0">
                <a:solidFill>
                  <a:srgbClr val="8B8B8B"/>
                </a:solidFill>
                <a:latin typeface="Calibri" panose="020F0502020204030204" pitchFamily="34" charset="0"/>
              </a:rPr>
              <a:t>13/5/25</a:t>
            </a:r>
          </a:p>
        </p:txBody>
      </p:sp>
    </p:spTree>
    <p:extLst>
      <p:ext uri="{BB962C8B-B14F-4D97-AF65-F5344CB8AC3E}">
        <p14:creationId xmlns:p14="http://schemas.microsoft.com/office/powerpoint/2010/main" val="1931796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8737-3FF9-844C-DB6F-DE0BFC87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7D6723E-448C-0532-6433-83ED8755F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523" y="1945546"/>
            <a:ext cx="3525387" cy="1981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Image Restoration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Imaging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Content Creation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Photo Restoration Services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E3252B-FB1F-DA75-EC0B-CD3D8C86A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6453188"/>
            <a:ext cx="990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 dirty="0">
                <a:solidFill>
                  <a:srgbClr val="8B8B8B"/>
                </a:solidFill>
                <a:latin typeface="Calibri" panose="020F0502020204030204" pitchFamily="34" charset="0"/>
              </a:rPr>
              <a:t>13/5/25</a:t>
            </a:r>
          </a:p>
        </p:txBody>
      </p:sp>
    </p:spTree>
    <p:extLst>
      <p:ext uri="{BB962C8B-B14F-4D97-AF65-F5344CB8AC3E}">
        <p14:creationId xmlns:p14="http://schemas.microsoft.com/office/powerpoint/2010/main" val="1550549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3DE29F6-C26E-F070-C703-B0AD8C6CA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244" y="456468"/>
            <a:ext cx="6509511" cy="1280890"/>
          </a:xfrm>
        </p:spPr>
        <p:txBody>
          <a:bodyPr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DF2201-315F-D48F-E66C-4833B6ADA7C5}"/>
              </a:ext>
            </a:extLst>
          </p:cNvPr>
          <p:cNvSpPr txBox="1">
            <a:spLocks/>
          </p:cNvSpPr>
          <p:nvPr/>
        </p:nvSpPr>
        <p:spPr>
          <a:xfrm>
            <a:off x="1638300" y="1571955"/>
            <a:ext cx="8915400" cy="4829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2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137160" indent="0">
              <a:lnSpc>
                <a:spcPct val="150000"/>
              </a:lnSpc>
              <a:buNone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37160" indent="0" algn="just">
              <a:lnSpc>
                <a:spcPct val="150000"/>
              </a:lnSpc>
              <a:buNone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effectively demonstrates a web-based application that utilizes advanced deep learning models for grayscale-to-color image conversion. By integrating Convolutional Neural Networks (CNNs), Generative Adversarial Networks (GANs), and Caffe model, the system delivers high-quality, realistic colorizations with minimal human intervention. It excels at learning contextual features, resulting in accurate and visually appealing outputs. </a:t>
            </a:r>
            <a:endParaRPr lang="en-GB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C4DDD88E-98BD-91EB-06A9-43631C111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41349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0451EBD3-5BCC-1699-D8BB-5D2814803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7D3DD7-1D75-4215-1CBF-3889A88CE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6453188"/>
            <a:ext cx="990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 dirty="0">
                <a:solidFill>
                  <a:srgbClr val="8B8B8B"/>
                </a:solidFill>
                <a:latin typeface="Calibri" panose="020F0502020204030204" pitchFamily="34" charset="0"/>
              </a:rPr>
              <a:t>13/5/25</a:t>
            </a:r>
          </a:p>
        </p:txBody>
      </p:sp>
    </p:spTree>
    <p:extLst>
      <p:ext uri="{BB962C8B-B14F-4D97-AF65-F5344CB8AC3E}">
        <p14:creationId xmlns:p14="http://schemas.microsoft.com/office/powerpoint/2010/main" val="1220653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EF102-029C-853F-009F-96AC9D197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1D406-38CA-413D-D844-BA8EB9D42111}"/>
              </a:ext>
            </a:extLst>
          </p:cNvPr>
          <p:cNvSpPr txBox="1"/>
          <p:nvPr/>
        </p:nvSpPr>
        <p:spPr>
          <a:xfrm>
            <a:off x="1252903" y="1412825"/>
            <a:ext cx="10100897" cy="4920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Vinish Kumar; Santosh Verma; Gaurav </a:t>
            </a: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Raj,"Colorization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Grayscale Images Using Neural Network Without User Intervention"2023 3rd International Conference on Advancement in Electronics &amp; Communication Engineering (AECE) 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Arun Kumar; Anil Kumar; Amit </a:t>
            </a: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Vishwakarma,"Multilevel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Thresholding of </a:t>
            </a: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GrayscaleComplex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Crop           Images using Minimum Cross Entropy"2023 10th International Conference on Signal  Processing and Integrated Networks (SPIN)  10.1109/SPIN57001.2023.10117235.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Yihang Wang;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Minghang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Xie;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Xiaozhong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Yang,"A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novel method of grayscale image fusion based on discrete fractional wavelet transform combined with improved chaotic genetic algorithm"2024 5th International Conference on Computer Vision, Image and Deep Learning (CVIDL) 10.1109/CVIDL62147.2024.10603918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031A983B-C4D5-84AF-CAC7-726E423D0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41349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00CFFBE6-8D0F-4639-3957-D51241E98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830398-5526-3FCB-2FB5-B55C28ED1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6453188"/>
            <a:ext cx="990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 dirty="0">
                <a:solidFill>
                  <a:srgbClr val="8B8B8B"/>
                </a:solidFill>
                <a:latin typeface="Calibri" panose="020F0502020204030204" pitchFamily="34" charset="0"/>
              </a:rPr>
              <a:t>13/5/25</a:t>
            </a:r>
          </a:p>
        </p:txBody>
      </p:sp>
    </p:spTree>
    <p:extLst>
      <p:ext uri="{BB962C8B-B14F-4D97-AF65-F5344CB8AC3E}">
        <p14:creationId xmlns:p14="http://schemas.microsoft.com/office/powerpoint/2010/main" val="975619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E499D-A330-723D-B2C3-9D5DE32CA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2DD1-F15D-2D21-FECD-E237BB731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EFDF1E-99C8-4EFF-0B08-D9D6027F5A2F}"/>
              </a:ext>
            </a:extLst>
          </p:cNvPr>
          <p:cNvSpPr txBox="1"/>
          <p:nvPr/>
        </p:nvSpPr>
        <p:spPr>
          <a:xfrm>
            <a:off x="519545" y="1997678"/>
            <a:ext cx="10834255" cy="3483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4. </a:t>
            </a: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Visaruth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Punnium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Sitapa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Rujikietgumjorn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Prapaporn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Rattanatamrong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,"Classifying Thai 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Occupation from Images using Deep Learning with Grayscale Feature Extractor"2022 19th 		    International Joint Conference on Computer Science and Software Engineering (JCSSE).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5. 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Ivana </a:t>
            </a: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Žeger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Sonja </a:t>
            </a: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Grgić."An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Overview of Grayscale Image Colorization Methods" 2020 	   	    International Symposium ELMAR 10.1109/ELMAR49956.2020.9219019.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68BDEF1F-D9B4-2BCE-F81D-0B01D7F2D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41349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6D22A998-372E-B7CB-C906-E23C9D745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6A65AD-0DAA-7FA1-39FB-5B7D992F2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6453188"/>
            <a:ext cx="990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 dirty="0">
                <a:solidFill>
                  <a:srgbClr val="8B8B8B"/>
                </a:solidFill>
                <a:latin typeface="Calibri" panose="020F0502020204030204" pitchFamily="34" charset="0"/>
              </a:rPr>
              <a:t>13/5/25</a:t>
            </a:r>
          </a:p>
        </p:txBody>
      </p:sp>
    </p:spTree>
    <p:extLst>
      <p:ext uri="{BB962C8B-B14F-4D97-AF65-F5344CB8AC3E}">
        <p14:creationId xmlns:p14="http://schemas.microsoft.com/office/powerpoint/2010/main" val="2590980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"/>
          <p:cNvSpPr txBox="1">
            <a:spLocks noGrp="1"/>
          </p:cNvSpPr>
          <p:nvPr>
            <p:ph idx="1"/>
          </p:nvPr>
        </p:nvSpPr>
        <p:spPr>
          <a:xfrm>
            <a:off x="3080825" y="2644726"/>
            <a:ext cx="4979963" cy="170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Tx/>
              <a:buNone/>
            </a:pPr>
            <a:r>
              <a:rPr lang="en-IN" sz="4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lang="en-US" sz="44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E69F354E-8084-4967-BF58-7A584D9CF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41349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28FE03F3-C2EF-4BD4-AB31-6F36AC710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D47C6D-7981-9CE2-F1ED-FBB8668BF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6453188"/>
            <a:ext cx="990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 dirty="0">
                <a:solidFill>
                  <a:srgbClr val="8B8B8B"/>
                </a:solidFill>
                <a:latin typeface="Calibri" panose="020F0502020204030204" pitchFamily="34" charset="0"/>
              </a:rPr>
              <a:t>13/5/25</a:t>
            </a:r>
          </a:p>
        </p:txBody>
      </p:sp>
    </p:spTree>
    <p:extLst>
      <p:ext uri="{BB962C8B-B14F-4D97-AF65-F5344CB8AC3E}">
        <p14:creationId xmlns:p14="http://schemas.microsoft.com/office/powerpoint/2010/main" val="3681813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>
            <a:spLocks noGrp="1"/>
          </p:cNvSpPr>
          <p:nvPr>
            <p:ph type="title"/>
          </p:nvPr>
        </p:nvSpPr>
        <p:spPr>
          <a:xfrm>
            <a:off x="1068142" y="171365"/>
            <a:ext cx="9404723" cy="9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 eaLnBrk="1" hangingPunct="1"/>
            <a:r>
              <a:rPr lang="en-US" altLang="en-US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36248B-CAA0-4A60-8335-27D021D60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052" y="1781677"/>
            <a:ext cx="9953896" cy="3995669"/>
          </a:xfrm>
        </p:spPr>
        <p:txBody>
          <a:bodyPr>
            <a:noAutofit/>
          </a:bodyPr>
          <a:lstStyle/>
          <a:p>
            <a:pPr marL="0" indent="0" algn="just" eaLnBrk="1" hangingPunct="1">
              <a:lnSpc>
                <a:spcPct val="120000"/>
              </a:lnSpc>
              <a:spcBef>
                <a:spcPts val="325"/>
              </a:spcBef>
              <a:buClr>
                <a:srgbClr val="000000"/>
              </a:buClr>
              <a:buSzPct val="100000"/>
              <a:buNone/>
              <a:defRPr/>
            </a:pP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Purpose: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Convert grayscale images to color for better visual interpretation, restoration, and scene understanding.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325"/>
              </a:spcBef>
              <a:buClr>
                <a:srgbClr val="000000"/>
              </a:buClr>
              <a:buSzPct val="100000"/>
              <a:buNone/>
              <a:defRPr/>
            </a:pPr>
            <a:endParaRPr lang="en-US" alt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325"/>
              </a:spcBef>
              <a:buClr>
                <a:srgbClr val="000000"/>
              </a:buClr>
              <a:buSzPct val="100000"/>
              <a:buNone/>
              <a:defRPr/>
            </a:pP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Method: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Implement three deep learning-based colorization algorithms in a web application to generate realistic colors.</a:t>
            </a:r>
          </a:p>
          <a:p>
            <a:pPr marL="0" indent="0" algn="just" eaLnBrk="1" hangingPunct="1">
              <a:lnSpc>
                <a:spcPct val="120000"/>
              </a:lnSpc>
              <a:spcBef>
                <a:spcPts val="325"/>
              </a:spcBef>
              <a:buClr>
                <a:srgbClr val="000000"/>
              </a:buClr>
              <a:buSzPct val="100000"/>
              <a:buNone/>
              <a:defRPr/>
            </a:pPr>
            <a:endParaRPr lang="en-US" altLang="en-US" sz="1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20000"/>
              </a:lnSpc>
              <a:spcBef>
                <a:spcPts val="325"/>
              </a:spcBef>
              <a:buClr>
                <a:srgbClr val="000000"/>
              </a:buClr>
              <a:buSzPct val="100000"/>
              <a:buNone/>
              <a:defRPr/>
            </a:pPr>
            <a:r>
              <a:rPr lang="en-US" alt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Features:</a:t>
            </a:r>
            <a:r>
              <a:rPr lang="en-US" alt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Users can upload images, view outputs from each algorithm, and compare accuracy for effective color reconstruction.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E69F354E-8084-4967-BF58-7A584D9CF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41349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28FE03F3-C2EF-4BD4-AB31-6F36AC710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1758325-5B89-579A-5CFD-5723E8C32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6453188"/>
            <a:ext cx="990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 dirty="0">
                <a:solidFill>
                  <a:srgbClr val="8B8B8B"/>
                </a:solidFill>
                <a:latin typeface="Calibri" panose="020F0502020204030204" pitchFamily="34" charset="0"/>
              </a:rPr>
              <a:t>13/5/25</a:t>
            </a:r>
          </a:p>
        </p:txBody>
      </p:sp>
    </p:spTree>
    <p:extLst>
      <p:ext uri="{BB962C8B-B14F-4D97-AF65-F5344CB8AC3E}">
        <p14:creationId xmlns:p14="http://schemas.microsoft.com/office/powerpoint/2010/main" val="139924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62367-B0ED-A0E1-0D97-01DBEF97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D399D-F507-05C8-629D-5692E9817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Current grayscale image colorization systems rely on both </a:t>
            </a:r>
            <a:r>
              <a:rPr lang="en-GB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and machine learning-based approaches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but they have significant limitations in terms of accuracy, generalization, and efficiency.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Early methods involved </a:t>
            </a:r>
            <a:r>
              <a:rPr lang="en-GB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colorization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where artists or professionals painstakingly applied </a:t>
            </a:r>
            <a:r>
              <a:rPr lang="en-GB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based on assumptions and historical references.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this approach ensures artistic control, it is highly time-consuming, subjective, and impractical for large-scale applications.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41464-1D20-206D-64C8-5BBE281E6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41349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7DB1497-8CCB-649B-D301-3B709B0AE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27A4B-47EC-25B1-3AFA-436DED1BD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6453188"/>
            <a:ext cx="990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 dirty="0">
                <a:solidFill>
                  <a:srgbClr val="8B8B8B"/>
                </a:solidFill>
                <a:latin typeface="Calibri" panose="020F0502020204030204" pitchFamily="34" charset="0"/>
              </a:rPr>
              <a:t>13/5/25</a:t>
            </a:r>
          </a:p>
        </p:txBody>
      </p:sp>
    </p:spTree>
    <p:extLst>
      <p:ext uri="{BB962C8B-B14F-4D97-AF65-F5344CB8AC3E}">
        <p14:creationId xmlns:p14="http://schemas.microsoft.com/office/powerpoint/2010/main" val="14087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3FEE-6E18-222A-1EAA-F0569E9E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chemeClr val="tx1"/>
                </a:solidFill>
              </a:rPr>
              <a:t>   </a:t>
            </a:r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3F648-9A92-AC3D-6049-841E44764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 algn="just">
              <a:lnSpc>
                <a:spcPct val="150000"/>
              </a:lnSpc>
              <a:buNone/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Resizes, normalizes, and denoises grayscale images for better feature extraction.  </a:t>
            </a:r>
          </a:p>
          <a:p>
            <a:pPr marL="137160" indent="0" algn="just">
              <a:lnSpc>
                <a:spcPct val="150000"/>
              </a:lnSpc>
              <a:buNone/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Learning: 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CNNs &amp; DCNNs to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textures, edges, and patterns.  </a:t>
            </a:r>
          </a:p>
          <a:p>
            <a:pPr marL="137160" indent="0" algn="just">
              <a:lnSpc>
                <a:spcPct val="150000"/>
              </a:lnSpc>
              <a:buNone/>
            </a:pP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AI-Based Colorization: Implements GANs (Pix2Pix,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CycleGAN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cGANs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&amp;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DeOldify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realistic colorization.  </a:t>
            </a:r>
          </a:p>
          <a:p>
            <a:pPr marL="137160" indent="0" algn="just">
              <a:lnSpc>
                <a:spcPct val="150000"/>
              </a:lnSpc>
              <a:buNone/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Post-Processing: 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Enhances sharpness, </a:t>
            </a:r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balance, and removes artifacts using histogram equalization &amp; super-resolution.  </a:t>
            </a:r>
          </a:p>
          <a:p>
            <a:pPr marL="137160" indent="0" algn="just">
              <a:lnSpc>
                <a:spcPct val="150000"/>
              </a:lnSpc>
              <a:buNone/>
            </a:pP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Interaction: 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downloadable results, evaluation metrics (SSIM, PSNR), and API integration for real-time applications.  </a:t>
            </a:r>
          </a:p>
          <a:p>
            <a:pPr marL="137160" indent="0">
              <a:buNone/>
            </a:pPr>
            <a:endParaRPr lang="en-IN" dirty="0">
              <a:solidFill>
                <a:schemeClr val="tx1"/>
              </a:solidFill>
            </a:endParaRPr>
          </a:p>
          <a:p>
            <a:pPr marL="137160" indent="0">
              <a:buNone/>
            </a:pP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750993-6734-1224-EA05-310485CE0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41349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67B6442-DA81-4883-2C8C-9C5D16C83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C42051-3084-ADD4-A93A-F867E201C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6453188"/>
            <a:ext cx="990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 dirty="0">
                <a:solidFill>
                  <a:srgbClr val="8B8B8B"/>
                </a:solidFill>
                <a:latin typeface="Calibri" panose="020F0502020204030204" pitchFamily="34" charset="0"/>
              </a:rPr>
              <a:t>13/5/25</a:t>
            </a:r>
          </a:p>
        </p:txBody>
      </p:sp>
    </p:spTree>
    <p:extLst>
      <p:ext uri="{BB962C8B-B14F-4D97-AF65-F5344CB8AC3E}">
        <p14:creationId xmlns:p14="http://schemas.microsoft.com/office/powerpoint/2010/main" val="1700922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>
            <a:spLocks noGrp="1"/>
          </p:cNvSpPr>
          <p:nvPr>
            <p:ph type="title"/>
          </p:nvPr>
        </p:nvSpPr>
        <p:spPr>
          <a:xfrm>
            <a:off x="1068142" y="171365"/>
            <a:ext cx="9404723" cy="9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 eaLnBrk="1" hangingPunct="1"/>
            <a:r>
              <a:rPr lang="en-US" altLang="en-US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LITERATURE SURVEY</a:t>
            </a:r>
            <a:endParaRPr sz="36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36248B-CAA0-4A60-8335-27D021D60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241" y="1782975"/>
            <a:ext cx="74421" cy="45719"/>
          </a:xfrm>
        </p:spPr>
        <p:txBody>
          <a:bodyPr>
            <a:noAutofit/>
          </a:bodyPr>
          <a:lstStyle/>
          <a:p>
            <a:pPr marL="137160" indent="0" algn="just" eaLnBrk="1" hangingPunct="1">
              <a:lnSpc>
                <a:spcPct val="120000"/>
              </a:lnSpc>
              <a:spcBef>
                <a:spcPts val="325"/>
              </a:spcBef>
              <a:buClr>
                <a:srgbClr val="000000"/>
              </a:buClr>
              <a:buSzPct val="100000"/>
              <a:buNone/>
              <a:defRPr/>
            </a:pPr>
            <a:endParaRPr lang="en-US" altLang="en-US" sz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E69F354E-8084-4967-BF58-7A584D9CF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2160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28FE03F3-C2EF-4BD4-AB31-6F36AC710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3338" y="32160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6737A6-D98B-21BE-0C1C-BAC213B99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937452"/>
              </p:ext>
            </p:extLst>
          </p:nvPr>
        </p:nvGraphicFramePr>
        <p:xfrm>
          <a:off x="180975" y="1184509"/>
          <a:ext cx="11776475" cy="5359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038">
                  <a:extLst>
                    <a:ext uri="{9D8B030D-6E8A-4147-A177-3AD203B41FA5}">
                      <a16:colId xmlns:a16="http://schemas.microsoft.com/office/drawing/2014/main" val="939008543"/>
                    </a:ext>
                  </a:extLst>
                </a:gridCol>
                <a:gridCol w="1554298">
                  <a:extLst>
                    <a:ext uri="{9D8B030D-6E8A-4147-A177-3AD203B41FA5}">
                      <a16:colId xmlns:a16="http://schemas.microsoft.com/office/drawing/2014/main" val="2774955949"/>
                    </a:ext>
                  </a:extLst>
                </a:gridCol>
                <a:gridCol w="857391">
                  <a:extLst>
                    <a:ext uri="{9D8B030D-6E8A-4147-A177-3AD203B41FA5}">
                      <a16:colId xmlns:a16="http://schemas.microsoft.com/office/drawing/2014/main" val="716899838"/>
                    </a:ext>
                  </a:extLst>
                </a:gridCol>
                <a:gridCol w="2575836">
                  <a:extLst>
                    <a:ext uri="{9D8B030D-6E8A-4147-A177-3AD203B41FA5}">
                      <a16:colId xmlns:a16="http://schemas.microsoft.com/office/drawing/2014/main" val="2473856360"/>
                    </a:ext>
                  </a:extLst>
                </a:gridCol>
                <a:gridCol w="1755104">
                  <a:extLst>
                    <a:ext uri="{9D8B030D-6E8A-4147-A177-3AD203B41FA5}">
                      <a16:colId xmlns:a16="http://schemas.microsoft.com/office/drawing/2014/main" val="2902477514"/>
                    </a:ext>
                  </a:extLst>
                </a:gridCol>
                <a:gridCol w="2133904">
                  <a:extLst>
                    <a:ext uri="{9D8B030D-6E8A-4147-A177-3AD203B41FA5}">
                      <a16:colId xmlns:a16="http://schemas.microsoft.com/office/drawing/2014/main" val="3748948077"/>
                    </a:ext>
                  </a:extLst>
                </a:gridCol>
                <a:gridCol w="2133904">
                  <a:extLst>
                    <a:ext uri="{9D8B030D-6E8A-4147-A177-3AD203B41FA5}">
                      <a16:colId xmlns:a16="http://schemas.microsoft.com/office/drawing/2014/main" val="2630137140"/>
                    </a:ext>
                  </a:extLst>
                </a:gridCol>
              </a:tblGrid>
              <a:tr h="604555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697047"/>
                  </a:ext>
                </a:extLst>
              </a:tr>
              <a:tr h="2418219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SCGAN: Saliency Map-guided Colorization with Generative Adversarial Network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paper proposes a fully automatic framework that jointly predicts colorization and saliency maps to minimize semantic confusion and color bleeding in the colorized image.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Saliency Map-guided Generative Adversarial Network (SCGAN)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Reduces </a:t>
                      </a:r>
                      <a:r>
                        <a:rPr lang="en-GB" dirty="0" err="1"/>
                        <a:t>color</a:t>
                      </a:r>
                      <a:r>
                        <a:rPr lang="en-GB" dirty="0"/>
                        <a:t> bleeding using saliency maps.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Struggles with complex scenes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Lacks deep contextual understanding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607942"/>
                  </a:ext>
                </a:extLst>
              </a:tr>
              <a:tr h="2159124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Colorization 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colorization using self-attention mechanisms, producing low-resolution coarse </a:t>
                      </a:r>
                      <a:r>
                        <a:rPr lang="en-GB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coloring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followed by </a:t>
                      </a:r>
                      <a:r>
                        <a:rPr lang="en-GB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upsampling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high-resolution images.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Autoregressive 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Enhances pixel relationships for better colorization.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Computationally intensive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Longer processing times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197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033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>
            <a:spLocks noGrp="1"/>
          </p:cNvSpPr>
          <p:nvPr>
            <p:ph type="title"/>
          </p:nvPr>
        </p:nvSpPr>
        <p:spPr>
          <a:xfrm>
            <a:off x="1001261" y="168824"/>
            <a:ext cx="9404723" cy="954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 eaLnBrk="1" hangingPunct="1"/>
            <a:r>
              <a:rPr lang="en-US" altLang="en-US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LITERATURE SURVEY</a:t>
            </a:r>
            <a:endParaRPr sz="3600" b="1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936248B-CAA0-4A60-8335-27D021D60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241" y="1782975"/>
            <a:ext cx="74421" cy="45719"/>
          </a:xfrm>
        </p:spPr>
        <p:txBody>
          <a:bodyPr>
            <a:noAutofit/>
          </a:bodyPr>
          <a:lstStyle/>
          <a:p>
            <a:pPr marL="137160" indent="0" algn="just" eaLnBrk="1" hangingPunct="1">
              <a:lnSpc>
                <a:spcPct val="120000"/>
              </a:lnSpc>
              <a:spcBef>
                <a:spcPts val="325"/>
              </a:spcBef>
              <a:buClr>
                <a:srgbClr val="000000"/>
              </a:buClr>
              <a:buSzPct val="100000"/>
              <a:buNone/>
              <a:defRPr/>
            </a:pPr>
            <a:endParaRPr lang="en-US" altLang="en-US" sz="1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E69F354E-8084-4967-BF58-7A584D9CF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41349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28FE03F3-C2EF-4BD4-AB31-6F36AC710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7BC925-14C3-E6F5-B0FC-7DB641DC2E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9863663"/>
              </p:ext>
            </p:extLst>
          </p:nvPr>
        </p:nvGraphicFramePr>
        <p:xfrm>
          <a:off x="200464" y="1497878"/>
          <a:ext cx="11991537" cy="4489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8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9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39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66379">
                  <a:extLst>
                    <a:ext uri="{9D8B030D-6E8A-4147-A177-3AD203B41FA5}">
                      <a16:colId xmlns:a16="http://schemas.microsoft.com/office/drawing/2014/main" val="3530329911"/>
                    </a:ext>
                  </a:extLst>
                </a:gridCol>
              </a:tblGrid>
              <a:tr h="570964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7777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Colorization: A Survey and Dataset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a systematic survey of deep learning-based image colorization techniques, categorizing existing methods and discussing factors affecting their performance.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Comprehensive 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quantum computing for faster image restoration.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No new algorithm proposed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Reviews existing methods only</a:t>
                      </a:r>
                    </a:p>
                    <a:p>
                      <a:pPr algn="l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7777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Automatic Image Colorization using Deep Learning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Develops a CNN trained on over a million images to automatically colorize black-and-white images without human intervention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Convolutional Neural Network (CNN)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U-Net for accurate </a:t>
                      </a:r>
                      <a:r>
                        <a:rPr lang="en-GB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segmentation.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Performance depends on training data quality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Sensitive to dataset diversity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20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409D95-32C9-D9AB-5E54-50BC59BA5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329" y="20111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LITERATURE SURVEY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478D6EE6-0CF1-A9E7-A5C3-5056A67B25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575324"/>
              </p:ext>
            </p:extLst>
          </p:nvPr>
        </p:nvGraphicFramePr>
        <p:xfrm>
          <a:off x="351693" y="1943100"/>
          <a:ext cx="11230441" cy="3432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8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70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34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308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82500">
                  <a:extLst>
                    <a:ext uri="{9D8B030D-6E8A-4147-A177-3AD203B41FA5}">
                      <a16:colId xmlns:a16="http://schemas.microsoft.com/office/drawing/2014/main" val="953793860"/>
                    </a:ext>
                  </a:extLst>
                </a:gridCol>
              </a:tblGrid>
              <a:tr h="78561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7287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Grayscale Image Colorization Using Deep Learning and </a:t>
                      </a:r>
                      <a:r>
                        <a:rPr lang="en-GB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OpenCV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Presents a method of grayscale image pseudo-</a:t>
                      </a:r>
                      <a:r>
                        <a:rPr lang="en-GB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coloring</a:t>
                      </a: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 constructing and training an end-to-end deep learning model based on a dense neural network.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 Neural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Combines CNN, GANs, and OpenCV for efficiency.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May produce less vibrant </a:t>
                      </a:r>
                      <a:r>
                        <a:rPr lang="en-GB" dirty="0" err="1"/>
                        <a:t>colors</a:t>
                      </a:r>
                      <a:endParaRPr lang="en-GB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Not as vivid as advanced methods</a:t>
                      </a:r>
                    </a:p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" name="Picture 3">
            <a:extLst>
              <a:ext uri="{FF2B5EF4-FFF2-40B4-BE49-F238E27FC236}">
                <a16:creationId xmlns:a16="http://schemas.microsoft.com/office/drawing/2014/main" id="{0C596BAA-35A0-BF1F-BBFC-79691DE49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41349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CAEF90ED-7DBA-0234-1EEA-213262EFC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7088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F1F97E6-7C04-B7A0-9EE6-02E2BF853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ADEE72A7-A5B8-731D-D658-89276F1B7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576" y="2128287"/>
            <a:ext cx="6052847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D8A4C916-A64C-CC54-7FB7-64E447D3A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64" y="241349"/>
            <a:ext cx="1066800" cy="105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3A31B6A2-C12F-EF7C-0584-86C1CDA37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1081" y="236635"/>
            <a:ext cx="1154112" cy="110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50579E-8D67-FD70-51EB-7ACEAF45769D}"/>
              </a:ext>
            </a:extLst>
          </p:cNvPr>
          <p:cNvCxnSpPr/>
          <p:nvPr/>
        </p:nvCxnSpPr>
        <p:spPr>
          <a:xfrm>
            <a:off x="8176846" y="5011615"/>
            <a:ext cx="0" cy="3516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1ECC6C-EC87-F153-1793-839EF6E9DEE3}"/>
              </a:ext>
            </a:extLst>
          </p:cNvPr>
          <p:cNvCxnSpPr/>
          <p:nvPr/>
        </p:nvCxnSpPr>
        <p:spPr>
          <a:xfrm>
            <a:off x="7209692" y="5363308"/>
            <a:ext cx="9671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15D06E-11AA-265C-F55C-9E8DE957E5A8}"/>
              </a:ext>
            </a:extLst>
          </p:cNvPr>
          <p:cNvCxnSpPr/>
          <p:nvPr/>
        </p:nvCxnSpPr>
        <p:spPr>
          <a:xfrm flipH="1">
            <a:off x="7209692" y="5363308"/>
            <a:ext cx="967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3CD6862-2B9A-A150-1751-1469EDC98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6453188"/>
            <a:ext cx="9906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  <a:tab pos="1371600" algn="l"/>
                <a:tab pos="1828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WenQuanYi Micro Hei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400" dirty="0">
                <a:solidFill>
                  <a:srgbClr val="8B8B8B"/>
                </a:solidFill>
                <a:latin typeface="Calibri" panose="020F0502020204030204" pitchFamily="34" charset="0"/>
              </a:rPr>
              <a:t>13/5/25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BD3856-FF9C-CD87-4206-BCC3782A5837}"/>
              </a:ext>
            </a:extLst>
          </p:cNvPr>
          <p:cNvSpPr/>
          <p:nvPr/>
        </p:nvSpPr>
        <p:spPr>
          <a:xfrm>
            <a:off x="7209691" y="5011614"/>
            <a:ext cx="1206943" cy="650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4BE28E-68CE-1906-7C65-D6B701BC4035}"/>
              </a:ext>
            </a:extLst>
          </p:cNvPr>
          <p:cNvCxnSpPr>
            <a:cxnSpLocks/>
          </p:cNvCxnSpPr>
          <p:nvPr/>
        </p:nvCxnSpPr>
        <p:spPr>
          <a:xfrm flipH="1">
            <a:off x="6909955" y="4353791"/>
            <a:ext cx="5195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89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1588</TotalTime>
  <Words>1615</Words>
  <Application>Microsoft Office PowerPoint</Application>
  <PresentationFormat>Widescreen</PresentationFormat>
  <Paragraphs>244</Paragraphs>
  <Slides>26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 Light</vt:lpstr>
      <vt:lpstr>Times New Roman</vt:lpstr>
      <vt:lpstr>Arial</vt:lpstr>
      <vt:lpstr>Calibri</vt:lpstr>
      <vt:lpstr>Century Gothic</vt:lpstr>
      <vt:lpstr>Office Theme</vt:lpstr>
      <vt:lpstr>K.RAMAKRISHNAN COLLEGE OF TECHNOLOGY (AUTONOMOUS), TRICHY </vt:lpstr>
      <vt:lpstr>OBJECTIVE</vt:lpstr>
      <vt:lpstr>INTRODUCTION</vt:lpstr>
      <vt:lpstr> EXISTING SYSTEM</vt:lpstr>
      <vt:lpstr>   PROPOSED SYSTEM</vt:lpstr>
      <vt:lpstr>LITERATURE SURVEY</vt:lpstr>
      <vt:lpstr>LITERATURE SURVEY</vt:lpstr>
      <vt:lpstr>       LITERATURE SURVEY</vt:lpstr>
      <vt:lpstr>ARCHITECTURE DIAGRAM</vt:lpstr>
      <vt:lpstr>MODULE DESCRIPTION</vt:lpstr>
      <vt:lpstr> Input and Preprocessing Module</vt:lpstr>
      <vt:lpstr>PowerPoint Presentation</vt:lpstr>
      <vt:lpstr>PowerPoint Presentation</vt:lpstr>
      <vt:lpstr>Feature Extraction and Learning Module</vt:lpstr>
      <vt:lpstr>PowerPoint Presentation</vt:lpstr>
      <vt:lpstr>AI-Based Colorization Module</vt:lpstr>
      <vt:lpstr>PowerPoint Presentation</vt:lpstr>
      <vt:lpstr>Post-Processing and Enhancement Module </vt:lpstr>
      <vt:lpstr> Output and User Interaction Module </vt:lpstr>
      <vt:lpstr>Output and User Interaction Module</vt:lpstr>
      <vt:lpstr>ADVANTAGES AND  OF MODULE</vt:lpstr>
      <vt:lpstr>APPLICATIONS</vt:lpstr>
      <vt:lpstr>CONCLUSION</vt:lpstr>
      <vt:lpstr>  REFERENCE</vt:lpstr>
      <vt:lpstr>                         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4</dc:title>
  <dc:creator>Rahini</dc:creator>
  <cp:lastModifiedBy>Mithun Kanth M</cp:lastModifiedBy>
  <cp:revision>80</cp:revision>
  <dcterms:created xsi:type="dcterms:W3CDTF">2024-02-06T09:37:00Z</dcterms:created>
  <dcterms:modified xsi:type="dcterms:W3CDTF">2025-05-12T10:54:29Z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49F7CAB07F0746DF982BF93406825009_12</vt:lpwstr>
  </property>
  <property fmtid="{D5CDD505-2E9C-101B-9397-08002B2CF9AE}" pid="3" name="KSOProductBuildVer">
    <vt:lpwstr>1033-12.2.0.13431</vt:lpwstr>
  </property>
</Properties>
</file>