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99" r:id="rId3"/>
    <p:sldId id="307" r:id="rId4"/>
    <p:sldId id="306" r:id="rId5"/>
    <p:sldId id="302" r:id="rId6"/>
    <p:sldId id="301" r:id="rId7"/>
    <p:sldId id="312" r:id="rId8"/>
    <p:sldId id="313" r:id="rId9"/>
    <p:sldId id="315" r:id="rId10"/>
    <p:sldId id="316" r:id="rId11"/>
    <p:sldId id="317" r:id="rId12"/>
    <p:sldId id="314" r:id="rId13"/>
    <p:sldId id="318" r:id="rId14"/>
    <p:sldId id="298"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xelVhhlBTc5rG4+wQATu3pnDR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F46791-5BFC-4978-AC5A-A79AFC79F87E}">
  <a:tblStyle styleId="{AAF46791-5BFC-4978-AC5A-A79AFC79F87E}"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2E7E6"/>
          </a:solidFill>
        </a:fill>
      </a:tcStyle>
    </a:wholeTbl>
    <a:band1H>
      <a:tcTxStyle/>
      <a:tcStyle>
        <a:tcBdr/>
        <a:fill>
          <a:solidFill>
            <a:srgbClr val="E3CACA"/>
          </a:solidFill>
        </a:fill>
      </a:tcStyle>
    </a:band1H>
    <a:band2H>
      <a:tcTxStyle/>
      <a:tcStyle>
        <a:tcBdr/>
      </a:tcStyle>
    </a:band2H>
    <a:band1V>
      <a:tcTxStyle/>
      <a:tcStyle>
        <a:tcBdr/>
        <a:fill>
          <a:solidFill>
            <a:srgbClr val="E3CA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72543F1-B18C-4F65-A24A-48F481BF5BD7}"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8" d="100"/>
          <a:sy n="88" d="100"/>
        </p:scale>
        <p:origin x="28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4286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0995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238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9345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319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6756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457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70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24" name="Google Shape;24;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0AFF91D-B47B-4B22-ABF0-3E0DE15CB037}" type="datetime1">
              <a:rPr lang="en-US" smtClean="0"/>
              <a:t>11/12/2024</a:t>
            </a:fld>
            <a:endParaRPr/>
          </a:p>
        </p:txBody>
      </p:sp>
      <p:sp>
        <p:nvSpPr>
          <p:cNvPr id="25" name="Google Shape;25;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91"/>
        <p:cNvGrpSpPr/>
        <p:nvPr/>
      </p:nvGrpSpPr>
      <p:grpSpPr>
        <a:xfrm>
          <a:off x="0" y="0"/>
          <a:ext cx="0" cy="0"/>
          <a:chOff x="0" y="0"/>
          <a:chExt cx="0" cy="0"/>
        </a:xfrm>
      </p:grpSpPr>
      <p:sp>
        <p:nvSpPr>
          <p:cNvPr id="92" name="Google Shape;92;p27"/>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7"/>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4" name="Google Shape;94;p27"/>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5" name="Google Shape;95;p2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B1A13FD-CA9E-4B6F-82DD-138CE918D9B8}" type="datetime1">
              <a:rPr lang="en-US" smtClean="0"/>
              <a:t>11/12/2024</a:t>
            </a:fld>
            <a:endParaRPr/>
          </a:p>
        </p:txBody>
      </p:sp>
      <p:sp>
        <p:nvSpPr>
          <p:cNvPr id="96" name="Google Shape;96;p2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8" name="Google Shape;98;p27"/>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a:p>
        </p:txBody>
      </p:sp>
      <p:sp>
        <p:nvSpPr>
          <p:cNvPr id="99" name="Google Shape;99;p27"/>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00"/>
        <p:cNvGrpSpPr/>
        <p:nvPr/>
      </p:nvGrpSpPr>
      <p:grpSpPr>
        <a:xfrm>
          <a:off x="0" y="0"/>
          <a:ext cx="0" cy="0"/>
          <a:chOff x="0" y="0"/>
          <a:chExt cx="0" cy="0"/>
        </a:xfrm>
      </p:grpSpPr>
      <p:sp>
        <p:nvSpPr>
          <p:cNvPr id="101" name="Google Shape;101;p28"/>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8"/>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103" name="Google Shape;103;p2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7240B29-55A6-4415-9852-3D692CF6D8A9}" type="datetime1">
              <a:rPr lang="en-US" smtClean="0"/>
              <a:t>11/12/2024</a:t>
            </a:fld>
            <a:endParaRPr/>
          </a:p>
        </p:txBody>
      </p:sp>
      <p:sp>
        <p:nvSpPr>
          <p:cNvPr id="104" name="Google Shape;104;p2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3 Column">
  <p:cSld name="3 Column">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9"/>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9" name="Google Shape;109;p29"/>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10" name="Google Shape;110;p29"/>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1" name="Google Shape;111;p29"/>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12" name="Google Shape;112;p29"/>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3" name="Google Shape;113;p29"/>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14" name="Google Shape;114;p29"/>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5" name="Google Shape;115;p29"/>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6" name="Google Shape;116;p2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9207685-B6B8-4089-89E1-1623625CA3DE}" type="datetime1">
              <a:rPr lang="en-US" smtClean="0"/>
              <a:t>11/12/2024</a:t>
            </a:fld>
            <a:endParaRPr/>
          </a:p>
        </p:txBody>
      </p:sp>
      <p:sp>
        <p:nvSpPr>
          <p:cNvPr id="117" name="Google Shape;117;p2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3 Picture Column">
  <p:cSld name="3 Picture Column">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2" name="Google Shape;122;p30"/>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3" name="Google Shape;123;p30"/>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4" name="Google Shape;124;p30"/>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5" name="Google Shape;125;p30"/>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6" name="Google Shape;126;p30"/>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7" name="Google Shape;127;p30"/>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8" name="Google Shape;128;p30"/>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9" name="Google Shape;129;p30"/>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30" name="Google Shape;130;p30"/>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31" name="Google Shape;131;p30"/>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32" name="Google Shape;132;p3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3F00C33-67F6-437A-8C24-D622F81DFFB8}" type="datetime1">
              <a:rPr lang="en-US" smtClean="0"/>
              <a:t>11/12/2024</a:t>
            </a:fld>
            <a:endParaRPr/>
          </a:p>
        </p:txBody>
      </p:sp>
      <p:sp>
        <p:nvSpPr>
          <p:cNvPr id="133" name="Google Shape;133;p3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8" name="Google Shape;138;p3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A67CC35-CD26-4725-B633-2829614AB9DD}" type="datetime1">
              <a:rPr lang="en-US" smtClean="0"/>
              <a:t>11/12/2024</a:t>
            </a:fld>
            <a:endParaRPr/>
          </a:p>
        </p:txBody>
      </p:sp>
      <p:sp>
        <p:nvSpPr>
          <p:cNvPr id="139" name="Google Shape;139;p3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2"/>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4" name="Google Shape;144;p3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61F24CE-9437-427D-B6D6-8758183EF7B0}" type="datetime1">
              <a:rPr lang="en-US" smtClean="0"/>
              <a:t>11/12/2024</a:t>
            </a:fld>
            <a:endParaRPr/>
          </a:p>
        </p:txBody>
      </p:sp>
      <p:sp>
        <p:nvSpPr>
          <p:cNvPr id="145" name="Google Shape;145;p3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35" name="Google Shape;35;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170C527-85B3-4B39-AE3A-E354D2526CB3}" type="datetime1">
              <a:rPr lang="en-US" smtClean="0"/>
              <a:t>11/12/2024</a:t>
            </a:fld>
            <a:endParaRPr/>
          </a:p>
        </p:txBody>
      </p:sp>
      <p:sp>
        <p:nvSpPr>
          <p:cNvPr id="36" name="Google Shape;36;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41" name="Google Shape;41;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931C2CF-06F6-4948-BED0-EFF3146A0AD0}" type="datetime1">
              <a:rPr lang="en-US" smtClean="0"/>
              <a:t>11/12/2024</a:t>
            </a:fld>
            <a:endParaRPr/>
          </a:p>
        </p:txBody>
      </p:sp>
      <p:sp>
        <p:nvSpPr>
          <p:cNvPr id="42" name="Google Shape;42;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7" name="Google Shape;47;p20"/>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8" name="Google Shape;48;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F54EF3B-8FA8-4FB6-8E79-B1E5227AD8D3}" type="datetime1">
              <a:rPr lang="en-US" smtClean="0"/>
              <a:t>11/12/2024</a:t>
            </a:fld>
            <a:endParaRPr/>
          </a:p>
        </p:txBody>
      </p:sp>
      <p:sp>
        <p:nvSpPr>
          <p:cNvPr id="49" name="Google Shape;49;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4" name="Google Shape;54;p21"/>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55" name="Google Shape;55;p21"/>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6" name="Google Shape;56;p21"/>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57" name="Google Shape;57;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C920DCA-A5A6-4944-85CB-D6E776A5F567}" type="datetime1">
              <a:rPr lang="en-US" smtClean="0"/>
              <a:t>11/12/2024</a:t>
            </a:fld>
            <a:endParaRPr/>
          </a:p>
        </p:txBody>
      </p:sp>
      <p:sp>
        <p:nvSpPr>
          <p:cNvPr id="58" name="Google Shape;58;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67" name="Google Shape;67;p23"/>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68" name="Google Shape;68;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70B58B1-D220-4679-9306-76C89FF6167F}" type="datetime1">
              <a:rPr lang="en-US" smtClean="0"/>
              <a:t>11/12/2024</a:t>
            </a:fld>
            <a:endParaRPr/>
          </a:p>
        </p:txBody>
      </p:sp>
      <p:sp>
        <p:nvSpPr>
          <p:cNvPr id="69" name="Google Shape;69;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74" name="Google Shape;74;p24"/>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5" name="Google Shape;75;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835FE6E-5416-4D91-A633-F81188FF3350}" type="datetime1">
              <a:rPr lang="en-US" smtClean="0"/>
              <a:t>11/12/2024</a:t>
            </a:fld>
            <a:endParaRPr/>
          </a:p>
        </p:txBody>
      </p:sp>
      <p:sp>
        <p:nvSpPr>
          <p:cNvPr id="76" name="Google Shape;76;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anoramic Picture with Caption">
  <p:cSld name="Panoramic Picture with Caption">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sp>
      <p:sp>
        <p:nvSpPr>
          <p:cNvPr id="81" name="Google Shape;81;p25"/>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2" name="Google Shape;82;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A1D8B31E-B49B-45F8-B70B-726CB3A990FB}" type="datetime1">
              <a:rPr lang="en-US" smtClean="0"/>
              <a:t>11/12/2024</a:t>
            </a:fld>
            <a:endParaRPr/>
          </a:p>
        </p:txBody>
      </p:sp>
      <p:sp>
        <p:nvSpPr>
          <p:cNvPr id="83" name="Google Shape;83;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85"/>
        <p:cNvGrpSpPr/>
        <p:nvPr/>
      </p:nvGrpSpPr>
      <p:grpSpPr>
        <a:xfrm>
          <a:off x="0" y="0"/>
          <a:ext cx="0" cy="0"/>
          <a:chOff x="0" y="0"/>
          <a:chExt cx="0" cy="0"/>
        </a:xfrm>
      </p:grpSpPr>
      <p:sp>
        <p:nvSpPr>
          <p:cNvPr id="86" name="Google Shape;86;p26"/>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6"/>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8" name="Google Shape;88;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278AE9F-08D2-46F6-8747-F35637F56A58}" type="datetime1">
              <a:rPr lang="en-US" smtClean="0"/>
              <a:t>11/12/2024</a:t>
            </a:fld>
            <a:endParaRPr/>
          </a:p>
        </p:txBody>
      </p:sp>
      <p:sp>
        <p:nvSpPr>
          <p:cNvPr id="89" name="Google Shape;89;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9"/>
        <p:cNvGrpSpPr/>
        <p:nvPr/>
      </p:nvGrpSpPr>
      <p:grpSpPr>
        <a:xfrm>
          <a:off x="0" y="0"/>
          <a:ext cx="0" cy="0"/>
          <a:chOff x="0" y="0"/>
          <a:chExt cx="0" cy="0"/>
        </a:xfrm>
      </p:grpSpPr>
      <p:pic>
        <p:nvPicPr>
          <p:cNvPr id="10" name="Google Shape;10;p15"/>
          <p:cNvPicPr preferRelativeResize="0"/>
          <p:nvPr/>
        </p:nvPicPr>
        <p:blipFill rotWithShape="1">
          <a:blip r:embed="rId17">
            <a:alphaModFix/>
          </a:blip>
          <a:srcRect l="3613"/>
          <a:stretch/>
        </p:blipFill>
        <p:spPr>
          <a:xfrm>
            <a:off x="0" y="2669685"/>
            <a:ext cx="4037012" cy="4188315"/>
          </a:xfrm>
          <a:prstGeom prst="rect">
            <a:avLst/>
          </a:prstGeom>
          <a:noFill/>
          <a:ln>
            <a:noFill/>
          </a:ln>
        </p:spPr>
      </p:pic>
      <p:pic>
        <p:nvPicPr>
          <p:cNvPr id="11" name="Google Shape;11;p15"/>
          <p:cNvPicPr preferRelativeResize="0"/>
          <p:nvPr/>
        </p:nvPicPr>
        <p:blipFill rotWithShape="1">
          <a:blip r:embed="rId18">
            <a:alphaModFix/>
          </a:blip>
          <a:srcRect l="35640"/>
          <a:stretch/>
        </p:blipFill>
        <p:spPr>
          <a:xfrm>
            <a:off x="0" y="2892347"/>
            <a:ext cx="1522412" cy="2365453"/>
          </a:xfrm>
          <a:prstGeom prst="rect">
            <a:avLst/>
          </a:prstGeom>
          <a:noFill/>
          <a:ln>
            <a:noFill/>
          </a:ln>
        </p:spPr>
      </p:pic>
      <p:sp>
        <p:nvSpPr>
          <p:cNvPr id="12" name="Google Shape;12;p15"/>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15"/>
          <p:cNvPicPr preferRelativeResize="0"/>
          <p:nvPr/>
        </p:nvPicPr>
        <p:blipFill rotWithShape="1">
          <a:blip r:embed="rId19">
            <a:alphaModFix/>
          </a:blip>
          <a:srcRect t="28812"/>
          <a:stretch/>
        </p:blipFill>
        <p:spPr>
          <a:xfrm>
            <a:off x="7999412" y="0"/>
            <a:ext cx="1603387" cy="1141407"/>
          </a:xfrm>
          <a:prstGeom prst="rect">
            <a:avLst/>
          </a:prstGeom>
          <a:noFill/>
          <a:ln>
            <a:noFill/>
          </a:ln>
        </p:spPr>
      </p:pic>
      <p:pic>
        <p:nvPicPr>
          <p:cNvPr id="14" name="Google Shape;14;p15"/>
          <p:cNvPicPr preferRelativeResize="0"/>
          <p:nvPr/>
        </p:nvPicPr>
        <p:blipFill rotWithShape="1">
          <a:blip r:embed="rId20">
            <a:alphaModFix/>
          </a:blip>
          <a:srcRect b="23320"/>
          <a:stretch/>
        </p:blipFill>
        <p:spPr>
          <a:xfrm>
            <a:off x="8605878" y="6096000"/>
            <a:ext cx="993734" cy="762000"/>
          </a:xfrm>
          <a:prstGeom prst="rect">
            <a:avLst/>
          </a:prstGeom>
          <a:noFill/>
          <a:ln>
            <a:noFill/>
          </a:ln>
        </p:spPr>
      </p:pic>
      <p:sp>
        <p:nvSpPr>
          <p:cNvPr id="15" name="Google Shape;15;p1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7" name="Google Shape;17;p1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8" name="Google Shape;18;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fld id="{247ACA79-61CB-4576-8A52-6B5978063438}" type="datetime1">
              <a:rPr lang="en-US" smtClean="0"/>
              <a:t>11/12/2024</a:t>
            </a:fld>
            <a:endParaRPr/>
          </a:p>
        </p:txBody>
      </p:sp>
      <p:sp>
        <p:nvSpPr>
          <p:cNvPr id="19" name="Google Shape;19;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1397391" y="703385"/>
            <a:ext cx="9144000" cy="773724"/>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rgbClr val="FF0066"/>
                </a:solidFill>
                <a:latin typeface="Times New Roman" panose="02020603050405020304" pitchFamily="18" charset="0"/>
              </a:rPr>
              <a:t>K.RAMAKRISHNAN COLLEGE OF TECHNOLOGY</a:t>
            </a:r>
            <a:br>
              <a:rPr lang="en-US" altLang="en-US" sz="2400" b="1" dirty="0">
                <a:solidFill>
                  <a:srgbClr val="FF0066"/>
                </a:solidFill>
                <a:latin typeface="Times New Roman" panose="02020603050405020304" pitchFamily="18" charset="0"/>
              </a:rPr>
            </a:br>
            <a:r>
              <a:rPr lang="en-US" altLang="en-US" sz="2400" b="1" dirty="0">
                <a:solidFill>
                  <a:srgbClr val="FF0066"/>
                </a:solidFill>
                <a:latin typeface="Times New Roman" panose="02020603050405020304" pitchFamily="18" charset="0"/>
              </a:rPr>
              <a:t>(AUTONOMOUS), TRICHY</a:t>
            </a:r>
            <a:br>
              <a:rPr lang="en-US" altLang="en-US" sz="2400" b="1" dirty="0">
                <a:solidFill>
                  <a:srgbClr val="FF0066"/>
                </a:solidFill>
                <a:latin typeface="Times New Roman" panose="02020603050405020304" pitchFamily="18" charset="0"/>
              </a:rPr>
            </a:br>
            <a:endParaRPr sz="2400" b="1" dirty="0">
              <a:solidFill>
                <a:schemeClr val="tx1"/>
              </a:solidFill>
              <a:latin typeface="Times New Roman"/>
              <a:ea typeface="Times New Roman"/>
              <a:cs typeface="Times New Roman"/>
              <a:sym typeface="Times New Roman"/>
            </a:endParaRPr>
          </a:p>
        </p:txBody>
      </p:sp>
      <p:graphicFrame>
        <p:nvGraphicFramePr>
          <p:cNvPr id="154" name="Google Shape;154;p1"/>
          <p:cNvGraphicFramePr/>
          <p:nvPr>
            <p:extLst>
              <p:ext uri="{D42A27DB-BD31-4B8C-83A1-F6EECF244321}">
                <p14:modId xmlns:p14="http://schemas.microsoft.com/office/powerpoint/2010/main" val="3779436445"/>
              </p:ext>
            </p:extLst>
          </p:nvPr>
        </p:nvGraphicFramePr>
        <p:xfrm>
          <a:off x="2813539" y="2814253"/>
          <a:ext cx="5809957" cy="2410325"/>
        </p:xfrm>
        <a:graphic>
          <a:graphicData uri="http://schemas.openxmlformats.org/drawingml/2006/table">
            <a:tbl>
              <a:tblPr firstRow="1" bandRow="1">
                <a:noFill/>
                <a:tableStyleId>{AAF46791-5BFC-4978-AC5A-A79AFC79F87E}</a:tableStyleId>
              </a:tblPr>
              <a:tblGrid>
                <a:gridCol w="238305">
                  <a:extLst>
                    <a:ext uri="{9D8B030D-6E8A-4147-A177-3AD203B41FA5}">
                      <a16:colId xmlns:a16="http://schemas.microsoft.com/office/drawing/2014/main" val="20000"/>
                    </a:ext>
                  </a:extLst>
                </a:gridCol>
                <a:gridCol w="5571652">
                  <a:extLst>
                    <a:ext uri="{9D8B030D-6E8A-4147-A177-3AD203B41FA5}">
                      <a16:colId xmlns:a16="http://schemas.microsoft.com/office/drawing/2014/main" val="20001"/>
                    </a:ext>
                  </a:extLst>
                </a:gridCol>
              </a:tblGrid>
              <a:tr h="24103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PRESENTED BY,</a:t>
                      </a:r>
                    </a:p>
                    <a:p>
                      <a:pPr marL="0" marR="0" lvl="0" indent="0" algn="ctr" rtl="0">
                        <a:lnSpc>
                          <a:spcPct val="100000"/>
                        </a:lnSpc>
                        <a:spcBef>
                          <a:spcPts val="0"/>
                        </a:spcBef>
                        <a:spcAft>
                          <a:spcPts val="0"/>
                        </a:spcAft>
                        <a:buClr>
                          <a:schemeClr val="lt1"/>
                        </a:buClr>
                        <a:buSzPts val="1800"/>
                        <a:buFont typeface="Century Gothic"/>
                        <a:buNone/>
                      </a:pPr>
                      <a:endPar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ATHISH MA (811721243009)</a:t>
                      </a: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MITHUN KANTH M (811721243029)</a:t>
                      </a: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MUHIL AKSITH (811721243036)</a:t>
                      </a:r>
                    </a:p>
                    <a:p>
                      <a:pPr marL="0" marR="0" lvl="0" indent="0" algn="l" rtl="0">
                        <a:lnSpc>
                          <a:spcPct val="100000"/>
                        </a:lnSpc>
                        <a:spcBef>
                          <a:spcPts val="0"/>
                        </a:spcBef>
                        <a:spcAft>
                          <a:spcPts val="0"/>
                        </a:spcAft>
                        <a:buClr>
                          <a:schemeClr val="lt1"/>
                        </a:buClr>
                        <a:buSzPts val="1800"/>
                        <a:buFont typeface="Century Gothic"/>
                        <a:buNone/>
                      </a:pPr>
                      <a:endParaRPr sz="18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229915F2-F2F2-4F0C-8684-69FC627A1F37}"/>
              </a:ext>
            </a:extLst>
          </p:cNvPr>
          <p:cNvSpPr txBox="1"/>
          <p:nvPr/>
        </p:nvSpPr>
        <p:spPr>
          <a:xfrm>
            <a:off x="2318043" y="1490984"/>
            <a:ext cx="7302696"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GRAYSCALE IMAGE CONVERSION USING DEEP LEARNING</a:t>
            </a:r>
          </a:p>
        </p:txBody>
      </p:sp>
      <p:sp>
        <p:nvSpPr>
          <p:cNvPr id="3" name="TextBox 2">
            <a:extLst>
              <a:ext uri="{FF2B5EF4-FFF2-40B4-BE49-F238E27FC236}">
                <a16:creationId xmlns:a16="http://schemas.microsoft.com/office/drawing/2014/main" id="{EFF478B5-08A7-4845-A87B-BF5635F9CF6E}"/>
              </a:ext>
            </a:extLst>
          </p:cNvPr>
          <p:cNvSpPr txBox="1"/>
          <p:nvPr/>
        </p:nvSpPr>
        <p:spPr>
          <a:xfrm>
            <a:off x="7218756" y="5136183"/>
            <a:ext cx="4239236" cy="1566070"/>
          </a:xfrm>
          <a:prstGeom prst="rect">
            <a:avLst/>
          </a:prstGeom>
          <a:noFill/>
        </p:spPr>
        <p:txBody>
          <a:bodyPr wrap="square" rtlCol="0">
            <a:spAutoFit/>
          </a:bodyPr>
          <a:lstStyle/>
          <a:p>
            <a:r>
              <a:rPr lang="en-IN" sz="1800" b="1" dirty="0">
                <a:solidFill>
                  <a:srgbClr val="0070C0"/>
                </a:solidFill>
                <a:latin typeface="Times New Roman" panose="02020603050405020304" pitchFamily="18" charset="0"/>
                <a:cs typeface="Times New Roman" panose="02020603050405020304" pitchFamily="18" charset="0"/>
              </a:rPr>
              <a:t>GUIDED BY,</a:t>
            </a:r>
          </a:p>
          <a:p>
            <a:pPr>
              <a:lnSpc>
                <a:spcPct val="150000"/>
              </a:lnSpc>
            </a:pPr>
            <a:r>
              <a:rPr lang="en-IN" sz="1800" b="1" dirty="0" err="1">
                <a:solidFill>
                  <a:schemeClr val="tx1"/>
                </a:solidFill>
                <a:latin typeface="Times New Roman" panose="02020603050405020304" pitchFamily="18" charset="0"/>
                <a:cs typeface="Times New Roman" panose="02020603050405020304" pitchFamily="18" charset="0"/>
              </a:rPr>
              <a:t>Mr.MUTHU</a:t>
            </a:r>
            <a:r>
              <a:rPr lang="en-IN" sz="1800" b="1" dirty="0">
                <a:solidFill>
                  <a:schemeClr val="tx1"/>
                </a:solidFill>
                <a:latin typeface="Times New Roman" panose="02020603050405020304" pitchFamily="18" charset="0"/>
                <a:cs typeface="Times New Roman" panose="02020603050405020304" pitchFamily="18" charset="0"/>
              </a:rPr>
              <a:t> KUMARAN M.E.,(</a:t>
            </a:r>
            <a:r>
              <a:rPr lang="en-IN" sz="1800" b="1" dirty="0" err="1">
                <a:solidFill>
                  <a:schemeClr val="tx1"/>
                </a:solidFill>
                <a:latin typeface="Times New Roman" panose="02020603050405020304" pitchFamily="18" charset="0"/>
                <a:cs typeface="Times New Roman" panose="02020603050405020304" pitchFamily="18" charset="0"/>
              </a:rPr>
              <a:t>Ph.D</a:t>
            </a:r>
            <a:r>
              <a:rPr lang="en-IN" sz="1800" b="1" dirty="0">
                <a:solidFill>
                  <a:schemeClr val="tx1"/>
                </a:solidFill>
                <a:latin typeface="Times New Roman" panose="02020603050405020304" pitchFamily="18" charset="0"/>
                <a:cs typeface="Times New Roman" panose="02020603050405020304" pitchFamily="18" charset="0"/>
              </a:rPr>
              <a:t>)</a:t>
            </a:r>
          </a:p>
          <a:p>
            <a:pPr>
              <a:lnSpc>
                <a:spcPct val="150000"/>
              </a:lnSpc>
            </a:pPr>
            <a:r>
              <a:rPr lang="en-IN" sz="1800" b="1" dirty="0">
                <a:solidFill>
                  <a:schemeClr val="tx1"/>
                </a:solidFill>
                <a:latin typeface="Times New Roman" panose="02020603050405020304" pitchFamily="18" charset="0"/>
                <a:cs typeface="Times New Roman" panose="02020603050405020304" pitchFamily="18" charset="0"/>
              </a:rPr>
              <a:t>ASSISTANT PROFESSOR/ AI</a:t>
            </a:r>
          </a:p>
          <a:p>
            <a:pPr>
              <a:lnSpc>
                <a:spcPct val="150000"/>
              </a:lnSpc>
            </a:pP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7C199FF-37E2-46F7-A74E-6B1A2CB3B6B8}"/>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3" name="TextBox 10">
            <a:extLst>
              <a:ext uri="{FF2B5EF4-FFF2-40B4-BE49-F238E27FC236}">
                <a16:creationId xmlns:a16="http://schemas.microsoft.com/office/drawing/2014/main" id="{12128841-5AA4-49AF-B134-34A021127EBA}"/>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B8F5-C7E2-5E2F-8408-A8FA49261313}"/>
              </a:ext>
            </a:extLst>
          </p:cNvPr>
          <p:cNvSpPr>
            <a:spLocks noGrp="1"/>
          </p:cNvSpPr>
          <p:nvPr>
            <p:ph type="title"/>
          </p:nvPr>
        </p:nvSpPr>
        <p:spPr>
          <a:xfrm>
            <a:off x="1477072" y="724600"/>
            <a:ext cx="8228037" cy="391391"/>
          </a:xfrm>
        </p:spPr>
        <p:txBody>
          <a:bodyPr/>
          <a:lstStyle/>
          <a:p>
            <a:r>
              <a:rPr lang="en-US" sz="20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Advantage of proposed system</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9F71692-56F5-854E-6133-1769FD6B02D4}"/>
              </a:ext>
            </a:extLst>
          </p:cNvPr>
          <p:cNvSpPr>
            <a:spLocks noGrp="1"/>
          </p:cNvSpPr>
          <p:nvPr>
            <p:ph type="dt" idx="10"/>
          </p:nvPr>
        </p:nvSpPr>
        <p:spPr/>
        <p:txBody>
          <a:bodyPr/>
          <a:lstStyle/>
          <a:p>
            <a:fld id="{5278AE9F-08D2-46F6-8747-F35637F56A58}" type="datetime1">
              <a:rPr lang="en-US" smtClean="0"/>
              <a:t>11/12/2024</a:t>
            </a:fld>
            <a:endParaRPr lang="en-US"/>
          </a:p>
        </p:txBody>
      </p:sp>
      <p:sp>
        <p:nvSpPr>
          <p:cNvPr id="5" name="Slide Number Placeholder 4">
            <a:extLst>
              <a:ext uri="{FF2B5EF4-FFF2-40B4-BE49-F238E27FC236}">
                <a16:creationId xmlns:a16="http://schemas.microsoft.com/office/drawing/2014/main" id="{437E9EF1-F82A-1FFF-ADB7-68574840E81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7" name="TextBox 6">
            <a:extLst>
              <a:ext uri="{FF2B5EF4-FFF2-40B4-BE49-F238E27FC236}">
                <a16:creationId xmlns:a16="http://schemas.microsoft.com/office/drawing/2014/main" id="{01FB53D0-AFB8-29AB-44AD-36CF5AB40A46}"/>
              </a:ext>
            </a:extLst>
          </p:cNvPr>
          <p:cNvSpPr txBox="1"/>
          <p:nvPr/>
        </p:nvSpPr>
        <p:spPr>
          <a:xfrm>
            <a:off x="1699510" y="1229444"/>
            <a:ext cx="8653030" cy="5016758"/>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Efficiency: </a:t>
            </a:r>
            <a:r>
              <a:rPr lang="en-IN" sz="2000" dirty="0">
                <a:latin typeface="Times New Roman" panose="02020603050405020304" pitchFamily="18" charset="0"/>
                <a:cs typeface="Times New Roman" panose="02020603050405020304" pitchFamily="18" charset="0"/>
              </a:rPr>
              <a:t>The system achieves high-quality colorization with relatively small datasets and short training times, making it computationally efficient.</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High-Quality Output: </a:t>
            </a:r>
            <a:r>
              <a:rPr lang="en-IN" sz="2000" dirty="0">
                <a:latin typeface="Times New Roman" panose="02020603050405020304" pitchFamily="18" charset="0"/>
                <a:cs typeface="Times New Roman" panose="02020603050405020304" pitchFamily="18" charset="0"/>
              </a:rPr>
              <a:t>By using advanced loss functions like L2, perceptual, and adversarial loss, the system produces visually appealing and realistic colorized images.</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End-to-End Automation: </a:t>
            </a:r>
            <a:r>
              <a:rPr lang="en-IN" sz="2000" dirty="0">
                <a:latin typeface="Times New Roman" panose="02020603050405020304" pitchFamily="18" charset="0"/>
                <a:cs typeface="Times New Roman" panose="02020603050405020304" pitchFamily="18" charset="0"/>
              </a:rPr>
              <a:t>It eliminates the need for manual intervention, offering a fully automated solution for colorizing black-and-white images.</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Scalability: </a:t>
            </a:r>
            <a:r>
              <a:rPr lang="en-IN" sz="2000" dirty="0">
                <a:latin typeface="Times New Roman" panose="02020603050405020304" pitchFamily="18" charset="0"/>
                <a:cs typeface="Times New Roman" panose="02020603050405020304" pitchFamily="18" charset="0"/>
              </a:rPr>
              <a:t>The system can handle various image types and can be adapted to larger datasets or different colorization challenges with minimal adjustments.</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Flexibility: </a:t>
            </a:r>
            <a:r>
              <a:rPr lang="en-IN" sz="2000" dirty="0">
                <a:latin typeface="Times New Roman" panose="02020603050405020304" pitchFamily="18" charset="0"/>
                <a:cs typeface="Times New Roman" panose="02020603050405020304" pitchFamily="18" charset="0"/>
              </a:rPr>
              <a:t>Future enhancements, like incorporating user-defined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palettes or improving handling of edge cases (e.g., unusual lighting or historical images), can further expand the system's applicability.</a:t>
            </a:r>
          </a:p>
        </p:txBody>
      </p:sp>
      <p:pic>
        <p:nvPicPr>
          <p:cNvPr id="3" name="Picture 3">
            <a:extLst>
              <a:ext uri="{FF2B5EF4-FFF2-40B4-BE49-F238E27FC236}">
                <a16:creationId xmlns:a16="http://schemas.microsoft.com/office/drawing/2014/main" id="{A706FC58-AD37-5D27-4E86-264C9DB77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F2E36C7A-4404-102C-A0EB-778DE2B20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14887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CB5C21-83C4-08CD-C84D-EBC9CA4A5C53}"/>
              </a:ext>
            </a:extLst>
          </p:cNvPr>
          <p:cNvPicPr>
            <a:picLocks noChangeAspect="1"/>
          </p:cNvPicPr>
          <p:nvPr/>
        </p:nvPicPr>
        <p:blipFill>
          <a:blip r:embed="rId2"/>
          <a:stretch>
            <a:fillRect/>
          </a:stretch>
        </p:blipFill>
        <p:spPr>
          <a:xfrm>
            <a:off x="2684417" y="329837"/>
            <a:ext cx="6198326" cy="6198326"/>
          </a:xfrm>
          <a:prstGeom prst="rect">
            <a:avLst/>
          </a:prstGeom>
        </p:spPr>
      </p:pic>
      <p:pic>
        <p:nvPicPr>
          <p:cNvPr id="8" name="Picture 3">
            <a:extLst>
              <a:ext uri="{FF2B5EF4-FFF2-40B4-BE49-F238E27FC236}">
                <a16:creationId xmlns:a16="http://schemas.microsoft.com/office/drawing/2014/main" id="{46FA723A-20F6-D172-D7AD-E5B8A66FD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9966C7C1-A175-1575-F995-0608F9A6D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83418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56DE-369A-C842-9E51-6424466F6CE0}"/>
              </a:ext>
            </a:extLst>
          </p:cNvPr>
          <p:cNvSpPr>
            <a:spLocks noGrp="1"/>
          </p:cNvSpPr>
          <p:nvPr>
            <p:ph type="title"/>
          </p:nvPr>
        </p:nvSpPr>
        <p:spPr>
          <a:xfrm>
            <a:off x="3598150" y="477827"/>
            <a:ext cx="8393386" cy="610698"/>
          </a:xfrm>
        </p:spPr>
        <p:txBody>
          <a:bodyPr/>
          <a:lstStyle/>
          <a:p>
            <a:r>
              <a:rPr lang="en-US" b="1" dirty="0">
                <a:solidFill>
                  <a:schemeClr val="tx1"/>
                </a:solidFill>
                <a:latin typeface="Times New Roman" panose="02020603050405020304" pitchFamily="18" charset="0"/>
                <a:cs typeface="Times New Roman" panose="02020603050405020304" pitchFamily="18" charset="0"/>
              </a:rPr>
              <a:t>ARCHITECTURE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B5D69D4-D21A-B7D7-A910-150E21F0BFEA}"/>
              </a:ext>
            </a:extLst>
          </p:cNvPr>
          <p:cNvSpPr>
            <a:spLocks noGrp="1"/>
          </p:cNvSpPr>
          <p:nvPr>
            <p:ph type="dt" idx="10"/>
          </p:nvPr>
        </p:nvSpPr>
        <p:spPr/>
        <p:txBody>
          <a:bodyPr/>
          <a:lstStyle/>
          <a:p>
            <a:fld id="{4170C527-85B3-4B39-AE3A-E354D2526CB3}" type="datetime1">
              <a:rPr lang="en-US" smtClean="0"/>
              <a:t>11/12/2024</a:t>
            </a:fld>
            <a:endParaRPr lang="en-US"/>
          </a:p>
        </p:txBody>
      </p:sp>
      <p:sp>
        <p:nvSpPr>
          <p:cNvPr id="5" name="Slide Number Placeholder 4">
            <a:extLst>
              <a:ext uri="{FF2B5EF4-FFF2-40B4-BE49-F238E27FC236}">
                <a16:creationId xmlns:a16="http://schemas.microsoft.com/office/drawing/2014/main" id="{F03A52BF-2E17-B74A-8950-300FD4D8138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pic>
        <p:nvPicPr>
          <p:cNvPr id="1028" name="Picture 4">
            <a:extLst>
              <a:ext uri="{FF2B5EF4-FFF2-40B4-BE49-F238E27FC236}">
                <a16:creationId xmlns:a16="http://schemas.microsoft.com/office/drawing/2014/main" id="{EBACEAB3-CD24-BE4A-DCFE-272C79E1E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121" y="1447801"/>
            <a:ext cx="9778568" cy="48892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a:extLst>
              <a:ext uri="{FF2B5EF4-FFF2-40B4-BE49-F238E27FC236}">
                <a16:creationId xmlns:a16="http://schemas.microsoft.com/office/drawing/2014/main" id="{8CCEC826-38D2-8373-F367-D28E90E9E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82106B3F-4F69-E52F-2CAD-6B61FE9C5C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23327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42D3-14DA-A55C-FE2C-7B9145253C8E}"/>
              </a:ext>
            </a:extLst>
          </p:cNvPr>
          <p:cNvSpPr>
            <a:spLocks noGrp="1"/>
          </p:cNvSpPr>
          <p:nvPr>
            <p:ph type="title"/>
          </p:nvPr>
        </p:nvSpPr>
        <p:spPr>
          <a:xfrm>
            <a:off x="646112" y="452718"/>
            <a:ext cx="9090072" cy="767687"/>
          </a:xfrm>
        </p:spPr>
        <p:txBody>
          <a:bodyPr/>
          <a:lstStyle/>
          <a:p>
            <a:r>
              <a:rPr lang="en-IN" b="1" dirty="0">
                <a:solidFill>
                  <a:schemeClr val="tx1"/>
                </a:solidFill>
                <a:latin typeface="Times New Roman" panose="02020603050405020304" pitchFamily="18" charset="0"/>
                <a:cs typeface="Times New Roman" panose="02020603050405020304" pitchFamily="18" charset="0"/>
              </a:rPr>
              <a:t>                     CONCLUSION</a:t>
            </a:r>
          </a:p>
        </p:txBody>
      </p:sp>
      <p:sp>
        <p:nvSpPr>
          <p:cNvPr id="4" name="Date Placeholder 3">
            <a:extLst>
              <a:ext uri="{FF2B5EF4-FFF2-40B4-BE49-F238E27FC236}">
                <a16:creationId xmlns:a16="http://schemas.microsoft.com/office/drawing/2014/main" id="{760E83D1-C468-B4C3-A5EB-105674882FC8}"/>
              </a:ext>
            </a:extLst>
          </p:cNvPr>
          <p:cNvSpPr>
            <a:spLocks noGrp="1"/>
          </p:cNvSpPr>
          <p:nvPr>
            <p:ph type="dt" idx="10"/>
          </p:nvPr>
        </p:nvSpPr>
        <p:spPr/>
        <p:txBody>
          <a:bodyPr/>
          <a:lstStyle/>
          <a:p>
            <a:fld id="{4170C527-85B3-4B39-AE3A-E354D2526CB3}" type="datetime1">
              <a:rPr lang="en-US" smtClean="0"/>
              <a:t>11/12/2024</a:t>
            </a:fld>
            <a:endParaRPr lang="en-US"/>
          </a:p>
        </p:txBody>
      </p:sp>
      <p:sp>
        <p:nvSpPr>
          <p:cNvPr id="5" name="Slide Number Placeholder 4">
            <a:extLst>
              <a:ext uri="{FF2B5EF4-FFF2-40B4-BE49-F238E27FC236}">
                <a16:creationId xmlns:a16="http://schemas.microsoft.com/office/drawing/2014/main" id="{3B126401-2A3C-EA51-C039-7AF454B3F0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7" name="TextBox 6">
            <a:extLst>
              <a:ext uri="{FF2B5EF4-FFF2-40B4-BE49-F238E27FC236}">
                <a16:creationId xmlns:a16="http://schemas.microsoft.com/office/drawing/2014/main" id="{6A97109A-7AAF-9960-A77C-24564169E361}"/>
              </a:ext>
            </a:extLst>
          </p:cNvPr>
          <p:cNvSpPr txBox="1"/>
          <p:nvPr/>
        </p:nvSpPr>
        <p:spPr>
          <a:xfrm>
            <a:off x="1388662" y="1828562"/>
            <a:ext cx="8569234" cy="3484095"/>
          </a:xfrm>
          <a:prstGeom prst="rect">
            <a:avLst/>
          </a:prstGeom>
          <a:noFill/>
        </p:spPr>
        <p:txBody>
          <a:bodyPr wrap="square">
            <a:spAutoFit/>
          </a:bodyPr>
          <a:lstStyle/>
          <a:p>
            <a:endParaRPr lang="en-IN" dirty="0"/>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project showcases the effectiveness of deep learning for automating black-and-white image colorization, achieving high-quality results with minimal data and training time. </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Through careful selection of model architectures and loss functions, our </a:t>
            </a:r>
            <a:r>
              <a:rPr lang="en-IN" sz="2000" dirty="0" err="1">
                <a:latin typeface="Times New Roman" panose="02020603050405020304" pitchFamily="18" charset="0"/>
                <a:cs typeface="Times New Roman" panose="02020603050405020304" pitchFamily="18" charset="0"/>
              </a:rPr>
              <a:t>PyTorch</a:t>
            </a:r>
            <a:r>
              <a:rPr lang="en-IN" sz="2000" dirty="0">
                <a:latin typeface="Times New Roman" panose="02020603050405020304" pitchFamily="18" charset="0"/>
                <a:cs typeface="Times New Roman" panose="02020603050405020304" pitchFamily="18" charset="0"/>
              </a:rPr>
              <a:t>-based approach provides a streamlined, efficient solution to image colorization, reducing the need for manual input and making AI-powered colorization accessible for various applications.</a:t>
            </a:r>
          </a:p>
        </p:txBody>
      </p:sp>
    </p:spTree>
    <p:extLst>
      <p:ext uri="{BB962C8B-B14F-4D97-AF65-F5344CB8AC3E}">
        <p14:creationId xmlns:p14="http://schemas.microsoft.com/office/powerpoint/2010/main" val="72632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2" name="Google Shape;152;p1"/>
          <p:cNvSpPr txBox="1">
            <a:spLocks noGrp="1"/>
          </p:cNvSpPr>
          <p:nvPr>
            <p:ph type="body" idx="1"/>
          </p:nvPr>
        </p:nvSpPr>
        <p:spPr>
          <a:xfrm>
            <a:off x="3080825" y="2644726"/>
            <a:ext cx="4979963" cy="1702191"/>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ClrTx/>
              <a:buNone/>
            </a:pPr>
            <a:r>
              <a:rPr lang="en-IN" sz="4400" b="1" dirty="0">
                <a:solidFill>
                  <a:schemeClr val="tx1"/>
                </a:solidFill>
                <a:latin typeface="Times New Roman"/>
                <a:ea typeface="Times New Roman"/>
                <a:cs typeface="Times New Roman"/>
                <a:sym typeface="Times New Roman"/>
              </a:rPr>
              <a:t>THANK YOU</a:t>
            </a:r>
            <a:endParaRPr lang="en-US" sz="4400" b="1" dirty="0">
              <a:solidFill>
                <a:schemeClr val="tx1"/>
              </a:solidFill>
              <a:latin typeface="Times New Roman"/>
              <a:ea typeface="Times New Roman"/>
              <a:cs typeface="Times New Roman"/>
              <a:sym typeface="Times New Roman"/>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25E56847-41EE-45C5-ABBA-1CA7189F5912}" type="datetime1">
              <a:rPr lang="en-US" smtClean="0"/>
              <a:t>11/12/2024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A779002C-9DA6-4AEA-B069-767FDC839281}"/>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4A13AF0E-3EED-43C5-9EA7-6E742CAAD023}"/>
              </a:ext>
            </a:extLst>
          </p:cNvPr>
          <p:cNvSpPr txBox="1">
            <a:spLocks noChangeArrowheads="1"/>
          </p:cNvSpPr>
          <p:nvPr/>
        </p:nvSpPr>
        <p:spPr bwMode="auto">
          <a:xfrm>
            <a:off x="10957961" y="6426683"/>
            <a:ext cx="4389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17</a:t>
            </a:r>
          </a:p>
        </p:txBody>
      </p:sp>
    </p:spTree>
    <p:extLst>
      <p:ext uri="{BB962C8B-B14F-4D97-AF65-F5344CB8AC3E}">
        <p14:creationId xmlns:p14="http://schemas.microsoft.com/office/powerpoint/2010/main" val="368181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PRESENTATION OVERVIEW</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84664" y="1419871"/>
            <a:ext cx="10628041" cy="5006812"/>
          </a:xfrm>
        </p:spPr>
        <p:txBody>
          <a:bodyPr>
            <a:noAutofit/>
          </a:bodyPr>
          <a:lstStyle/>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Introduction</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Objective</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Abstract </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Literature Survey</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Existing system</a:t>
            </a:r>
            <a:endParaRPr lang="en-US" altLang="en-US" b="1" dirty="0">
              <a:solidFill>
                <a:srgbClr val="000000"/>
              </a:solidFill>
              <a:latin typeface="Times New Roman" panose="02020603050405020304" pitchFamily="18" charset="0"/>
            </a:endParaRP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Disadvantages of existing system</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Proposed system </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Implementation model of proposed system</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Explanation of proposed system</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Advantages of proposed system</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IN" b="1" dirty="0">
                <a:solidFill>
                  <a:srgbClr val="000000"/>
                </a:solidFill>
                <a:latin typeface="Times New Roman" panose="02020603050405020304" pitchFamily="18" charset="0"/>
                <a:ea typeface="Times New Roman" panose="02020603050405020304" pitchFamily="18" charset="0"/>
              </a:rPr>
              <a:t>Results and Discussion</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IN" b="1" dirty="0">
                <a:solidFill>
                  <a:srgbClr val="000000"/>
                </a:solidFill>
                <a:latin typeface="Times New Roman" panose="02020603050405020304" pitchFamily="18" charset="0"/>
                <a:ea typeface="Times New Roman" panose="02020603050405020304" pitchFamily="18" charset="0"/>
              </a:rPr>
              <a:t>Conclusion</a:t>
            </a:r>
          </a:p>
          <a:p>
            <a:pPr marL="1587" indent="0" algn="just" eaLnBrk="1" hangingPunct="1">
              <a:lnSpc>
                <a:spcPct val="120000"/>
              </a:lnSpc>
              <a:spcBef>
                <a:spcPts val="325"/>
              </a:spcBef>
              <a:buClr>
                <a:srgbClr val="000000"/>
              </a:buClr>
              <a:buSzPct val="100000"/>
              <a:defRPr/>
            </a:pPr>
            <a:endParaRPr lang="en-US" altLang="en-US" sz="1800" b="1" dirty="0">
              <a:solidFill>
                <a:srgbClr val="000000"/>
              </a:solidFill>
              <a:latin typeface="Times New Roman" panose="02020603050405020304" pitchFamily="18" charset="0"/>
            </a:endParaRPr>
          </a:p>
          <a:p>
            <a:pPr eaLnBrk="1" hangingPunct="1">
              <a:spcBef>
                <a:spcPts val="650"/>
              </a:spcBef>
              <a:defRPr/>
            </a:pPr>
            <a:endParaRPr lang="en-US" altLang="en-US" sz="1800" dirty="0">
              <a:solidFill>
                <a:srgbClr val="000000"/>
              </a:solidFill>
              <a:latin typeface="Times New Roman" panose="02020603050405020304" pitchFamily="18" charset="0"/>
            </a:endParaRPr>
          </a:p>
          <a:p>
            <a:pPr eaLnBrk="1" hangingPunct="1">
              <a:spcBef>
                <a:spcPts val="650"/>
              </a:spcBef>
              <a:defRPr/>
            </a:pPr>
            <a:endParaRPr lang="en-US" altLang="en-US" sz="1600" dirty="0">
              <a:solidFill>
                <a:srgbClr val="000000"/>
              </a:solidFill>
              <a:latin typeface="Times New Roman" panose="02020603050405020304" pitchFamily="18" charset="0"/>
            </a:endParaRPr>
          </a:p>
          <a:p>
            <a:pPr marL="137160" indent="0" eaLnBrk="1" hangingPunct="1">
              <a:spcBef>
                <a:spcPts val="650"/>
              </a:spcBef>
              <a:buNone/>
              <a:defRPr/>
            </a:pPr>
            <a:endParaRPr lang="en-US" altLang="en-US" sz="1600" dirty="0">
              <a:solidFill>
                <a:srgbClr val="000000"/>
              </a:solidFill>
              <a:latin typeface="Calibri" panose="020F0502020204030204" pitchFamily="34" charset="0"/>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11/12/2024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2205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INTRODUCTION</a:t>
            </a: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106870" y="1573858"/>
            <a:ext cx="9953896" cy="5006812"/>
          </a:xfrm>
        </p:spPr>
        <p:txBody>
          <a:bodyPr>
            <a:noAutofit/>
          </a:bodyPr>
          <a:lstStyle/>
          <a:p>
            <a:pPr algn="just" eaLnBrk="1" hangingPunct="1">
              <a:lnSpc>
                <a:spcPct val="12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eaLnBrk="1" hangingPunct="1">
              <a:lnSpc>
                <a:spcPct val="120000"/>
              </a:lnSpc>
              <a:spcBef>
                <a:spcPts val="325"/>
              </a:spcBef>
              <a:buClr>
                <a:srgbClr val="000000"/>
              </a:buClr>
              <a:buSzPct val="100000"/>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Currently, most of the captured images are color images. However, it is frequently necessary to convert a color image to grayscale images for printing, aesthetic intents, object detection, and publishing as less expensive, helping colorblind people preserve visual cues.</a:t>
            </a:r>
          </a:p>
          <a:p>
            <a:pPr marL="137160" indent="0" algn="just" eaLnBrk="1" hangingPunct="1">
              <a:lnSpc>
                <a:spcPct val="120000"/>
              </a:lnSpc>
              <a:spcBef>
                <a:spcPts val="325"/>
              </a:spcBef>
              <a:buClr>
                <a:srgbClr val="000000"/>
              </a:buClr>
              <a:buSzPct val="100000"/>
              <a:buNone/>
              <a:defRPr/>
            </a:pPr>
            <a:endParaRPr lang="en-US" dirty="0">
              <a:solidFill>
                <a:schemeClr val="tx1"/>
              </a:solidFill>
              <a:latin typeface="Times New Roman" panose="02020603050405020304" pitchFamily="18" charset="0"/>
              <a:cs typeface="Times New Roman" panose="02020603050405020304" pitchFamily="18" charset="0"/>
            </a:endParaRPr>
          </a:p>
          <a:p>
            <a:pPr algn="just" eaLnBrk="1" hangingPunct="1">
              <a:lnSpc>
                <a:spcPct val="120000"/>
              </a:lnSpc>
              <a:spcBef>
                <a:spcPts val="325"/>
              </a:spcBef>
              <a:buClr>
                <a:srgbClr val="000000"/>
              </a:buClr>
              <a:buSzPct val="100000"/>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Color-to-grayscale conversion is the process of reducing the image dimensions by transforming the RGB tristimulus values.</a:t>
            </a:r>
          </a:p>
          <a:p>
            <a:pPr marL="137160" indent="0" algn="just" eaLnBrk="1" hangingPunct="1">
              <a:lnSpc>
                <a:spcPct val="120000"/>
              </a:lnSpc>
              <a:spcBef>
                <a:spcPts val="325"/>
              </a:spcBef>
              <a:buClr>
                <a:srgbClr val="000000"/>
              </a:buClr>
              <a:buSzPct val="100000"/>
              <a:buNone/>
              <a:defRPr/>
            </a:pPr>
            <a:endParaRPr lang="en-US" altLang="en-US" dirty="0">
              <a:solidFill>
                <a:schemeClr val="tx1"/>
              </a:solidFill>
              <a:latin typeface="Times New Roman" panose="02020603050405020304" pitchFamily="18" charset="0"/>
              <a:cs typeface="Times New Roman" panose="02020603050405020304" pitchFamily="18" charset="0"/>
            </a:endParaRPr>
          </a:p>
          <a:p>
            <a:pPr algn="just" eaLnBrk="1" hangingPunct="1">
              <a:lnSpc>
                <a:spcPct val="120000"/>
              </a:lnSpc>
              <a:spcBef>
                <a:spcPts val="325"/>
              </a:spcBef>
              <a:buClr>
                <a:srgbClr val="000000"/>
              </a:buClr>
              <a:buSzPct val="100000"/>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The goal of each conversion algorithm is to preserve the local luminance consistency, global consistency, image contrast information, and hue order as much as possible.</a:t>
            </a: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11/12/2024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139924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93816" y="25170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OBJECTIVE</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marL="13716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The objective of this project is to create an advanced deep learning model for converting grayscale images to color. It will utilize techniques like Convolutional Neural Networks (CNNs) and Generative Adversarial Networks (GANs) to produce realistic and high-quality colorizations. The project aims to improve the visual appeal and details of images by learning complex patterns and color distributions. Additionally, it seeks to automate the colorization process, making it efficient and applicable for various real-world applications in image restoration and enhancement.</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11/12/2024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27886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01261" y="196718"/>
            <a:ext cx="9404723" cy="954050"/>
          </a:xfrm>
          <a:prstGeom prst="rect">
            <a:avLst/>
          </a:prstGeom>
          <a:noFill/>
          <a:ln>
            <a:noFill/>
          </a:ln>
        </p:spPr>
        <p:txBody>
          <a:bodyPr spcFirstLastPara="1" wrap="square" lIns="91425" tIns="45700" rIns="91425" bIns="45700" anchor="b" anchorCtr="0">
            <a:noAutofit/>
          </a:bodyPr>
          <a:lstStyle/>
          <a:p>
            <a:pPr algn="ctr" eaLnBrk="1" hangingPunct="1"/>
            <a:br>
              <a:rPr lang="en-US" altLang="en-US" sz="2400" b="1" dirty="0">
                <a:solidFill>
                  <a:schemeClr val="tx1"/>
                </a:solidFill>
                <a:latin typeface="Times New Roman" panose="02020603050405020304" pitchFamily="18" charset="0"/>
              </a:rPr>
            </a:br>
            <a:br>
              <a:rPr lang="en-US" altLang="en-US" sz="2400" b="1" dirty="0">
                <a:solidFill>
                  <a:schemeClr val="tx1"/>
                </a:solidFill>
                <a:latin typeface="Times New Roman" panose="02020603050405020304" pitchFamily="18" charset="0"/>
              </a:rPr>
            </a:br>
            <a:br>
              <a:rPr lang="en-US" altLang="en-US" sz="2400" b="1" dirty="0">
                <a:solidFill>
                  <a:schemeClr val="tx1"/>
                </a:solidFill>
                <a:latin typeface="Times New Roman" panose="02020603050405020304" pitchFamily="18" charset="0"/>
              </a:rPr>
            </a:br>
            <a:r>
              <a:rPr lang="en-US" altLang="en-US" sz="2400" b="1" dirty="0">
                <a:solidFill>
                  <a:schemeClr val="tx1"/>
                </a:solidFill>
                <a:latin typeface="Times New Roman" panose="02020603050405020304" pitchFamily="18" charset="0"/>
              </a:rPr>
              <a:t>ABSTRACT</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209675" y="1535153"/>
            <a:ext cx="9953896" cy="3695445"/>
          </a:xfrm>
        </p:spPr>
        <p:txBody>
          <a:bodyPr>
            <a:no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This project focuses on leveraging deep learning to automate the colorization of black-and-white images, a task that previously demanded significant human input and manual coding. By utilizing the latest advancements in neural networks, we have developed an efficient strategy that enables model training on a relatively small dataset with short training times. The project explores a variety of model architectures, loss functions, and training techniques, identifying both successful and ineffective strategies. The results demonstrate the potential for end-to-end colorization using modern AI techniques, with the implementation built using </a:t>
            </a:r>
            <a:r>
              <a:rPr lang="en-US" sz="2000" dirty="0" err="1">
                <a:solidFill>
                  <a:schemeClr val="tx1"/>
                </a:solidFill>
                <a:latin typeface="Times New Roman" panose="02020603050405020304" pitchFamily="18" charset="0"/>
                <a:cs typeface="Times New Roman" panose="02020603050405020304" pitchFamily="18" charset="0"/>
              </a:rPr>
              <a:t>PyTorch</a:t>
            </a:r>
            <a:r>
              <a:rPr lang="en-US" sz="2000" dirty="0">
                <a:solidFill>
                  <a:schemeClr val="tx1"/>
                </a:solidFill>
                <a:latin typeface="Times New Roman" panose="02020603050405020304" pitchFamily="18" charset="0"/>
                <a:cs typeface="Times New Roman" panose="02020603050405020304" pitchFamily="18" charset="0"/>
              </a:rPr>
              <a:t>. This approach simplifies the process while maintaining high-quality output, providing an innovative solution to image colorization challenges.</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11/12/2024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320040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EXISTING SYSTEM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119052" y="1379909"/>
            <a:ext cx="9953896" cy="5006812"/>
          </a:xfrm>
        </p:spPr>
        <p:txBody>
          <a:bodyPr>
            <a:noAutofit/>
          </a:bodyPr>
          <a:lstStyle/>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These networks learn to map color images to grayscale by training on large datasets.</a:t>
            </a:r>
          </a:p>
          <a:p>
            <a:pPr marL="137160" indent="0" algn="just">
              <a:spcBef>
                <a:spcPts val="325"/>
              </a:spcBef>
              <a:buClr>
                <a:srgbClr val="000000"/>
              </a:buClr>
              <a:buSzPct val="100000"/>
              <a:buNone/>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GANs enhance grayscale image quality through adversarial training between a generator and a discriminator.</a:t>
            </a:r>
          </a:p>
          <a:p>
            <a:pPr marL="137160" indent="0" algn="just">
              <a:spcBef>
                <a:spcPts val="325"/>
              </a:spcBef>
              <a:buClr>
                <a:srgbClr val="000000"/>
              </a:buClr>
              <a:buSzPct val="100000"/>
              <a:buNone/>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Architectures like U-Nets perform color-to-grayscale transformations while preserving details.</a:t>
            </a:r>
          </a:p>
          <a:p>
            <a:pPr marL="137160" indent="0" algn="just">
              <a:spcBef>
                <a:spcPts val="325"/>
              </a:spcBef>
              <a:buClr>
                <a:srgbClr val="000000"/>
              </a:buClr>
              <a:buSzPct val="100000"/>
              <a:buNone/>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Transfer learning with pretrained models improves conversion accuracy and reduces training time.</a:t>
            </a:r>
          </a:p>
          <a:p>
            <a:pPr marL="137160" indent="0" algn="just">
              <a:spcBef>
                <a:spcPts val="325"/>
              </a:spcBef>
              <a:buClr>
                <a:srgbClr val="000000"/>
              </a:buClr>
              <a:buSzPct val="100000"/>
              <a:buNone/>
              <a:defRPr/>
            </a:pPr>
            <a:endParaRPr lang="en-US" altLang="en-US" dirty="0">
              <a:solidFill>
                <a:srgbClr val="000000"/>
              </a:solidFill>
              <a:latin typeface="Times New Roman" panose="02020603050405020304" pitchFamily="18" charset="0"/>
            </a:endParaRPr>
          </a:p>
          <a:p>
            <a:pPr algn="just">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Various loss functions ensure that grayscale images retain important features from the original color images.</a:t>
            </a: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11/12/2024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30560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LITERATURE SURVEY</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74421" cy="45719"/>
          </a:xfrm>
        </p:spPr>
        <p:txBody>
          <a:bodyPr>
            <a:noAutofit/>
          </a:bodyPr>
          <a:lstStyle/>
          <a:p>
            <a:pPr marL="137160" indent="0" algn="just" eaLnBrk="1" hangingPunct="1">
              <a:lnSpc>
                <a:spcPct val="120000"/>
              </a:lnSpc>
              <a:spcBef>
                <a:spcPts val="325"/>
              </a:spcBef>
              <a:buClr>
                <a:srgbClr val="000000"/>
              </a:buClr>
              <a:buSzPct val="100000"/>
              <a:buNone/>
              <a:defRPr/>
            </a:pPr>
            <a:endParaRPr lang="en-US" altLang="en-US" sz="100" dirty="0">
              <a:solidFill>
                <a:srgbClr val="000000"/>
              </a:solidFill>
              <a:latin typeface="Times New Roman" panose="02020603050405020304" pitchFamily="18" charset="0"/>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11/12/2024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133F4A95-D56A-8228-2AB9-8F5563F6960E}"/>
              </a:ext>
            </a:extLst>
          </p:cNvPr>
          <p:cNvGraphicFramePr>
            <a:graphicFrameLocks noGrp="1"/>
          </p:cNvGraphicFramePr>
          <p:nvPr>
            <p:extLst>
              <p:ext uri="{D42A27DB-BD31-4B8C-83A1-F6EECF244321}">
                <p14:modId xmlns:p14="http://schemas.microsoft.com/office/powerpoint/2010/main" val="2445696818"/>
              </p:ext>
            </p:extLst>
          </p:nvPr>
        </p:nvGraphicFramePr>
        <p:xfrm>
          <a:off x="797560" y="1548845"/>
          <a:ext cx="10596879" cy="4254078"/>
        </p:xfrm>
        <a:graphic>
          <a:graphicData uri="http://schemas.openxmlformats.org/drawingml/2006/table">
            <a:tbl>
              <a:tblPr firstRow="1" bandRow="1">
                <a:tableStyleId>{5940675A-B579-460E-94D1-54222C63F5DA}</a:tableStyleId>
              </a:tblPr>
              <a:tblGrid>
                <a:gridCol w="641667">
                  <a:extLst>
                    <a:ext uri="{9D8B030D-6E8A-4147-A177-3AD203B41FA5}">
                      <a16:colId xmlns:a16="http://schemas.microsoft.com/office/drawing/2014/main" val="304880848"/>
                    </a:ext>
                  </a:extLst>
                </a:gridCol>
                <a:gridCol w="2203132">
                  <a:extLst>
                    <a:ext uri="{9D8B030D-6E8A-4147-A177-3AD203B41FA5}">
                      <a16:colId xmlns:a16="http://schemas.microsoft.com/office/drawing/2014/main" val="3196543910"/>
                    </a:ext>
                  </a:extLst>
                </a:gridCol>
                <a:gridCol w="2316480">
                  <a:extLst>
                    <a:ext uri="{9D8B030D-6E8A-4147-A177-3AD203B41FA5}">
                      <a16:colId xmlns:a16="http://schemas.microsoft.com/office/drawing/2014/main" val="3022141256"/>
                    </a:ext>
                  </a:extLst>
                </a:gridCol>
                <a:gridCol w="2270761">
                  <a:extLst>
                    <a:ext uri="{9D8B030D-6E8A-4147-A177-3AD203B41FA5}">
                      <a16:colId xmlns:a16="http://schemas.microsoft.com/office/drawing/2014/main" val="723736202"/>
                    </a:ext>
                  </a:extLst>
                </a:gridCol>
                <a:gridCol w="3164839">
                  <a:extLst>
                    <a:ext uri="{9D8B030D-6E8A-4147-A177-3AD203B41FA5}">
                      <a16:colId xmlns:a16="http://schemas.microsoft.com/office/drawing/2014/main" val="3631314786"/>
                    </a:ext>
                  </a:extLst>
                </a:gridCol>
              </a:tblGrid>
              <a:tr h="342327">
                <a:tc>
                  <a:txBody>
                    <a:bodyPr/>
                    <a:lstStyle/>
                    <a:p>
                      <a:pPr algn="ctr"/>
                      <a:r>
                        <a:rPr lang="en-US" altLang="en-US" sz="1400" b="1" dirty="0">
                          <a:solidFill>
                            <a:schemeClr val="tx1"/>
                          </a:solidFill>
                          <a:latin typeface="Times New Roman" panose="02020603050405020304" pitchFamily="18" charset="0"/>
                        </a:rPr>
                        <a:t>S.NO</a:t>
                      </a:r>
                      <a:endParaRPr lang="en-IN" dirty="0"/>
                    </a:p>
                  </a:txBody>
                  <a:tcPr/>
                </a:tc>
                <a:tc>
                  <a:txBody>
                    <a:bodyPr/>
                    <a:lstStyle/>
                    <a:p>
                      <a:pPr algn="ctr"/>
                      <a:r>
                        <a:rPr lang="en-US" altLang="en-US" sz="1400" b="1" dirty="0">
                          <a:solidFill>
                            <a:schemeClr val="tx1"/>
                          </a:solidFill>
                          <a:latin typeface="Times New Roman" panose="02020603050405020304" pitchFamily="18" charset="0"/>
                        </a:rPr>
                        <a:t>TITLE</a:t>
                      </a:r>
                      <a:endParaRPr lang="en-IN" dirty="0"/>
                    </a:p>
                  </a:txBody>
                  <a:tcPr/>
                </a:tc>
                <a:tc>
                  <a:txBody>
                    <a:bodyPr/>
                    <a:lstStyle/>
                    <a:p>
                      <a:pPr algn="ctr"/>
                      <a:r>
                        <a:rPr lang="en-US" altLang="en-US" sz="1400" b="1" dirty="0">
                          <a:solidFill>
                            <a:schemeClr val="tx1"/>
                          </a:solidFill>
                          <a:latin typeface="Times New Roman" panose="02020603050405020304" pitchFamily="18" charset="0"/>
                        </a:rPr>
                        <a:t>JOURNAL</a:t>
                      </a:r>
                      <a:endParaRPr lang="en-IN" dirty="0"/>
                    </a:p>
                  </a:txBody>
                  <a:tcPr/>
                </a:tc>
                <a:tc>
                  <a:txBody>
                    <a:bodyPr/>
                    <a:lstStyle/>
                    <a:p>
                      <a:pPr algn="ctr"/>
                      <a:r>
                        <a:rPr lang="en-US" altLang="en-US" sz="1400" b="1" dirty="0">
                          <a:solidFill>
                            <a:schemeClr val="tx1"/>
                          </a:solidFill>
                          <a:latin typeface="Times New Roman" panose="02020603050405020304" pitchFamily="18" charset="0"/>
                        </a:rPr>
                        <a:t>AUTHOR</a:t>
                      </a:r>
                      <a:endParaRPr lang="en-IN" dirty="0"/>
                    </a:p>
                  </a:txBody>
                  <a:tcPr/>
                </a:tc>
                <a:tc>
                  <a:txBody>
                    <a:bodyPr/>
                    <a:lstStyle/>
                    <a:p>
                      <a:pPr algn="ctr"/>
                      <a:r>
                        <a:rPr lang="en-US" sz="1400" b="1" dirty="0">
                          <a:solidFill>
                            <a:schemeClr val="tx1"/>
                          </a:solidFill>
                          <a:latin typeface="Times New Roman" panose="02020603050405020304" pitchFamily="18" charset="0"/>
                        </a:rPr>
                        <a:t>DESCRIPTION</a:t>
                      </a:r>
                      <a:endParaRPr lang="en-IN" dirty="0"/>
                    </a:p>
                  </a:txBody>
                  <a:tcPr/>
                </a:tc>
                <a:extLst>
                  <a:ext uri="{0D108BD9-81ED-4DB2-BD59-A6C34878D82A}">
                    <a16:rowId xmlns:a16="http://schemas.microsoft.com/office/drawing/2014/main" val="1601389112"/>
                  </a:ext>
                </a:extLst>
              </a:tr>
              <a:tr h="1309228">
                <a:tc>
                  <a:txBody>
                    <a:bodyPr/>
                    <a:lstStyle/>
                    <a:p>
                      <a:pPr algn="ctr"/>
                      <a:r>
                        <a:rPr lang="en-US" dirty="0"/>
                        <a:t>1</a:t>
                      </a:r>
                      <a:endParaRPr lang="en-IN" dirty="0"/>
                    </a:p>
                  </a:txBody>
                  <a:tcPr/>
                </a:tc>
                <a:tc>
                  <a:txBody>
                    <a:bodyPr/>
                    <a:lstStyle/>
                    <a:p>
                      <a:r>
                        <a:rPr lang="en-US" dirty="0">
                          <a:latin typeface="Times New Roman" panose="02020603050405020304" pitchFamily="18" charset="0"/>
                          <a:cs typeface="Times New Roman" panose="02020603050405020304" pitchFamily="18" charset="0"/>
                        </a:rPr>
                        <a:t>Grayscale medical image segmentation method based on 2D&amp;3D object detection with deep learning</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latin typeface="Times New Roman" panose="02020603050405020304" pitchFamily="18" charset="0"/>
                          <a:cs typeface="Times New Roman" panose="02020603050405020304" pitchFamily="18" charset="0"/>
                        </a:rPr>
                        <a:t>BMC Medical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latin typeface="Times New Roman" panose="02020603050405020304" pitchFamily="18" charset="0"/>
                          <a:cs typeface="Times New Roman" panose="02020603050405020304" pitchFamily="18" charset="0"/>
                        </a:rPr>
                        <a:t>Imaging,(2022)</a:t>
                      </a:r>
                    </a:p>
                  </a:txBody>
                  <a:tcPr/>
                </a:tc>
                <a:tc>
                  <a:txBody>
                    <a:bodyPr/>
                    <a:lstStyle/>
                    <a:p>
                      <a:pPr algn="l"/>
                      <a:r>
                        <a:rPr lang="en-IN" dirty="0" err="1">
                          <a:latin typeface="Times New Roman" panose="02020603050405020304" pitchFamily="18" charset="0"/>
                          <a:cs typeface="Times New Roman" panose="02020603050405020304" pitchFamily="18" charset="0"/>
                        </a:rPr>
                        <a:t>Yunfei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Ge,Qing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Zhang,Yuantao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Sun,Yidong</a:t>
                      </a:r>
                      <a:r>
                        <a:rPr lang="en-IN" dirty="0">
                          <a:latin typeface="Times New Roman" panose="02020603050405020304" pitchFamily="18" charset="0"/>
                          <a:cs typeface="Times New Roman" panose="02020603050405020304" pitchFamily="18" charset="0"/>
                        </a:rPr>
                        <a:t> Shen and </a:t>
                      </a:r>
                      <a:r>
                        <a:rPr lang="en-IN" dirty="0" err="1">
                          <a:latin typeface="Times New Roman" panose="02020603050405020304" pitchFamily="18" charset="0"/>
                          <a:cs typeface="Times New Roman" panose="02020603050405020304" pitchFamily="18" charset="0"/>
                        </a:rPr>
                        <a:t>Xijong</a:t>
                      </a:r>
                      <a:r>
                        <a:rPr lang="en-IN" dirty="0">
                          <a:latin typeface="Times New Roman" panose="02020603050405020304" pitchFamily="18" charset="0"/>
                          <a:cs typeface="Times New Roman" panose="02020603050405020304" pitchFamily="18" charset="0"/>
                        </a:rPr>
                        <a:t> Wang</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A literature survey on grayscale medical image segmentation methods, focusing on 2D and 3D object detection techniques using deep learning for improved accuracy and efficiency.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2593640"/>
                  </a:ext>
                </a:extLst>
              </a:tr>
              <a:tr h="1310640">
                <a:tc>
                  <a:txBody>
                    <a:bodyPr/>
                    <a:lstStyle/>
                    <a:p>
                      <a:pPr algn="ctr"/>
                      <a:r>
                        <a:rPr lang="en-US" dirty="0"/>
                        <a:t>2</a:t>
                      </a:r>
                      <a:endParaRPr lang="en-IN" dirty="0"/>
                    </a:p>
                  </a:txBody>
                  <a:tcPr/>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Colorization of Grayscale Images in Deep Learning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International Journal of Engineering Applied Sciences and Technology, 2022 Vol. 6, Issue 11, ISSN No. 2455-2143, Pages 203-212</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Angelica D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Pyngrope</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Dr.Pawan</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Kumar</a:t>
                      </a:r>
                    </a:p>
                  </a:txBody>
                  <a:tcPr/>
                </a:tc>
                <a:tc>
                  <a:txBody>
                    <a:bodyPr/>
                    <a:lstStyle/>
                    <a:p>
                      <a:r>
                        <a:rPr lang="en-US" dirty="0">
                          <a:latin typeface="Times New Roman" panose="02020603050405020304" pitchFamily="18" charset="0"/>
                          <a:cs typeface="Times New Roman" panose="02020603050405020304" pitchFamily="18" charset="0"/>
                        </a:rPr>
                        <a:t>A literature survey on deep learning techniques for colorizing grayscale images, exploring methods like GANs, CNNs, and encoder-decoder models for realistic colorization.</a:t>
                      </a:r>
                    </a:p>
                  </a:txBody>
                  <a:tcPr/>
                </a:tc>
                <a:extLst>
                  <a:ext uri="{0D108BD9-81ED-4DB2-BD59-A6C34878D82A}">
                    <a16:rowId xmlns:a16="http://schemas.microsoft.com/office/drawing/2014/main" val="3748524753"/>
                  </a:ext>
                </a:extLst>
              </a:tr>
              <a:tr h="1230923">
                <a:tc>
                  <a:txBody>
                    <a:bodyPr/>
                    <a:lstStyle/>
                    <a:p>
                      <a:pPr algn="ctr"/>
                      <a:r>
                        <a:rPr lang="en-US" dirty="0"/>
                        <a:t>  3</a:t>
                      </a:r>
                      <a:endParaRPr lang="en-IN" dirty="0"/>
                    </a:p>
                  </a:txBody>
                  <a:tcPr/>
                </a:tc>
                <a:tc>
                  <a:txBody>
                    <a:bodyPr/>
                    <a:lstStyle/>
                    <a:p>
                      <a:pPr algn="just"/>
                      <a:r>
                        <a:rPr lang="en-US" dirty="0">
                          <a:latin typeface="Times New Roman" panose="02020603050405020304" pitchFamily="18" charset="0"/>
                          <a:cs typeface="Times New Roman" panose="02020603050405020304" pitchFamily="18" charset="0"/>
                        </a:rPr>
                        <a:t>Novel Unbiased Deep Learning Approach (DL-Net) in Feature Space for Converting Gray to Color Image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IEEE Access Research article, published in 2023</a:t>
                      </a:r>
                    </a:p>
                  </a:txBody>
                  <a:tcPr/>
                </a:tc>
                <a:tc>
                  <a:txBody>
                    <a:bodyPr/>
                    <a:lstStyle/>
                    <a:p>
                      <a:pPr algn="just"/>
                      <a:r>
                        <a:rPr lang="en-IN" dirty="0" err="1">
                          <a:latin typeface="Times New Roman" panose="02020603050405020304" pitchFamily="18" charset="0"/>
                          <a:cs typeface="Times New Roman" panose="02020603050405020304" pitchFamily="18" charset="0"/>
                        </a:rPr>
                        <a:t>Mrityunjoy</a:t>
                      </a:r>
                      <a:r>
                        <a:rPr lang="en-IN" dirty="0">
                          <a:latin typeface="Times New Roman" panose="02020603050405020304" pitchFamily="18" charset="0"/>
                          <a:cs typeface="Times New Roman" panose="02020603050405020304" pitchFamily="18" charset="0"/>
                        </a:rPr>
                        <a:t> Gain and </a:t>
                      </a:r>
                      <a:r>
                        <a:rPr lang="en-IN" dirty="0" err="1">
                          <a:latin typeface="Times New Roman" panose="02020603050405020304" pitchFamily="18" charset="0"/>
                          <a:cs typeface="Times New Roman" panose="02020603050405020304" pitchFamily="18" charset="0"/>
                        </a:rPr>
                        <a:t>Rameswar</a:t>
                      </a:r>
                      <a:r>
                        <a:rPr lang="en-IN" dirty="0">
                          <a:latin typeface="Times New Roman" panose="02020603050405020304" pitchFamily="18" charset="0"/>
                          <a:cs typeface="Times New Roman" panose="02020603050405020304" pitchFamily="18" charset="0"/>
                        </a:rPr>
                        <a:t> Debnath</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A literature survey on DL-Net, a novel unbiased deep learning approach in feature space for converting grayscale images to color with enhanced accuracy and realism.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3089563"/>
                  </a:ext>
                </a:extLst>
              </a:tr>
            </a:tbl>
          </a:graphicData>
        </a:graphic>
      </p:graphicFrame>
    </p:spTree>
    <p:extLst>
      <p:ext uri="{BB962C8B-B14F-4D97-AF65-F5344CB8AC3E}">
        <p14:creationId xmlns:p14="http://schemas.microsoft.com/office/powerpoint/2010/main" val="285203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LITERATURE SURVEY</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74421" cy="45719"/>
          </a:xfrm>
        </p:spPr>
        <p:txBody>
          <a:bodyPr>
            <a:noAutofit/>
          </a:bodyPr>
          <a:lstStyle/>
          <a:p>
            <a:pPr marL="137160" indent="0" algn="just" eaLnBrk="1" hangingPunct="1">
              <a:lnSpc>
                <a:spcPct val="120000"/>
              </a:lnSpc>
              <a:spcBef>
                <a:spcPts val="325"/>
              </a:spcBef>
              <a:buClr>
                <a:srgbClr val="000000"/>
              </a:buClr>
              <a:buSzPct val="100000"/>
              <a:buNone/>
              <a:defRPr/>
            </a:pPr>
            <a:endParaRPr lang="en-US" altLang="en-US" sz="100" dirty="0">
              <a:solidFill>
                <a:srgbClr val="000000"/>
              </a:solidFill>
              <a:latin typeface="Times New Roman" panose="02020603050405020304" pitchFamily="18" charset="0"/>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F30B8B6E-E6DF-49D1-B779-1ABD9D27543D}" type="datetime1">
              <a:rPr lang="en-US" smtClean="0"/>
              <a:t>11/12/2024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8D05E9E8-BDE2-4845-B41D-665668EBF279}"/>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6</a:t>
            </a:r>
            <a:r>
              <a:rPr lang="en-US" altLang="en-US" sz="1400" dirty="0">
                <a:solidFill>
                  <a:srgbClr val="8B8B8B"/>
                </a:solidFill>
                <a:latin typeface="Calibri" panose="020F0502020204030204" pitchFamily="34" charset="0"/>
              </a:rPr>
              <a:t>/5/24</a:t>
            </a:r>
          </a:p>
        </p:txBody>
      </p:sp>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133F4A95-D56A-8228-2AB9-8F5563F6960E}"/>
              </a:ext>
            </a:extLst>
          </p:cNvPr>
          <p:cNvGraphicFramePr>
            <a:graphicFrameLocks noGrp="1"/>
          </p:cNvGraphicFramePr>
          <p:nvPr>
            <p:extLst>
              <p:ext uri="{D42A27DB-BD31-4B8C-83A1-F6EECF244321}">
                <p14:modId xmlns:p14="http://schemas.microsoft.com/office/powerpoint/2010/main" val="117172470"/>
              </p:ext>
            </p:extLst>
          </p:nvPr>
        </p:nvGraphicFramePr>
        <p:xfrm>
          <a:off x="797560" y="1683009"/>
          <a:ext cx="10596879" cy="3393757"/>
        </p:xfrm>
        <a:graphic>
          <a:graphicData uri="http://schemas.openxmlformats.org/drawingml/2006/table">
            <a:tbl>
              <a:tblPr firstRow="1" bandRow="1">
                <a:tableStyleId>{5940675A-B579-460E-94D1-54222C63F5DA}</a:tableStyleId>
              </a:tblPr>
              <a:tblGrid>
                <a:gridCol w="641667">
                  <a:extLst>
                    <a:ext uri="{9D8B030D-6E8A-4147-A177-3AD203B41FA5}">
                      <a16:colId xmlns:a16="http://schemas.microsoft.com/office/drawing/2014/main" val="304880848"/>
                    </a:ext>
                  </a:extLst>
                </a:gridCol>
                <a:gridCol w="2203132">
                  <a:extLst>
                    <a:ext uri="{9D8B030D-6E8A-4147-A177-3AD203B41FA5}">
                      <a16:colId xmlns:a16="http://schemas.microsoft.com/office/drawing/2014/main" val="3196543910"/>
                    </a:ext>
                  </a:extLst>
                </a:gridCol>
                <a:gridCol w="2316480">
                  <a:extLst>
                    <a:ext uri="{9D8B030D-6E8A-4147-A177-3AD203B41FA5}">
                      <a16:colId xmlns:a16="http://schemas.microsoft.com/office/drawing/2014/main" val="3022141256"/>
                    </a:ext>
                  </a:extLst>
                </a:gridCol>
                <a:gridCol w="2270761">
                  <a:extLst>
                    <a:ext uri="{9D8B030D-6E8A-4147-A177-3AD203B41FA5}">
                      <a16:colId xmlns:a16="http://schemas.microsoft.com/office/drawing/2014/main" val="723736202"/>
                    </a:ext>
                  </a:extLst>
                </a:gridCol>
                <a:gridCol w="3164839">
                  <a:extLst>
                    <a:ext uri="{9D8B030D-6E8A-4147-A177-3AD203B41FA5}">
                      <a16:colId xmlns:a16="http://schemas.microsoft.com/office/drawing/2014/main" val="3631314786"/>
                    </a:ext>
                  </a:extLst>
                </a:gridCol>
              </a:tblGrid>
              <a:tr h="342327">
                <a:tc>
                  <a:txBody>
                    <a:bodyPr/>
                    <a:lstStyle/>
                    <a:p>
                      <a:pPr algn="ctr"/>
                      <a:r>
                        <a:rPr lang="en-US" altLang="en-US" sz="1400" b="1" dirty="0">
                          <a:solidFill>
                            <a:schemeClr val="tx1"/>
                          </a:solidFill>
                          <a:latin typeface="Times New Roman" panose="02020603050405020304" pitchFamily="18" charset="0"/>
                        </a:rPr>
                        <a:t>S.NO</a:t>
                      </a:r>
                      <a:endParaRPr lang="en-IN" dirty="0"/>
                    </a:p>
                  </a:txBody>
                  <a:tcPr/>
                </a:tc>
                <a:tc>
                  <a:txBody>
                    <a:bodyPr/>
                    <a:lstStyle/>
                    <a:p>
                      <a:pPr algn="ctr"/>
                      <a:r>
                        <a:rPr lang="en-US" altLang="en-US" sz="1400" b="1" dirty="0">
                          <a:solidFill>
                            <a:schemeClr val="tx1"/>
                          </a:solidFill>
                          <a:latin typeface="Times New Roman" panose="02020603050405020304" pitchFamily="18" charset="0"/>
                        </a:rPr>
                        <a:t>TITLE</a:t>
                      </a:r>
                      <a:endParaRPr lang="en-IN" dirty="0"/>
                    </a:p>
                  </a:txBody>
                  <a:tcPr/>
                </a:tc>
                <a:tc>
                  <a:txBody>
                    <a:bodyPr/>
                    <a:lstStyle/>
                    <a:p>
                      <a:pPr algn="ctr"/>
                      <a:r>
                        <a:rPr lang="en-US" altLang="en-US" sz="1400" b="1" dirty="0">
                          <a:solidFill>
                            <a:schemeClr val="tx1"/>
                          </a:solidFill>
                          <a:latin typeface="Times New Roman" panose="02020603050405020304" pitchFamily="18" charset="0"/>
                        </a:rPr>
                        <a:t>JOURNAL</a:t>
                      </a:r>
                      <a:endParaRPr lang="en-IN" dirty="0"/>
                    </a:p>
                  </a:txBody>
                  <a:tcPr/>
                </a:tc>
                <a:tc>
                  <a:txBody>
                    <a:bodyPr/>
                    <a:lstStyle/>
                    <a:p>
                      <a:pPr algn="ctr"/>
                      <a:r>
                        <a:rPr lang="en-US" altLang="en-US" sz="1400" b="1" dirty="0">
                          <a:solidFill>
                            <a:schemeClr val="tx1"/>
                          </a:solidFill>
                          <a:latin typeface="Times New Roman" panose="02020603050405020304" pitchFamily="18" charset="0"/>
                        </a:rPr>
                        <a:t>AUTHOR</a:t>
                      </a:r>
                      <a:endParaRPr lang="en-IN" dirty="0"/>
                    </a:p>
                  </a:txBody>
                  <a:tcPr/>
                </a:tc>
                <a:tc>
                  <a:txBody>
                    <a:bodyPr/>
                    <a:lstStyle/>
                    <a:p>
                      <a:pPr algn="ctr"/>
                      <a:r>
                        <a:rPr lang="en-US" sz="1400" b="1" dirty="0">
                          <a:solidFill>
                            <a:schemeClr val="tx1"/>
                          </a:solidFill>
                          <a:latin typeface="Times New Roman" panose="02020603050405020304" pitchFamily="18" charset="0"/>
                        </a:rPr>
                        <a:t>DESCRIPTION</a:t>
                      </a:r>
                      <a:endParaRPr lang="en-IN" dirty="0"/>
                    </a:p>
                  </a:txBody>
                  <a:tcPr/>
                </a:tc>
                <a:extLst>
                  <a:ext uri="{0D108BD9-81ED-4DB2-BD59-A6C34878D82A}">
                    <a16:rowId xmlns:a16="http://schemas.microsoft.com/office/drawing/2014/main" val="1601389112"/>
                  </a:ext>
                </a:extLst>
              </a:tr>
              <a:tr h="1512690">
                <a:tc>
                  <a:txBody>
                    <a:bodyPr/>
                    <a:lstStyle/>
                    <a:p>
                      <a:pPr algn="ctr"/>
                      <a:r>
                        <a:rPr lang="en-US" dirty="0"/>
                        <a:t>4</a:t>
                      </a:r>
                      <a:endParaRPr lang="en-IN" dirty="0"/>
                    </a:p>
                  </a:txBody>
                  <a:tcPr/>
                </a:tc>
                <a:tc>
                  <a:txBody>
                    <a:bodyPr/>
                    <a:lstStyle/>
                    <a:p>
                      <a:r>
                        <a:rPr lang="en-US" dirty="0">
                          <a:latin typeface="Times New Roman" panose="02020603050405020304" pitchFamily="18" charset="0"/>
                          <a:cs typeface="Times New Roman" panose="02020603050405020304" pitchFamily="18" charset="0"/>
                        </a:rPr>
                        <a:t>An Overview of the Most Important Methods for Coloring Grayscale Images</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Al-</a:t>
                      </a:r>
                      <a:r>
                        <a:rPr lang="en-US" dirty="0" err="1">
                          <a:latin typeface="Times New Roman" panose="02020603050405020304" pitchFamily="18" charset="0"/>
                          <a:cs typeface="Times New Roman" panose="02020603050405020304" pitchFamily="18" charset="0"/>
                        </a:rPr>
                        <a:t>Furat</a:t>
                      </a:r>
                      <a:r>
                        <a:rPr lang="en-US" dirty="0">
                          <a:latin typeface="Times New Roman" panose="02020603050405020304" pitchFamily="18" charset="0"/>
                          <a:cs typeface="Times New Roman" panose="02020603050405020304" pitchFamily="18" charset="0"/>
                        </a:rPr>
                        <a:t> Journal of Innovations in Electronics and Computer Engineering (FJIECE) ISSN -2708-3985 , 2024</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Ali Abdulazeez </a:t>
                      </a:r>
                      <a:r>
                        <a:rPr lang="en-IN" dirty="0" err="1">
                          <a:latin typeface="Times New Roman" panose="02020603050405020304" pitchFamily="18" charset="0"/>
                          <a:cs typeface="Times New Roman" panose="02020603050405020304" pitchFamily="18" charset="0"/>
                        </a:rPr>
                        <a:t>Mohammedbaqer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Qazzaz,Hayder</a:t>
                      </a:r>
                      <a:r>
                        <a:rPr lang="en-IN" dirty="0">
                          <a:latin typeface="Times New Roman" panose="02020603050405020304" pitchFamily="18" charset="0"/>
                          <a:cs typeface="Times New Roman" panose="02020603050405020304" pitchFamily="18" charset="0"/>
                        </a:rPr>
                        <a:t> Ali </a:t>
                      </a:r>
                      <a:r>
                        <a:rPr lang="en-IN" dirty="0" err="1">
                          <a:latin typeface="Times New Roman" panose="02020603050405020304" pitchFamily="18" charset="0"/>
                          <a:cs typeface="Times New Roman" panose="02020603050405020304" pitchFamily="18" charset="0"/>
                        </a:rPr>
                        <a:t>Alsabbagh</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A literature survey on grayscale image coloring methods, covering traditional algorithms, deep learning approaches like CNNs, GANs, and colorization techniques for enhancing image realism and detail.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2593640"/>
                  </a:ext>
                </a:extLst>
              </a:tr>
              <a:tr h="1538740">
                <a:tc>
                  <a:txBody>
                    <a:bodyPr/>
                    <a:lstStyle/>
                    <a:p>
                      <a:pPr algn="ctr"/>
                      <a:r>
                        <a:rPr lang="en-US" dirty="0"/>
                        <a:t>5</a:t>
                      </a:r>
                      <a:endParaRPr lang="en-IN" dirty="0"/>
                    </a:p>
                  </a:txBody>
                  <a:tcPr/>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Colorization of Grayscale Images using Deep Learning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International Journal of Computer Science and Engineering (IJCSE) ISSN(P): 2278–9960; ISSN(E): 2278–9979 Vol. 9, Issue 3, Apr–May 2020</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Apurva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Pavaskar,Saurabh</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Dawkhar,Diksha</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kamble,Praneet</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Mugdiya</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S.F.Sayyad</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literature survey on grayscale image colorization using deep learning, focusing on CNNs, GANs, and autoencoders for realistic and automatic colorization techniques</a:t>
                      </a:r>
                      <a:r>
                        <a:rPr lang="en-US" dirty="0"/>
                        <a:t>.</a:t>
                      </a:r>
                    </a:p>
                  </a:txBody>
                  <a:tcPr/>
                </a:tc>
                <a:extLst>
                  <a:ext uri="{0D108BD9-81ED-4DB2-BD59-A6C34878D82A}">
                    <a16:rowId xmlns:a16="http://schemas.microsoft.com/office/drawing/2014/main" val="3748524753"/>
                  </a:ext>
                </a:extLst>
              </a:tr>
            </a:tbl>
          </a:graphicData>
        </a:graphic>
      </p:graphicFrame>
    </p:spTree>
    <p:extLst>
      <p:ext uri="{BB962C8B-B14F-4D97-AF65-F5344CB8AC3E}">
        <p14:creationId xmlns:p14="http://schemas.microsoft.com/office/powerpoint/2010/main" val="274620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D9C9-3859-4B84-5F26-B36501BA0466}"/>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PROPOSED SYSTEM</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F0CD555-F854-B52E-78DE-DE9484CC683D}"/>
              </a:ext>
            </a:extLst>
          </p:cNvPr>
          <p:cNvSpPr>
            <a:spLocks noGrp="1"/>
          </p:cNvSpPr>
          <p:nvPr>
            <p:ph type="dt" idx="10"/>
          </p:nvPr>
        </p:nvSpPr>
        <p:spPr/>
        <p:txBody>
          <a:bodyPr/>
          <a:lstStyle/>
          <a:p>
            <a:fld id="{4170C527-85B3-4B39-AE3A-E354D2526CB3}" type="datetime1">
              <a:rPr lang="en-US" smtClean="0"/>
              <a:t>11/12/2024</a:t>
            </a:fld>
            <a:endParaRPr lang="en-US"/>
          </a:p>
        </p:txBody>
      </p:sp>
      <p:sp>
        <p:nvSpPr>
          <p:cNvPr id="5" name="Slide Number Placeholder 4">
            <a:extLst>
              <a:ext uri="{FF2B5EF4-FFF2-40B4-BE49-F238E27FC236}">
                <a16:creationId xmlns:a16="http://schemas.microsoft.com/office/drawing/2014/main" id="{24FE963A-392C-110B-70EA-CA6EA640D8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
        <p:nvSpPr>
          <p:cNvPr id="7" name="TextBox 6">
            <a:extLst>
              <a:ext uri="{FF2B5EF4-FFF2-40B4-BE49-F238E27FC236}">
                <a16:creationId xmlns:a16="http://schemas.microsoft.com/office/drawing/2014/main" id="{D302FC8A-BF7F-73DB-FEBC-299D4AA8A8E1}"/>
              </a:ext>
            </a:extLst>
          </p:cNvPr>
          <p:cNvSpPr txBox="1"/>
          <p:nvPr/>
        </p:nvSpPr>
        <p:spPr>
          <a:xfrm>
            <a:off x="1388662" y="1943100"/>
            <a:ext cx="9947820" cy="3268652"/>
          </a:xfrm>
          <a:prstGeom prst="rect">
            <a:avLst/>
          </a:prstGeom>
          <a:noFill/>
        </p:spPr>
        <p:txBody>
          <a:bodyPr wrap="square">
            <a:spAutoFit/>
          </a:bodyPr>
          <a:lstStyle/>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The system uses deep learning, specifically U-Net and GAN-based models, to automate the colorization of black-and-white images with minimal human input. It leverages efficient training techniques, including small datasets, loss functions like L2, perceptual, and adversarial loss, to produce high-quality results in a short time. Built with </a:t>
            </a:r>
            <a:r>
              <a:rPr lang="en-US" sz="2000" dirty="0" err="1">
                <a:solidFill>
                  <a:schemeClr val="tx1"/>
                </a:solidFill>
                <a:latin typeface="Times New Roman" panose="02020603050405020304" pitchFamily="18" charset="0"/>
                <a:cs typeface="Times New Roman" panose="02020603050405020304" pitchFamily="18" charset="0"/>
              </a:rPr>
              <a:t>PyTorch</a:t>
            </a:r>
            <a:r>
              <a:rPr lang="en-US" sz="2000" dirty="0">
                <a:solidFill>
                  <a:schemeClr val="tx1"/>
                </a:solidFill>
                <a:latin typeface="Times New Roman" panose="02020603050405020304" pitchFamily="18" charset="0"/>
                <a:cs typeface="Times New Roman" panose="02020603050405020304" pitchFamily="18" charset="0"/>
              </a:rPr>
              <a:t>, the system handles preprocessing, training, and post-processing, offering scalable and accurate colorization with potential for future improvements, such as user-defined color palettes and better handling of complex lighting conditions.</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2E65F814-3D73-F8B2-9824-FDF502D48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264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0F44CC30-EB11-96C3-084F-F637D6646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27926"/>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920949375"/>
      </p:ext>
    </p:extLst>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TotalTime>
  <Words>1159</Words>
  <Application>Microsoft Office PowerPoint</Application>
  <PresentationFormat>Widescreen</PresentationFormat>
  <Paragraphs>144</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Times New Roman</vt:lpstr>
      <vt:lpstr>Wingdings</vt:lpstr>
      <vt:lpstr>Arial</vt:lpstr>
      <vt:lpstr>Noto Sans Symbols</vt:lpstr>
      <vt:lpstr>Century Gothic</vt:lpstr>
      <vt:lpstr>Calibri</vt:lpstr>
      <vt:lpstr>Ion</vt:lpstr>
      <vt:lpstr>K.RAMAKRISHNAN COLLEGE OF TECHNOLOGY (AUTONOMOUS), TRICHY </vt:lpstr>
      <vt:lpstr>PRESENTATION OVERVIEW</vt:lpstr>
      <vt:lpstr>INTRODUCTION</vt:lpstr>
      <vt:lpstr>OBJECTIVE</vt:lpstr>
      <vt:lpstr>   ABSTRACT</vt:lpstr>
      <vt:lpstr>EXISTING SYSTEM</vt:lpstr>
      <vt:lpstr>LITERATURE SURVEY</vt:lpstr>
      <vt:lpstr>LITERATURE SURVEY</vt:lpstr>
      <vt:lpstr>                          PROPOSED SYSTEM</vt:lpstr>
      <vt:lpstr>                                      Advantage of proposed system</vt:lpstr>
      <vt:lpstr>PowerPoint Presentation</vt:lpstr>
      <vt:lpstr>ARCHITECTURE</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4</dc:title>
  <dc:creator>Rahini</dc:creator>
  <cp:lastModifiedBy>Athish MA</cp:lastModifiedBy>
  <cp:revision>75</cp:revision>
  <dcterms:created xsi:type="dcterms:W3CDTF">2024-02-06T09:37:00Z</dcterms:created>
  <dcterms:modified xsi:type="dcterms:W3CDTF">2024-11-12T13:36:46Z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49F7CAB07F0746DF982BF93406825009_12</vt:lpwstr>
  </property>
  <property fmtid="{D5CDD505-2E9C-101B-9397-08002B2CF9AE}" pid="3" name="KSOProductBuildVer">
    <vt:lpwstr>1033-12.2.0.13431</vt:lpwstr>
  </property>
</Properties>
</file>