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Quicksand" charset="1" panose="00000000000000000000"/>
      <p:regular r:id="rId10"/>
    </p:embeddedFont>
    <p:embeddedFont>
      <p:font typeface="Quicksand Bold" charset="1" panose="00000000000000000000"/>
      <p:regular r:id="rId11"/>
    </p:embeddedFont>
    <p:embeddedFont>
      <p:font typeface="Quicksand Light" charset="1" panose="00000000000000000000"/>
      <p:regular r:id="rId12"/>
    </p:embeddedFont>
    <p:embeddedFont>
      <p:font typeface="Quicksand Medium" charset="1" panose="00000000000000000000"/>
      <p:regular r:id="rId13"/>
    </p:embeddedFont>
    <p:embeddedFont>
      <p:font typeface="Quicksand Semi-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1288626" cy="10287000"/>
            <a:chOff x="0" y="0"/>
            <a:chExt cx="339391" cy="2709333"/>
          </a:xfrm>
        </p:grpSpPr>
        <p:sp>
          <p:nvSpPr>
            <p:cNvPr name="Freeform 4" id="4"/>
            <p:cNvSpPr/>
            <p:nvPr/>
          </p:nvSpPr>
          <p:spPr>
            <a:xfrm flipH="false" flipV="false" rot="0">
              <a:off x="0" y="0"/>
              <a:ext cx="339391" cy="2709333"/>
            </a:xfrm>
            <a:custGeom>
              <a:avLst/>
              <a:gdLst/>
              <a:ahLst/>
              <a:cxnLst/>
              <a:rect r="r" b="b" t="t" l="l"/>
              <a:pathLst>
                <a:path h="2709333" w="339391">
                  <a:moveTo>
                    <a:pt x="0" y="0"/>
                  </a:moveTo>
                  <a:lnTo>
                    <a:pt x="339391" y="0"/>
                  </a:lnTo>
                  <a:lnTo>
                    <a:pt x="339391" y="2709333"/>
                  </a:lnTo>
                  <a:lnTo>
                    <a:pt x="0" y="2709333"/>
                  </a:lnTo>
                  <a:close/>
                </a:path>
              </a:pathLst>
            </a:custGeom>
            <a:solidFill>
              <a:srgbClr val="593C8F"/>
            </a:solidFill>
          </p:spPr>
        </p:sp>
        <p:sp>
          <p:nvSpPr>
            <p:cNvPr name="TextBox 5" id="5"/>
            <p:cNvSpPr txBox="true"/>
            <p:nvPr/>
          </p:nvSpPr>
          <p:spPr>
            <a:xfrm>
              <a:off x="0" y="-38100"/>
              <a:ext cx="339391"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097621" y="221429"/>
            <a:ext cx="2991642" cy="2959006"/>
          </a:xfrm>
          <a:custGeom>
            <a:avLst/>
            <a:gdLst/>
            <a:ahLst/>
            <a:cxnLst/>
            <a:rect r="r" b="b" t="t" l="l"/>
            <a:pathLst>
              <a:path h="2959006" w="2991642">
                <a:moveTo>
                  <a:pt x="0" y="0"/>
                </a:moveTo>
                <a:lnTo>
                  <a:pt x="2991642" y="0"/>
                </a:lnTo>
                <a:lnTo>
                  <a:pt x="2991642" y="2959006"/>
                </a:lnTo>
                <a:lnTo>
                  <a:pt x="0" y="2959006"/>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745492" y="1586632"/>
            <a:ext cx="15128857" cy="4983480"/>
          </a:xfrm>
          <a:prstGeom prst="rect">
            <a:avLst/>
          </a:prstGeom>
        </p:spPr>
        <p:txBody>
          <a:bodyPr anchor="t" rtlCol="false" tIns="0" lIns="0" bIns="0" rIns="0">
            <a:spAutoFit/>
          </a:bodyPr>
          <a:lstStyle/>
          <a:p>
            <a:pPr algn="just">
              <a:lnSpc>
                <a:spcPts val="6659"/>
              </a:lnSpc>
            </a:pPr>
            <a:r>
              <a:rPr lang="en-US" sz="4500">
                <a:solidFill>
                  <a:srgbClr val="4B4747"/>
                </a:solidFill>
                <a:latin typeface="Quicksand Medium"/>
              </a:rPr>
              <a:t>NAME : B.S.ATHISH</a:t>
            </a:r>
          </a:p>
          <a:p>
            <a:pPr algn="just">
              <a:lnSpc>
                <a:spcPts val="6659"/>
              </a:lnSpc>
            </a:pPr>
            <a:r>
              <a:rPr lang="en-US" sz="4500">
                <a:solidFill>
                  <a:srgbClr val="4B4747"/>
                </a:solidFill>
                <a:latin typeface="Quicksand Medium"/>
              </a:rPr>
              <a:t>COLLEGE : PANIMALAR INSTITUTE OF TECHNOLOGY</a:t>
            </a:r>
          </a:p>
          <a:p>
            <a:pPr algn="just">
              <a:lnSpc>
                <a:spcPts val="6659"/>
              </a:lnSpc>
            </a:pPr>
            <a:r>
              <a:rPr lang="en-US" sz="4500">
                <a:solidFill>
                  <a:srgbClr val="4B4747"/>
                </a:solidFill>
                <a:latin typeface="Quicksand Medium"/>
              </a:rPr>
              <a:t>DEGREE : B.E</a:t>
            </a:r>
          </a:p>
          <a:p>
            <a:pPr algn="just">
              <a:lnSpc>
                <a:spcPts val="6659"/>
              </a:lnSpc>
            </a:pPr>
            <a:r>
              <a:rPr lang="en-US" sz="4500">
                <a:solidFill>
                  <a:srgbClr val="4B4747"/>
                </a:solidFill>
                <a:latin typeface="Quicksand Medium"/>
              </a:rPr>
              <a:t>BRANCH : COMPUTER SCIENCE &amp; ENGINEERING</a:t>
            </a:r>
          </a:p>
          <a:p>
            <a:pPr algn="just">
              <a:lnSpc>
                <a:spcPts val="6659"/>
              </a:lnSpc>
            </a:pPr>
            <a:r>
              <a:rPr lang="en-US" sz="4500">
                <a:solidFill>
                  <a:srgbClr val="4B4747"/>
                </a:solidFill>
                <a:latin typeface="Quicksand Medium"/>
              </a:rPr>
              <a:t>EMAIL : bsathish.1464.2@gmail.com</a:t>
            </a:r>
          </a:p>
          <a:p>
            <a:pPr algn="just">
              <a:lnSpc>
                <a:spcPts val="6659"/>
              </a:lnSpc>
            </a:pPr>
            <a:r>
              <a:rPr lang="en-US" sz="4500">
                <a:solidFill>
                  <a:srgbClr val="4B4747"/>
                </a:solidFill>
                <a:latin typeface="Quicksand Medium"/>
              </a:rPr>
              <a:t>NM ID : au211521104018</a:t>
            </a:r>
          </a:p>
        </p:txBody>
      </p:sp>
      <p:sp>
        <p:nvSpPr>
          <p:cNvPr name="TextBox 8" id="8"/>
          <p:cNvSpPr txBox="true"/>
          <p:nvPr/>
        </p:nvSpPr>
        <p:spPr>
          <a:xfrm rot="0">
            <a:off x="1579572" y="7784153"/>
            <a:ext cx="15128857" cy="896620"/>
          </a:xfrm>
          <a:prstGeom prst="rect">
            <a:avLst/>
          </a:prstGeom>
        </p:spPr>
        <p:txBody>
          <a:bodyPr anchor="t" rtlCol="false" tIns="0" lIns="0" bIns="0" rIns="0">
            <a:spAutoFit/>
          </a:bodyPr>
          <a:lstStyle/>
          <a:p>
            <a:pPr algn="ctr">
              <a:lnSpc>
                <a:spcPts val="7279"/>
              </a:lnSpc>
            </a:pPr>
            <a:r>
              <a:rPr lang="en-US" sz="5199" spc="-103">
                <a:solidFill>
                  <a:srgbClr val="AB1313"/>
                </a:solidFill>
                <a:latin typeface="Quicksand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86575" y="221429"/>
            <a:ext cx="2602687" cy="2574294"/>
          </a:xfrm>
          <a:custGeom>
            <a:avLst/>
            <a:gdLst/>
            <a:ahLst/>
            <a:cxnLst/>
            <a:rect r="r" b="b" t="t" l="l"/>
            <a:pathLst>
              <a:path h="2574294" w="2602687">
                <a:moveTo>
                  <a:pt x="0" y="0"/>
                </a:moveTo>
                <a:lnTo>
                  <a:pt x="2602688" y="0"/>
                </a:lnTo>
                <a:lnTo>
                  <a:pt x="2602688" y="2574295"/>
                </a:lnTo>
                <a:lnTo>
                  <a:pt x="0" y="2574295"/>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16280" cy="10287000"/>
            <a:chOff x="0" y="0"/>
            <a:chExt cx="346674" cy="2709333"/>
          </a:xfrm>
        </p:grpSpPr>
        <p:sp>
          <p:nvSpPr>
            <p:cNvPr name="Freeform 4" id="4"/>
            <p:cNvSpPr/>
            <p:nvPr/>
          </p:nvSpPr>
          <p:spPr>
            <a:xfrm flipH="false" flipV="false" rot="0">
              <a:off x="0" y="0"/>
              <a:ext cx="346674" cy="2709333"/>
            </a:xfrm>
            <a:custGeom>
              <a:avLst/>
              <a:gdLst/>
              <a:ahLst/>
              <a:cxnLst/>
              <a:rect r="r" b="b" t="t" l="l"/>
              <a:pathLst>
                <a:path h="2709333" w="346674">
                  <a:moveTo>
                    <a:pt x="0" y="0"/>
                  </a:moveTo>
                  <a:lnTo>
                    <a:pt x="346674" y="0"/>
                  </a:lnTo>
                  <a:lnTo>
                    <a:pt x="346674" y="2709333"/>
                  </a:lnTo>
                  <a:lnTo>
                    <a:pt x="0" y="2709333"/>
                  </a:lnTo>
                  <a:close/>
                </a:path>
              </a:pathLst>
            </a:custGeom>
            <a:solidFill>
              <a:srgbClr val="593C8F"/>
            </a:solidFill>
          </p:spPr>
        </p:sp>
        <p:sp>
          <p:nvSpPr>
            <p:cNvPr name="TextBox 5" id="5"/>
            <p:cNvSpPr txBox="true"/>
            <p:nvPr/>
          </p:nvSpPr>
          <p:spPr>
            <a:xfrm>
              <a:off x="0" y="-38100"/>
              <a:ext cx="346674"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942527" y="3129108"/>
            <a:ext cx="10060340" cy="5549900"/>
          </a:xfrm>
          <a:prstGeom prst="rect">
            <a:avLst/>
          </a:prstGeom>
        </p:spPr>
        <p:txBody>
          <a:bodyPr anchor="t" rtlCol="false" tIns="0" lIns="0" bIns="0" rIns="0">
            <a:spAutoFit/>
          </a:bodyPr>
          <a:lstStyle/>
          <a:p>
            <a:pPr algn="just">
              <a:lnSpc>
                <a:spcPts val="4900"/>
              </a:lnSpc>
            </a:pPr>
            <a:r>
              <a:rPr lang="en-US" sz="3500">
                <a:solidFill>
                  <a:srgbClr val="AB1313"/>
                </a:solidFill>
                <a:latin typeface="Quicksand Medium"/>
              </a:rPr>
              <a:t>         </a:t>
            </a:r>
            <a:r>
              <a:rPr lang="en-US" sz="3500">
                <a:solidFill>
                  <a:srgbClr val="000000"/>
                </a:solidFill>
                <a:latin typeface="Quicksand Medium"/>
              </a:rPr>
              <a:t> Generative Adversarial Networks (GANs) are the method for enriching training datasets with realistic synthetic images. This approach increases the quantity and quality of data which can be used to train machine learning models, that improves the models' generalization and performance on a variety of tasks, namely object recognition, picture segmentation, and classification. </a:t>
            </a:r>
          </a:p>
        </p:txBody>
      </p:sp>
      <p:sp>
        <p:nvSpPr>
          <p:cNvPr name="Freeform 7" id="7"/>
          <p:cNvSpPr/>
          <p:nvPr/>
        </p:nvSpPr>
        <p:spPr>
          <a:xfrm flipH="false" flipV="false" rot="0">
            <a:off x="13547049" y="3845797"/>
            <a:ext cx="4242178" cy="4183197"/>
          </a:xfrm>
          <a:custGeom>
            <a:avLst/>
            <a:gdLst/>
            <a:ahLst/>
            <a:cxnLst/>
            <a:rect r="r" b="b" t="t" l="l"/>
            <a:pathLst>
              <a:path h="4183197" w="4242178">
                <a:moveTo>
                  <a:pt x="0" y="0"/>
                </a:moveTo>
                <a:lnTo>
                  <a:pt x="4242177" y="0"/>
                </a:lnTo>
                <a:lnTo>
                  <a:pt x="4242177" y="4183197"/>
                </a:lnTo>
                <a:lnTo>
                  <a:pt x="0" y="4183197"/>
                </a:lnTo>
                <a:lnTo>
                  <a:pt x="0" y="0"/>
                </a:lnTo>
                <a:close/>
              </a:path>
            </a:pathLst>
          </a:custGeom>
          <a:blipFill>
            <a:blip r:embed="rId4"/>
            <a:stretch>
              <a:fillRect l="-9639" t="0" r="-7010" b="0"/>
            </a:stretch>
          </a:blipFill>
        </p:spPr>
      </p:sp>
      <p:sp>
        <p:nvSpPr>
          <p:cNvPr name="TextBox 8" id="8"/>
          <p:cNvSpPr txBox="true"/>
          <p:nvPr/>
        </p:nvSpPr>
        <p:spPr>
          <a:xfrm rot="0">
            <a:off x="2658056" y="1113805"/>
            <a:ext cx="9487554"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58314" y="221429"/>
            <a:ext cx="2630949" cy="2602248"/>
          </a:xfrm>
          <a:custGeom>
            <a:avLst/>
            <a:gdLst/>
            <a:ahLst/>
            <a:cxnLst/>
            <a:rect r="r" b="b" t="t" l="l"/>
            <a:pathLst>
              <a:path h="2602248" w="2630949">
                <a:moveTo>
                  <a:pt x="0" y="0"/>
                </a:moveTo>
                <a:lnTo>
                  <a:pt x="2630949" y="0"/>
                </a:lnTo>
                <a:lnTo>
                  <a:pt x="2630949" y="2602248"/>
                </a:lnTo>
                <a:lnTo>
                  <a:pt x="0" y="2602248"/>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028700" cy="10287000"/>
            <a:chOff x="0" y="0"/>
            <a:chExt cx="270933" cy="2709333"/>
          </a:xfrm>
        </p:grpSpPr>
        <p:sp>
          <p:nvSpPr>
            <p:cNvPr name="Freeform 4" id="4"/>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593C8F"/>
            </a:solidFill>
          </p:spPr>
        </p:sp>
        <p:sp>
          <p:nvSpPr>
            <p:cNvPr name="TextBox 5" id="5"/>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860251" y="4524687"/>
            <a:ext cx="5231182" cy="4733613"/>
          </a:xfrm>
          <a:custGeom>
            <a:avLst/>
            <a:gdLst/>
            <a:ahLst/>
            <a:cxnLst/>
            <a:rect r="r" b="b" t="t" l="l"/>
            <a:pathLst>
              <a:path h="4733613" w="5231182">
                <a:moveTo>
                  <a:pt x="0" y="0"/>
                </a:moveTo>
                <a:lnTo>
                  <a:pt x="5231181" y="0"/>
                </a:lnTo>
                <a:lnTo>
                  <a:pt x="5231181" y="4733613"/>
                </a:lnTo>
                <a:lnTo>
                  <a:pt x="0" y="4733613"/>
                </a:lnTo>
                <a:lnTo>
                  <a:pt x="0" y="0"/>
                </a:lnTo>
                <a:close/>
              </a:path>
            </a:pathLst>
          </a:custGeom>
          <a:blipFill>
            <a:blip r:embed="rId4"/>
            <a:stretch>
              <a:fillRect l="-75652" t="-7420" r="0" b="0"/>
            </a:stretch>
          </a:blipFill>
        </p:spPr>
      </p:sp>
      <p:sp>
        <p:nvSpPr>
          <p:cNvPr name="TextBox 7" id="7"/>
          <p:cNvSpPr txBox="true"/>
          <p:nvPr/>
        </p:nvSpPr>
        <p:spPr>
          <a:xfrm rot="0">
            <a:off x="2323874" y="923925"/>
            <a:ext cx="9072753" cy="863600"/>
          </a:xfrm>
          <a:prstGeom prst="rect">
            <a:avLst/>
          </a:prstGeom>
        </p:spPr>
        <p:txBody>
          <a:bodyPr anchor="t" rtlCol="false" tIns="0" lIns="0" bIns="0" rIns="0">
            <a:spAutoFit/>
          </a:bodyPr>
          <a:lstStyle/>
          <a:p>
            <a:pPr>
              <a:lnSpc>
                <a:spcPts val="7000"/>
              </a:lnSpc>
            </a:pPr>
            <a:r>
              <a:rPr lang="en-US" sz="5000">
                <a:solidFill>
                  <a:srgbClr val="AB1313"/>
                </a:solidFill>
                <a:latin typeface="Quicksand Medium"/>
              </a:rPr>
              <a:t>PROJECT TITLE</a:t>
            </a:r>
          </a:p>
        </p:txBody>
      </p:sp>
      <p:sp>
        <p:nvSpPr>
          <p:cNvPr name="TextBox 8" id="8"/>
          <p:cNvSpPr txBox="true"/>
          <p:nvPr/>
        </p:nvSpPr>
        <p:spPr>
          <a:xfrm rot="0">
            <a:off x="2841772" y="2955942"/>
            <a:ext cx="13268139" cy="896620"/>
          </a:xfrm>
          <a:prstGeom prst="rect">
            <a:avLst/>
          </a:prstGeom>
        </p:spPr>
        <p:txBody>
          <a:bodyPr anchor="t" rtlCol="false" tIns="0" lIns="0" bIns="0" rIns="0">
            <a:spAutoFit/>
          </a:bodyPr>
          <a:lstStyle/>
          <a:p>
            <a:pPr algn="ctr">
              <a:lnSpc>
                <a:spcPts val="7279"/>
              </a:lnSpc>
            </a:pPr>
            <a:r>
              <a:rPr lang="en-US" sz="5199" spc="-103">
                <a:solidFill>
                  <a:srgbClr val="146B1D"/>
                </a:solidFill>
                <a:latin typeface="Quicksand Bold"/>
              </a:rPr>
              <a:t>IMAGE AUGMENTATION USING 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74274" y="221429"/>
            <a:ext cx="2614988" cy="2586461"/>
          </a:xfrm>
          <a:custGeom>
            <a:avLst/>
            <a:gdLst/>
            <a:ahLst/>
            <a:cxnLst/>
            <a:rect r="r" b="b" t="t" l="l"/>
            <a:pathLst>
              <a:path h="2586461" w="2614988">
                <a:moveTo>
                  <a:pt x="0" y="0"/>
                </a:moveTo>
                <a:lnTo>
                  <a:pt x="2614989" y="0"/>
                </a:lnTo>
                <a:lnTo>
                  <a:pt x="2614989" y="2586461"/>
                </a:lnTo>
                <a:lnTo>
                  <a:pt x="0" y="2586461"/>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288626" cy="10287000"/>
            <a:chOff x="0" y="0"/>
            <a:chExt cx="339391" cy="2709333"/>
          </a:xfrm>
        </p:grpSpPr>
        <p:sp>
          <p:nvSpPr>
            <p:cNvPr name="Freeform 4" id="4"/>
            <p:cNvSpPr/>
            <p:nvPr/>
          </p:nvSpPr>
          <p:spPr>
            <a:xfrm flipH="false" flipV="false" rot="0">
              <a:off x="0" y="0"/>
              <a:ext cx="339391" cy="2709333"/>
            </a:xfrm>
            <a:custGeom>
              <a:avLst/>
              <a:gdLst/>
              <a:ahLst/>
              <a:cxnLst/>
              <a:rect r="r" b="b" t="t" l="l"/>
              <a:pathLst>
                <a:path h="2709333" w="339391">
                  <a:moveTo>
                    <a:pt x="0" y="0"/>
                  </a:moveTo>
                  <a:lnTo>
                    <a:pt x="339391" y="0"/>
                  </a:lnTo>
                  <a:lnTo>
                    <a:pt x="339391" y="2709333"/>
                  </a:lnTo>
                  <a:lnTo>
                    <a:pt x="0" y="2709333"/>
                  </a:lnTo>
                  <a:close/>
                </a:path>
              </a:pathLst>
            </a:custGeom>
            <a:solidFill>
              <a:srgbClr val="593C8F"/>
            </a:solidFill>
          </p:spPr>
        </p:sp>
        <p:sp>
          <p:nvSpPr>
            <p:cNvPr name="TextBox 5" id="5"/>
            <p:cNvSpPr txBox="true"/>
            <p:nvPr/>
          </p:nvSpPr>
          <p:spPr>
            <a:xfrm>
              <a:off x="0" y="-38100"/>
              <a:ext cx="339391"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85709" y="923925"/>
            <a:ext cx="9349287"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AGENDA</a:t>
            </a:r>
          </a:p>
        </p:txBody>
      </p:sp>
      <p:sp>
        <p:nvSpPr>
          <p:cNvPr name="TextBox 7" id="7"/>
          <p:cNvSpPr txBox="true"/>
          <p:nvPr/>
        </p:nvSpPr>
        <p:spPr>
          <a:xfrm rot="0">
            <a:off x="3671375" y="2308545"/>
            <a:ext cx="12957470" cy="7258050"/>
          </a:xfrm>
          <a:prstGeom prst="rect">
            <a:avLst/>
          </a:prstGeom>
        </p:spPr>
        <p:txBody>
          <a:bodyPr anchor="t" rtlCol="false" tIns="0" lIns="0" bIns="0" rIns="0">
            <a:spAutoFit/>
          </a:bodyPr>
          <a:lstStyle/>
          <a:p>
            <a:pPr>
              <a:lnSpc>
                <a:spcPts val="7200"/>
              </a:lnSpc>
            </a:pPr>
            <a:r>
              <a:rPr lang="en-US" sz="4500">
                <a:solidFill>
                  <a:srgbClr val="3B3636"/>
                </a:solidFill>
                <a:latin typeface="Quicksand Medium"/>
              </a:rPr>
              <a:t>PROBLEM STATEMENT</a:t>
            </a:r>
          </a:p>
          <a:p>
            <a:pPr>
              <a:lnSpc>
                <a:spcPts val="7200"/>
              </a:lnSpc>
            </a:pPr>
            <a:r>
              <a:rPr lang="en-US" sz="4500">
                <a:solidFill>
                  <a:srgbClr val="3B3636"/>
                </a:solidFill>
                <a:latin typeface="Quicksand Medium"/>
              </a:rPr>
              <a:t>PROJECT OVERVIEW</a:t>
            </a:r>
          </a:p>
          <a:p>
            <a:pPr>
              <a:lnSpc>
                <a:spcPts val="7200"/>
              </a:lnSpc>
            </a:pPr>
            <a:r>
              <a:rPr lang="en-US" sz="4500">
                <a:solidFill>
                  <a:srgbClr val="3B3636"/>
                </a:solidFill>
                <a:latin typeface="Quicksand Medium"/>
              </a:rPr>
              <a:t>WHO ARE THE END USERS?</a:t>
            </a:r>
          </a:p>
          <a:p>
            <a:pPr>
              <a:lnSpc>
                <a:spcPts val="7200"/>
              </a:lnSpc>
            </a:pPr>
            <a:r>
              <a:rPr lang="en-US" sz="4500">
                <a:solidFill>
                  <a:srgbClr val="3B3636"/>
                </a:solidFill>
                <a:latin typeface="Quicksand Medium"/>
              </a:rPr>
              <a:t>YPUR SOLUTION &amp; ITS VALUE PROPOSITION</a:t>
            </a:r>
          </a:p>
          <a:p>
            <a:pPr>
              <a:lnSpc>
                <a:spcPts val="7200"/>
              </a:lnSpc>
            </a:pPr>
            <a:r>
              <a:rPr lang="en-US" sz="4500">
                <a:solidFill>
                  <a:srgbClr val="3B3636"/>
                </a:solidFill>
                <a:latin typeface="Quicksand Medium"/>
              </a:rPr>
              <a:t>THE WOW IN YOUR SOLUTION</a:t>
            </a:r>
          </a:p>
          <a:p>
            <a:pPr>
              <a:lnSpc>
                <a:spcPts val="7200"/>
              </a:lnSpc>
            </a:pPr>
            <a:r>
              <a:rPr lang="en-US" sz="4500">
                <a:solidFill>
                  <a:srgbClr val="3B3636"/>
                </a:solidFill>
                <a:latin typeface="Quicksand Medium"/>
              </a:rPr>
              <a:t>MODELLING</a:t>
            </a:r>
          </a:p>
          <a:p>
            <a:pPr>
              <a:lnSpc>
                <a:spcPts val="7200"/>
              </a:lnSpc>
            </a:pPr>
            <a:r>
              <a:rPr lang="en-US" sz="4500">
                <a:solidFill>
                  <a:srgbClr val="3B3636"/>
                </a:solidFill>
                <a:latin typeface="Quicksand Medium"/>
              </a:rPr>
              <a:t>RESULT</a:t>
            </a:r>
          </a:p>
          <a:p>
            <a:pPr algn="ctr">
              <a:lnSpc>
                <a:spcPts val="7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54259" y="221429"/>
            <a:ext cx="2635004" cy="2606258"/>
          </a:xfrm>
          <a:custGeom>
            <a:avLst/>
            <a:gdLst/>
            <a:ahLst/>
            <a:cxnLst/>
            <a:rect r="r" b="b" t="t" l="l"/>
            <a:pathLst>
              <a:path h="2606258" w="2635004">
                <a:moveTo>
                  <a:pt x="0" y="0"/>
                </a:moveTo>
                <a:lnTo>
                  <a:pt x="2635004" y="0"/>
                </a:lnTo>
                <a:lnTo>
                  <a:pt x="2635004" y="2606259"/>
                </a:lnTo>
                <a:lnTo>
                  <a:pt x="0" y="2606259"/>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43933" cy="10287000"/>
            <a:chOff x="0" y="0"/>
            <a:chExt cx="353958" cy="2709333"/>
          </a:xfrm>
        </p:grpSpPr>
        <p:sp>
          <p:nvSpPr>
            <p:cNvPr name="Freeform 4" id="4"/>
            <p:cNvSpPr/>
            <p:nvPr/>
          </p:nvSpPr>
          <p:spPr>
            <a:xfrm flipH="false" flipV="false" rot="0">
              <a:off x="0" y="0"/>
              <a:ext cx="353958" cy="2709333"/>
            </a:xfrm>
            <a:custGeom>
              <a:avLst/>
              <a:gdLst/>
              <a:ahLst/>
              <a:cxnLst/>
              <a:rect r="r" b="b" t="t" l="l"/>
              <a:pathLst>
                <a:path h="2709333" w="353958">
                  <a:moveTo>
                    <a:pt x="0" y="0"/>
                  </a:moveTo>
                  <a:lnTo>
                    <a:pt x="353958" y="0"/>
                  </a:lnTo>
                  <a:lnTo>
                    <a:pt x="353958" y="2709333"/>
                  </a:lnTo>
                  <a:lnTo>
                    <a:pt x="0" y="2709333"/>
                  </a:lnTo>
                  <a:close/>
                </a:path>
              </a:pathLst>
            </a:custGeom>
            <a:solidFill>
              <a:srgbClr val="593C8F"/>
            </a:solidFill>
          </p:spPr>
        </p:sp>
        <p:sp>
          <p:nvSpPr>
            <p:cNvPr name="TextBox 5" id="5"/>
            <p:cNvSpPr txBox="true"/>
            <p:nvPr/>
          </p:nvSpPr>
          <p:spPr>
            <a:xfrm>
              <a:off x="0" y="-38100"/>
              <a:ext cx="35395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85709" y="1174739"/>
            <a:ext cx="10090999"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PROBLEM STATEMENT</a:t>
            </a:r>
          </a:p>
        </p:txBody>
      </p:sp>
      <p:sp>
        <p:nvSpPr>
          <p:cNvPr name="TextBox 7" id="7"/>
          <p:cNvSpPr txBox="true"/>
          <p:nvPr/>
        </p:nvSpPr>
        <p:spPr>
          <a:xfrm rot="0">
            <a:off x="2419337" y="2761013"/>
            <a:ext cx="11204466" cy="6788150"/>
          </a:xfrm>
          <a:prstGeom prst="rect">
            <a:avLst/>
          </a:prstGeom>
        </p:spPr>
        <p:txBody>
          <a:bodyPr anchor="t" rtlCol="false" tIns="0" lIns="0" bIns="0" rIns="0">
            <a:spAutoFit/>
          </a:bodyPr>
          <a:lstStyle/>
          <a:p>
            <a:pPr algn="just">
              <a:lnSpc>
                <a:spcPts val="4900"/>
              </a:lnSpc>
            </a:pPr>
            <a:r>
              <a:rPr lang="en-US" sz="3500">
                <a:solidFill>
                  <a:srgbClr val="AB1313"/>
                </a:solidFill>
                <a:latin typeface="Quicksand Medium"/>
              </a:rPr>
              <a:t>         </a:t>
            </a:r>
            <a:r>
              <a:rPr lang="en-US" sz="3500">
                <a:solidFill>
                  <a:srgbClr val="000000"/>
                </a:solidFill>
                <a:latin typeface="Quicksand Medium"/>
              </a:rPr>
              <a:t> By generating realistic images that closely replicate the distribution of the original dataset, Generative Adversarial Networks, or GANs, use the data for image augmentation, thereby improving both model training and generalization. This approach enhances the performance of machine learning models in tasks such as object detection, segmentation, and picture classification by overcoming the limitations of conventional augmentation methods.</a:t>
            </a:r>
          </a:p>
          <a:p>
            <a:pPr algn="ctr">
              <a:lnSpc>
                <a:spcPts val="4900"/>
              </a:lnSpc>
            </a:pPr>
          </a:p>
        </p:txBody>
      </p:sp>
      <p:sp>
        <p:nvSpPr>
          <p:cNvPr name="Freeform 8" id="8"/>
          <p:cNvSpPr/>
          <p:nvPr/>
        </p:nvSpPr>
        <p:spPr>
          <a:xfrm flipH="false" flipV="false" rot="0">
            <a:off x="14314165" y="3934965"/>
            <a:ext cx="3176015" cy="3504254"/>
          </a:xfrm>
          <a:custGeom>
            <a:avLst/>
            <a:gdLst/>
            <a:ahLst/>
            <a:cxnLst/>
            <a:rect r="r" b="b" t="t" l="l"/>
            <a:pathLst>
              <a:path h="3504254" w="3176015">
                <a:moveTo>
                  <a:pt x="0" y="0"/>
                </a:moveTo>
                <a:lnTo>
                  <a:pt x="3176016" y="0"/>
                </a:lnTo>
                <a:lnTo>
                  <a:pt x="3176016" y="3504254"/>
                </a:lnTo>
                <a:lnTo>
                  <a:pt x="0" y="3504254"/>
                </a:lnTo>
                <a:lnTo>
                  <a:pt x="0" y="0"/>
                </a:lnTo>
                <a:close/>
              </a:path>
            </a:pathLst>
          </a:custGeom>
          <a:blipFill>
            <a:blip r:embed="rId4"/>
            <a:stretch>
              <a:fillRect l="-2144" t="0" r="-2144" b="-12993"/>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87338" y="221429"/>
            <a:ext cx="2601925" cy="2573540"/>
          </a:xfrm>
          <a:custGeom>
            <a:avLst/>
            <a:gdLst/>
            <a:ahLst/>
            <a:cxnLst/>
            <a:rect r="r" b="b" t="t" l="l"/>
            <a:pathLst>
              <a:path h="2573540" w="2601925">
                <a:moveTo>
                  <a:pt x="0" y="0"/>
                </a:moveTo>
                <a:lnTo>
                  <a:pt x="2601925" y="0"/>
                </a:lnTo>
                <a:lnTo>
                  <a:pt x="2601925" y="2573540"/>
                </a:lnTo>
                <a:lnTo>
                  <a:pt x="0" y="2573540"/>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71586" cy="10287000"/>
            <a:chOff x="0" y="0"/>
            <a:chExt cx="361241" cy="2709333"/>
          </a:xfrm>
        </p:grpSpPr>
        <p:sp>
          <p:nvSpPr>
            <p:cNvPr name="Freeform 4" id="4"/>
            <p:cNvSpPr/>
            <p:nvPr/>
          </p:nvSpPr>
          <p:spPr>
            <a:xfrm flipH="false" flipV="false" rot="0">
              <a:off x="0" y="0"/>
              <a:ext cx="361241" cy="2709333"/>
            </a:xfrm>
            <a:custGeom>
              <a:avLst/>
              <a:gdLst/>
              <a:ahLst/>
              <a:cxnLst/>
              <a:rect r="r" b="b" t="t" l="l"/>
              <a:pathLst>
                <a:path h="2709333" w="361241">
                  <a:moveTo>
                    <a:pt x="0" y="0"/>
                  </a:moveTo>
                  <a:lnTo>
                    <a:pt x="361241" y="0"/>
                  </a:lnTo>
                  <a:lnTo>
                    <a:pt x="361241" y="2709333"/>
                  </a:lnTo>
                  <a:lnTo>
                    <a:pt x="0" y="2709333"/>
                  </a:lnTo>
                  <a:close/>
                </a:path>
              </a:pathLst>
            </a:custGeom>
            <a:solidFill>
              <a:srgbClr val="593C8F"/>
            </a:solidFill>
          </p:spPr>
        </p:sp>
        <p:sp>
          <p:nvSpPr>
            <p:cNvPr name="TextBox 5" id="5"/>
            <p:cNvSpPr txBox="true"/>
            <p:nvPr/>
          </p:nvSpPr>
          <p:spPr>
            <a:xfrm>
              <a:off x="0" y="-38100"/>
              <a:ext cx="361241"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713363" y="1168430"/>
            <a:ext cx="9819396"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PROJECT OVERVIEW</a:t>
            </a:r>
          </a:p>
        </p:txBody>
      </p:sp>
      <p:sp>
        <p:nvSpPr>
          <p:cNvPr name="TextBox 7" id="7"/>
          <p:cNvSpPr txBox="true"/>
          <p:nvPr/>
        </p:nvSpPr>
        <p:spPr>
          <a:xfrm rot="0">
            <a:off x="2713363" y="3404278"/>
            <a:ext cx="14080393" cy="4930775"/>
          </a:xfrm>
          <a:prstGeom prst="rect">
            <a:avLst/>
          </a:prstGeom>
        </p:spPr>
        <p:txBody>
          <a:bodyPr anchor="t" rtlCol="false" tIns="0" lIns="0" bIns="0" rIns="0">
            <a:spAutoFit/>
          </a:bodyPr>
          <a:lstStyle/>
          <a:p>
            <a:pPr algn="just">
              <a:lnSpc>
                <a:spcPts val="4900"/>
              </a:lnSpc>
            </a:pPr>
            <a:r>
              <a:rPr lang="en-US" sz="3500">
                <a:solidFill>
                  <a:srgbClr val="000000"/>
                </a:solidFill>
                <a:latin typeface="Quicksand Medium"/>
              </a:rPr>
              <a:t>        The intention of this project is to enhance images with the help of Generative Adversarial Networks (GANs). Synthetic images that almost differ from the original data but nevertheless strongly resemble it are produced by training a GAN model on a dataset. For tasks like object detection and image classification, the robustness and generalization abilities of machine learning models can be improved by this augmented dataset</a:t>
            </a:r>
          </a:p>
          <a:p>
            <a:pPr algn="just">
              <a:lnSpc>
                <a:spcPts val="49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62812" y="221429"/>
            <a:ext cx="2626451" cy="2597799"/>
          </a:xfrm>
          <a:custGeom>
            <a:avLst/>
            <a:gdLst/>
            <a:ahLst/>
            <a:cxnLst/>
            <a:rect r="r" b="b" t="t" l="l"/>
            <a:pathLst>
              <a:path h="2597799" w="2626451">
                <a:moveTo>
                  <a:pt x="0" y="0"/>
                </a:moveTo>
                <a:lnTo>
                  <a:pt x="2626451" y="0"/>
                </a:lnTo>
                <a:lnTo>
                  <a:pt x="2626451" y="2597799"/>
                </a:lnTo>
                <a:lnTo>
                  <a:pt x="0" y="2597799"/>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43933" cy="10287000"/>
            <a:chOff x="0" y="0"/>
            <a:chExt cx="353958" cy="2709333"/>
          </a:xfrm>
        </p:grpSpPr>
        <p:sp>
          <p:nvSpPr>
            <p:cNvPr name="Freeform 4" id="4"/>
            <p:cNvSpPr/>
            <p:nvPr/>
          </p:nvSpPr>
          <p:spPr>
            <a:xfrm flipH="false" flipV="false" rot="0">
              <a:off x="0" y="0"/>
              <a:ext cx="353958" cy="2709333"/>
            </a:xfrm>
            <a:custGeom>
              <a:avLst/>
              <a:gdLst/>
              <a:ahLst/>
              <a:cxnLst/>
              <a:rect r="r" b="b" t="t" l="l"/>
              <a:pathLst>
                <a:path h="2709333" w="353958">
                  <a:moveTo>
                    <a:pt x="0" y="0"/>
                  </a:moveTo>
                  <a:lnTo>
                    <a:pt x="353958" y="0"/>
                  </a:lnTo>
                  <a:lnTo>
                    <a:pt x="353958" y="2709333"/>
                  </a:lnTo>
                  <a:lnTo>
                    <a:pt x="0" y="2709333"/>
                  </a:lnTo>
                  <a:close/>
                </a:path>
              </a:pathLst>
            </a:custGeom>
            <a:solidFill>
              <a:srgbClr val="593C8F"/>
            </a:solidFill>
          </p:spPr>
        </p:sp>
        <p:sp>
          <p:nvSpPr>
            <p:cNvPr name="TextBox 5" id="5"/>
            <p:cNvSpPr txBox="true"/>
            <p:nvPr/>
          </p:nvSpPr>
          <p:spPr>
            <a:xfrm>
              <a:off x="0" y="-38100"/>
              <a:ext cx="35395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757123" y="3288705"/>
            <a:ext cx="11153831" cy="4876800"/>
          </a:xfrm>
          <a:prstGeom prst="rect">
            <a:avLst/>
          </a:prstGeom>
        </p:spPr>
        <p:txBody>
          <a:bodyPr anchor="t" rtlCol="false" tIns="0" lIns="0" bIns="0" rIns="0">
            <a:spAutoFit/>
          </a:bodyPr>
          <a:lstStyle/>
          <a:p>
            <a:pPr>
              <a:lnSpc>
                <a:spcPts val="6299"/>
              </a:lnSpc>
            </a:pPr>
            <a:r>
              <a:rPr lang="en-US" sz="4500">
                <a:solidFill>
                  <a:srgbClr val="000000"/>
                </a:solidFill>
                <a:latin typeface="Quicksand Medium"/>
              </a:rPr>
              <a:t>Graphic Designers and Artists</a:t>
            </a:r>
          </a:p>
          <a:p>
            <a:pPr>
              <a:lnSpc>
                <a:spcPts val="7200"/>
              </a:lnSpc>
            </a:pPr>
            <a:r>
              <a:rPr lang="en-US" sz="4500">
                <a:solidFill>
                  <a:srgbClr val="000000"/>
                </a:solidFill>
                <a:latin typeface="Quicksand Medium"/>
              </a:rPr>
              <a:t>Photographers</a:t>
            </a:r>
          </a:p>
          <a:p>
            <a:pPr>
              <a:lnSpc>
                <a:spcPts val="6299"/>
              </a:lnSpc>
            </a:pPr>
            <a:r>
              <a:rPr lang="en-US" sz="4500">
                <a:solidFill>
                  <a:srgbClr val="000000"/>
                </a:solidFill>
                <a:latin typeface="Quicksand Medium"/>
              </a:rPr>
              <a:t>E-commerce Platforms</a:t>
            </a:r>
          </a:p>
          <a:p>
            <a:pPr>
              <a:lnSpc>
                <a:spcPts val="6299"/>
              </a:lnSpc>
            </a:pPr>
            <a:r>
              <a:rPr lang="en-US" sz="4500">
                <a:solidFill>
                  <a:srgbClr val="000000"/>
                </a:solidFill>
                <a:latin typeface="Quicksand Medium"/>
              </a:rPr>
              <a:t>Medical Imaging Professionals</a:t>
            </a:r>
          </a:p>
          <a:p>
            <a:pPr>
              <a:lnSpc>
                <a:spcPts val="6299"/>
              </a:lnSpc>
            </a:pPr>
            <a:r>
              <a:rPr lang="en-US" sz="4500">
                <a:solidFill>
                  <a:srgbClr val="000000"/>
                </a:solidFill>
                <a:latin typeface="Quicksand Medium"/>
              </a:rPr>
              <a:t>Architects and Urban Planners</a:t>
            </a:r>
          </a:p>
          <a:p>
            <a:pPr>
              <a:lnSpc>
                <a:spcPts val="6299"/>
              </a:lnSpc>
            </a:pPr>
            <a:r>
              <a:rPr lang="en-US" sz="4500">
                <a:solidFill>
                  <a:srgbClr val="000000"/>
                </a:solidFill>
                <a:latin typeface="Quicksand Medium"/>
              </a:rPr>
              <a:t>VR &amp; AR  Developers</a:t>
            </a:r>
          </a:p>
        </p:txBody>
      </p:sp>
      <p:sp>
        <p:nvSpPr>
          <p:cNvPr name="Freeform 7" id="7"/>
          <p:cNvSpPr/>
          <p:nvPr/>
        </p:nvSpPr>
        <p:spPr>
          <a:xfrm flipH="false" flipV="false" rot="0">
            <a:off x="13210861" y="3661604"/>
            <a:ext cx="4503901" cy="4503901"/>
          </a:xfrm>
          <a:custGeom>
            <a:avLst/>
            <a:gdLst/>
            <a:ahLst/>
            <a:cxnLst/>
            <a:rect r="r" b="b" t="t" l="l"/>
            <a:pathLst>
              <a:path h="4503901" w="4503901">
                <a:moveTo>
                  <a:pt x="0" y="0"/>
                </a:moveTo>
                <a:lnTo>
                  <a:pt x="4503901" y="0"/>
                </a:lnTo>
                <a:lnTo>
                  <a:pt x="4503901" y="4503901"/>
                </a:lnTo>
                <a:lnTo>
                  <a:pt x="0" y="4503901"/>
                </a:lnTo>
                <a:lnTo>
                  <a:pt x="0" y="0"/>
                </a:lnTo>
                <a:close/>
              </a:path>
            </a:pathLst>
          </a:custGeom>
          <a:blipFill>
            <a:blip r:embed="rId4"/>
            <a:stretch>
              <a:fillRect l="0" t="0" r="0" b="0"/>
            </a:stretch>
          </a:blipFill>
        </p:spPr>
      </p:sp>
      <p:sp>
        <p:nvSpPr>
          <p:cNvPr name="TextBox 8" id="8"/>
          <p:cNvSpPr txBox="true"/>
          <p:nvPr/>
        </p:nvSpPr>
        <p:spPr>
          <a:xfrm rot="0">
            <a:off x="2547442" y="1209832"/>
            <a:ext cx="11838097"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WHO ARE THE END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87033" y="221429"/>
            <a:ext cx="2602230" cy="2573842"/>
          </a:xfrm>
          <a:custGeom>
            <a:avLst/>
            <a:gdLst/>
            <a:ahLst/>
            <a:cxnLst/>
            <a:rect r="r" b="b" t="t" l="l"/>
            <a:pathLst>
              <a:path h="2573842" w="2602230">
                <a:moveTo>
                  <a:pt x="0" y="0"/>
                </a:moveTo>
                <a:lnTo>
                  <a:pt x="2602230" y="0"/>
                </a:lnTo>
                <a:lnTo>
                  <a:pt x="2602230" y="2573842"/>
                </a:lnTo>
                <a:lnTo>
                  <a:pt x="0" y="2573842"/>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43933" cy="10287000"/>
            <a:chOff x="0" y="0"/>
            <a:chExt cx="353958" cy="2709333"/>
          </a:xfrm>
        </p:grpSpPr>
        <p:sp>
          <p:nvSpPr>
            <p:cNvPr name="Freeform 4" id="4"/>
            <p:cNvSpPr/>
            <p:nvPr/>
          </p:nvSpPr>
          <p:spPr>
            <a:xfrm flipH="false" flipV="false" rot="0">
              <a:off x="0" y="0"/>
              <a:ext cx="353958" cy="2709333"/>
            </a:xfrm>
            <a:custGeom>
              <a:avLst/>
              <a:gdLst/>
              <a:ahLst/>
              <a:cxnLst/>
              <a:rect r="r" b="b" t="t" l="l"/>
              <a:pathLst>
                <a:path h="2709333" w="353958">
                  <a:moveTo>
                    <a:pt x="0" y="0"/>
                  </a:moveTo>
                  <a:lnTo>
                    <a:pt x="353958" y="0"/>
                  </a:lnTo>
                  <a:lnTo>
                    <a:pt x="353958" y="2709333"/>
                  </a:lnTo>
                  <a:lnTo>
                    <a:pt x="0" y="2709333"/>
                  </a:lnTo>
                  <a:close/>
                </a:path>
              </a:pathLst>
            </a:custGeom>
            <a:solidFill>
              <a:srgbClr val="593C8F"/>
            </a:solidFill>
          </p:spPr>
        </p:sp>
        <p:sp>
          <p:nvSpPr>
            <p:cNvPr name="TextBox 5" id="5"/>
            <p:cNvSpPr txBox="true"/>
            <p:nvPr/>
          </p:nvSpPr>
          <p:spPr>
            <a:xfrm>
              <a:off x="0" y="-38100"/>
              <a:ext cx="35395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76376" y="3089275"/>
            <a:ext cx="11221785" cy="6169025"/>
          </a:xfrm>
          <a:prstGeom prst="rect">
            <a:avLst/>
          </a:prstGeom>
        </p:spPr>
        <p:txBody>
          <a:bodyPr anchor="t" rtlCol="false" tIns="0" lIns="0" bIns="0" rIns="0">
            <a:spAutoFit/>
          </a:bodyPr>
          <a:lstStyle/>
          <a:p>
            <a:pPr algn="just">
              <a:lnSpc>
                <a:spcPts val="4900"/>
              </a:lnSpc>
            </a:pPr>
            <a:r>
              <a:rPr lang="en-US" sz="3500">
                <a:solidFill>
                  <a:srgbClr val="AB1313"/>
                </a:solidFill>
                <a:latin typeface="Quicksand Medium"/>
              </a:rPr>
              <a:t>           </a:t>
            </a:r>
            <a:r>
              <a:rPr lang="en-US" sz="3500">
                <a:solidFill>
                  <a:srgbClr val="000000"/>
                </a:solidFill>
                <a:latin typeface="Quicksand Medium"/>
              </a:rPr>
              <a:t>By manually extending datasets with image modifications, image augmentation enhances accuracy and robustness of machine learning models without the need for new data acquisition.</a:t>
            </a:r>
          </a:p>
          <a:p>
            <a:pPr algn="just">
              <a:lnSpc>
                <a:spcPts val="4900"/>
              </a:lnSpc>
            </a:pPr>
          </a:p>
          <a:p>
            <a:pPr algn="just">
              <a:lnSpc>
                <a:spcPts val="4900"/>
              </a:lnSpc>
            </a:pPr>
            <a:r>
              <a:rPr lang="en-US" sz="3500">
                <a:solidFill>
                  <a:srgbClr val="000000"/>
                </a:solidFill>
                <a:latin typeface="Quicksand Medium"/>
              </a:rPr>
              <a:t>             By fast production of realistic images, enhanced generalization, and increased visual quality, GAN improves the performance of machine learning models in tasks like image classification, recognition of objects, and segmentation.</a:t>
            </a:r>
          </a:p>
        </p:txBody>
      </p:sp>
      <p:sp>
        <p:nvSpPr>
          <p:cNvPr name="Freeform 7" id="7"/>
          <p:cNvSpPr/>
          <p:nvPr/>
        </p:nvSpPr>
        <p:spPr>
          <a:xfrm flipH="false" flipV="false" rot="0">
            <a:off x="14243456" y="4479817"/>
            <a:ext cx="3845806" cy="3967764"/>
          </a:xfrm>
          <a:custGeom>
            <a:avLst/>
            <a:gdLst/>
            <a:ahLst/>
            <a:cxnLst/>
            <a:rect r="r" b="b" t="t" l="l"/>
            <a:pathLst>
              <a:path h="3967764" w="3845806">
                <a:moveTo>
                  <a:pt x="0" y="0"/>
                </a:moveTo>
                <a:lnTo>
                  <a:pt x="3845807" y="0"/>
                </a:lnTo>
                <a:lnTo>
                  <a:pt x="3845807" y="3967764"/>
                </a:lnTo>
                <a:lnTo>
                  <a:pt x="0" y="3967764"/>
                </a:lnTo>
                <a:lnTo>
                  <a:pt x="0" y="0"/>
                </a:lnTo>
                <a:close/>
              </a:path>
            </a:pathLst>
          </a:custGeom>
          <a:blipFill>
            <a:blip r:embed="rId4"/>
            <a:stretch>
              <a:fillRect l="-39428" t="-24363" r="-38448" b="-4943"/>
            </a:stretch>
          </a:blipFill>
        </p:spPr>
      </p:sp>
      <p:sp>
        <p:nvSpPr>
          <p:cNvPr name="TextBox 8" id="8"/>
          <p:cNvSpPr txBox="true"/>
          <p:nvPr/>
        </p:nvSpPr>
        <p:spPr>
          <a:xfrm rot="0">
            <a:off x="1787624" y="1541005"/>
            <a:ext cx="14171964"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YOUR SOLUTION &amp; ITS VALUE PROPOSITION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59076" y="221429"/>
            <a:ext cx="2630186" cy="2601493"/>
          </a:xfrm>
          <a:custGeom>
            <a:avLst/>
            <a:gdLst/>
            <a:ahLst/>
            <a:cxnLst/>
            <a:rect r="r" b="b" t="t" l="l"/>
            <a:pathLst>
              <a:path h="2601493" w="2630186">
                <a:moveTo>
                  <a:pt x="0" y="0"/>
                </a:moveTo>
                <a:lnTo>
                  <a:pt x="2630187" y="0"/>
                </a:lnTo>
                <a:lnTo>
                  <a:pt x="2630187" y="2601494"/>
                </a:lnTo>
                <a:lnTo>
                  <a:pt x="0" y="2601494"/>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71586" cy="10287000"/>
            <a:chOff x="0" y="0"/>
            <a:chExt cx="361241" cy="2709333"/>
          </a:xfrm>
        </p:grpSpPr>
        <p:sp>
          <p:nvSpPr>
            <p:cNvPr name="Freeform 4" id="4"/>
            <p:cNvSpPr/>
            <p:nvPr/>
          </p:nvSpPr>
          <p:spPr>
            <a:xfrm flipH="false" flipV="false" rot="0">
              <a:off x="0" y="0"/>
              <a:ext cx="361241" cy="2709333"/>
            </a:xfrm>
            <a:custGeom>
              <a:avLst/>
              <a:gdLst/>
              <a:ahLst/>
              <a:cxnLst/>
              <a:rect r="r" b="b" t="t" l="l"/>
              <a:pathLst>
                <a:path h="2709333" w="361241">
                  <a:moveTo>
                    <a:pt x="0" y="0"/>
                  </a:moveTo>
                  <a:lnTo>
                    <a:pt x="361241" y="0"/>
                  </a:lnTo>
                  <a:lnTo>
                    <a:pt x="361241" y="2709333"/>
                  </a:lnTo>
                  <a:lnTo>
                    <a:pt x="0" y="2709333"/>
                  </a:lnTo>
                  <a:close/>
                </a:path>
              </a:pathLst>
            </a:custGeom>
            <a:solidFill>
              <a:srgbClr val="593C8F"/>
            </a:solidFill>
          </p:spPr>
        </p:sp>
        <p:sp>
          <p:nvSpPr>
            <p:cNvPr name="TextBox 5" id="5"/>
            <p:cNvSpPr txBox="true"/>
            <p:nvPr/>
          </p:nvSpPr>
          <p:spPr>
            <a:xfrm>
              <a:off x="0" y="-38100"/>
              <a:ext cx="361241"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36828" y="1189168"/>
            <a:ext cx="9764089"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WOW IN YOUR SOLUTION</a:t>
            </a:r>
          </a:p>
        </p:txBody>
      </p:sp>
      <p:sp>
        <p:nvSpPr>
          <p:cNvPr name="TextBox 7" id="7"/>
          <p:cNvSpPr txBox="true"/>
          <p:nvPr/>
        </p:nvSpPr>
        <p:spPr>
          <a:xfrm rot="0">
            <a:off x="2890254" y="3501063"/>
            <a:ext cx="13032908" cy="4311650"/>
          </a:xfrm>
          <a:prstGeom prst="rect">
            <a:avLst/>
          </a:prstGeom>
        </p:spPr>
        <p:txBody>
          <a:bodyPr anchor="t" rtlCol="false" tIns="0" lIns="0" bIns="0" rIns="0">
            <a:spAutoFit/>
          </a:bodyPr>
          <a:lstStyle/>
          <a:p>
            <a:pPr algn="just">
              <a:lnSpc>
                <a:spcPts val="4900"/>
              </a:lnSpc>
            </a:pPr>
            <a:r>
              <a:rPr lang="en-US" sz="3500">
                <a:solidFill>
                  <a:srgbClr val="000000"/>
                </a:solidFill>
                <a:latin typeface="Quicksand Medium"/>
              </a:rPr>
              <a:t>             vision innovation called image augmentation makes realistic adjustments to previous images. A discriminator and a generator cooperate in a GAN to produce a range of high-quality images. New datasets are included through this adversarial training process, which further strengthens machine learning models-especially in fields like object detection, image classification, and semantic segmentation.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69836" y="221429"/>
            <a:ext cx="2519427" cy="2491942"/>
          </a:xfrm>
          <a:custGeom>
            <a:avLst/>
            <a:gdLst/>
            <a:ahLst/>
            <a:cxnLst/>
            <a:rect r="r" b="b" t="t" l="l"/>
            <a:pathLst>
              <a:path h="2491942" w="2519427">
                <a:moveTo>
                  <a:pt x="0" y="0"/>
                </a:moveTo>
                <a:lnTo>
                  <a:pt x="2519427" y="0"/>
                </a:lnTo>
                <a:lnTo>
                  <a:pt x="2519427" y="2491943"/>
                </a:lnTo>
                <a:lnTo>
                  <a:pt x="0" y="2491943"/>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343933" cy="10287000"/>
            <a:chOff x="0" y="0"/>
            <a:chExt cx="353958" cy="2709333"/>
          </a:xfrm>
        </p:grpSpPr>
        <p:sp>
          <p:nvSpPr>
            <p:cNvPr name="Freeform 4" id="4"/>
            <p:cNvSpPr/>
            <p:nvPr/>
          </p:nvSpPr>
          <p:spPr>
            <a:xfrm flipH="false" flipV="false" rot="0">
              <a:off x="0" y="0"/>
              <a:ext cx="353958" cy="2709333"/>
            </a:xfrm>
            <a:custGeom>
              <a:avLst/>
              <a:gdLst/>
              <a:ahLst/>
              <a:cxnLst/>
              <a:rect r="r" b="b" t="t" l="l"/>
              <a:pathLst>
                <a:path h="2709333" w="353958">
                  <a:moveTo>
                    <a:pt x="0" y="0"/>
                  </a:moveTo>
                  <a:lnTo>
                    <a:pt x="353958" y="0"/>
                  </a:lnTo>
                  <a:lnTo>
                    <a:pt x="353958" y="2709333"/>
                  </a:lnTo>
                  <a:lnTo>
                    <a:pt x="0" y="2709333"/>
                  </a:lnTo>
                  <a:close/>
                </a:path>
              </a:pathLst>
            </a:custGeom>
            <a:solidFill>
              <a:srgbClr val="593C8F"/>
            </a:solidFill>
          </p:spPr>
        </p:sp>
        <p:sp>
          <p:nvSpPr>
            <p:cNvPr name="TextBox 5" id="5"/>
            <p:cNvSpPr txBox="true"/>
            <p:nvPr/>
          </p:nvSpPr>
          <p:spPr>
            <a:xfrm>
              <a:off x="0" y="-38100"/>
              <a:ext cx="353958"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569163" y="2574192"/>
            <a:ext cx="12136527" cy="6967917"/>
          </a:xfrm>
          <a:custGeom>
            <a:avLst/>
            <a:gdLst/>
            <a:ahLst/>
            <a:cxnLst/>
            <a:rect r="r" b="b" t="t" l="l"/>
            <a:pathLst>
              <a:path h="6967917" w="12136527">
                <a:moveTo>
                  <a:pt x="0" y="0"/>
                </a:moveTo>
                <a:lnTo>
                  <a:pt x="12136527" y="0"/>
                </a:lnTo>
                <a:lnTo>
                  <a:pt x="12136527" y="6967918"/>
                </a:lnTo>
                <a:lnTo>
                  <a:pt x="0" y="6967918"/>
                </a:lnTo>
                <a:lnTo>
                  <a:pt x="0" y="0"/>
                </a:lnTo>
                <a:close/>
              </a:path>
            </a:pathLst>
          </a:custGeom>
          <a:blipFill>
            <a:blip r:embed="rId4"/>
            <a:stretch>
              <a:fillRect l="-498" t="-75" r="-271" b="-2822"/>
            </a:stretch>
          </a:blipFill>
        </p:spPr>
      </p:sp>
      <p:sp>
        <p:nvSpPr>
          <p:cNvPr name="TextBox 7" id="7"/>
          <p:cNvSpPr txBox="true"/>
          <p:nvPr/>
        </p:nvSpPr>
        <p:spPr>
          <a:xfrm rot="0">
            <a:off x="2492135" y="1203221"/>
            <a:ext cx="9681128" cy="863600"/>
          </a:xfrm>
          <a:prstGeom prst="rect">
            <a:avLst/>
          </a:prstGeom>
        </p:spPr>
        <p:txBody>
          <a:bodyPr anchor="t" rtlCol="false" tIns="0" lIns="0" bIns="0" rIns="0">
            <a:spAutoFit/>
          </a:bodyPr>
          <a:lstStyle/>
          <a:p>
            <a:pPr>
              <a:lnSpc>
                <a:spcPts val="7000"/>
              </a:lnSpc>
            </a:pPr>
            <a:r>
              <a:rPr lang="en-US" sz="5000" spc="-100">
                <a:solidFill>
                  <a:srgbClr val="AB1313"/>
                </a:solidFill>
                <a:latin typeface="Quicksand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DAGBQ5v9GfY</dc:identifier>
  <dcterms:modified xsi:type="dcterms:W3CDTF">2011-08-01T06:04:30Z</dcterms:modified>
  <cp:revision>1</cp:revision>
  <dc:title>NAME : B.S.ATHISH COLLEGE : PANIMALAR INSTITUTE OF TECHNOLOGY DEGREE : B.E BRANCH : COMPUTER SCIENCE &amp; ENGINEERING EMAIL : bsathish.1464.2@gmail.com NM ID : au211521104018</dc:title>
</cp:coreProperties>
</file>