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8" r:id="rId3"/>
    <p:sldId id="282" r:id="rId4"/>
    <p:sldId id="283" r:id="rId5"/>
    <p:sldId id="284" r:id="rId6"/>
    <p:sldId id="286" r:id="rId7"/>
    <p:sldId id="285" r:id="rId8"/>
    <p:sldId id="291" r:id="rId9"/>
    <p:sldId id="287" r:id="rId10"/>
    <p:sldId id="257" r:id="rId11"/>
    <p:sldId id="293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92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 Antiqua" panose="0204060205030503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20DEF094-B68C-4AFE-A716-8AB599A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5FFFA-F957-4CB1-B3EE-5832CB80A55E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EDB098D-8838-49F6-AB6B-F656C6C2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2CB8142-4709-4ACB-80E2-73BD1BBB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D04508-5A50-4926-8EA3-C4A49782DC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69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0E7FE866-2512-45EB-B6B9-B3A8334C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DC70B-668D-4542-98B6-76D1FBFC2F1C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670288F-4C6C-4097-928E-0A5D85F5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1B27BF44-6595-469E-8CD0-43E5899D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DFE0B2-D62E-46F3-8FC6-1F2735530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078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737FE67-1518-4CBD-8686-82C719F1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776814-A083-4513-AEA1-7178171D3A24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7EEE05E-6F52-4AD2-9BAE-8A6B5C86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67A2467-5EB0-4AB3-BDB0-C56C9A08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9E1FA-7147-4951-926B-714D2CB85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835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5B40174-046A-44DB-8FBF-3F0676C4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8B4C2-5BED-473F-9850-5083047396FC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3A316A5-6ADD-40ED-A48A-0988579B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235855FF-3667-4499-AE13-B9308753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DB885-DFB7-4551-B2AE-E3B1CE763D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38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5D1D0-FA71-4DB4-A6C1-6167BB83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12242-76A8-4450-A99B-BA37F376C5AB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EDCDE-17BF-4EA6-A156-6C0311A5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CBA25-0410-4080-97FE-AABB4083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49DD3-8A96-4C6F-9E54-798CAED660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3729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6EC331DF-E60B-450B-A611-8AA6C26A6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07775-F2DA-4FC3-94B0-95B8FE5698A3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4878F8F-52E2-44AB-A4B8-BBC844BC2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D22ABF05-120A-4192-9170-ECE0AB8E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E33AA-CE4C-4C53-AC4E-9AF9F96783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89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6A0F3C2F-212A-43D4-A31E-351E70806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A5137-B954-4610-A4C3-18F08E4B4263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316EBC7-97C0-4F71-BDF4-86224B61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93724084-8A81-4EE7-859E-1A335FFB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3E3B53-0BE7-4BB6-A45A-30C9466F4E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15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EDE1CD47-8082-4DD8-A540-330190CD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FE6A-9644-4F53-AF00-02B23C7198E5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B6D4ED9-70B5-4888-AF5B-5CD912A7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ACA3E123-0AF8-4F75-9C9D-49CD09C5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745DC-1957-47BD-84DE-79E698FBE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25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1E8F7F80-A1D4-4EF1-9EF6-B352262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DA5A-1E80-49DA-8CD2-06BEEB480884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BC7964-4B57-4B06-A4D7-273707C4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F6FE6585-0267-4FD0-8640-D3475F7D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D7701-D5E1-49CA-BDB1-6AD7EB08F7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852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194402D-9661-4328-B339-F353F8FB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1959D-32F6-42CB-9321-DDF20C520297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6FC63232-5B48-461C-A6CE-9B67FAC5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B55DC74D-129D-4071-9295-0A589291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1A53A9-B92A-4DC4-8AA4-191E9E251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63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19632E2A-48E0-494F-91B8-19293088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64BCB-DD3C-4425-A8CB-7037F9D98C16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590C4B9-54F8-4C4B-A870-11D602D5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594EBC64-3F17-42BB-8C25-668EEEF4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41F19-9360-4675-B487-5B2ACBA2BF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57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>
            <a:extLst>
              <a:ext uri="{FF2B5EF4-FFF2-40B4-BE49-F238E27FC236}">
                <a16:creationId xmlns:a16="http://schemas.microsoft.com/office/drawing/2014/main" id="{C7EC2354-26F4-403F-A045-A29E1C94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12">
            <a:extLst>
              <a:ext uri="{FF2B5EF4-FFF2-40B4-BE49-F238E27FC236}">
                <a16:creationId xmlns:a16="http://schemas.microsoft.com/office/drawing/2014/main" id="{046C7E76-7753-4B68-8D38-82B9035B61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C5FE5BF-7530-42FB-8001-66EEF4F63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DA9BE09-39A2-488A-8E8D-F18A77C0E4DA}" type="datetimeFigureOut">
              <a:rPr lang="en-US"/>
              <a:pPr>
                <a:defRPr/>
              </a:pPr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F84E1-20BF-4C88-A0DA-3BFC69B86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DA9A3B6-5DE9-4706-A747-60D8F110F3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BCBCBC"/>
                </a:solidFill>
              </a:defRPr>
            </a:lvl1pPr>
          </a:lstStyle>
          <a:p>
            <a:fld id="{16F644DA-01A0-46DA-BC2F-A6543F1075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7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anose="020B0602030504020204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anose="05020102010507070707" pitchFamily="18" charset="2"/>
        <a:buChar char="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anose="05000000000000000000" pitchFamily="2" charset="2"/>
        <a:buChar char="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anose="05040102010807070707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anose="05020102010507070707" pitchFamily="18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437A-1F4D-457F-9ED3-BB977A95C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Introduction to 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D168-8202-4DC0-BC26-0C7951CA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Definition of 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8428-E0D3-46BB-AC12-B3A0FD0D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Computerized Tomography is the process of </a:t>
            </a:r>
            <a:r>
              <a:rPr lang="en-US" dirty="0">
                <a:solidFill>
                  <a:srgbClr val="FFFF00"/>
                </a:solidFill>
              </a:rPr>
              <a:t>scanning a patient </a:t>
            </a:r>
            <a:r>
              <a:rPr lang="en-US" dirty="0"/>
              <a:t>to </a:t>
            </a:r>
            <a:r>
              <a:rPr lang="en-US" dirty="0">
                <a:solidFill>
                  <a:srgbClr val="00B050"/>
                </a:solidFill>
              </a:rPr>
              <a:t>gather x-ray absorption coefficients taken from thin sections through the body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obtaining multiple measurements from these coefficients </a:t>
            </a:r>
            <a:r>
              <a:rPr lang="en-US" dirty="0"/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reconstructing these measurements into an image </a:t>
            </a:r>
            <a:r>
              <a:rPr lang="en-US" dirty="0"/>
              <a:t>that displays that section’s anatomy.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This can be broken down to five components: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FFFF00"/>
                </a:solidFill>
              </a:rPr>
              <a:t>Scanning a patient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B050"/>
                </a:solidFill>
              </a:rPr>
              <a:t>Gather x-ray absorption coefficients taken from thin sections through the body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2060"/>
                </a:solidFill>
              </a:rPr>
              <a:t>Obtaining multiple measurements from these coefficients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Reconstructing these measurements into an image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Display’s that section’s anatomy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938B-58E1-4604-A10A-3A5650E00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This can be broken down to five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4FD4-4A70-4340-AC55-A35F99DA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708525"/>
          </a:xfrm>
        </p:spPr>
        <p:txBody>
          <a:bodyPr>
            <a:normAutofit/>
          </a:bodyPr>
          <a:lstStyle/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FFFF00"/>
                </a:solidFill>
              </a:rPr>
              <a:t>Scanning a patient  - </a:t>
            </a:r>
            <a:r>
              <a:rPr lang="en-US" dirty="0"/>
              <a:t>Involves the movement of the tube and the detectors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B050"/>
                </a:solidFill>
              </a:rPr>
              <a:t>Gather x-ray absorption coefficients taken from thin sections through the body – </a:t>
            </a:r>
            <a:r>
              <a:rPr lang="en-US" dirty="0"/>
              <a:t>selection of slices (</a:t>
            </a:r>
            <a:r>
              <a:rPr lang="en-US" dirty="0" err="1"/>
              <a:t>Tomo</a:t>
            </a:r>
            <a:r>
              <a:rPr lang="en-US" dirty="0"/>
              <a:t>)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rgbClr val="002060"/>
                </a:solidFill>
              </a:rPr>
              <a:t>Obtaining multiple measurements from these coefficients  - </a:t>
            </a:r>
            <a:r>
              <a:rPr lang="en-US" dirty="0"/>
              <a:t>involves the computer and computing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Reconstructing these measurements into an image - </a:t>
            </a:r>
            <a:r>
              <a:rPr lang="en-US" dirty="0">
                <a:solidFill>
                  <a:srgbClr val="002060"/>
                </a:solidFill>
              </a:rPr>
              <a:t>- </a:t>
            </a:r>
            <a:r>
              <a:rPr lang="en-US" dirty="0"/>
              <a:t>involves the computer and computing </a:t>
            </a:r>
          </a:p>
          <a:p>
            <a:pPr marL="731520" lvl="1" indent="-45720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Display’s that section’s anatomy – using computer</a:t>
            </a:r>
          </a:p>
          <a:p>
            <a:pPr marL="137160" indent="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0669-7586-4678-98CD-154C41F6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990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Evolution of the term: Computed Tomography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6591-4406-4E18-9AAF-F23BC65EA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Computerized transverse axial tomography (CTAT)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Computer assisted tomography (CAT)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Computerized axial tomography (CAT)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Computerized reconstruction (CR)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Reconstructive tomography (RT)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Computerized Tomography (CT)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Computed tomography (CT) – commonly used now?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6302-C3EA-4176-9876-B95D337F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Pioneers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5F8BCB6-009C-4418-A416-E1BC7A71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Original research that formed the groundwork for CT was not for diagnostic imaging, but in the domain of measurements and reconstruction.</a:t>
            </a:r>
          </a:p>
          <a:p>
            <a:pPr eaLnBrk="1" hangingPunct="1"/>
            <a:r>
              <a:rPr lang="en-US" altLang="en-US"/>
              <a:t>Advent of computer facilitated this experimentation and quickly lead to techniques that could be applied to medicine</a:t>
            </a:r>
          </a:p>
          <a:p>
            <a:pPr eaLnBrk="1" hangingPunct="1"/>
            <a:r>
              <a:rPr lang="en-US" altLang="en-US"/>
              <a:t>There are five instrumental pioneers in the field.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E5AC-B7B0-434E-BA89-EF275485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1917 – Johann radon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5D37945-7F9F-4DB0-896A-E1FE5B28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Austrian professor in mathematics at  the University of Vienna, working with gravitational theory.</a:t>
            </a:r>
          </a:p>
          <a:p>
            <a:pPr eaLnBrk="1" hangingPunct="1"/>
            <a:r>
              <a:rPr lang="en-US" altLang="en-US"/>
              <a:t>He proved that three dimensional object could be produced from a large number of projections or views of that object.</a:t>
            </a:r>
          </a:p>
          <a:p>
            <a:pPr eaLnBrk="1" hangingPunct="1"/>
            <a:r>
              <a:rPr lang="en-US" altLang="en-US"/>
              <a:t>The mathematical process was long and tedious.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C69A5-CFAE-4C3D-888A-F852F255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1956 – Ronald </a:t>
            </a:r>
            <a:r>
              <a:rPr lang="en-US" dirty="0" err="1"/>
              <a:t>Bracewell</a:t>
            </a:r>
            <a:endParaRPr lang="en-US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47B893B-C5D3-412C-9FE2-0B3583F6C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Australian researching astronomy and a professor of electrical engineering at Stanford University.</a:t>
            </a:r>
          </a:p>
          <a:p>
            <a:pPr eaLnBrk="1" hangingPunct="1"/>
            <a:r>
              <a:rPr lang="en-US" altLang="en-US"/>
              <a:t>Used Radon’s technique to reconstruct a solar microwave emission map by measuring the total radiation from a ribbon-like strip and then repeating the process in many different directions.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036C-2A0D-45B7-A538-F3E40FEB3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1963- William </a:t>
            </a:r>
            <a:r>
              <a:rPr lang="en-US" dirty="0" err="1"/>
              <a:t>Oldendorf</a:t>
            </a:r>
            <a:endParaRPr lang="en-US" dirty="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74FE5D8F-A95C-45B7-A809-6FF43604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American neurologist at University of California</a:t>
            </a:r>
          </a:p>
          <a:p>
            <a:pPr eaLnBrk="1" hangingPunct="1"/>
            <a:r>
              <a:rPr lang="en-US" altLang="en-US"/>
              <a:t>First researcher to apply these construction techniques to the medical field.</a:t>
            </a:r>
          </a:p>
          <a:p>
            <a:pPr eaLnBrk="1" hangingPunct="1"/>
            <a:r>
              <a:rPr lang="en-US" altLang="en-US"/>
              <a:t>Used a collimated source of gamma rays to scan a three dimensional object and reconstruct an image from that scan</a:t>
            </a:r>
          </a:p>
          <a:p>
            <a:pPr eaLnBrk="1" hangingPunct="1"/>
            <a:r>
              <a:rPr lang="en-US" altLang="en-US"/>
              <a:t>The object was a small concentric ring of nails and one scan took one hour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9AA30-4539-4A9D-88F7-DF0C86EA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1963- Allen Cormack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EDE94209-D8B8-4538-834E-77F4CC98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South African nuclear physicist at Tufts University in Massachutts.</a:t>
            </a:r>
          </a:p>
          <a:p>
            <a:pPr eaLnBrk="1" hangingPunct="1"/>
            <a:r>
              <a:rPr lang="en-US" altLang="en-US"/>
              <a:t>Built laboratory models of CT scanners</a:t>
            </a:r>
          </a:p>
          <a:p>
            <a:pPr eaLnBrk="1" hangingPunct="1"/>
            <a:r>
              <a:rPr lang="en-US" altLang="en-US"/>
              <a:t>Lack of funds prevented the development of a production unit</a:t>
            </a:r>
          </a:p>
          <a:p>
            <a:pPr eaLnBrk="1" hangingPunct="1"/>
            <a:r>
              <a:rPr lang="en-US" altLang="en-US"/>
              <a:t>His articles were published in the Journal of Applied Physics.</a:t>
            </a:r>
          </a:p>
          <a:p>
            <a:pPr eaLnBrk="1" hangingPunct="1"/>
            <a:r>
              <a:rPr lang="en-US" altLang="en-US"/>
              <a:t>These expedited the research work of the next pioneer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A77C-56AC-4DEF-B164-2A12CDD6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1967 – </a:t>
            </a:r>
            <a:r>
              <a:rPr lang="en-US" dirty="0" err="1"/>
              <a:t>Godfry</a:t>
            </a:r>
            <a:r>
              <a:rPr lang="en-US" dirty="0"/>
              <a:t> Hounsfield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69DE5-1C44-441F-976A-A966DB10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British research engineer with Central Research Laboratories at EMI (Electric and Musical Industries)  in London.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Worked on digital pattern reconstruction techniques.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Conceived the idea of producing images of the </a:t>
            </a:r>
            <a:r>
              <a:rPr lang="en-US" dirty="0" err="1"/>
              <a:t>humen</a:t>
            </a:r>
            <a:r>
              <a:rPr lang="en-US" dirty="0"/>
              <a:t> body from a set of transmission measurements taken in a slice of an object.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Initial plans were for whole body examinations, but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err="1"/>
              <a:t>Uk</a:t>
            </a:r>
            <a:r>
              <a:rPr lang="en-US" dirty="0"/>
              <a:t> Dept. of Health indicated the greatest potential of scanning the brain.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first scanner used a gamma source with exposure times up to 9 days and reconstruction times of 2.5 hours per slice.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7D75-48F2-40E6-ACC7-00952AC24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>
            <a:normAutofit fontScale="92500"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first tissues used in these experiments was a bullock’s brain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Working with Dr. </a:t>
            </a:r>
            <a:r>
              <a:rPr lang="en-US" dirty="0" err="1"/>
              <a:t>J.Ambrose</a:t>
            </a:r>
            <a:r>
              <a:rPr lang="en-US" dirty="0"/>
              <a:t>, a consultant radiologist at Wimbledon’s Atkinson Morley’s Hospital, the first clinical scanner was installed there in September 1971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For his contribution to the science of diagnostic imaging, Hounsfield received 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the </a:t>
            </a:r>
            <a:r>
              <a:rPr lang="en-US" dirty="0" err="1"/>
              <a:t>MacRobert</a:t>
            </a:r>
            <a:r>
              <a:rPr lang="en-US" dirty="0"/>
              <a:t> award from the Royal Academy of Engineering in 1972, 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the </a:t>
            </a:r>
            <a:r>
              <a:rPr lang="en-US" dirty="0" err="1"/>
              <a:t>Ziedses</a:t>
            </a:r>
            <a:r>
              <a:rPr lang="en-US" dirty="0"/>
              <a:t> des </a:t>
            </a:r>
            <a:r>
              <a:rPr lang="en-US" dirty="0" err="1"/>
              <a:t>Plantes</a:t>
            </a:r>
            <a:r>
              <a:rPr lang="en-US" dirty="0"/>
              <a:t> Tomography Medal from Germany in 1974, 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The Nobel Prize for medicine, together with Cormack in 1979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Died in August 2004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55405-0378-436E-ABE2-060668FA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 Solutions</a:t>
            </a:r>
          </a:p>
        </p:txBody>
      </p:sp>
      <p:pic>
        <p:nvPicPr>
          <p:cNvPr id="4099" name="Content Placeholder 3" descr="E:\images\Chapter23\797x531_jpgs\231857.jpg">
            <a:extLst>
              <a:ext uri="{FF2B5EF4-FFF2-40B4-BE49-F238E27FC236}">
                <a16:creationId xmlns:a16="http://schemas.microsoft.com/office/drawing/2014/main" id="{079980AE-6564-4AF4-B912-A2103E366C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813" y="1371600"/>
            <a:ext cx="7662862" cy="5105400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04FC-5A6C-40F3-962D-4CB801D5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CT Gantry</a:t>
            </a: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4F459DA2-9DF3-4B64-8268-9634A7A35B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325563"/>
            <a:ext cx="7010400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75BE-E57A-479C-BF44-FE042991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Basic Processes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045C987-27B0-4E43-B415-64472BD08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The basic processes of CT consists of for steps</a:t>
            </a:r>
          </a:p>
          <a:p>
            <a:pPr lvl="1" eaLnBrk="1" hangingPunct="1"/>
            <a:r>
              <a:rPr lang="en-US" altLang="en-US" sz="2800"/>
              <a:t>Data acquisition</a:t>
            </a:r>
          </a:p>
          <a:p>
            <a:pPr lvl="1" eaLnBrk="1" hangingPunct="1"/>
            <a:r>
              <a:rPr lang="en-US" altLang="en-US" sz="2800"/>
              <a:t>Image reconstruction</a:t>
            </a:r>
          </a:p>
          <a:p>
            <a:pPr lvl="1" eaLnBrk="1" hangingPunct="1"/>
            <a:r>
              <a:rPr lang="en-US" altLang="en-US" sz="2800"/>
              <a:t>Image display</a:t>
            </a:r>
          </a:p>
          <a:p>
            <a:pPr lvl="1" eaLnBrk="1" hangingPunct="1"/>
            <a:r>
              <a:rPr lang="en-US" altLang="en-US" sz="2800"/>
              <a:t>Image archive (recording)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6504-ECB1-45A8-B390-CAA74FD0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A749-4A94-428E-8A85-AE3B1613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This is done with: 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patient properly placed in the scanner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selection of correct protocols and technical factors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At the initialization of the scan x-rays passing through the patient are attenuated depending on the tissue type.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A detector system located opposite the x-ray tube measures the attenuation values as an analogue signal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This signal is transmitted to the Analogue to digital converter (ADC)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ADC converts the signal of attenuated values from analog to digital, preparing it for processing by the computer.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73E1-72CB-4888-B0B9-F7787F50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Image reconstruction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852366B2-AA16-45EC-A9C4-3390955C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minicomputer reads this digital data and employs a mathematical formula, called a reconstruction algorithm, to generate the cross-sectional image.</a:t>
            </a:r>
          </a:p>
          <a:p>
            <a:pPr eaLnBrk="1" hangingPunct="1"/>
            <a:r>
              <a:rPr lang="en-US" altLang="en-US"/>
              <a:t>The image reconstruction, involving millions of data points, is usually performed in less than a second by a group of array processors.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F0E62-CADB-45E4-BDD0-259B56A3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Image display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1DB9DF8-6A40-4468-804B-08C11E2AC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reconstructed image, still in its digital form, is displayed on a LCD monitor as an image suitable for manipulation by the operator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4AA48-0802-40F3-A9B9-E9F6A8CB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Image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1EFD-B430-463D-8683-EE72D5E5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This includes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Image manipulation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Archiving on a Picture Archiving and Communication System (PACS) 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Storage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A wide range of software is available to enhance the image on the monitor before storage. These include: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Altering the density and brightness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Changing the plane of the image from axial to sagittal or coronal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Producing three dimensional images</a:t>
            </a:r>
          </a:p>
          <a:p>
            <a:pPr marL="868680" lvl="1" indent="-283464" eaLnBrk="1" fontAlgn="auto" hangingPunct="1"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Demonstrating detailed angiography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Image can  be stored on the computer’s hard drive or an external medium such as a versatile optical disk or as a hard copy on a photosensitive film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41E2-4EF8-4453-BF98-4BFC2C56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Highlights of Development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CF7AE-3A6F-4F20-9ED5-A69E1B7B3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3200" dirty="0"/>
              <a:t>1971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Installation of first clinical scanner at Atkinson-Morley’s hospital by Hounsfield and Ambrose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Consisted of an x-ray tube and two detectors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Initially the scan time was about 5 minutes per slice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Digital data was recorded on a magnetic tape and was sent to a factory for overnight reconstruction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Upon return to the hospital the images were printed as an array of numbers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3A5C-161D-41B6-AEB2-D390CAEB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1972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7DA9F7A-26D6-4AE9-98B4-DBEE89BFE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first publication of a grey scale image by Hounsfield and Ambrose</a:t>
            </a:r>
          </a:p>
          <a:p>
            <a:pPr eaLnBrk="1" hangingPunct="1"/>
            <a:r>
              <a:rPr lang="en-US" altLang="en-US"/>
              <a:t>The image was of a brain of a living  patient</a:t>
            </a:r>
          </a:p>
          <a:p>
            <a:pPr eaLnBrk="1" hangingPunct="1"/>
            <a:r>
              <a:rPr lang="en-US" altLang="en-US"/>
              <a:t>Showed a cystic lesion in the frontal lobe</a:t>
            </a:r>
          </a:p>
          <a:p>
            <a:pPr eaLnBrk="1" hangingPunct="1"/>
            <a:r>
              <a:rPr lang="en-US" altLang="en-US"/>
              <a:t>This was followed by a popular exhibit at the 1972 RSNA  (Radiological Society of North America) annual meeting  in Chicago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BC05-7712-4867-AE89-5A20E5AE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1973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7384F-62E9-4097-B183-BF2D068F9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original scanner was updated with its own microprocessor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It reduced the data acquisition time and the reconstruction time to 4.5 minutes each.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smallest detail that could e visualized was about 3mm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4000" dirty="0"/>
              <a:t>1974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Fist whole body scanner installed at Georgetown University Washington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Introduction of the 2</a:t>
            </a:r>
            <a:r>
              <a:rPr lang="en-US" baseline="30000" dirty="0"/>
              <a:t>nd</a:t>
            </a:r>
            <a:r>
              <a:rPr lang="en-US" dirty="0"/>
              <a:t> generation scanners using 3 detectors.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A111-2371-4B03-B67F-3BC95882E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1EB2-F719-46BD-A193-4F3CC66C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Use of Scanners with more detectors up to 30, and with reduced scan times up to 20 seconds.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/>
              <a:t>1976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A ring of detectors is employed resulting scan times down to 5 seconds.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/>
              <a:t>1979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EMI left the field of CT, while other companies enter into market producing scanners with more detectors from 280 t0 2400 reducing scan times to 2 seconds and with resolution of 0.4mm.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1849-BEE2-449A-B6E5-47621DB85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600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Conventional Tomography</a:t>
            </a:r>
          </a:p>
        </p:txBody>
      </p:sp>
      <p:pic>
        <p:nvPicPr>
          <p:cNvPr id="5123" name="Content Placeholder 3" descr="A16170-01-046">
            <a:extLst>
              <a:ext uri="{FF2B5EF4-FFF2-40B4-BE49-F238E27FC236}">
                <a16:creationId xmlns:a16="http://schemas.microsoft.com/office/drawing/2014/main" id="{1EF900F6-1DAD-4B89-8D84-A37C3665B2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91000" y="2362200"/>
            <a:ext cx="3767138" cy="3314700"/>
          </a:xfrm>
          <a:noFill/>
        </p:spPr>
      </p:pic>
      <p:sp>
        <p:nvSpPr>
          <p:cNvPr id="5124" name="Rectangle 4">
            <a:extLst>
              <a:ext uri="{FF2B5EF4-FFF2-40B4-BE49-F238E27FC236}">
                <a16:creationId xmlns:a16="http://schemas.microsoft.com/office/drawing/2014/main" id="{0A8472AE-1623-495D-80E1-F4420008A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3733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Tomography</a:t>
            </a:r>
            <a:r>
              <a:rPr lang="en-US" altLang="en-US" sz="2800"/>
              <a:t> is imaging by sections or sectioning. </a:t>
            </a:r>
          </a:p>
          <a:p>
            <a:pPr eaLnBrk="1" hangingPunct="1"/>
            <a:r>
              <a:rPr lang="en-US" altLang="en-US" sz="2800"/>
              <a:t>A device used in tomography is called a </a:t>
            </a:r>
            <a:r>
              <a:rPr lang="en-US" altLang="en-US" sz="2800" b="1"/>
              <a:t>tomograph</a:t>
            </a:r>
            <a:r>
              <a:rPr lang="en-US" altLang="en-US" sz="2800"/>
              <a:t>, while the image produced is a </a:t>
            </a:r>
            <a:r>
              <a:rPr lang="en-US" altLang="en-US" sz="2800" b="1"/>
              <a:t>tomogram</a:t>
            </a:r>
            <a:endParaRPr lang="en-US" altLang="en-US"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61DF-75BE-46CD-8335-CAF43733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1983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EBBA4-7C8C-41CA-BDE6-03BFAA30F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err="1"/>
              <a:t>Goitein</a:t>
            </a:r>
            <a:r>
              <a:rPr lang="en-US" dirty="0"/>
              <a:t> and Abrams described multidimensional treatment planning based on CT images using a Beams eye view created from a divergent projection through the CT study data</a:t>
            </a:r>
          </a:p>
          <a:p>
            <a:pPr marL="548640" indent="-41148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4000" dirty="0"/>
              <a:t>1987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Continuous rotation slip ring technology was introduced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After a brief hiatus, during which MRI stole the limelight, CT came back with vengeance.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Time was cut down to one second scanning.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use of CT data for treatment planning increased and began top influence the total radiation oncology treatment planning effort.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022A-5E5B-48D0-B83D-91514D40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1988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0F98-EA36-4B07-820C-158982C9F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 err="1"/>
              <a:t>Multiplanar</a:t>
            </a:r>
            <a:r>
              <a:rPr lang="en-US" dirty="0"/>
              <a:t> and three-dimensional reconstruction software was developed, proving beneficial to not only radiologists but also </a:t>
            </a:r>
            <a:r>
              <a:rPr lang="en-US" dirty="0" err="1"/>
              <a:t>orthopaedic</a:t>
            </a:r>
            <a:r>
              <a:rPr lang="en-US" dirty="0"/>
              <a:t> and plastic surgeons.</a:t>
            </a:r>
          </a:p>
          <a:p>
            <a:pPr marL="548640" indent="-41148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sz="4000" dirty="0"/>
              <a:t>1990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Helical scanning permitted acquisition of data by volume, thereby improving the ability to scan without </a:t>
            </a:r>
            <a:r>
              <a:rPr lang="en-US" dirty="0" err="1"/>
              <a:t>misregistration</a:t>
            </a:r>
            <a:r>
              <a:rPr lang="en-US" dirty="0"/>
              <a:t> and to produce superb quality 3D images.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work station, a boon to the area of post-processing, was made available.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Software functions create a virtual simulator for radiation therapy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399F-0BDE-4B7C-98CB-655E3572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1993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83AB-0BE1-441A-AF77-1BA10D003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 lnSpcReduction="10000"/>
          </a:bodyPr>
          <a:lstStyle/>
          <a:p>
            <a:pPr marL="548640" indent="-41148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CT simulation was pioneered and made available for use by major CT manufacturer.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/>
              <a:t>1995</a:t>
            </a:r>
          </a:p>
          <a:p>
            <a:pPr marL="548640" indent="-41148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Helical scanning, with its tremendous amount of heat build-up during a 30-second scan, led to the development of the 6.0 unit tube.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/>
              <a:t>1996</a:t>
            </a:r>
          </a:p>
          <a:p>
            <a:pPr marL="548640" indent="-41148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Demonstrated the wide use of CT utilizing successfully in other areas including geology, anthropology, archeology, Egyptology, art restoration, and oil exploration.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216D-F0CF-4DE7-9AA4-D45916BA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1997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DB8B-1240-4BA7-8E07-BA8F03B8E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Reconstruction times are reduced to microseconds, enabling a display of 6 images per second.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This resulted in the clinical introduction of CT fluoroscopy and real time helical scanning.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/>
              <a:t>1998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Scan times dropped to 0.7seconds per rotation and workstations became standard equipment.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/>
              <a:t>1999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multi-slice helical scanner, introduced briefly in the early 90’s, became widespread and revolutionized patient throughput time and image manipulation with 0.5 –second scanning and real-time reconstruction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1DC4-7A07-4DCB-AF9C-24237A3D7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62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2000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4CAC1-5D86-4D3E-A321-50A897DC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Invented by Dr. Ron Nutt and Dr. David Townsend, the PET/CT scanner was named  the Invention of the year by Time Magazine.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/>
              <a:t>2004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The 64 slice multi-slice scanner is introduced and becomes the standard with full body coverage at high resolution, providing superb vascular imaging, both cardiac and peripheral.</a:t>
            </a:r>
          </a:p>
          <a:p>
            <a:pPr marL="0" indent="0" algn="ctr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None/>
              <a:defRPr/>
            </a:pPr>
            <a:r>
              <a:rPr lang="en-US" sz="3600" dirty="0"/>
              <a:t>2007</a:t>
            </a:r>
          </a:p>
          <a:p>
            <a:pPr marL="548640" indent="-411480" eaLnBrk="1" fontAlgn="auto" hangingPunct="1">
              <a:spcAft>
                <a:spcPts val="0"/>
              </a:spcAft>
              <a:buClr>
                <a:schemeClr val="tx1">
                  <a:shade val="95000"/>
                </a:schemeClr>
              </a:buClr>
              <a:buFont typeface="Wingdings 2"/>
              <a:buChar char=""/>
              <a:defRPr/>
            </a:pPr>
            <a:r>
              <a:rPr lang="en-US" dirty="0"/>
              <a:t>Toshiba launches their 320 slice scanner which allows the imaging of 16 cm length in a single 0.35sec rotation, thereby enabling ‘dynamic volume scanning’ or functional imaging.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 descr="E:\images\Chapter23\797x531_jpgs\231848.jpg">
            <a:extLst>
              <a:ext uri="{FF2B5EF4-FFF2-40B4-BE49-F238E27FC236}">
                <a16:creationId xmlns:a16="http://schemas.microsoft.com/office/drawing/2014/main" id="{DC1BC6DF-8657-4310-BF6A-F819011B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" y="395288"/>
            <a:ext cx="9109075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098E-09D5-4AA6-9F54-61511AFD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Linear movement</a:t>
            </a:r>
          </a:p>
        </p:txBody>
      </p:sp>
      <p:pic>
        <p:nvPicPr>
          <p:cNvPr id="7171" name="Content Placeholder 3" descr="A16170-01-029">
            <a:extLst>
              <a:ext uri="{FF2B5EF4-FFF2-40B4-BE49-F238E27FC236}">
                <a16:creationId xmlns:a16="http://schemas.microsoft.com/office/drawing/2014/main" id="{687ACE17-6696-4BD1-A0C6-7FAE0E948C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447800"/>
            <a:ext cx="7575550" cy="5043488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3457-D884-4D22-9E2B-FD9DC9B1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How is blurring achieved?</a:t>
            </a:r>
          </a:p>
        </p:txBody>
      </p:sp>
      <p:pic>
        <p:nvPicPr>
          <p:cNvPr id="8195" name="Content Placeholder 3" descr="E:\images\Chapter23\797x531_jpgs\231850.jpg">
            <a:extLst>
              <a:ext uri="{FF2B5EF4-FFF2-40B4-BE49-F238E27FC236}">
                <a16:creationId xmlns:a16="http://schemas.microsoft.com/office/drawing/2014/main" id="{93101E41-28A0-40BA-B98F-E74D0905F0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384300"/>
            <a:ext cx="7772400" cy="5178425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Content Placeholder 3" descr="E:\images\Chapter23\797x531_jpgs\231849.jpg">
            <a:extLst>
              <a:ext uri="{FF2B5EF4-FFF2-40B4-BE49-F238E27FC236}">
                <a16:creationId xmlns:a16="http://schemas.microsoft.com/office/drawing/2014/main" id="{842E039B-4C2F-49D7-9020-8A52CBA03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762000"/>
            <a:ext cx="8462963" cy="56388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C0F0-2015-46F2-BF50-C3AE32D7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Conventional tomography images</a:t>
            </a:r>
          </a:p>
        </p:txBody>
      </p:sp>
      <p:pic>
        <p:nvPicPr>
          <p:cNvPr id="10243" name="Picture 2">
            <a:extLst>
              <a:ext uri="{FF2B5EF4-FFF2-40B4-BE49-F238E27FC236}">
                <a16:creationId xmlns:a16="http://schemas.microsoft.com/office/drawing/2014/main" id="{6B7668CC-4870-4E51-9D62-D564491078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313" y="1752600"/>
            <a:ext cx="4281487" cy="326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3">
            <a:extLst>
              <a:ext uri="{FF2B5EF4-FFF2-40B4-BE49-F238E27FC236}">
                <a16:creationId xmlns:a16="http://schemas.microsoft.com/office/drawing/2014/main" id="{AC2AB9F3-46DC-4EFA-A605-C22F7BC06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828800"/>
            <a:ext cx="455612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A056-0E2A-46F3-BAF4-DE15F4F1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Computerized Tomography</a:t>
            </a: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4AAA37F7-C7B0-4C46-8D8E-2B4DA5AB6F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013" y="1600200"/>
            <a:ext cx="3709987" cy="4367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2">
            <a:extLst>
              <a:ext uri="{FF2B5EF4-FFF2-40B4-BE49-F238E27FC236}">
                <a16:creationId xmlns:a16="http://schemas.microsoft.com/office/drawing/2014/main" id="{6080CF4B-BF71-430C-A332-65B1E2923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71600"/>
            <a:ext cx="4724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9" name="Text Box 6">
            <a:extLst>
              <a:ext uri="{FF2B5EF4-FFF2-40B4-BE49-F238E27FC236}">
                <a16:creationId xmlns:a16="http://schemas.microsoft.com/office/drawing/2014/main" id="{E1C511DF-2512-40AF-8B1D-C78857F23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172200"/>
            <a:ext cx="449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ok Antiqua" panose="0204060205030503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Compare this image with that of the same area in previous slide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560</TotalTime>
  <Words>1618</Words>
  <Application>Microsoft Office PowerPoint</Application>
  <PresentationFormat>On-screen Show (4:3)</PresentationFormat>
  <Paragraphs>156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Book Antiqua</vt:lpstr>
      <vt:lpstr>Arial</vt:lpstr>
      <vt:lpstr>Lucida Sans</vt:lpstr>
      <vt:lpstr>Wingdings 2</vt:lpstr>
      <vt:lpstr>Wingdings</vt:lpstr>
      <vt:lpstr>Wingdings 3</vt:lpstr>
      <vt:lpstr>Calibri</vt:lpstr>
      <vt:lpstr>Apex</vt:lpstr>
      <vt:lpstr>Introduction to CT</vt:lpstr>
      <vt:lpstr> Solutions</vt:lpstr>
      <vt:lpstr>Conventional Tomography</vt:lpstr>
      <vt:lpstr>PowerPoint Presentation</vt:lpstr>
      <vt:lpstr>Linear movement</vt:lpstr>
      <vt:lpstr>How is blurring achieved?</vt:lpstr>
      <vt:lpstr>PowerPoint Presentation</vt:lpstr>
      <vt:lpstr>Conventional tomography images</vt:lpstr>
      <vt:lpstr>Computerized Tomography</vt:lpstr>
      <vt:lpstr>Definition of CT</vt:lpstr>
      <vt:lpstr>This can be broken down to five components</vt:lpstr>
      <vt:lpstr>Evolution of the term: Computed Tomography</vt:lpstr>
      <vt:lpstr>Pioneers</vt:lpstr>
      <vt:lpstr>1917 – Johann radon</vt:lpstr>
      <vt:lpstr>1956 – Ronald Bracewell</vt:lpstr>
      <vt:lpstr>1963- William Oldendorf</vt:lpstr>
      <vt:lpstr>1963- Allen Cormack</vt:lpstr>
      <vt:lpstr>1967 – Godfry Hounsfield</vt:lpstr>
      <vt:lpstr>PowerPoint Presentation</vt:lpstr>
      <vt:lpstr>CT Gantry</vt:lpstr>
      <vt:lpstr>Basic Processes</vt:lpstr>
      <vt:lpstr>Data acquisition</vt:lpstr>
      <vt:lpstr>Image reconstruction</vt:lpstr>
      <vt:lpstr>Image display</vt:lpstr>
      <vt:lpstr>Image archive</vt:lpstr>
      <vt:lpstr>Highlights of Development Trends</vt:lpstr>
      <vt:lpstr>1972</vt:lpstr>
      <vt:lpstr>1973</vt:lpstr>
      <vt:lpstr>1975</vt:lpstr>
      <vt:lpstr>1983</vt:lpstr>
      <vt:lpstr>1988</vt:lpstr>
      <vt:lpstr>1993</vt:lpstr>
      <vt:lpstr>1997</vt:lpstr>
      <vt:lpstr>2000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CT</dc:title>
  <dc:creator>Anura</dc:creator>
  <cp:lastModifiedBy>cloudconvert_9</cp:lastModifiedBy>
  <cp:revision>59</cp:revision>
  <dcterms:created xsi:type="dcterms:W3CDTF">2011-12-30T14:59:23Z</dcterms:created>
  <dcterms:modified xsi:type="dcterms:W3CDTF">2025-09-13T08:12:54Z</dcterms:modified>
</cp:coreProperties>
</file>