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30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6858000" cy="9144000"/>
  <p:embeddedFontLst>
    <p:embeddedFont>
      <p:font typeface="Computer Says No" panose="00000400000000000000"/>
      <p:regular r:id="rId15"/>
    </p:embeddedFont>
    <p:embeddedFont>
      <p:font typeface="Poppins Bold" panose="00000800000000000000"/>
      <p:bold r:id="rId16"/>
    </p:embeddedFont>
    <p:embeddedFont>
      <p:font typeface="Poppins Light" panose="00000400000000000000"/>
      <p:regular r:id="rId17"/>
    </p:embeddedFont>
    <p:embeddedFont>
      <p:font typeface="Poppins" panose="00000500000000000000"/>
      <p:regular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  <p:embeddedFont>
      <p:font typeface="Bahnschrift" panose="020B0502040204020203" charset="0"/>
      <p:regular r:id="rId23"/>
      <p:bold r:id="rId24"/>
    </p:embeddedFont>
    <p:embeddedFont>
      <p:font typeface="Bahnschrift SemiLight Condensed" panose="020B0502040204020203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0.png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svg"/><Relationship Id="rId7" Type="http://schemas.openxmlformats.org/officeDocument/2006/relationships/image" Target="../media/image19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4.svg"/><Relationship Id="rId11" Type="http://schemas.openxmlformats.org/officeDocument/2006/relationships/image" Target="../media/image23.png"/><Relationship Id="rId10" Type="http://schemas.openxmlformats.org/officeDocument/2006/relationships/image" Target="../media/image2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svg"/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3916" b="-868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576678" y="6172200"/>
            <a:ext cx="10008973" cy="8229600"/>
          </a:xfrm>
          <a:custGeom>
            <a:avLst/>
            <a:gdLst/>
            <a:ahLst/>
            <a:cxnLst/>
            <a:rect l="l" t="t" r="r" b="b"/>
            <a:pathLst>
              <a:path w="10008973" h="8229600">
                <a:moveTo>
                  <a:pt x="0" y="0"/>
                </a:moveTo>
                <a:lnTo>
                  <a:pt x="10008973" y="0"/>
                </a:lnTo>
                <a:lnTo>
                  <a:pt x="1000897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268070" y="-2818506"/>
            <a:ext cx="4825046" cy="4219769"/>
          </a:xfrm>
          <a:custGeom>
            <a:avLst/>
            <a:gdLst/>
            <a:ahLst/>
            <a:cxnLst/>
            <a:rect l="l" t="t" r="r" b="b"/>
            <a:pathLst>
              <a:path w="4825046" h="4219769">
                <a:moveTo>
                  <a:pt x="0" y="0"/>
                </a:moveTo>
                <a:lnTo>
                  <a:pt x="4825046" y="0"/>
                </a:lnTo>
                <a:lnTo>
                  <a:pt x="4825046" y="4219769"/>
                </a:lnTo>
                <a:lnTo>
                  <a:pt x="0" y="42197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161481" y="-4114800"/>
            <a:ext cx="10008973" cy="8229600"/>
          </a:xfrm>
          <a:custGeom>
            <a:avLst/>
            <a:gdLst/>
            <a:ahLst/>
            <a:cxnLst/>
            <a:rect l="l" t="t" r="r" b="b"/>
            <a:pathLst>
              <a:path w="10008973" h="8229600">
                <a:moveTo>
                  <a:pt x="0" y="0"/>
                </a:moveTo>
                <a:lnTo>
                  <a:pt x="10008973" y="0"/>
                </a:lnTo>
                <a:lnTo>
                  <a:pt x="1000897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391635" y="1333816"/>
            <a:ext cx="3948234" cy="1724379"/>
          </a:xfrm>
          <a:custGeom>
            <a:avLst/>
            <a:gdLst/>
            <a:ahLst/>
            <a:cxnLst/>
            <a:rect l="l" t="t" r="r" b="b"/>
            <a:pathLst>
              <a:path w="3948234" h="1724379">
                <a:moveTo>
                  <a:pt x="0" y="0"/>
                </a:moveTo>
                <a:lnTo>
                  <a:pt x="3948234" y="0"/>
                </a:lnTo>
                <a:lnTo>
                  <a:pt x="3948234" y="1724379"/>
                </a:lnTo>
                <a:lnTo>
                  <a:pt x="0" y="17243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601689" y="8426785"/>
            <a:ext cx="4729467" cy="4047169"/>
          </a:xfrm>
          <a:custGeom>
            <a:avLst/>
            <a:gdLst/>
            <a:ahLst/>
            <a:cxnLst/>
            <a:rect l="l" t="t" r="r" b="b"/>
            <a:pathLst>
              <a:path w="4729467" h="4047169">
                <a:moveTo>
                  <a:pt x="0" y="0"/>
                </a:moveTo>
                <a:lnTo>
                  <a:pt x="4729467" y="0"/>
                </a:lnTo>
                <a:lnTo>
                  <a:pt x="4729467" y="4047170"/>
                </a:lnTo>
                <a:lnTo>
                  <a:pt x="0" y="40471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669217" y="3084690"/>
            <a:ext cx="10949566" cy="3087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65"/>
              </a:lnSpc>
            </a:pPr>
            <a:r>
              <a:rPr lang="en-US" sz="10650">
                <a:solidFill>
                  <a:srgbClr val="6866E1"/>
                </a:solidFill>
                <a:latin typeface="Computer Says No" panose="00000400000000000000"/>
              </a:rPr>
              <a:t>MACHINE LEARNING MODEL DEPLOYMENT WITH IBM CLOUD WATSON STUDIO</a:t>
            </a:r>
            <a:endParaRPr lang="en-US" sz="10650">
              <a:solidFill>
                <a:srgbClr val="6866E1"/>
              </a:solidFill>
              <a:latin typeface="Computer Says No" panose="000004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00469" y="6619875"/>
            <a:ext cx="12687062" cy="79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FFFFFF"/>
                </a:solidFill>
                <a:latin typeface="Poppins Bold" panose="00000800000000000000"/>
              </a:rPr>
              <a:t>Streamlining Model Deployment for Success</a:t>
            </a:r>
            <a:endParaRPr lang="en-US" sz="4400">
              <a:solidFill>
                <a:srgbClr val="FFFFFF"/>
              </a:solidFill>
              <a:latin typeface="Poppins Bold" panose="000008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31FA8">
                <a:alpha val="100000"/>
              </a:srgbClr>
            </a:gs>
            <a:gs pos="50000">
              <a:srgbClr val="5527F5">
                <a:alpha val="100000"/>
              </a:srgbClr>
            </a:gs>
            <a:gs pos="100000">
              <a:srgbClr val="9B60EB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2059665"/>
            <a:ext cx="8551449" cy="6896330"/>
          </a:xfrm>
          <a:custGeom>
            <a:avLst/>
            <a:gdLst/>
            <a:ahLst/>
            <a:cxnLst/>
            <a:rect l="l" t="t" r="r" b="b"/>
            <a:pathLst>
              <a:path w="8551449" h="6896330">
                <a:moveTo>
                  <a:pt x="0" y="0"/>
                </a:moveTo>
                <a:lnTo>
                  <a:pt x="8551449" y="0"/>
                </a:lnTo>
                <a:lnTo>
                  <a:pt x="8551449" y="6896330"/>
                </a:lnTo>
                <a:lnTo>
                  <a:pt x="0" y="689633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36419" y="1087828"/>
            <a:ext cx="13227386" cy="936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35"/>
              </a:lnSpc>
              <a:spcBef>
                <a:spcPct val="0"/>
              </a:spcBef>
            </a:pPr>
            <a:r>
              <a:rPr lang="en-US" sz="8800">
                <a:solidFill>
                  <a:srgbClr val="6866E1"/>
                </a:solidFill>
                <a:latin typeface="Computer Says No" panose="00000400000000000000"/>
              </a:rPr>
              <a:t>MACHINE LEARNING MODEL DEPLOYMENT</a:t>
            </a:r>
            <a:endParaRPr lang="en-US" sz="8800">
              <a:solidFill>
                <a:srgbClr val="6866E1"/>
              </a:solidFill>
              <a:latin typeface="Computer Says No" panose="000004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86492" y="2370144"/>
            <a:ext cx="7757508" cy="6199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0390" lvl="1" indent="-290195">
              <a:lnSpc>
                <a:spcPts val="3765"/>
              </a:lnSpc>
              <a:buFont typeface="Arial" panose="020B0604020202020204"/>
              <a:buChar char="•"/>
            </a:pPr>
            <a:r>
              <a:rPr lang="en-US" sz="2690">
                <a:solidFill>
                  <a:srgbClr val="FFFFFF"/>
                </a:solidFill>
                <a:latin typeface="Poppins Light" panose="00000400000000000000"/>
              </a:rPr>
              <a:t>Model deployment is the act of putting a trained machine learning model into operational use to make real-time predictions or decisions</a:t>
            </a:r>
            <a:endParaRPr lang="en-US" sz="2690">
              <a:solidFill>
                <a:srgbClr val="FFFFFF"/>
              </a:solidFill>
              <a:latin typeface="Poppins Light" panose="00000400000000000000"/>
            </a:endParaRPr>
          </a:p>
          <a:p>
            <a:pPr>
              <a:lnSpc>
                <a:spcPts val="3765"/>
              </a:lnSpc>
            </a:pPr>
          </a:p>
          <a:p>
            <a:pPr marL="580390" lvl="1" indent="-290195">
              <a:lnSpc>
                <a:spcPts val="3765"/>
              </a:lnSpc>
              <a:buFont typeface="Arial" panose="020B0604020202020204"/>
              <a:buChar char="•"/>
            </a:pPr>
            <a:r>
              <a:rPr lang="en-US" sz="2690">
                <a:solidFill>
                  <a:srgbClr val="FFFFFF"/>
                </a:solidFill>
                <a:latin typeface="Poppins Light" panose="00000400000000000000"/>
              </a:rPr>
              <a:t> It's a critical step, enabling value realization, automation, continuous learning, and competitive advantage</a:t>
            </a:r>
            <a:endParaRPr lang="en-US" sz="2690">
              <a:solidFill>
                <a:srgbClr val="FFFFFF"/>
              </a:solidFill>
              <a:latin typeface="Poppins Light" panose="00000400000000000000"/>
            </a:endParaRPr>
          </a:p>
          <a:p>
            <a:pPr>
              <a:lnSpc>
                <a:spcPts val="3765"/>
              </a:lnSpc>
            </a:pPr>
          </a:p>
          <a:p>
            <a:pPr marL="580390" lvl="1" indent="-290195">
              <a:lnSpc>
                <a:spcPts val="3765"/>
              </a:lnSpc>
              <a:buFont typeface="Arial" panose="020B0604020202020204"/>
              <a:buChar char="•"/>
            </a:pPr>
            <a:r>
              <a:rPr lang="en-US" sz="2690">
                <a:solidFill>
                  <a:srgbClr val="FFFFFF"/>
                </a:solidFill>
                <a:latin typeface="Poppins Light" panose="00000400000000000000"/>
              </a:rPr>
              <a:t>Deployment can be complex due to scalability, version control, infrastructure, monitoring, maintenance, and security concerns.</a:t>
            </a:r>
            <a:endParaRPr lang="en-US" sz="2690">
              <a:solidFill>
                <a:srgbClr val="FFFFFF"/>
              </a:solidFill>
              <a:latin typeface="Poppins Light" panose="000004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41069">
                <a:alpha val="100000"/>
              </a:srgbClr>
            </a:gs>
            <a:gs pos="50000">
              <a:srgbClr val="5527F5">
                <a:alpha val="100000"/>
              </a:srgbClr>
            </a:gs>
            <a:gs pos="100000">
              <a:srgbClr val="131FA8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620763">
            <a:off x="-429086" y="-676113"/>
            <a:ext cx="8987203" cy="4150026"/>
          </a:xfrm>
          <a:custGeom>
            <a:avLst/>
            <a:gdLst/>
            <a:ahLst/>
            <a:cxnLst/>
            <a:rect l="l" t="t" r="r" b="b"/>
            <a:pathLst>
              <a:path w="8987203" h="4150026">
                <a:moveTo>
                  <a:pt x="0" y="0"/>
                </a:moveTo>
                <a:lnTo>
                  <a:pt x="8987203" y="0"/>
                </a:lnTo>
                <a:lnTo>
                  <a:pt x="8987203" y="4150027"/>
                </a:lnTo>
                <a:lnTo>
                  <a:pt x="0" y="415002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92146" y="1213800"/>
            <a:ext cx="14684628" cy="7859399"/>
          </a:xfrm>
          <a:custGeom>
            <a:avLst/>
            <a:gdLst/>
            <a:ahLst/>
            <a:cxnLst/>
            <a:rect l="l" t="t" r="r" b="b"/>
            <a:pathLst>
              <a:path w="14684628" h="7859399">
                <a:moveTo>
                  <a:pt x="0" y="0"/>
                </a:moveTo>
                <a:lnTo>
                  <a:pt x="14684627" y="0"/>
                </a:lnTo>
                <a:lnTo>
                  <a:pt x="14684627" y="7859400"/>
                </a:lnTo>
                <a:lnTo>
                  <a:pt x="0" y="7859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025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950717" y="4257922"/>
            <a:ext cx="2965916" cy="6828198"/>
          </a:xfrm>
          <a:custGeom>
            <a:avLst/>
            <a:gdLst/>
            <a:ahLst/>
            <a:cxnLst/>
            <a:rect l="l" t="t" r="r" b="b"/>
            <a:pathLst>
              <a:path w="2965916" h="6828198">
                <a:moveTo>
                  <a:pt x="0" y="0"/>
                </a:moveTo>
                <a:lnTo>
                  <a:pt x="2965917" y="0"/>
                </a:lnTo>
                <a:lnTo>
                  <a:pt x="2965917" y="6828199"/>
                </a:lnTo>
                <a:lnTo>
                  <a:pt x="0" y="68281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07017" y="7672021"/>
            <a:ext cx="4171532" cy="3569725"/>
          </a:xfrm>
          <a:custGeom>
            <a:avLst/>
            <a:gdLst/>
            <a:ahLst/>
            <a:cxnLst/>
            <a:rect l="l" t="t" r="r" b="b"/>
            <a:pathLst>
              <a:path w="4171532" h="3569725">
                <a:moveTo>
                  <a:pt x="0" y="0"/>
                </a:moveTo>
                <a:lnTo>
                  <a:pt x="4171532" y="0"/>
                </a:lnTo>
                <a:lnTo>
                  <a:pt x="4171532" y="3569725"/>
                </a:lnTo>
                <a:lnTo>
                  <a:pt x="0" y="35697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337283" y="2327277"/>
            <a:ext cx="11613435" cy="1081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35"/>
              </a:lnSpc>
              <a:spcBef>
                <a:spcPct val="0"/>
              </a:spcBef>
            </a:pPr>
            <a:r>
              <a:rPr lang="en-US" sz="11715">
                <a:solidFill>
                  <a:srgbClr val="6866E1"/>
                </a:solidFill>
                <a:latin typeface="Bahnschrift" panose="020B0502040204020203" charset="0"/>
                <a:cs typeface="Bahnschrift" panose="020B0502040204020203" charset="0"/>
              </a:rPr>
              <a:t>ARCHITECTURE</a:t>
            </a:r>
            <a:endParaRPr lang="en-US" sz="11715">
              <a:solidFill>
                <a:srgbClr val="6866E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835363" y="3694534"/>
            <a:ext cx="10378195" cy="4463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lvl="1" indent="-257175">
              <a:lnSpc>
                <a:spcPts val="3860"/>
              </a:lnSpc>
              <a:buFont typeface="Arial" panose="020B0604020202020204"/>
              <a:buChar char="•"/>
            </a:pPr>
            <a:r>
              <a:rPr lang="en-US" sz="2380">
                <a:solidFill>
                  <a:srgbClr val="FFFFFF"/>
                </a:solidFill>
                <a:latin typeface="Poppins Bold" panose="00000800000000000000"/>
              </a:rPr>
              <a:t>Cloud-Based:</a:t>
            </a:r>
            <a:r>
              <a:rPr lang="en-US" sz="2380">
                <a:solidFill>
                  <a:srgbClr val="FFFFFF"/>
                </a:solidFill>
                <a:latin typeface="Poppins Light" panose="00000400000000000000"/>
              </a:rPr>
              <a:t> Hosted on IBM Cloud</a:t>
            </a:r>
            <a:endParaRPr lang="en-US" sz="2380">
              <a:solidFill>
                <a:srgbClr val="FFFFFF"/>
              </a:solidFill>
              <a:latin typeface="Poppins Light" panose="00000400000000000000"/>
            </a:endParaRPr>
          </a:p>
          <a:p>
            <a:pPr>
              <a:lnSpc>
                <a:spcPts val="940"/>
              </a:lnSpc>
            </a:pPr>
          </a:p>
          <a:p>
            <a:pPr marL="514350" lvl="1" indent="-257175">
              <a:lnSpc>
                <a:spcPts val="3860"/>
              </a:lnSpc>
              <a:buFont typeface="Arial" panose="020B0604020202020204"/>
              <a:buChar char="•"/>
            </a:pPr>
            <a:r>
              <a:rPr lang="en-US" sz="2380">
                <a:solidFill>
                  <a:srgbClr val="FFFFFF"/>
                </a:solidFill>
                <a:latin typeface="Poppins Bold" panose="00000800000000000000"/>
              </a:rPr>
              <a:t>Multi-Layered:</a:t>
            </a:r>
            <a:r>
              <a:rPr lang="en-US" sz="2380">
                <a:solidFill>
                  <a:srgbClr val="FFFFFF"/>
                </a:solidFill>
                <a:latin typeface="Poppins Light" panose="00000400000000000000"/>
              </a:rPr>
              <a:t> Comprising UI, Middleware, Data Services, and ML Engine</a:t>
            </a:r>
            <a:endParaRPr lang="en-US" sz="2380">
              <a:solidFill>
                <a:srgbClr val="FFFFFF"/>
              </a:solidFill>
              <a:latin typeface="Poppins Light" panose="00000400000000000000"/>
            </a:endParaRPr>
          </a:p>
          <a:p>
            <a:pPr>
              <a:lnSpc>
                <a:spcPts val="940"/>
              </a:lnSpc>
            </a:pPr>
          </a:p>
          <a:p>
            <a:pPr marL="514350" lvl="1" indent="-257175">
              <a:lnSpc>
                <a:spcPts val="3860"/>
              </a:lnSpc>
              <a:buFont typeface="Arial" panose="020B0604020202020204"/>
              <a:buChar char="•"/>
            </a:pPr>
            <a:r>
              <a:rPr lang="en-US" sz="2380">
                <a:solidFill>
                  <a:srgbClr val="FFFFFF"/>
                </a:solidFill>
                <a:latin typeface="Poppins Bold" panose="00000800000000000000"/>
              </a:rPr>
              <a:t>Scalable:</a:t>
            </a:r>
            <a:r>
              <a:rPr lang="en-US" sz="2380">
                <a:solidFill>
                  <a:srgbClr val="FFFFFF"/>
                </a:solidFill>
                <a:latin typeface="Poppins Light" panose="00000400000000000000"/>
              </a:rPr>
              <a:t> Adaptable for various project sizes</a:t>
            </a:r>
            <a:endParaRPr lang="en-US" sz="2380">
              <a:solidFill>
                <a:srgbClr val="FFFFFF"/>
              </a:solidFill>
              <a:latin typeface="Poppins Light" panose="00000400000000000000"/>
            </a:endParaRPr>
          </a:p>
          <a:p>
            <a:pPr>
              <a:lnSpc>
                <a:spcPts val="940"/>
              </a:lnSpc>
            </a:pPr>
          </a:p>
          <a:p>
            <a:pPr marL="514350" lvl="1" indent="-257175">
              <a:lnSpc>
                <a:spcPts val="3860"/>
              </a:lnSpc>
              <a:buFont typeface="Arial" panose="020B0604020202020204"/>
              <a:buChar char="•"/>
            </a:pPr>
            <a:r>
              <a:rPr lang="en-US" sz="2380">
                <a:solidFill>
                  <a:srgbClr val="FFFFFF"/>
                </a:solidFill>
                <a:latin typeface="Poppins Bold" panose="00000800000000000000"/>
              </a:rPr>
              <a:t>Secure:</a:t>
            </a:r>
            <a:r>
              <a:rPr lang="en-US" sz="2380">
                <a:solidFill>
                  <a:srgbClr val="FFFFFF"/>
                </a:solidFill>
                <a:latin typeface="Poppins Light" panose="00000400000000000000"/>
              </a:rPr>
              <a:t> Prioritizes data security</a:t>
            </a:r>
            <a:endParaRPr lang="en-US" sz="2380">
              <a:solidFill>
                <a:srgbClr val="FFFFFF"/>
              </a:solidFill>
              <a:latin typeface="Poppins Light" panose="00000400000000000000"/>
            </a:endParaRPr>
          </a:p>
          <a:p>
            <a:pPr>
              <a:lnSpc>
                <a:spcPts val="940"/>
              </a:lnSpc>
            </a:pPr>
          </a:p>
          <a:p>
            <a:pPr marL="514350" lvl="1" indent="-257175">
              <a:lnSpc>
                <a:spcPts val="3860"/>
              </a:lnSpc>
              <a:buFont typeface="Arial" panose="020B0604020202020204"/>
              <a:buChar char="•"/>
            </a:pPr>
            <a:r>
              <a:rPr lang="en-US" sz="2380">
                <a:solidFill>
                  <a:srgbClr val="FFFFFF"/>
                </a:solidFill>
                <a:latin typeface="Poppins Bold" panose="00000800000000000000"/>
              </a:rPr>
              <a:t>Integration:</a:t>
            </a:r>
            <a:r>
              <a:rPr lang="en-US" sz="2380">
                <a:solidFill>
                  <a:srgbClr val="FFFFFF"/>
                </a:solidFill>
                <a:latin typeface="Poppins Light" panose="00000400000000000000"/>
              </a:rPr>
              <a:t> Seamless with IBM Cloud and open-source tools</a:t>
            </a:r>
            <a:endParaRPr lang="en-US" sz="2380">
              <a:solidFill>
                <a:srgbClr val="FFFFFF"/>
              </a:solidFill>
              <a:latin typeface="Poppins Light" panose="00000400000000000000"/>
            </a:endParaRPr>
          </a:p>
          <a:p>
            <a:pPr>
              <a:lnSpc>
                <a:spcPts val="940"/>
              </a:lnSpc>
            </a:pPr>
          </a:p>
          <a:p>
            <a:pPr marL="514350" lvl="1" indent="-257175">
              <a:lnSpc>
                <a:spcPts val="3860"/>
              </a:lnSpc>
              <a:buFont typeface="Arial" panose="020B0604020202020204"/>
              <a:buChar char="•"/>
            </a:pPr>
            <a:r>
              <a:rPr lang="en-US" sz="2380">
                <a:solidFill>
                  <a:srgbClr val="FFFFFF"/>
                </a:solidFill>
                <a:latin typeface="Poppins Bold" panose="00000800000000000000"/>
              </a:rPr>
              <a:t>APIs:</a:t>
            </a:r>
            <a:r>
              <a:rPr lang="en-US" sz="2380">
                <a:solidFill>
                  <a:srgbClr val="FFFFFF"/>
                </a:solidFill>
                <a:latin typeface="Poppins Light" panose="00000400000000000000"/>
              </a:rPr>
              <a:t> Allows external integration and customization</a:t>
            </a:r>
            <a:endParaRPr lang="en-US" sz="2380">
              <a:solidFill>
                <a:srgbClr val="FFFFFF"/>
              </a:solidFill>
              <a:latin typeface="Poppins Light" panose="00000400000000000000"/>
            </a:endParaRPr>
          </a:p>
          <a:p>
            <a:pPr>
              <a:lnSpc>
                <a:spcPts val="3860"/>
              </a:lnSpc>
            </a:pPr>
            <a:r>
              <a:rPr lang="en-US" sz="2380">
                <a:solidFill>
                  <a:srgbClr val="FFFFFF"/>
                </a:solidFill>
                <a:latin typeface="Poppins Light" panose="00000400000000000000"/>
              </a:rPr>
              <a:t>.</a:t>
            </a:r>
            <a:endParaRPr lang="en-US" sz="2380">
              <a:solidFill>
                <a:srgbClr val="FFFFFF"/>
              </a:solidFill>
              <a:latin typeface="Poppins Light" panose="00000400000000000000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3941740" y="-4440594"/>
            <a:ext cx="8339294" cy="7136224"/>
          </a:xfrm>
          <a:custGeom>
            <a:avLst/>
            <a:gdLst/>
            <a:ahLst/>
            <a:cxnLst/>
            <a:rect l="l" t="t" r="r" b="b"/>
            <a:pathLst>
              <a:path w="8339294" h="7136224">
                <a:moveTo>
                  <a:pt x="0" y="0"/>
                </a:moveTo>
                <a:lnTo>
                  <a:pt x="8339295" y="0"/>
                </a:lnTo>
                <a:lnTo>
                  <a:pt x="8339295" y="7136224"/>
                </a:lnTo>
                <a:lnTo>
                  <a:pt x="0" y="71362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B60EB">
                <a:alpha val="100000"/>
              </a:srgbClr>
            </a:gs>
            <a:gs pos="50000">
              <a:srgbClr val="5527F5">
                <a:alpha val="100000"/>
              </a:srgbClr>
            </a:gs>
            <a:gs pos="100000">
              <a:srgbClr val="131FA8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294186" y="406589"/>
            <a:ext cx="7937973" cy="9510914"/>
            <a:chOff x="0" y="0"/>
            <a:chExt cx="8585708" cy="10287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585708" cy="10286999"/>
            </a:xfrm>
            <a:custGeom>
              <a:avLst/>
              <a:gdLst/>
              <a:ahLst/>
              <a:cxnLst/>
              <a:rect l="l" t="t" r="r" b="b"/>
              <a:pathLst>
                <a:path w="8585708" h="10286999">
                  <a:moveTo>
                    <a:pt x="8585708" y="762"/>
                  </a:moveTo>
                  <a:cubicBezTo>
                    <a:pt x="8581644" y="20447"/>
                    <a:pt x="8577961" y="40132"/>
                    <a:pt x="8573515" y="59690"/>
                  </a:cubicBezTo>
                  <a:cubicBezTo>
                    <a:pt x="8478138" y="485521"/>
                    <a:pt x="8382634" y="911225"/>
                    <a:pt x="8287258" y="1337056"/>
                  </a:cubicBezTo>
                  <a:cubicBezTo>
                    <a:pt x="8146288" y="1966722"/>
                    <a:pt x="8005699" y="2596388"/>
                    <a:pt x="7864602" y="3225927"/>
                  </a:cubicBezTo>
                  <a:cubicBezTo>
                    <a:pt x="7691247" y="3999103"/>
                    <a:pt x="7517384" y="4772152"/>
                    <a:pt x="7344029" y="5545328"/>
                  </a:cubicBezTo>
                  <a:cubicBezTo>
                    <a:pt x="7194677" y="6211443"/>
                    <a:pt x="7045579" y="6877558"/>
                    <a:pt x="6896354" y="7543800"/>
                  </a:cubicBezTo>
                  <a:cubicBezTo>
                    <a:pt x="6765290" y="8129016"/>
                    <a:pt x="6634480" y="8714105"/>
                    <a:pt x="6503162" y="9299194"/>
                  </a:cubicBezTo>
                  <a:cubicBezTo>
                    <a:pt x="6429375" y="9628250"/>
                    <a:pt x="6354953" y="9957181"/>
                    <a:pt x="6280785" y="10286237"/>
                  </a:cubicBezTo>
                  <a:cubicBezTo>
                    <a:pt x="4199382" y="10286237"/>
                    <a:pt x="2118106" y="10286110"/>
                    <a:pt x="36830" y="10286999"/>
                  </a:cubicBezTo>
                  <a:cubicBezTo>
                    <a:pt x="6731" y="10286999"/>
                    <a:pt x="0" y="10280268"/>
                    <a:pt x="0" y="10250043"/>
                  </a:cubicBezTo>
                  <a:cubicBezTo>
                    <a:pt x="762" y="6845681"/>
                    <a:pt x="762" y="3441319"/>
                    <a:pt x="0" y="36957"/>
                  </a:cubicBezTo>
                  <a:cubicBezTo>
                    <a:pt x="0" y="6731"/>
                    <a:pt x="6731" y="0"/>
                    <a:pt x="36830" y="0"/>
                  </a:cubicBezTo>
                  <a:cubicBezTo>
                    <a:pt x="2886456" y="762"/>
                    <a:pt x="5736082" y="762"/>
                    <a:pt x="8585708" y="762"/>
                  </a:cubicBezTo>
                  <a:close/>
                </a:path>
              </a:pathLst>
            </a:custGeom>
            <a:blipFill>
              <a:blip r:embed="rId1"/>
              <a:stretch>
                <a:fillRect l="-39749" r="-39749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8606824" y="1188581"/>
            <a:ext cx="8652476" cy="1032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935"/>
              </a:lnSpc>
              <a:spcBef>
                <a:spcPct val="0"/>
              </a:spcBef>
            </a:pPr>
            <a:r>
              <a:rPr lang="en-US" sz="9630">
                <a:solidFill>
                  <a:srgbClr val="6866E1"/>
                </a:solidFill>
                <a:latin typeface="Computer Says No" panose="00000400000000000000"/>
              </a:rPr>
              <a:t>TECH STACK</a:t>
            </a:r>
            <a:endParaRPr lang="en-US" sz="9630">
              <a:solidFill>
                <a:srgbClr val="6866E1"/>
              </a:solidFill>
              <a:latin typeface="Computer Says No" panose="000004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437211" y="2488349"/>
            <a:ext cx="8223524" cy="5716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7205" lvl="1" indent="-248285">
              <a:lnSpc>
                <a:spcPts val="3730"/>
              </a:lnSpc>
              <a:buFont typeface="Arial" panose="020B0604020202020204"/>
              <a:buChar char="•"/>
            </a:pPr>
            <a:r>
              <a:rPr lang="en-US" sz="2300">
                <a:solidFill>
                  <a:srgbClr val="FFFFFF"/>
                </a:solidFill>
                <a:latin typeface="Poppins Bold" panose="00000800000000000000"/>
              </a:rPr>
              <a:t>IBM Cloud Watson Studio:</a:t>
            </a:r>
            <a:r>
              <a:rPr lang="en-US" sz="2300">
                <a:solidFill>
                  <a:srgbClr val="FFFFFF"/>
                </a:solidFill>
                <a:latin typeface="Poppins Light" panose="00000400000000000000"/>
              </a:rPr>
              <a:t> Central platform for model development and deployment</a:t>
            </a:r>
            <a:endParaRPr lang="en-US" sz="2300">
              <a:solidFill>
                <a:srgbClr val="FFFFFF"/>
              </a:solidFill>
              <a:latin typeface="Poppins Light" panose="00000400000000000000"/>
            </a:endParaRPr>
          </a:p>
          <a:p>
            <a:pPr>
              <a:lnSpc>
                <a:spcPts val="2110"/>
              </a:lnSpc>
            </a:pPr>
          </a:p>
          <a:p>
            <a:pPr marL="497205" lvl="1" indent="-248285">
              <a:lnSpc>
                <a:spcPts val="3730"/>
              </a:lnSpc>
              <a:buFont typeface="Arial" panose="020B0604020202020204"/>
              <a:buChar char="•"/>
            </a:pPr>
            <a:r>
              <a:rPr lang="en-US" sz="2300">
                <a:solidFill>
                  <a:srgbClr val="FFFFFF"/>
                </a:solidFill>
                <a:latin typeface="Poppins Bold" panose="00000800000000000000"/>
              </a:rPr>
              <a:t>Python:</a:t>
            </a:r>
            <a:r>
              <a:rPr lang="en-US" sz="2300">
                <a:solidFill>
                  <a:srgbClr val="FFFFFF"/>
                </a:solidFill>
                <a:latin typeface="Poppins Light" panose="00000400000000000000"/>
              </a:rPr>
              <a:t> Widely used for machine learning model development</a:t>
            </a:r>
            <a:endParaRPr lang="en-US" sz="2300">
              <a:solidFill>
                <a:srgbClr val="FFFFFF"/>
              </a:solidFill>
              <a:latin typeface="Poppins Light" panose="00000400000000000000"/>
            </a:endParaRPr>
          </a:p>
          <a:p>
            <a:pPr>
              <a:lnSpc>
                <a:spcPts val="2110"/>
              </a:lnSpc>
            </a:pPr>
          </a:p>
          <a:p>
            <a:pPr marL="497205" lvl="1" indent="-248285">
              <a:lnSpc>
                <a:spcPts val="3730"/>
              </a:lnSpc>
              <a:buFont typeface="Arial" panose="020B0604020202020204"/>
              <a:buChar char="•"/>
            </a:pPr>
            <a:r>
              <a:rPr lang="en-US" sz="2300">
                <a:solidFill>
                  <a:srgbClr val="FFFFFF"/>
                </a:solidFill>
                <a:latin typeface="Poppins Bold" panose="00000800000000000000"/>
              </a:rPr>
              <a:t>Docker:</a:t>
            </a:r>
            <a:r>
              <a:rPr lang="en-US" sz="2300">
                <a:solidFill>
                  <a:srgbClr val="FFFFFF"/>
                </a:solidFill>
                <a:latin typeface="Poppins Light" panose="00000400000000000000"/>
              </a:rPr>
              <a:t> Containerization for consistent deployment across environments</a:t>
            </a:r>
            <a:endParaRPr lang="en-US" sz="2300">
              <a:solidFill>
                <a:srgbClr val="FFFFFF"/>
              </a:solidFill>
              <a:latin typeface="Poppins Light" panose="00000400000000000000"/>
            </a:endParaRPr>
          </a:p>
          <a:p>
            <a:pPr>
              <a:lnSpc>
                <a:spcPts val="2110"/>
              </a:lnSpc>
            </a:pPr>
          </a:p>
          <a:p>
            <a:pPr marL="497205" lvl="1" indent="-248285">
              <a:lnSpc>
                <a:spcPts val="3730"/>
              </a:lnSpc>
              <a:buFont typeface="Arial" panose="020B0604020202020204"/>
              <a:buChar char="•"/>
            </a:pPr>
            <a:r>
              <a:rPr lang="en-US" sz="2300">
                <a:solidFill>
                  <a:srgbClr val="FFFFFF"/>
                </a:solidFill>
                <a:latin typeface="Poppins Bold" panose="00000800000000000000"/>
              </a:rPr>
              <a:t>Kubernetes:</a:t>
            </a:r>
            <a:r>
              <a:rPr lang="en-US" sz="2300">
                <a:solidFill>
                  <a:srgbClr val="FFFFFF"/>
                </a:solidFill>
                <a:latin typeface="Poppins Light" panose="00000400000000000000"/>
              </a:rPr>
              <a:t> Orchestration for managing and scaling containers</a:t>
            </a:r>
            <a:endParaRPr lang="en-US" sz="2300">
              <a:solidFill>
                <a:srgbClr val="FFFFFF"/>
              </a:solidFill>
              <a:latin typeface="Poppins Light" panose="00000400000000000000"/>
            </a:endParaRPr>
          </a:p>
          <a:p>
            <a:pPr>
              <a:lnSpc>
                <a:spcPts val="2110"/>
              </a:lnSpc>
            </a:pPr>
          </a:p>
          <a:p>
            <a:pPr marL="497205" lvl="1" indent="-248285">
              <a:lnSpc>
                <a:spcPts val="3730"/>
              </a:lnSpc>
              <a:buFont typeface="Arial" panose="020B0604020202020204"/>
              <a:buChar char="•"/>
            </a:pPr>
            <a:r>
              <a:rPr lang="en-US" sz="2300">
                <a:solidFill>
                  <a:srgbClr val="FFFFFF"/>
                </a:solidFill>
                <a:latin typeface="Poppins Bold" panose="00000800000000000000"/>
              </a:rPr>
              <a:t>Apache Spark:</a:t>
            </a:r>
            <a:r>
              <a:rPr lang="en-US" sz="2300">
                <a:solidFill>
                  <a:srgbClr val="FFFFFF"/>
                </a:solidFill>
                <a:latin typeface="Poppins Light" panose="00000400000000000000"/>
              </a:rPr>
              <a:t> Distributed computing framework for handling large datasets efficiently</a:t>
            </a:r>
            <a:endParaRPr lang="en-US" sz="2300">
              <a:solidFill>
                <a:srgbClr val="FFFFFF"/>
              </a:solidFill>
              <a:latin typeface="Poppins Light" panose="0000040000000000000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0571271" y="-3708211"/>
            <a:ext cx="10008973" cy="8229600"/>
          </a:xfrm>
          <a:custGeom>
            <a:avLst/>
            <a:gdLst/>
            <a:ahLst/>
            <a:cxnLst/>
            <a:rect l="l" t="t" r="r" b="b"/>
            <a:pathLst>
              <a:path w="10008973" h="8229600">
                <a:moveTo>
                  <a:pt x="0" y="0"/>
                </a:moveTo>
                <a:lnTo>
                  <a:pt x="10008973" y="0"/>
                </a:lnTo>
                <a:lnTo>
                  <a:pt x="1000897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723671" y="-3555811"/>
            <a:ext cx="10008973" cy="8229600"/>
          </a:xfrm>
          <a:custGeom>
            <a:avLst/>
            <a:gdLst/>
            <a:ahLst/>
            <a:cxnLst/>
            <a:rect l="l" t="t" r="r" b="b"/>
            <a:pathLst>
              <a:path w="10008973" h="8229600">
                <a:moveTo>
                  <a:pt x="0" y="0"/>
                </a:moveTo>
                <a:lnTo>
                  <a:pt x="10008973" y="0"/>
                </a:lnTo>
                <a:lnTo>
                  <a:pt x="1000897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1825457">
            <a:off x="-1911821" y="9152427"/>
            <a:ext cx="9971383" cy="4202938"/>
          </a:xfrm>
          <a:custGeom>
            <a:avLst/>
            <a:gdLst/>
            <a:ahLst/>
            <a:cxnLst/>
            <a:rect l="l" t="t" r="r" b="b"/>
            <a:pathLst>
              <a:path w="9971383" h="4202938">
                <a:moveTo>
                  <a:pt x="0" y="0"/>
                </a:moveTo>
                <a:lnTo>
                  <a:pt x="9971384" y="0"/>
                </a:lnTo>
                <a:lnTo>
                  <a:pt x="9971384" y="4202938"/>
                </a:lnTo>
                <a:lnTo>
                  <a:pt x="0" y="42029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4EEA">
                <a:alpha val="100000"/>
              </a:srgbClr>
            </a:gs>
            <a:gs pos="50000">
              <a:srgbClr val="5527F5">
                <a:alpha val="100000"/>
              </a:srgbClr>
            </a:gs>
            <a:gs pos="100000">
              <a:srgbClr val="04106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3726" y="2819660"/>
            <a:ext cx="6988487" cy="5595357"/>
          </a:xfrm>
          <a:custGeom>
            <a:avLst/>
            <a:gdLst/>
            <a:ahLst/>
            <a:cxnLst/>
            <a:rect l="l" t="t" r="r" b="b"/>
            <a:pathLst>
              <a:path w="6988487" h="5595357">
                <a:moveTo>
                  <a:pt x="0" y="0"/>
                </a:moveTo>
                <a:lnTo>
                  <a:pt x="6988488" y="0"/>
                </a:lnTo>
                <a:lnTo>
                  <a:pt x="6988488" y="5595358"/>
                </a:lnTo>
                <a:lnTo>
                  <a:pt x="0" y="559535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135996" y="-2163135"/>
            <a:ext cx="6613789" cy="5640759"/>
          </a:xfrm>
          <a:custGeom>
            <a:avLst/>
            <a:gdLst/>
            <a:ahLst/>
            <a:cxnLst/>
            <a:rect l="l" t="t" r="r" b="b"/>
            <a:pathLst>
              <a:path w="6613789" h="5640759">
                <a:moveTo>
                  <a:pt x="0" y="0"/>
                </a:moveTo>
                <a:lnTo>
                  <a:pt x="6613790" y="0"/>
                </a:lnTo>
                <a:lnTo>
                  <a:pt x="6613790" y="5640759"/>
                </a:lnTo>
                <a:lnTo>
                  <a:pt x="0" y="56407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388451" y="1162069"/>
            <a:ext cx="10747546" cy="316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8235"/>
              </a:lnSpc>
              <a:spcBef>
                <a:spcPct val="0"/>
              </a:spcBef>
            </a:pPr>
            <a:r>
              <a:rPr lang="en-US" sz="11440">
                <a:solidFill>
                  <a:srgbClr val="6866E1"/>
                </a:solidFill>
                <a:latin typeface="Bahnschrift SemiLight Condensed" panose="020B0502040204020203" charset="0"/>
                <a:cs typeface="Bahnschrift SemiLight Condensed" panose="020B0502040204020203" charset="0"/>
              </a:rPr>
              <a:t>IBM CLOUD W</a:t>
            </a:r>
            <a:r>
              <a:rPr lang="en-IN" altLang="en-US" sz="11440">
                <a:solidFill>
                  <a:srgbClr val="6866E1"/>
                </a:solidFill>
                <a:latin typeface="Bahnschrift SemiLight Condensed" panose="020B0502040204020203" charset="0"/>
                <a:cs typeface="Bahnschrift SemiLight Condensed" panose="020B0502040204020203" charset="0"/>
              </a:rPr>
              <a:t>A</a:t>
            </a:r>
            <a:r>
              <a:rPr lang="en-US" sz="11440">
                <a:solidFill>
                  <a:srgbClr val="6866E1"/>
                </a:solidFill>
                <a:latin typeface="Bahnschrift SemiLight Condensed" panose="020B0502040204020203" charset="0"/>
                <a:cs typeface="Bahnschrift SemiLight Condensed" panose="020B0502040204020203" charset="0"/>
              </a:rPr>
              <a:t>TSON STUDIO</a:t>
            </a:r>
            <a:endParaRPr lang="en-US" sz="11440">
              <a:solidFill>
                <a:srgbClr val="6866E1"/>
              </a:solidFill>
              <a:latin typeface="Bahnschrift SemiLight Condensed" panose="020B0502040204020203" charset="0"/>
              <a:cs typeface="Bahnschrift SemiLight Condensed" panose="020B0502040204020203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344574" y="3177881"/>
            <a:ext cx="8105145" cy="5237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8000" lvl="1" indent="-254000">
              <a:lnSpc>
                <a:spcPts val="3810"/>
              </a:lnSpc>
              <a:buFont typeface="Arial" panose="020B0604020202020204"/>
              <a:buChar char="•"/>
            </a:pPr>
            <a:r>
              <a:rPr lang="en-US" sz="2350">
                <a:solidFill>
                  <a:srgbClr val="FFFFFF"/>
                </a:solidFill>
                <a:latin typeface="Poppins Light" panose="00000400000000000000"/>
              </a:rPr>
              <a:t>IBM Cloud Watson Studio is an all-in-one platform for streamlined machine learning and AI development</a:t>
            </a:r>
            <a:endParaRPr lang="en-US" sz="2350">
              <a:solidFill>
                <a:srgbClr val="FFFFFF"/>
              </a:solidFill>
              <a:latin typeface="Poppins Light" panose="00000400000000000000"/>
            </a:endParaRPr>
          </a:p>
          <a:p>
            <a:pPr>
              <a:lnSpc>
                <a:spcPts val="3810"/>
              </a:lnSpc>
            </a:pPr>
          </a:p>
          <a:p>
            <a:pPr marL="508000" lvl="1" indent="-254000">
              <a:lnSpc>
                <a:spcPts val="3810"/>
              </a:lnSpc>
              <a:buFont typeface="Arial" panose="020B0604020202020204"/>
              <a:buChar char="•"/>
            </a:pPr>
            <a:r>
              <a:rPr lang="en-US" sz="2350">
                <a:solidFill>
                  <a:srgbClr val="FFFFFF"/>
                </a:solidFill>
                <a:latin typeface="Poppins Light" panose="00000400000000000000"/>
              </a:rPr>
              <a:t>It offers collaborative tools, AutoAI for automated model creation, model monitoring, explainability, and seamless integration with Python and R</a:t>
            </a:r>
            <a:endParaRPr lang="en-US" sz="2350">
              <a:solidFill>
                <a:srgbClr val="FFFFFF"/>
              </a:solidFill>
              <a:latin typeface="Poppins Light" panose="00000400000000000000"/>
            </a:endParaRPr>
          </a:p>
          <a:p>
            <a:pPr>
              <a:lnSpc>
                <a:spcPts val="3810"/>
              </a:lnSpc>
            </a:pPr>
          </a:p>
          <a:p>
            <a:pPr marL="508000" lvl="1" indent="-254000">
              <a:lnSpc>
                <a:spcPts val="3810"/>
              </a:lnSpc>
              <a:buFont typeface="Arial" panose="020B0604020202020204"/>
              <a:buChar char="•"/>
            </a:pPr>
            <a:r>
              <a:rPr lang="en-US" sz="2350">
                <a:solidFill>
                  <a:srgbClr val="FFFFFF"/>
                </a:solidFill>
                <a:latin typeface="Poppins Light" panose="00000400000000000000"/>
              </a:rPr>
              <a:t>Watson Studio boosts efficiency, collaboration, and automation, making it a valuable tool for deploying machine learning models</a:t>
            </a:r>
            <a:endParaRPr lang="en-US" sz="2350">
              <a:solidFill>
                <a:srgbClr val="FFFFFF"/>
              </a:solidFill>
              <a:latin typeface="Poppins Light" panose="000004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3916" b="-868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34527" y="2042447"/>
            <a:ext cx="3497870" cy="3497870"/>
          </a:xfrm>
          <a:custGeom>
            <a:avLst/>
            <a:gdLst/>
            <a:ahLst/>
            <a:cxnLst/>
            <a:rect l="l" t="t" r="r" b="b"/>
            <a:pathLst>
              <a:path w="3497870" h="3497870">
                <a:moveTo>
                  <a:pt x="0" y="0"/>
                </a:moveTo>
                <a:lnTo>
                  <a:pt x="3497870" y="0"/>
                </a:lnTo>
                <a:lnTo>
                  <a:pt x="3497870" y="3497871"/>
                </a:lnTo>
                <a:lnTo>
                  <a:pt x="0" y="3497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817903" y="3954375"/>
            <a:ext cx="3497870" cy="3497870"/>
          </a:xfrm>
          <a:custGeom>
            <a:avLst/>
            <a:gdLst/>
            <a:ahLst/>
            <a:cxnLst/>
            <a:rect l="l" t="t" r="r" b="b"/>
            <a:pathLst>
              <a:path w="3497870" h="3497870">
                <a:moveTo>
                  <a:pt x="0" y="0"/>
                </a:moveTo>
                <a:lnTo>
                  <a:pt x="3497870" y="0"/>
                </a:lnTo>
                <a:lnTo>
                  <a:pt x="3497870" y="3497870"/>
                </a:lnTo>
                <a:lnTo>
                  <a:pt x="0" y="3497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931282" y="5760430"/>
            <a:ext cx="3497870" cy="3497870"/>
          </a:xfrm>
          <a:custGeom>
            <a:avLst/>
            <a:gdLst/>
            <a:ahLst/>
            <a:cxnLst/>
            <a:rect l="l" t="t" r="r" b="b"/>
            <a:pathLst>
              <a:path w="3497870" h="3497870">
                <a:moveTo>
                  <a:pt x="0" y="0"/>
                </a:moveTo>
                <a:lnTo>
                  <a:pt x="3497871" y="0"/>
                </a:lnTo>
                <a:lnTo>
                  <a:pt x="3497871" y="3497870"/>
                </a:lnTo>
                <a:lnTo>
                  <a:pt x="0" y="3497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3954375"/>
            <a:ext cx="3497870" cy="3497870"/>
          </a:xfrm>
          <a:custGeom>
            <a:avLst/>
            <a:gdLst/>
            <a:ahLst/>
            <a:cxnLst/>
            <a:rect l="l" t="t" r="r" b="b"/>
            <a:pathLst>
              <a:path w="3497870" h="3497870">
                <a:moveTo>
                  <a:pt x="0" y="0"/>
                </a:moveTo>
                <a:lnTo>
                  <a:pt x="3497870" y="0"/>
                </a:lnTo>
                <a:lnTo>
                  <a:pt x="3497870" y="3497870"/>
                </a:lnTo>
                <a:lnTo>
                  <a:pt x="0" y="3497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900191" y="-3935015"/>
            <a:ext cx="7800381" cy="6821864"/>
          </a:xfrm>
          <a:custGeom>
            <a:avLst/>
            <a:gdLst/>
            <a:ahLst/>
            <a:cxnLst/>
            <a:rect l="l" t="t" r="r" b="b"/>
            <a:pathLst>
              <a:path w="7800381" h="6821864">
                <a:moveTo>
                  <a:pt x="0" y="0"/>
                </a:moveTo>
                <a:lnTo>
                  <a:pt x="7800382" y="0"/>
                </a:lnTo>
                <a:lnTo>
                  <a:pt x="7800382" y="6821864"/>
                </a:lnTo>
                <a:lnTo>
                  <a:pt x="0" y="68218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817903" y="797265"/>
            <a:ext cx="9370494" cy="805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465"/>
              </a:lnSpc>
              <a:spcBef>
                <a:spcPct val="0"/>
              </a:spcBef>
            </a:pPr>
            <a:r>
              <a:rPr lang="en-US" sz="7590">
                <a:solidFill>
                  <a:srgbClr val="6866E1"/>
                </a:solidFill>
                <a:latin typeface="Computer Says No" panose="00000400000000000000"/>
              </a:rPr>
              <a:t>BENEFITS OF MODEL DEPLOYMENT</a:t>
            </a:r>
            <a:endParaRPr lang="en-US" sz="7590">
              <a:solidFill>
                <a:srgbClr val="6866E1"/>
              </a:solidFill>
              <a:latin typeface="Computer Says No" panose="000004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906323" y="1983354"/>
            <a:ext cx="8012148" cy="7449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7840" lvl="1" indent="-248920">
              <a:lnSpc>
                <a:spcPts val="3735"/>
              </a:lnSpc>
              <a:buFont typeface="Arial" panose="020B0604020202020204"/>
              <a:buChar char="•"/>
            </a:pPr>
            <a:r>
              <a:rPr lang="en-US" sz="2305">
                <a:solidFill>
                  <a:srgbClr val="FFFFFF"/>
                </a:solidFill>
                <a:latin typeface="Poppins Bold" panose="00000800000000000000"/>
              </a:rPr>
              <a:t>Improved Decision-Making:</a:t>
            </a:r>
            <a:r>
              <a:rPr lang="en-US" sz="2305">
                <a:solidFill>
                  <a:srgbClr val="FFFFFF"/>
                </a:solidFill>
                <a:latin typeface="Poppins Light" panose="00000400000000000000"/>
              </a:rPr>
              <a:t> Deployed models enable data-driven decision-making, enhancing accuracy and effectiveness</a:t>
            </a:r>
            <a:endParaRPr lang="en-US" sz="2305">
              <a:solidFill>
                <a:srgbClr val="FFFFFF"/>
              </a:solidFill>
              <a:latin typeface="Poppins Light" panose="00000400000000000000"/>
            </a:endParaRPr>
          </a:p>
          <a:p>
            <a:pPr>
              <a:lnSpc>
                <a:spcPts val="3735"/>
              </a:lnSpc>
            </a:pPr>
          </a:p>
          <a:p>
            <a:pPr marL="497840" lvl="1" indent="-248920">
              <a:lnSpc>
                <a:spcPts val="3735"/>
              </a:lnSpc>
              <a:buFont typeface="Arial" panose="020B0604020202020204"/>
              <a:buChar char="•"/>
            </a:pPr>
            <a:r>
              <a:rPr lang="en-US" sz="2305">
                <a:solidFill>
                  <a:srgbClr val="FFFFFF"/>
                </a:solidFill>
                <a:latin typeface="Poppins Bold" panose="00000800000000000000"/>
              </a:rPr>
              <a:t>Increased Automation:</a:t>
            </a:r>
            <a:r>
              <a:rPr lang="en-US" sz="2305">
                <a:solidFill>
                  <a:srgbClr val="FFFFFF"/>
                </a:solidFill>
                <a:latin typeface="Poppins Light" panose="00000400000000000000"/>
              </a:rPr>
              <a:t> Automation of predictions and processes reduces manual effort and improves efficiency</a:t>
            </a:r>
            <a:endParaRPr lang="en-US" sz="2305">
              <a:solidFill>
                <a:srgbClr val="FFFFFF"/>
              </a:solidFill>
              <a:latin typeface="Poppins Light" panose="00000400000000000000"/>
            </a:endParaRPr>
          </a:p>
          <a:p>
            <a:pPr>
              <a:lnSpc>
                <a:spcPts val="3735"/>
              </a:lnSpc>
            </a:pPr>
          </a:p>
          <a:p>
            <a:pPr marL="497840" lvl="1" indent="-248920">
              <a:lnSpc>
                <a:spcPts val="3735"/>
              </a:lnSpc>
              <a:buFont typeface="Arial" panose="020B0604020202020204"/>
              <a:buChar char="•"/>
            </a:pPr>
            <a:r>
              <a:rPr lang="en-US" sz="2305">
                <a:solidFill>
                  <a:srgbClr val="FFFFFF"/>
                </a:solidFill>
                <a:latin typeface="Poppins Bold" panose="00000800000000000000"/>
              </a:rPr>
              <a:t>Enhanced Scalability:</a:t>
            </a:r>
            <a:r>
              <a:rPr lang="en-US" sz="2305">
                <a:solidFill>
                  <a:srgbClr val="FFFFFF"/>
                </a:solidFill>
                <a:latin typeface="Poppins Light" panose="00000400000000000000"/>
              </a:rPr>
              <a:t> Models can handle larger datasets and growing workloads, ensuring scalability</a:t>
            </a:r>
            <a:endParaRPr lang="en-US" sz="2305">
              <a:solidFill>
                <a:srgbClr val="FFFFFF"/>
              </a:solidFill>
              <a:latin typeface="Poppins Light" panose="00000400000000000000"/>
            </a:endParaRPr>
          </a:p>
          <a:p>
            <a:pPr>
              <a:lnSpc>
                <a:spcPts val="3735"/>
              </a:lnSpc>
            </a:pPr>
          </a:p>
          <a:p>
            <a:pPr marL="497840" lvl="1" indent="-248920">
              <a:lnSpc>
                <a:spcPts val="3735"/>
              </a:lnSpc>
              <a:buFont typeface="Arial" panose="020B0604020202020204"/>
              <a:buChar char="•"/>
            </a:pPr>
            <a:r>
              <a:rPr lang="en-US" sz="2305">
                <a:solidFill>
                  <a:srgbClr val="FFFFFF"/>
                </a:solidFill>
                <a:latin typeface="Poppins Bold" panose="00000800000000000000"/>
              </a:rPr>
              <a:t>Real-time Predictions: </a:t>
            </a:r>
            <a:r>
              <a:rPr lang="en-US" sz="2305">
                <a:solidFill>
                  <a:srgbClr val="FFFFFF"/>
                </a:solidFill>
                <a:latin typeface="Poppins Light" panose="00000400000000000000"/>
              </a:rPr>
              <a:t>Deployed models provide instant, real-time predictions for timely actions and insights.</a:t>
            </a:r>
            <a:endParaRPr lang="en-US" sz="2305">
              <a:solidFill>
                <a:srgbClr val="FFFFFF"/>
              </a:solidFill>
              <a:latin typeface="Poppins Light" panose="00000400000000000000"/>
            </a:endParaRPr>
          </a:p>
          <a:p>
            <a:pPr>
              <a:lnSpc>
                <a:spcPts val="3735"/>
              </a:lnSpc>
            </a:pPr>
          </a:p>
        </p:txBody>
      </p:sp>
      <p:sp>
        <p:nvSpPr>
          <p:cNvPr id="10" name="Freeform 10"/>
          <p:cNvSpPr/>
          <p:nvPr/>
        </p:nvSpPr>
        <p:spPr>
          <a:xfrm>
            <a:off x="4051768" y="3244125"/>
            <a:ext cx="1256899" cy="1256899"/>
          </a:xfrm>
          <a:custGeom>
            <a:avLst/>
            <a:gdLst/>
            <a:ahLst/>
            <a:cxnLst/>
            <a:rect l="l" t="t" r="r" b="b"/>
            <a:pathLst>
              <a:path w="1256899" h="1256899">
                <a:moveTo>
                  <a:pt x="0" y="0"/>
                </a:moveTo>
                <a:lnTo>
                  <a:pt x="1256899" y="0"/>
                </a:lnTo>
                <a:lnTo>
                  <a:pt x="1256899" y="1256898"/>
                </a:lnTo>
                <a:lnTo>
                  <a:pt x="0" y="12568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903408" y="5044023"/>
            <a:ext cx="1326860" cy="1256899"/>
          </a:xfrm>
          <a:custGeom>
            <a:avLst/>
            <a:gdLst/>
            <a:ahLst/>
            <a:cxnLst/>
            <a:rect l="l" t="t" r="r" b="b"/>
            <a:pathLst>
              <a:path w="1326860" h="1256899">
                <a:moveTo>
                  <a:pt x="0" y="0"/>
                </a:moveTo>
                <a:lnTo>
                  <a:pt x="1326860" y="0"/>
                </a:lnTo>
                <a:lnTo>
                  <a:pt x="1326860" y="1256898"/>
                </a:lnTo>
                <a:lnTo>
                  <a:pt x="0" y="12568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2141123" y="5044023"/>
            <a:ext cx="1273023" cy="1318574"/>
          </a:xfrm>
          <a:custGeom>
            <a:avLst/>
            <a:gdLst/>
            <a:ahLst/>
            <a:cxnLst/>
            <a:rect l="l" t="t" r="r" b="b"/>
            <a:pathLst>
              <a:path w="1273023" h="1318574">
                <a:moveTo>
                  <a:pt x="0" y="0"/>
                </a:moveTo>
                <a:lnTo>
                  <a:pt x="1273024" y="0"/>
                </a:lnTo>
                <a:lnTo>
                  <a:pt x="1273024" y="1318574"/>
                </a:lnTo>
                <a:lnTo>
                  <a:pt x="0" y="131857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4042303" y="6875246"/>
            <a:ext cx="1551199" cy="1204295"/>
          </a:xfrm>
          <a:custGeom>
            <a:avLst/>
            <a:gdLst/>
            <a:ahLst/>
            <a:cxnLst/>
            <a:rect l="l" t="t" r="r" b="b"/>
            <a:pathLst>
              <a:path w="1551199" h="1204295">
                <a:moveTo>
                  <a:pt x="0" y="0"/>
                </a:moveTo>
                <a:lnTo>
                  <a:pt x="1551200" y="0"/>
                </a:lnTo>
                <a:lnTo>
                  <a:pt x="1551200" y="1204295"/>
                </a:lnTo>
                <a:lnTo>
                  <a:pt x="0" y="120429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63916" b="-868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5811039" y="4636180"/>
            <a:ext cx="10008973" cy="8229600"/>
          </a:xfrm>
          <a:custGeom>
            <a:avLst/>
            <a:gdLst/>
            <a:ahLst/>
            <a:cxnLst/>
            <a:rect l="l" t="t" r="r" b="b"/>
            <a:pathLst>
              <a:path w="10008973" h="8229600">
                <a:moveTo>
                  <a:pt x="0" y="0"/>
                </a:moveTo>
                <a:lnTo>
                  <a:pt x="10008973" y="0"/>
                </a:lnTo>
                <a:lnTo>
                  <a:pt x="1000897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922551" y="1049579"/>
            <a:ext cx="9610678" cy="1141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95"/>
              </a:lnSpc>
              <a:spcBef>
                <a:spcPct val="0"/>
              </a:spcBef>
            </a:pPr>
            <a:r>
              <a:rPr lang="en-US" sz="10685">
                <a:solidFill>
                  <a:srgbClr val="6866E1"/>
                </a:solidFill>
                <a:latin typeface="Computer Says No Semi-Bold"/>
              </a:rPr>
              <a:t>USE CASES</a:t>
            </a:r>
            <a:endParaRPr lang="en-US" sz="10685">
              <a:solidFill>
                <a:srgbClr val="6866E1"/>
              </a:solidFill>
              <a:latin typeface="Computer Says No Semi-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0571271" y="-3708211"/>
            <a:ext cx="10008973" cy="8229600"/>
          </a:xfrm>
          <a:custGeom>
            <a:avLst/>
            <a:gdLst/>
            <a:ahLst/>
            <a:cxnLst/>
            <a:rect l="l" t="t" r="r" b="b"/>
            <a:pathLst>
              <a:path w="10008973" h="8229600">
                <a:moveTo>
                  <a:pt x="0" y="0"/>
                </a:moveTo>
                <a:lnTo>
                  <a:pt x="10008973" y="0"/>
                </a:lnTo>
                <a:lnTo>
                  <a:pt x="1000897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2263623" y="2963005"/>
            <a:ext cx="13464447" cy="2180495"/>
            <a:chOff x="0" y="0"/>
            <a:chExt cx="17952596" cy="2907327"/>
          </a:xfrm>
        </p:grpSpPr>
        <p:sp>
          <p:nvSpPr>
            <p:cNvPr id="7" name="Freeform 7"/>
            <p:cNvSpPr/>
            <p:nvPr/>
          </p:nvSpPr>
          <p:spPr>
            <a:xfrm>
              <a:off x="0" y="89555"/>
              <a:ext cx="2817772" cy="2817772"/>
            </a:xfrm>
            <a:custGeom>
              <a:avLst/>
              <a:gdLst/>
              <a:ahLst/>
              <a:cxnLst/>
              <a:rect l="l" t="t" r="r" b="b"/>
              <a:pathLst>
                <a:path w="2817772" h="2817772">
                  <a:moveTo>
                    <a:pt x="0" y="0"/>
                  </a:moveTo>
                  <a:lnTo>
                    <a:pt x="2817772" y="0"/>
                  </a:lnTo>
                  <a:lnTo>
                    <a:pt x="2817772" y="2817772"/>
                  </a:lnTo>
                  <a:lnTo>
                    <a:pt x="0" y="28177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5040272" y="0"/>
              <a:ext cx="2817772" cy="2817772"/>
            </a:xfrm>
            <a:custGeom>
              <a:avLst/>
              <a:gdLst/>
              <a:ahLst/>
              <a:cxnLst/>
              <a:rect l="l" t="t" r="r" b="b"/>
              <a:pathLst>
                <a:path w="2817772" h="2817772">
                  <a:moveTo>
                    <a:pt x="0" y="0"/>
                  </a:moveTo>
                  <a:lnTo>
                    <a:pt x="2817773" y="0"/>
                  </a:lnTo>
                  <a:lnTo>
                    <a:pt x="2817773" y="2817772"/>
                  </a:lnTo>
                  <a:lnTo>
                    <a:pt x="0" y="28177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10078589" y="89555"/>
              <a:ext cx="2817772" cy="2817772"/>
            </a:xfrm>
            <a:custGeom>
              <a:avLst/>
              <a:gdLst/>
              <a:ahLst/>
              <a:cxnLst/>
              <a:rect l="l" t="t" r="r" b="b"/>
              <a:pathLst>
                <a:path w="2817772" h="2817772">
                  <a:moveTo>
                    <a:pt x="0" y="0"/>
                  </a:moveTo>
                  <a:lnTo>
                    <a:pt x="2817772" y="0"/>
                  </a:lnTo>
                  <a:lnTo>
                    <a:pt x="2817772" y="2817772"/>
                  </a:lnTo>
                  <a:lnTo>
                    <a:pt x="0" y="28177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15134824" y="89555"/>
              <a:ext cx="2817772" cy="2817772"/>
            </a:xfrm>
            <a:custGeom>
              <a:avLst/>
              <a:gdLst/>
              <a:ahLst/>
              <a:cxnLst/>
              <a:rect l="l" t="t" r="r" b="b"/>
              <a:pathLst>
                <a:path w="2817772" h="2817772">
                  <a:moveTo>
                    <a:pt x="0" y="0"/>
                  </a:moveTo>
                  <a:lnTo>
                    <a:pt x="2817772" y="0"/>
                  </a:lnTo>
                  <a:lnTo>
                    <a:pt x="2817772" y="2817772"/>
                  </a:lnTo>
                  <a:lnTo>
                    <a:pt x="0" y="28177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538329" y="899099"/>
              <a:ext cx="1741115" cy="1678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695"/>
                </a:lnSpc>
                <a:spcBef>
                  <a:spcPct val="0"/>
                </a:spcBef>
              </a:pPr>
              <a:r>
                <a:rPr lang="en-US" sz="10685">
                  <a:solidFill>
                    <a:srgbClr val="40B8F5"/>
                  </a:solidFill>
                  <a:latin typeface="Computer Says No" panose="00000400000000000000"/>
                </a:rPr>
                <a:t>01</a:t>
              </a:r>
              <a:endParaRPr lang="en-US" sz="10685">
                <a:solidFill>
                  <a:srgbClr val="40B8F5"/>
                </a:solidFill>
                <a:latin typeface="Computer Says No" panose="00000400000000000000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580496" y="812679"/>
              <a:ext cx="1741115" cy="1678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695"/>
                </a:lnSpc>
                <a:spcBef>
                  <a:spcPct val="0"/>
                </a:spcBef>
              </a:pPr>
              <a:r>
                <a:rPr lang="en-US" sz="10685">
                  <a:solidFill>
                    <a:srgbClr val="40B8F5"/>
                  </a:solidFill>
                  <a:latin typeface="Computer Says No" panose="00000400000000000000"/>
                </a:rPr>
                <a:t>02</a:t>
              </a:r>
              <a:endParaRPr lang="en-US" sz="10685">
                <a:solidFill>
                  <a:srgbClr val="40B8F5"/>
                </a:solidFill>
                <a:latin typeface="Computer Says No" panose="00000400000000000000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616917" y="902234"/>
              <a:ext cx="1741115" cy="1678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695"/>
                </a:lnSpc>
                <a:spcBef>
                  <a:spcPct val="0"/>
                </a:spcBef>
              </a:pPr>
              <a:r>
                <a:rPr lang="en-US" sz="10685">
                  <a:solidFill>
                    <a:srgbClr val="40B8F5"/>
                  </a:solidFill>
                  <a:latin typeface="Computer Says No" panose="00000400000000000000"/>
                </a:rPr>
                <a:t>03</a:t>
              </a:r>
              <a:endParaRPr lang="en-US" sz="10685">
                <a:solidFill>
                  <a:srgbClr val="40B8F5"/>
                </a:solidFill>
                <a:latin typeface="Computer Says No" panose="00000400000000000000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5668224" y="902234"/>
              <a:ext cx="1741115" cy="1678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695"/>
                </a:lnSpc>
                <a:spcBef>
                  <a:spcPct val="0"/>
                </a:spcBef>
              </a:pPr>
              <a:r>
                <a:rPr lang="en-US" sz="10685">
                  <a:solidFill>
                    <a:srgbClr val="40B8F5"/>
                  </a:solidFill>
                  <a:latin typeface="Computer Says No" panose="00000400000000000000"/>
                </a:rPr>
                <a:t>04</a:t>
              </a:r>
              <a:endParaRPr lang="en-US" sz="10685">
                <a:solidFill>
                  <a:srgbClr val="40B8F5"/>
                </a:solidFill>
                <a:latin typeface="Computer Says No" panose="00000400000000000000"/>
              </a:endParaRPr>
            </a:p>
          </p:txBody>
        </p:sp>
        <p:sp>
          <p:nvSpPr>
            <p:cNvPr id="15" name="AutoShape 15"/>
            <p:cNvSpPr/>
            <p:nvPr/>
          </p:nvSpPr>
          <p:spPr>
            <a:xfrm flipV="1">
              <a:off x="12896361" y="1530191"/>
              <a:ext cx="2270373" cy="0"/>
            </a:xfrm>
            <a:prstGeom prst="line">
              <a:avLst/>
            </a:prstGeom>
            <a:ln w="63500" cap="rnd">
              <a:solidFill>
                <a:srgbClr val="5CE5F8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6" name="AutoShape 16"/>
            <p:cNvSpPr/>
            <p:nvPr/>
          </p:nvSpPr>
          <p:spPr>
            <a:xfrm flipV="1">
              <a:off x="7808215" y="1530191"/>
              <a:ext cx="2270373" cy="0"/>
            </a:xfrm>
            <a:prstGeom prst="line">
              <a:avLst/>
            </a:prstGeom>
            <a:ln w="63500" cap="rnd">
              <a:solidFill>
                <a:srgbClr val="5CE5F8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 flipV="1">
              <a:off x="2769899" y="1440636"/>
              <a:ext cx="2270373" cy="0"/>
            </a:xfrm>
            <a:prstGeom prst="line">
              <a:avLst/>
            </a:prstGeom>
            <a:ln w="63500" cap="rnd">
              <a:solidFill>
                <a:srgbClr val="5CE5F8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18" name="TextBox 18"/>
          <p:cNvSpPr txBox="1"/>
          <p:nvPr/>
        </p:nvSpPr>
        <p:spPr>
          <a:xfrm>
            <a:off x="13535382" y="6963230"/>
            <a:ext cx="3121512" cy="1472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1850">
                <a:solidFill>
                  <a:srgbClr val="FFFFFF"/>
                </a:solidFill>
                <a:latin typeface="Poppins Light" panose="00000400000000000000"/>
              </a:rPr>
              <a:t>Predictive maintenance reduces downtime, and quality control ensures product quality</a:t>
            </a:r>
            <a:endParaRPr lang="en-US" sz="1850">
              <a:solidFill>
                <a:srgbClr val="FFFFFF"/>
              </a:solidFill>
              <a:latin typeface="Poppins Light" panose="000004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404900" y="6963230"/>
            <a:ext cx="3121512" cy="1472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1850">
                <a:solidFill>
                  <a:srgbClr val="FFFFFF"/>
                </a:solidFill>
                <a:latin typeface="Poppins Light" panose="00000400000000000000"/>
              </a:rPr>
              <a:t>Recommender systems enhance user experience, while demand forecasting optimizes inventory</a:t>
            </a:r>
            <a:endParaRPr lang="en-US" sz="1850">
              <a:solidFill>
                <a:srgbClr val="FFFFFF"/>
              </a:solidFill>
              <a:latin typeface="Poppins Light" panose="000004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590937" y="6963230"/>
            <a:ext cx="3121512" cy="1101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1850">
                <a:solidFill>
                  <a:srgbClr val="FFFFFF"/>
                </a:solidFill>
                <a:latin typeface="Poppins Light" panose="00000400000000000000"/>
              </a:rPr>
              <a:t>It's used for fraud detection, risk assessment, and algorithmic trading</a:t>
            </a:r>
            <a:endParaRPr lang="en-US" sz="1850">
              <a:solidFill>
                <a:srgbClr val="FFFFFF"/>
              </a:solidFill>
              <a:latin typeface="Poppins Light" panose="000004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579875" y="6963230"/>
            <a:ext cx="3121512" cy="1472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1850">
                <a:solidFill>
                  <a:srgbClr val="FFFFFF"/>
                </a:solidFill>
                <a:latin typeface="Poppins Light" panose="00000400000000000000"/>
              </a:rPr>
              <a:t>Model deployment aids in disease diagnosis, patient monitoring, and predicting health outcomes</a:t>
            </a:r>
            <a:endParaRPr lang="en-US" sz="1850">
              <a:solidFill>
                <a:srgbClr val="FFFFFF"/>
              </a:solidFill>
              <a:latin typeface="Poppins Light" panose="0000040000000000000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726823" y="5800330"/>
            <a:ext cx="3225667" cy="734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FFFFFF"/>
                </a:solidFill>
                <a:latin typeface="Poppins Bold" panose="00000800000000000000"/>
              </a:rPr>
              <a:t>Healthcare</a:t>
            </a:r>
            <a:endParaRPr lang="en-US" sz="4100">
              <a:solidFill>
                <a:srgbClr val="FFFFFF"/>
              </a:solidFill>
              <a:latin typeface="Poppins Bold" panose="000008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152639" y="5800330"/>
            <a:ext cx="2154415" cy="734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FFFFFF"/>
                </a:solidFill>
                <a:latin typeface="Poppins Bold" panose="00000800000000000000"/>
              </a:rPr>
              <a:t>Finance</a:t>
            </a:r>
            <a:endParaRPr lang="en-US" sz="4100">
              <a:solidFill>
                <a:srgbClr val="FFFFFF"/>
              </a:solidFill>
              <a:latin typeface="Poppins Bold" panose="0000080000000000000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186197" y="5800330"/>
            <a:ext cx="3558919" cy="734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FFFFFF"/>
                </a:solidFill>
                <a:latin typeface="Poppins Bold" panose="00000800000000000000"/>
              </a:rPr>
              <a:t>E-commerce</a:t>
            </a:r>
            <a:endParaRPr lang="en-US" sz="4100">
              <a:solidFill>
                <a:srgbClr val="FFFFFF"/>
              </a:solidFill>
              <a:latin typeface="Poppins Bold" panose="00000800000000000000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3221737" y="5800330"/>
            <a:ext cx="4037563" cy="734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FFFFFF"/>
                </a:solidFill>
                <a:latin typeface="Poppins Bold" panose="00000800000000000000"/>
              </a:rPr>
              <a:t>Manufacturing</a:t>
            </a:r>
            <a:endParaRPr lang="en-US" sz="4100">
              <a:solidFill>
                <a:srgbClr val="FFFFFF"/>
              </a:solidFill>
              <a:latin typeface="Poppins Bold" panose="000008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B60EB">
                <a:alpha val="100000"/>
              </a:srgbClr>
            </a:gs>
            <a:gs pos="50000">
              <a:srgbClr val="5527F5">
                <a:alpha val="100000"/>
              </a:srgbClr>
            </a:gs>
            <a:gs pos="100000">
              <a:srgbClr val="9B60EB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40066" y="-360334"/>
            <a:ext cx="4817598" cy="4184142"/>
          </a:xfrm>
          <a:custGeom>
            <a:avLst/>
            <a:gdLst/>
            <a:ahLst/>
            <a:cxnLst/>
            <a:rect l="l" t="t" r="r" b="b"/>
            <a:pathLst>
              <a:path w="4817598" h="4184142">
                <a:moveTo>
                  <a:pt x="0" y="0"/>
                </a:moveTo>
                <a:lnTo>
                  <a:pt x="4817598" y="0"/>
                </a:lnTo>
                <a:lnTo>
                  <a:pt x="4817598" y="4184143"/>
                </a:lnTo>
                <a:lnTo>
                  <a:pt x="0" y="418414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914841" y="-1784862"/>
            <a:ext cx="5101092" cy="4365182"/>
          </a:xfrm>
          <a:custGeom>
            <a:avLst/>
            <a:gdLst/>
            <a:ahLst/>
            <a:cxnLst/>
            <a:rect l="l" t="t" r="r" b="b"/>
            <a:pathLst>
              <a:path w="5101092" h="4365182">
                <a:moveTo>
                  <a:pt x="0" y="0"/>
                </a:moveTo>
                <a:lnTo>
                  <a:pt x="5101092" y="0"/>
                </a:lnTo>
                <a:lnTo>
                  <a:pt x="5101092" y="4365181"/>
                </a:lnTo>
                <a:lnTo>
                  <a:pt x="0" y="43651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601849" y="7100342"/>
            <a:ext cx="11495135" cy="4845199"/>
          </a:xfrm>
          <a:custGeom>
            <a:avLst/>
            <a:gdLst/>
            <a:ahLst/>
            <a:cxnLst/>
            <a:rect l="l" t="t" r="r" b="b"/>
            <a:pathLst>
              <a:path w="11495135" h="4845199">
                <a:moveTo>
                  <a:pt x="0" y="0"/>
                </a:moveTo>
                <a:lnTo>
                  <a:pt x="11495135" y="0"/>
                </a:lnTo>
                <a:lnTo>
                  <a:pt x="11495135" y="4845199"/>
                </a:lnTo>
                <a:lnTo>
                  <a:pt x="0" y="48451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72226">
            <a:off x="-769537" y="6074699"/>
            <a:ext cx="2810484" cy="6367201"/>
          </a:xfrm>
          <a:custGeom>
            <a:avLst/>
            <a:gdLst/>
            <a:ahLst/>
            <a:cxnLst/>
            <a:rect l="l" t="t" r="r" b="b"/>
            <a:pathLst>
              <a:path w="2810484" h="6367201">
                <a:moveTo>
                  <a:pt x="0" y="0"/>
                </a:moveTo>
                <a:lnTo>
                  <a:pt x="2810484" y="0"/>
                </a:lnTo>
                <a:lnTo>
                  <a:pt x="2810484" y="6367202"/>
                </a:lnTo>
                <a:lnTo>
                  <a:pt x="0" y="63672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685653" y="864453"/>
            <a:ext cx="10916695" cy="1117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90"/>
              </a:lnSpc>
              <a:spcBef>
                <a:spcPct val="0"/>
              </a:spcBef>
            </a:pPr>
            <a:r>
              <a:rPr lang="en-US" sz="10405">
                <a:solidFill>
                  <a:srgbClr val="6866E1"/>
                </a:solidFill>
                <a:latin typeface="Computer Says No Semi-Bold"/>
              </a:rPr>
              <a:t>PREDICTIVE MAINTENANCE</a:t>
            </a:r>
            <a:endParaRPr lang="en-US" sz="10405">
              <a:solidFill>
                <a:srgbClr val="6866E1"/>
              </a:solidFill>
              <a:latin typeface="Computer Says No Semi-Bold"/>
            </a:endParaRPr>
          </a:p>
        </p:txBody>
      </p:sp>
      <p:sp>
        <p:nvSpPr>
          <p:cNvPr id="7" name="Freeform 7"/>
          <p:cNvSpPr/>
          <p:nvPr/>
        </p:nvSpPr>
        <p:spPr>
          <a:xfrm rot="-5400000">
            <a:off x="-193398" y="7484842"/>
            <a:ext cx="9074405" cy="4174226"/>
          </a:xfrm>
          <a:custGeom>
            <a:avLst/>
            <a:gdLst/>
            <a:ahLst/>
            <a:cxnLst/>
            <a:rect l="l" t="t" r="r" b="b"/>
            <a:pathLst>
              <a:path w="9074405" h="4174226">
                <a:moveTo>
                  <a:pt x="0" y="0"/>
                </a:moveTo>
                <a:lnTo>
                  <a:pt x="9074405" y="0"/>
                </a:lnTo>
                <a:lnTo>
                  <a:pt x="9074405" y="4174227"/>
                </a:lnTo>
                <a:lnTo>
                  <a:pt x="0" y="41742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400000">
            <a:off x="4670176" y="7484842"/>
            <a:ext cx="9074405" cy="4174226"/>
          </a:xfrm>
          <a:custGeom>
            <a:avLst/>
            <a:gdLst/>
            <a:ahLst/>
            <a:cxnLst/>
            <a:rect l="l" t="t" r="r" b="b"/>
            <a:pathLst>
              <a:path w="9074405" h="4174226">
                <a:moveTo>
                  <a:pt x="0" y="0"/>
                </a:moveTo>
                <a:lnTo>
                  <a:pt x="9074405" y="0"/>
                </a:lnTo>
                <a:lnTo>
                  <a:pt x="9074405" y="4174227"/>
                </a:lnTo>
                <a:lnTo>
                  <a:pt x="0" y="41742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9406993" y="7484842"/>
            <a:ext cx="9074405" cy="4174226"/>
          </a:xfrm>
          <a:custGeom>
            <a:avLst/>
            <a:gdLst/>
            <a:ahLst/>
            <a:cxnLst/>
            <a:rect l="l" t="t" r="r" b="b"/>
            <a:pathLst>
              <a:path w="9074405" h="4174226">
                <a:moveTo>
                  <a:pt x="0" y="0"/>
                </a:moveTo>
                <a:lnTo>
                  <a:pt x="9074405" y="0"/>
                </a:lnTo>
                <a:lnTo>
                  <a:pt x="9074405" y="4174227"/>
                </a:lnTo>
                <a:lnTo>
                  <a:pt x="0" y="41742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698806" y="6041579"/>
            <a:ext cx="3289996" cy="67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60"/>
              </a:lnSpc>
              <a:spcBef>
                <a:spcPct val="0"/>
              </a:spcBef>
            </a:pPr>
            <a:r>
              <a:rPr lang="en-US" sz="6190">
                <a:solidFill>
                  <a:srgbClr val="BF78FE"/>
                </a:solidFill>
                <a:latin typeface="Computer Says No" panose="00000400000000000000"/>
              </a:rPr>
              <a:t>01</a:t>
            </a:r>
            <a:endParaRPr lang="en-US" sz="6190">
              <a:solidFill>
                <a:srgbClr val="BF78FE"/>
              </a:solidFill>
              <a:latin typeface="Computer Says No" panose="000004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737100" y="7305636"/>
            <a:ext cx="3037045" cy="1706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0"/>
              </a:lnSpc>
            </a:pPr>
            <a:r>
              <a:rPr lang="en-US" sz="2105">
                <a:solidFill>
                  <a:srgbClr val="FFFFFF"/>
                </a:solidFill>
                <a:latin typeface="Poppins Light" panose="00000400000000000000"/>
              </a:rPr>
              <a:t>IBM Cloud Watson Studio processes sensor data in real-time</a:t>
            </a:r>
            <a:endParaRPr lang="en-US" sz="2105">
              <a:solidFill>
                <a:srgbClr val="FFFFFF"/>
              </a:solidFill>
              <a:latin typeface="Poppins Light" panose="000004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499002" y="6132442"/>
            <a:ext cx="3289996" cy="67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60"/>
              </a:lnSpc>
              <a:spcBef>
                <a:spcPct val="0"/>
              </a:spcBef>
            </a:pPr>
            <a:r>
              <a:rPr lang="en-US" sz="6190">
                <a:solidFill>
                  <a:srgbClr val="BF78FE"/>
                </a:solidFill>
                <a:latin typeface="Computer Says No" panose="00000400000000000000"/>
              </a:rPr>
              <a:t>02</a:t>
            </a:r>
            <a:endParaRPr lang="en-US" sz="6190">
              <a:solidFill>
                <a:srgbClr val="BF78FE"/>
              </a:solidFill>
              <a:latin typeface="Computer Says No" panose="000004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361291" y="6132442"/>
            <a:ext cx="3289996" cy="67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60"/>
              </a:lnSpc>
              <a:spcBef>
                <a:spcPct val="0"/>
              </a:spcBef>
            </a:pPr>
            <a:r>
              <a:rPr lang="en-US" sz="6190">
                <a:solidFill>
                  <a:srgbClr val="BF78FE"/>
                </a:solidFill>
                <a:latin typeface="Computer Says No" panose="00000400000000000000"/>
              </a:rPr>
              <a:t>03</a:t>
            </a:r>
            <a:endParaRPr lang="en-US" sz="6190">
              <a:solidFill>
                <a:srgbClr val="BF78FE"/>
              </a:solidFill>
              <a:latin typeface="Computer Says No" panose="000004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688856" y="7348167"/>
            <a:ext cx="3037045" cy="1706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0"/>
              </a:lnSpc>
            </a:pPr>
            <a:r>
              <a:rPr lang="en-US" sz="2105">
                <a:solidFill>
                  <a:srgbClr val="FFFFFF"/>
                </a:solidFill>
                <a:latin typeface="Poppins Light" panose="00000400000000000000"/>
              </a:rPr>
              <a:t>It builds machine learning models to predict equipment failures</a:t>
            </a:r>
            <a:endParaRPr lang="en-US" sz="2105">
              <a:solidFill>
                <a:srgbClr val="FFFFFF"/>
              </a:solidFill>
              <a:latin typeface="Poppins Light" panose="000004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551791" y="7305636"/>
            <a:ext cx="3037045" cy="1706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0"/>
              </a:lnSpc>
            </a:pPr>
            <a:r>
              <a:rPr lang="en-US" sz="2105">
                <a:solidFill>
                  <a:srgbClr val="FFFFFF"/>
                </a:solidFill>
                <a:latin typeface="Poppins Light" panose="00000400000000000000"/>
              </a:rPr>
              <a:t>Alerts are generated for proactive maintenance, optimizing operations</a:t>
            </a:r>
            <a:endParaRPr lang="en-US" sz="2105">
              <a:solidFill>
                <a:srgbClr val="FFFFFF"/>
              </a:solidFill>
              <a:latin typeface="Poppins Light" panose="000004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737100" y="2168833"/>
            <a:ext cx="12727912" cy="100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Poppins" panose="00000500000000000000"/>
              </a:rPr>
              <a:t>Predictive maintenance involves identifying machinery issues before they lead to failures, reducing downtime and maintenance costs</a:t>
            </a:r>
            <a:endParaRPr lang="en-US" sz="2800">
              <a:solidFill>
                <a:srgbClr val="FFFFFF"/>
              </a:solidFill>
              <a:latin typeface="Poppins" panose="000005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253698" y="3709509"/>
            <a:ext cx="5780604" cy="677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FFFFFF"/>
                </a:solidFill>
                <a:latin typeface="Poppins" panose="00000500000000000000"/>
              </a:rPr>
              <a:t>Watson Studio Utilization</a:t>
            </a:r>
            <a:endParaRPr lang="en-US" sz="3700">
              <a:solidFill>
                <a:srgbClr val="FFFFFF"/>
              </a:solidFill>
              <a:latin typeface="Poppins" panose="000005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4EEA">
                <a:alpha val="100000"/>
              </a:srgbClr>
            </a:gs>
            <a:gs pos="50000">
              <a:srgbClr val="5527F5">
                <a:alpha val="100000"/>
              </a:srgbClr>
            </a:gs>
            <a:gs pos="100000">
              <a:srgbClr val="04106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764344" y="5958420"/>
            <a:ext cx="0" cy="514563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5802444" y="-2572817"/>
            <a:ext cx="0" cy="514563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0208092" y="-3588763"/>
            <a:ext cx="10008973" cy="8229600"/>
          </a:xfrm>
          <a:custGeom>
            <a:avLst/>
            <a:gdLst/>
            <a:ahLst/>
            <a:cxnLst/>
            <a:rect l="l" t="t" r="r" b="b"/>
            <a:pathLst>
              <a:path w="10008973" h="8229600">
                <a:moveTo>
                  <a:pt x="0" y="0"/>
                </a:moveTo>
                <a:lnTo>
                  <a:pt x="10008973" y="0"/>
                </a:lnTo>
                <a:lnTo>
                  <a:pt x="1000897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995996" y="5507733"/>
            <a:ext cx="10008973" cy="8229600"/>
          </a:xfrm>
          <a:custGeom>
            <a:avLst/>
            <a:gdLst/>
            <a:ahLst/>
            <a:cxnLst/>
            <a:rect l="l" t="t" r="r" b="b"/>
            <a:pathLst>
              <a:path w="10008973" h="8229600">
                <a:moveTo>
                  <a:pt x="0" y="0"/>
                </a:moveTo>
                <a:lnTo>
                  <a:pt x="10008973" y="0"/>
                </a:lnTo>
                <a:lnTo>
                  <a:pt x="1000897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19702" y="2582224"/>
            <a:ext cx="7747874" cy="3236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365"/>
              </a:lnSpc>
            </a:pPr>
            <a:r>
              <a:rPr lang="en-US" sz="18835">
                <a:solidFill>
                  <a:srgbClr val="6866E1"/>
                </a:solidFill>
                <a:latin typeface="Computer Says No" panose="00000400000000000000"/>
              </a:rPr>
              <a:t>THANK YOU!</a:t>
            </a:r>
            <a:endParaRPr lang="en-US" sz="18835">
              <a:solidFill>
                <a:srgbClr val="6866E1"/>
              </a:solidFill>
              <a:latin typeface="Computer Says No" panose="0000040000000000000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9144000" y="1550639"/>
            <a:ext cx="8001878" cy="8071895"/>
          </a:xfrm>
          <a:custGeom>
            <a:avLst/>
            <a:gdLst/>
            <a:ahLst/>
            <a:cxnLst/>
            <a:rect l="l" t="t" r="r" b="b"/>
            <a:pathLst>
              <a:path w="8001878" h="8071895">
                <a:moveTo>
                  <a:pt x="0" y="0"/>
                </a:moveTo>
                <a:lnTo>
                  <a:pt x="8001878" y="0"/>
                </a:lnTo>
                <a:lnTo>
                  <a:pt x="8001878" y="8071894"/>
                </a:lnTo>
                <a:lnTo>
                  <a:pt x="0" y="8071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995996" y="7317810"/>
            <a:ext cx="6049393" cy="5290528"/>
          </a:xfrm>
          <a:custGeom>
            <a:avLst/>
            <a:gdLst/>
            <a:ahLst/>
            <a:cxnLst/>
            <a:rect l="l" t="t" r="r" b="b"/>
            <a:pathLst>
              <a:path w="6049393" h="5290528">
                <a:moveTo>
                  <a:pt x="0" y="0"/>
                </a:moveTo>
                <a:lnTo>
                  <a:pt x="6049392" y="0"/>
                </a:lnTo>
                <a:lnTo>
                  <a:pt x="6049392" y="5290527"/>
                </a:lnTo>
                <a:lnTo>
                  <a:pt x="0" y="529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771515" y="-3149182"/>
            <a:ext cx="6049393" cy="5290528"/>
          </a:xfrm>
          <a:custGeom>
            <a:avLst/>
            <a:gdLst/>
            <a:ahLst/>
            <a:cxnLst/>
            <a:rect l="l" t="t" r="r" b="b"/>
            <a:pathLst>
              <a:path w="6049393" h="5290528">
                <a:moveTo>
                  <a:pt x="0" y="0"/>
                </a:moveTo>
                <a:lnTo>
                  <a:pt x="6049392" y="0"/>
                </a:lnTo>
                <a:lnTo>
                  <a:pt x="6049392" y="5290527"/>
                </a:lnTo>
                <a:lnTo>
                  <a:pt x="0" y="529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2801</Words>
  <Application>WPS Presentation</Application>
  <PresentationFormat>On-screen Show (4:3)</PresentationFormat>
  <Paragraphs>104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3" baseType="lpstr">
      <vt:lpstr>Arial</vt:lpstr>
      <vt:lpstr>SimSun</vt:lpstr>
      <vt:lpstr>Wingdings</vt:lpstr>
      <vt:lpstr>Computer Says No</vt:lpstr>
      <vt:lpstr>Poppins Bold</vt:lpstr>
      <vt:lpstr>Arial</vt:lpstr>
      <vt:lpstr>Poppins Light</vt:lpstr>
      <vt:lpstr>Computer Says No Semi-Bold</vt:lpstr>
      <vt:lpstr>Segoe Print</vt:lpstr>
      <vt:lpstr>Poppins</vt:lpstr>
      <vt:lpstr>Microsoft YaHei</vt:lpstr>
      <vt:lpstr>Arial Unicode MS</vt:lpstr>
      <vt:lpstr>Calibri</vt:lpstr>
      <vt:lpstr>Arial Black</vt:lpstr>
      <vt:lpstr>Bahnschrift</vt:lpstr>
      <vt:lpstr>Bahnschrift Light Condensed</vt:lpstr>
      <vt:lpstr>Bahnschrift Light</vt:lpstr>
      <vt:lpstr>Bahnschrift Condensed</vt:lpstr>
      <vt:lpstr>Bahnschrift SemiBold</vt:lpstr>
      <vt:lpstr>Bahnschrift SemiBold SemiConden</vt:lpstr>
      <vt:lpstr>Bahnschrift SemiCondensed</vt:lpstr>
      <vt:lpstr>Bahnschrift SemiLight</vt:lpstr>
      <vt:lpstr>Bahnschrift SemiLight Condensed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Futuristic Illustrative Artificial Intelligence Project Presentation</dc:title>
  <dc:creator/>
  <cp:lastModifiedBy>ELCOT</cp:lastModifiedBy>
  <cp:revision>2</cp:revision>
  <dcterms:created xsi:type="dcterms:W3CDTF">2006-08-16T00:00:00Z</dcterms:created>
  <dcterms:modified xsi:type="dcterms:W3CDTF">2023-10-04T18:02:11Z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4885507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S10.0.0</vt:lpwstr>
  </property>
  <property fmtid="{D5CDD505-2E9C-101B-9397-08002B2CF9AE}" pid="5" name="ICV">
    <vt:lpwstr>C9928CAE28FC4E2A9D30BBE529EC1220_13</vt:lpwstr>
  </property>
  <property fmtid="{D5CDD505-2E9C-101B-9397-08002B2CF9AE}" pid="6" name="KSOProductBuildVer">
    <vt:lpwstr>1033-12.2.0.13215</vt:lpwstr>
  </property>
</Properties>
</file>