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0" r:id="rId4"/>
    <p:sldId id="263" r:id="rId5"/>
    <p:sldId id="264" r:id="rId6"/>
    <p:sldId id="265" r:id="rId7"/>
    <p:sldId id="268" r:id="rId8"/>
    <p:sldId id="267" r:id="rId9"/>
    <p:sldId id="269" r:id="rId10"/>
    <p:sldId id="270" r:id="rId11"/>
    <p:sldId id="271" r:id="rId12"/>
    <p:sldId id="279" r:id="rId13"/>
    <p:sldId id="281" r:id="rId14"/>
    <p:sldId id="282" r:id="rId15"/>
    <p:sldId id="280" r:id="rId16"/>
    <p:sldId id="278" r:id="rId17"/>
    <p:sldId id="274" r:id="rId18"/>
    <p:sldId id="276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2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9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9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8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2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B46A9-FA61-44B1-8511-267E0DE57512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4" b="12832"/>
          <a:stretch/>
        </p:blipFill>
        <p:spPr>
          <a:xfrm>
            <a:off x="646111" y="1579418"/>
            <a:ext cx="795056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4225636"/>
            <a:ext cx="11282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Solution to given programming problem can be thought of in terms of functions needed. Functional Programing.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library has collection of related functions. e.g. Math library has Mathematical </a:t>
            </a:r>
            <a:r>
              <a:rPr lang="en-US" sz="3200" dirty="0" smtClean="0"/>
              <a:t>functions.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09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8991"/>
          </a:xfrm>
        </p:spPr>
        <p:txBody>
          <a:bodyPr/>
          <a:lstStyle/>
          <a:p>
            <a:r>
              <a:rPr lang="en-US" dirty="0" smtClean="0"/>
              <a:t>Classes in Python – class variable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551709"/>
            <a:ext cx="96427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“class for employees“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empCount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salary):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self.name = name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Employee.empCount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displayCount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print("Total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%d" % </a:t>
            </a:r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Employee.empCount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data hiding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8146" y="1841242"/>
            <a:ext cx="96427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“class for employees“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empCount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salary):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self.name = name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.__salary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Employee.empCount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displayCount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print("Total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%d" %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Employee.empCount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inheritance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45487" y="1597343"/>
            <a:ext cx="2410692" cy="4263128"/>
            <a:chOff x="8845487" y="1597343"/>
            <a:chExt cx="2410692" cy="4263128"/>
          </a:xfrm>
        </p:grpSpPr>
        <p:sp>
          <p:nvSpPr>
            <p:cNvPr id="3" name="Rounded Rectangle 2"/>
            <p:cNvSpPr/>
            <p:nvPr/>
          </p:nvSpPr>
          <p:spPr>
            <a:xfrm>
              <a:off x="8845488" y="1597343"/>
              <a:ext cx="2410691" cy="1471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A</a:t>
              </a:r>
              <a:endParaRPr lang="en-IN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845487" y="4388628"/>
              <a:ext cx="2410691" cy="14718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B</a:t>
              </a:r>
              <a:endParaRPr lang="en-IN" sz="2800" dirty="0"/>
            </a:p>
          </p:txBody>
        </p:sp>
        <p:cxnSp>
          <p:nvCxnSpPr>
            <p:cNvPr id="8" name="Straight Arrow Connector 7"/>
            <p:cNvCxnSpPr>
              <a:stCxn id="6" idx="0"/>
              <a:endCxn id="3" idx="2"/>
            </p:cNvCxnSpPr>
            <p:nvPr/>
          </p:nvCxnSpPr>
          <p:spPr>
            <a:xfrm flipV="1">
              <a:off x="10050833" y="3069186"/>
              <a:ext cx="1" cy="13194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27091" y="1804340"/>
            <a:ext cx="73561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inherits the attributes of its parent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can also override data members and methods from the parent.</a:t>
            </a:r>
          </a:p>
        </p:txBody>
      </p:sp>
    </p:spTree>
    <p:extLst>
      <p:ext uri="{BB962C8B-B14F-4D97-AF65-F5344CB8AC3E}">
        <p14:creationId xmlns:p14="http://schemas.microsoft.com/office/powerpoint/2010/main" val="15276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</a:t>
            </a:r>
            <a:r>
              <a:rPr lang="en-US" dirty="0" smtClean="0"/>
              <a:t>inheritance scenarios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77597" y="2234653"/>
            <a:ext cx="1434585" cy="2822256"/>
            <a:chOff x="8845487" y="1597343"/>
            <a:chExt cx="2410692" cy="4263128"/>
          </a:xfrm>
        </p:grpSpPr>
        <p:sp>
          <p:nvSpPr>
            <p:cNvPr id="3" name="Rounded Rectangle 2"/>
            <p:cNvSpPr/>
            <p:nvPr/>
          </p:nvSpPr>
          <p:spPr>
            <a:xfrm>
              <a:off x="8845488" y="1597343"/>
              <a:ext cx="2410691" cy="1471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A</a:t>
              </a:r>
              <a:endParaRPr lang="en-IN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845487" y="4388628"/>
              <a:ext cx="2410691" cy="14718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B</a:t>
              </a:r>
              <a:endParaRPr lang="en-IN" sz="2800" dirty="0"/>
            </a:p>
          </p:txBody>
        </p:sp>
        <p:cxnSp>
          <p:nvCxnSpPr>
            <p:cNvPr id="8" name="Straight Arrow Connector 7"/>
            <p:cNvCxnSpPr>
              <a:stCxn id="6" idx="0"/>
              <a:endCxn id="3" idx="2"/>
            </p:cNvCxnSpPr>
            <p:nvPr/>
          </p:nvCxnSpPr>
          <p:spPr>
            <a:xfrm flipV="1">
              <a:off x="10050833" y="3069186"/>
              <a:ext cx="1" cy="13194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27091" y="1919260"/>
            <a:ext cx="458523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   Employee – Manager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Pad: 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– Circle, Rectangle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277451" y="2234653"/>
            <a:ext cx="3110985" cy="2822256"/>
            <a:chOff x="3372942" y="1572893"/>
            <a:chExt cx="5350380" cy="4287577"/>
          </a:xfrm>
        </p:grpSpPr>
        <p:sp>
          <p:nvSpPr>
            <p:cNvPr id="10" name="Rounded Rectangle 9"/>
            <p:cNvSpPr/>
            <p:nvPr/>
          </p:nvSpPr>
          <p:spPr>
            <a:xfrm>
              <a:off x="3411361" y="1572893"/>
              <a:ext cx="2410691" cy="1471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A</a:t>
              </a:r>
              <a:endParaRPr lang="en-IN" sz="2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72942" y="4388627"/>
              <a:ext cx="2410691" cy="14718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B</a:t>
              </a:r>
              <a:endParaRPr lang="en-IN" sz="2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12631" y="4364988"/>
              <a:ext cx="2410691" cy="14718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C</a:t>
              </a:r>
              <a:endParaRPr lang="en-IN" sz="2800" dirty="0"/>
            </a:p>
          </p:txBody>
        </p:sp>
        <p:cxnSp>
          <p:nvCxnSpPr>
            <p:cNvPr id="13" name="Straight Arrow Connector 12"/>
            <p:cNvCxnSpPr>
              <a:stCxn id="12" idx="0"/>
              <a:endCxn id="10" idx="2"/>
            </p:cNvCxnSpPr>
            <p:nvPr/>
          </p:nvCxnSpPr>
          <p:spPr>
            <a:xfrm flipH="1" flipV="1">
              <a:off x="4616707" y="3044736"/>
              <a:ext cx="2901270" cy="13202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0"/>
            </p:cNvCxnSpPr>
            <p:nvPr/>
          </p:nvCxnSpPr>
          <p:spPr>
            <a:xfrm flipH="1" flipV="1">
              <a:off x="4574507" y="3021100"/>
              <a:ext cx="3781" cy="13675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167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</a:t>
            </a:r>
            <a:r>
              <a:rPr lang="en-US" dirty="0" smtClean="0"/>
              <a:t>inheritance scenarios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77597" y="2234653"/>
            <a:ext cx="1434585" cy="2822256"/>
            <a:chOff x="8845487" y="1597343"/>
            <a:chExt cx="2410692" cy="4263128"/>
          </a:xfrm>
        </p:grpSpPr>
        <p:sp>
          <p:nvSpPr>
            <p:cNvPr id="3" name="Rounded Rectangle 2"/>
            <p:cNvSpPr/>
            <p:nvPr/>
          </p:nvSpPr>
          <p:spPr>
            <a:xfrm>
              <a:off x="8845488" y="1597343"/>
              <a:ext cx="2410691" cy="1471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A</a:t>
              </a:r>
              <a:endParaRPr lang="en-IN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845487" y="4388628"/>
              <a:ext cx="2410691" cy="14718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B</a:t>
              </a:r>
              <a:endParaRPr lang="en-IN" sz="2800" dirty="0"/>
            </a:p>
          </p:txBody>
        </p:sp>
        <p:cxnSp>
          <p:nvCxnSpPr>
            <p:cNvPr id="8" name="Straight Arrow Connector 7"/>
            <p:cNvCxnSpPr>
              <a:stCxn id="6" idx="0"/>
              <a:endCxn id="3" idx="2"/>
            </p:cNvCxnSpPr>
            <p:nvPr/>
          </p:nvCxnSpPr>
          <p:spPr>
            <a:xfrm flipV="1">
              <a:off x="10050833" y="3069186"/>
              <a:ext cx="1" cy="13194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27091" y="1919260"/>
            <a:ext cx="45852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   Employee – Manager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Pad: Shape – Circle, Rectangle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277451" y="2234653"/>
            <a:ext cx="3110985" cy="2822256"/>
            <a:chOff x="3372942" y="1572893"/>
            <a:chExt cx="5350380" cy="4287577"/>
          </a:xfrm>
        </p:grpSpPr>
        <p:sp>
          <p:nvSpPr>
            <p:cNvPr id="10" name="Rounded Rectangle 9"/>
            <p:cNvSpPr/>
            <p:nvPr/>
          </p:nvSpPr>
          <p:spPr>
            <a:xfrm>
              <a:off x="3411361" y="1572893"/>
              <a:ext cx="2410691" cy="1471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A</a:t>
              </a:r>
              <a:endParaRPr lang="en-IN" sz="2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72942" y="4388627"/>
              <a:ext cx="2410691" cy="147184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B</a:t>
              </a:r>
              <a:endParaRPr lang="en-IN" sz="2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12631" y="4364988"/>
              <a:ext cx="2410691" cy="14718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Class C</a:t>
              </a:r>
              <a:endParaRPr lang="en-IN" sz="2800" dirty="0"/>
            </a:p>
          </p:txBody>
        </p:sp>
        <p:cxnSp>
          <p:nvCxnSpPr>
            <p:cNvPr id="13" name="Straight Arrow Connector 12"/>
            <p:cNvCxnSpPr>
              <a:stCxn id="12" idx="0"/>
              <a:endCxn id="10" idx="2"/>
            </p:cNvCxnSpPr>
            <p:nvPr/>
          </p:nvCxnSpPr>
          <p:spPr>
            <a:xfrm flipH="1" flipV="1">
              <a:off x="4616707" y="3044736"/>
              <a:ext cx="2901270" cy="13202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0"/>
            </p:cNvCxnSpPr>
            <p:nvPr/>
          </p:nvCxnSpPr>
          <p:spPr>
            <a:xfrm flipH="1" flipV="1">
              <a:off x="4574507" y="3021100"/>
              <a:ext cx="3781" cy="13675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9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</a:t>
            </a:r>
            <a:r>
              <a:rPr lang="en-US" dirty="0" smtClean="0"/>
              <a:t>inheritance scenarios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312632" y="1572894"/>
            <a:ext cx="2410691" cy="1471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 A</a:t>
            </a:r>
            <a:endParaRPr lang="en-IN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9213902" y="1549256"/>
            <a:ext cx="2410691" cy="147184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 B</a:t>
            </a:r>
            <a:endParaRPr lang="en-IN" sz="2800" dirty="0"/>
          </a:p>
        </p:txBody>
      </p: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7601106" y="3021099"/>
            <a:ext cx="2818143" cy="136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0"/>
            <a:endCxn id="11" idx="2"/>
          </p:cNvCxnSpPr>
          <p:nvPr/>
        </p:nvCxnSpPr>
        <p:spPr>
          <a:xfrm flipH="1" flipV="1">
            <a:off x="10419248" y="3021099"/>
            <a:ext cx="1" cy="136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213903" y="4388627"/>
            <a:ext cx="2410691" cy="147184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 C</a:t>
            </a:r>
            <a:endParaRPr lang="en-IN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27091" y="1919260"/>
            <a:ext cx="458523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   Employee, Person – Manager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Library member, Hostel member – Student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inheritance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8146" y="1841242"/>
            <a:ext cx="964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ParentClass1[, ParentClass2, ...]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'Optional class documentation string'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class_suite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145" y="4127242"/>
            <a:ext cx="964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inherits the attributes of its parent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can also override data members and methods from the parent.</a:t>
            </a:r>
          </a:p>
        </p:txBody>
      </p:sp>
    </p:spTree>
    <p:extLst>
      <p:ext uri="{BB962C8B-B14F-4D97-AF65-F5344CB8AC3E}">
        <p14:creationId xmlns:p14="http://schemas.microsoft.com/office/powerpoint/2010/main" val="2729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inheritance e.g.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8146" y="1841242"/>
            <a:ext cx="96427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Manager(Employee):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manager1 = Manager(‘Mahesh’, 2000000)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inheritance over-ride method of parent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8146" y="1841242"/>
            <a:ext cx="96427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displayEmployee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Manager(Employee):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displayEmployee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manager1 = Manager(‘Mahesh’, 2000000)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anager1.displayEmployee()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inheritance over-ride initializer of parent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8146" y="1841242"/>
            <a:ext cx="9642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salary):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Manager(Employee):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= []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salary, </a:t>
            </a:r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employeeList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…. #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super() to call __</a:t>
            </a:r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 of Employee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manager1 = Manager(‘Mahesh’, 2000000, [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855" y="1717964"/>
            <a:ext cx="96427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parameters ):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function_docstring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function_suite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[expression]</a:t>
            </a:r>
          </a:p>
        </p:txBody>
      </p:sp>
    </p:spTree>
    <p:extLst>
      <p:ext uri="{BB962C8B-B14F-4D97-AF65-F5344CB8AC3E}">
        <p14:creationId xmlns:p14="http://schemas.microsoft.com/office/powerpoint/2010/main" val="6346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92" y="341881"/>
            <a:ext cx="9404723" cy="1400530"/>
          </a:xfrm>
        </p:spPr>
        <p:txBody>
          <a:bodyPr/>
          <a:lstStyle/>
          <a:p>
            <a:r>
              <a:rPr lang="en-US" dirty="0" smtClean="0"/>
              <a:t>Classes in Python – inheritance multiple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90692" y="1742411"/>
            <a:ext cx="10880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…….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Manager(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Employee, Person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manager1 = Manager(‘Mahesh’, 2000000, 28) # last is 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56179" cy="4195481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   -&gt;                                                              -&gt; C(</a:t>
            </a:r>
            <a:r>
              <a:rPr lang="en-US" dirty="0" err="1" smtClean="0"/>
              <a:t>n,k</a:t>
            </a:r>
            <a:r>
              <a:rPr lang="en-US" dirty="0" smtClean="0"/>
              <a:t>)    </a:t>
            </a:r>
          </a:p>
          <a:p>
            <a:pPr marL="0" indent="0">
              <a:buNone/>
            </a:pPr>
            <a:r>
              <a:rPr lang="en-US" dirty="0" smtClean="0"/>
              <a:t>e.g. (4,2) -&gt;                                                             -&gt; 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(point1,point2,point3)   </a:t>
            </a:r>
            <a:r>
              <a:rPr lang="en-US" dirty="0"/>
              <a:t>-&gt;                                                           </a:t>
            </a:r>
            <a:r>
              <a:rPr lang="en-US" dirty="0" smtClean="0"/>
              <a:t> -&gt; area by heron’s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smtClean="0"/>
              <a:t>((0,0),(3,0),(2,4))          -&gt;                                                            -&gt; 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70908" y="2052918"/>
            <a:ext cx="3948546" cy="9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COMBINATORIAL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4745181" y="3047182"/>
            <a:ext cx="3948546" cy="131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AREA OF TRIANGLE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4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use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67" y="1612838"/>
            <a:ext cx="10756179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TIC-TAC-TOE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42653" y="2299660"/>
            <a:ext cx="3948546" cy="9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initGrid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842653" y="3322645"/>
            <a:ext cx="3948546" cy="89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updateGrid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1842653" y="4363586"/>
            <a:ext cx="3948546" cy="89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winGrid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1842653" y="5404527"/>
            <a:ext cx="3948546" cy="89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drawGrid</a:t>
            </a:r>
            <a:endParaRPr lang="en-IN" sz="2800" dirty="0"/>
          </a:p>
        </p:txBody>
      </p:sp>
      <p:sp>
        <p:nvSpPr>
          <p:cNvPr id="8" name="Oval 7"/>
          <p:cNvSpPr/>
          <p:nvPr/>
        </p:nvSpPr>
        <p:spPr>
          <a:xfrm>
            <a:off x="7647708" y="2247887"/>
            <a:ext cx="3075709" cy="1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prstClr val="white"/>
                </a:solidFill>
              </a:rPr>
              <a:t>grid</a:t>
            </a:r>
            <a:endParaRPr lang="en-IN" sz="2800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47708" y="3710578"/>
            <a:ext cx="3075709" cy="1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smtClean="0">
                <a:solidFill>
                  <a:prstClr val="white"/>
                </a:solidFill>
              </a:rPr>
              <a:t>index</a:t>
            </a:r>
            <a:endParaRPr lang="en-IN" sz="2800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47708" y="5199510"/>
            <a:ext cx="3075709" cy="1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prstClr val="white"/>
                </a:solidFill>
              </a:rPr>
              <a:t>player</a:t>
            </a:r>
            <a:endParaRPr lang="en-IN" sz="2800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8" idx="2"/>
          </p:cNvCxnSpPr>
          <p:nvPr/>
        </p:nvCxnSpPr>
        <p:spPr>
          <a:xfrm>
            <a:off x="5791199" y="2751563"/>
            <a:ext cx="1856509" cy="18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91198" y="3057566"/>
            <a:ext cx="1856510" cy="64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198" y="3174100"/>
            <a:ext cx="1960419" cy="164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91198" y="3363689"/>
            <a:ext cx="2092038" cy="250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>
            <a:off x="5791198" y="3805685"/>
            <a:ext cx="1856510" cy="59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77344" y="3942855"/>
            <a:ext cx="1870363" cy="17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77343" y="4538248"/>
            <a:ext cx="1884218" cy="31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2"/>
          </p:cNvCxnSpPr>
          <p:nvPr/>
        </p:nvCxnSpPr>
        <p:spPr>
          <a:xfrm>
            <a:off x="5721926" y="4934899"/>
            <a:ext cx="1925782" cy="95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855" y="1717964"/>
            <a:ext cx="964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"Optional class documentation string"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class_suite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- initializer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855" y="1717964"/>
            <a:ext cx="964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“class for employees"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__():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- attributes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855" y="1717964"/>
            <a:ext cx="96427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“class for employees"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salary):</a:t>
            </a:r>
          </a:p>
          <a:p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self.name = name</a:t>
            </a:r>
          </a:p>
          <a:p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salary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methods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855" y="1717964"/>
            <a:ext cx="96427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“class for employees"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salary):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self.name = name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displayEmployee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print("Name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", self.name,  ", Salary: ", </a:t>
            </a:r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Python – self keyword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855" y="1565564"/>
            <a:ext cx="96427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“class for employees"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salary):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.name = name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.salary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displayEmployee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print("Name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",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.name,  ", Salary: ", </a:t>
            </a:r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.salary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emp1.displayEmployee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# no need of self here!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1400</TotalTime>
  <Words>574</Words>
  <Application>Microsoft Office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Ion</vt:lpstr>
      <vt:lpstr>WHAT ARE FUNCTIONS?</vt:lpstr>
      <vt:lpstr>Functions in Python</vt:lpstr>
      <vt:lpstr>Use Cases</vt:lpstr>
      <vt:lpstr>Some more use cases</vt:lpstr>
      <vt:lpstr>Classes in Python</vt:lpstr>
      <vt:lpstr>Classes in Python - initializer</vt:lpstr>
      <vt:lpstr>Classes in Python - attributes</vt:lpstr>
      <vt:lpstr>Classes in Python – methods</vt:lpstr>
      <vt:lpstr>Classes in Python – self keyword</vt:lpstr>
      <vt:lpstr>Classes in Python – class variable</vt:lpstr>
      <vt:lpstr>Classes in Python – data hiding</vt:lpstr>
      <vt:lpstr>Classes in Python – inheritance</vt:lpstr>
      <vt:lpstr>Classes in Python – inheritance scenarios</vt:lpstr>
      <vt:lpstr>Classes in Python – inheritance scenarios</vt:lpstr>
      <vt:lpstr>Classes in Python – inheritance scenarios</vt:lpstr>
      <vt:lpstr>Classes in Python – inheritance</vt:lpstr>
      <vt:lpstr>Classes in Python – inheritance e.g.</vt:lpstr>
      <vt:lpstr>Classes in Python – inheritance over-ride method of parent </vt:lpstr>
      <vt:lpstr>Classes in Python – inheritance over-ride initializer of parent </vt:lpstr>
      <vt:lpstr>Classes in Python – inheritance multiple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 </dc:title>
  <dc:creator>Harsh2 Bansal</dc:creator>
  <cp:lastModifiedBy>Harsh2 Bansal</cp:lastModifiedBy>
  <cp:revision>50</cp:revision>
  <dcterms:created xsi:type="dcterms:W3CDTF">2020-03-12T06:07:18Z</dcterms:created>
  <dcterms:modified xsi:type="dcterms:W3CDTF">2020-04-15T10:58:15Z</dcterms:modified>
</cp:coreProperties>
</file>