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60" r:id="rId4"/>
    <p:sldId id="284" r:id="rId5"/>
    <p:sldId id="287" r:id="rId6"/>
    <p:sldId id="288" r:id="rId7"/>
    <p:sldId id="289" r:id="rId8"/>
    <p:sldId id="290" r:id="rId9"/>
    <p:sldId id="283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>
        <p:scale>
          <a:sx n="75" d="100"/>
          <a:sy n="75" d="100"/>
        </p:scale>
        <p:origin x="63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2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89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9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8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1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2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9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7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3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0B46A9-FA61-44B1-8511-267E0DE5751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7955-04D2-4032-9C68-14BC7D300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TILL NOW…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6111" y="2147454"/>
            <a:ext cx="112826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4209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94813"/>
            <a:ext cx="10756179" cy="120860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 smtClean="0">
                <a:solidFill>
                  <a:srgbClr val="FFFF00"/>
                </a:solidFill>
              </a:rPr>
              <a:t>def</a:t>
            </a:r>
            <a:r>
              <a:rPr lang="en-IN" sz="2400" b="1" dirty="0" smtClean="0">
                <a:solidFill>
                  <a:srgbClr val="FFFF00"/>
                </a:solidFill>
              </a:rPr>
              <a:t> </a:t>
            </a:r>
            <a:r>
              <a:rPr lang="en-IN" sz="2400" b="1" dirty="0" err="1" smtClean="0">
                <a:solidFill>
                  <a:srgbClr val="FFFF00"/>
                </a:solidFill>
              </a:rPr>
              <a:t>compountInterest</a:t>
            </a:r>
            <a:r>
              <a:rPr lang="en-IN" sz="2400" b="1" dirty="0" smtClean="0">
                <a:solidFill>
                  <a:srgbClr val="FFFF00"/>
                </a:solidFill>
              </a:rPr>
              <a:t>(p, r, t):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FF00"/>
                </a:solidFill>
              </a:rPr>
              <a:t>    return</a:t>
            </a:r>
            <a:r>
              <a:rPr lang="en-IN" sz="2400" b="1" dirty="0">
                <a:solidFill>
                  <a:srgbClr val="FFFF00"/>
                </a:solidFill>
              </a:rPr>
              <a:t> p *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((1 + (r/100)), t)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49" y="3893127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94813"/>
            <a:ext cx="10756179" cy="252478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n,k</a:t>
            </a:r>
            <a:r>
              <a:rPr lang="en-IN" sz="2400" b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if (k == 1):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else: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 * 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(n,k-1)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49" y="4572000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(How many times??)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2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94813"/>
            <a:ext cx="10756179" cy="2524787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n,k</a:t>
            </a:r>
            <a:r>
              <a:rPr lang="en-IN" sz="2400" b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if (k == 1):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else: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 * 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(n,k-1)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49" y="4572000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(t)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(t-1)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times-Compound Interest Program(math ops)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2149" y="4572000"/>
            <a:ext cx="10756179" cy="1981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Time = (t) (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T_mul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8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T_comp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 we really want to do all of this?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43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We want to study order of growth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2149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T(t) ~ c (Constant time)</a:t>
            </a:r>
          </a:p>
          <a:p>
            <a:r>
              <a:rPr lang="en-US" sz="2400" dirty="0" smtClean="0"/>
              <a:t>T(t) ~ log(t) (Logarithmic time)</a:t>
            </a:r>
          </a:p>
          <a:p>
            <a:r>
              <a:rPr lang="en-US" sz="2400" dirty="0" smtClean="0"/>
              <a:t>T(t) ~ t (Linear time)</a:t>
            </a:r>
          </a:p>
          <a:p>
            <a:r>
              <a:rPr lang="en-US" sz="2400" dirty="0" smtClean="0"/>
              <a:t>T(t) ~ power(</a:t>
            </a:r>
            <a:r>
              <a:rPr lang="en-US" sz="2400" dirty="0" err="1" smtClean="0"/>
              <a:t>t,k</a:t>
            </a:r>
            <a:r>
              <a:rPr lang="en-US" sz="2400" dirty="0" smtClean="0"/>
              <a:t>) (Polynomial time)</a:t>
            </a:r>
          </a:p>
          <a:p>
            <a:r>
              <a:rPr lang="en-US" sz="2400" dirty="0" smtClean="0"/>
              <a:t>T(t) ~ power(</a:t>
            </a:r>
            <a:r>
              <a:rPr lang="en-US" sz="2400" dirty="0" err="1" smtClean="0"/>
              <a:t>k,t</a:t>
            </a:r>
            <a:r>
              <a:rPr lang="en-US" sz="2400" dirty="0" smtClean="0"/>
              <a:t>) (Exponential time)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547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12" y="3127013"/>
            <a:ext cx="10796014" cy="1860623"/>
          </a:xfrm>
        </p:spPr>
      </p:pic>
    </p:spTree>
    <p:extLst>
      <p:ext uri="{BB962C8B-B14F-4D97-AF65-F5344CB8AC3E}">
        <p14:creationId xmlns:p14="http://schemas.microsoft.com/office/powerpoint/2010/main" val="18910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1" y="2171050"/>
            <a:ext cx="4090916" cy="4156198"/>
          </a:xfrm>
        </p:spPr>
      </p:pic>
    </p:spTree>
    <p:extLst>
      <p:ext uri="{BB962C8B-B14F-4D97-AF65-F5344CB8AC3E}">
        <p14:creationId xmlns:p14="http://schemas.microsoft.com/office/powerpoint/2010/main" val="41373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2535383"/>
            <a:ext cx="10118871" cy="1233054"/>
          </a:xfrm>
        </p:spPr>
      </p:pic>
    </p:spTree>
    <p:extLst>
      <p:ext uri="{BB962C8B-B14F-4D97-AF65-F5344CB8AC3E}">
        <p14:creationId xmlns:p14="http://schemas.microsoft.com/office/powerpoint/2010/main" val="19869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58978"/>
            <a:ext cx="9589452" cy="1043204"/>
          </a:xfrm>
        </p:spPr>
      </p:pic>
    </p:spTree>
    <p:extLst>
      <p:ext uri="{BB962C8B-B14F-4D97-AF65-F5344CB8AC3E}">
        <p14:creationId xmlns:p14="http://schemas.microsoft.com/office/powerpoint/2010/main" val="14165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88" y="3043885"/>
            <a:ext cx="10814662" cy="1694367"/>
          </a:xfr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smtClean="0"/>
              <a:t>What is the O(f(n))?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4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program efficiently?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18" y="1449099"/>
            <a:ext cx="5858741" cy="47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Linear Search</a:t>
            </a:r>
          </a:p>
          <a:p>
            <a:r>
              <a:rPr lang="en-US" sz="2800" dirty="0" smtClean="0"/>
              <a:t>Binary Search</a:t>
            </a:r>
          </a:p>
          <a:p>
            <a:r>
              <a:rPr lang="en-US" sz="2800" dirty="0" smtClean="0"/>
              <a:t>What are the worst case and best case timings?</a:t>
            </a:r>
          </a:p>
        </p:txBody>
      </p:sp>
    </p:spTree>
    <p:extLst>
      <p:ext uri="{BB962C8B-B14F-4D97-AF65-F5344CB8AC3E}">
        <p14:creationId xmlns:p14="http://schemas.microsoft.com/office/powerpoint/2010/main" val="13273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TOWER OF HANOI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3" y="2734642"/>
            <a:ext cx="8816542" cy="37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TOWER OF HANOI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00" y="2734642"/>
            <a:ext cx="6553948" cy="37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62217" cy="1400530"/>
          </a:xfrm>
        </p:spPr>
        <p:txBody>
          <a:bodyPr/>
          <a:lstStyle/>
          <a:p>
            <a:r>
              <a:rPr lang="en-US" dirty="0" smtClean="0"/>
              <a:t>Let’s evaluate running times-</a:t>
            </a:r>
            <a:br>
              <a:rPr lang="en-US" dirty="0" smtClean="0"/>
            </a:br>
            <a:r>
              <a:rPr lang="en-US" dirty="0" smtClean="0"/>
              <a:t>BIG OH NOTATION - exercises</a:t>
            </a:r>
            <a:endParaRPr lang="en-IN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2149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 smtClean="0"/>
              <a:t>TOWER OF </a:t>
            </a:r>
            <a:r>
              <a:rPr lang="en-US" sz="2800" dirty="0" smtClean="0"/>
              <a:t>HANOI-Hint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08" y="2949144"/>
            <a:ext cx="7479991" cy="3299255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382982" y="3477491"/>
            <a:ext cx="734291" cy="1399309"/>
          </a:xfrm>
          <a:custGeom>
            <a:avLst/>
            <a:gdLst>
              <a:gd name="connsiteX0" fmla="*/ 304800 w 734291"/>
              <a:gd name="connsiteY0" fmla="*/ 1399309 h 1399309"/>
              <a:gd name="connsiteX1" fmla="*/ 263236 w 734291"/>
              <a:gd name="connsiteY1" fmla="*/ 1316182 h 1399309"/>
              <a:gd name="connsiteX2" fmla="*/ 235527 w 734291"/>
              <a:gd name="connsiteY2" fmla="*/ 1205345 h 1399309"/>
              <a:gd name="connsiteX3" fmla="*/ 193963 w 734291"/>
              <a:gd name="connsiteY3" fmla="*/ 1163782 h 1399309"/>
              <a:gd name="connsiteX4" fmla="*/ 152400 w 734291"/>
              <a:gd name="connsiteY4" fmla="*/ 1066800 h 1399309"/>
              <a:gd name="connsiteX5" fmla="*/ 138545 w 734291"/>
              <a:gd name="connsiteY5" fmla="*/ 1025236 h 1399309"/>
              <a:gd name="connsiteX6" fmla="*/ 96982 w 734291"/>
              <a:gd name="connsiteY6" fmla="*/ 983673 h 1399309"/>
              <a:gd name="connsiteX7" fmla="*/ 69273 w 734291"/>
              <a:gd name="connsiteY7" fmla="*/ 900545 h 1399309"/>
              <a:gd name="connsiteX8" fmla="*/ 41563 w 734291"/>
              <a:gd name="connsiteY8" fmla="*/ 803564 h 1399309"/>
              <a:gd name="connsiteX9" fmla="*/ 13854 w 734291"/>
              <a:gd name="connsiteY9" fmla="*/ 748145 h 1399309"/>
              <a:gd name="connsiteX10" fmla="*/ 0 w 734291"/>
              <a:gd name="connsiteY10" fmla="*/ 665018 h 1399309"/>
              <a:gd name="connsiteX11" fmla="*/ 13854 w 734291"/>
              <a:gd name="connsiteY11" fmla="*/ 457200 h 1399309"/>
              <a:gd name="connsiteX12" fmla="*/ 41563 w 734291"/>
              <a:gd name="connsiteY12" fmla="*/ 374073 h 1399309"/>
              <a:gd name="connsiteX13" fmla="*/ 55418 w 734291"/>
              <a:gd name="connsiteY13" fmla="*/ 318654 h 1399309"/>
              <a:gd name="connsiteX14" fmla="*/ 69273 w 734291"/>
              <a:gd name="connsiteY14" fmla="*/ 277091 h 1399309"/>
              <a:gd name="connsiteX15" fmla="*/ 96982 w 734291"/>
              <a:gd name="connsiteY15" fmla="*/ 166254 h 1399309"/>
              <a:gd name="connsiteX16" fmla="*/ 138545 w 734291"/>
              <a:gd name="connsiteY16" fmla="*/ 138545 h 1399309"/>
              <a:gd name="connsiteX17" fmla="*/ 166254 w 734291"/>
              <a:gd name="connsiteY17" fmla="*/ 83127 h 1399309"/>
              <a:gd name="connsiteX18" fmla="*/ 207818 w 734291"/>
              <a:gd name="connsiteY18" fmla="*/ 69273 h 1399309"/>
              <a:gd name="connsiteX19" fmla="*/ 374073 w 734291"/>
              <a:gd name="connsiteY19" fmla="*/ 0 h 1399309"/>
              <a:gd name="connsiteX20" fmla="*/ 595745 w 734291"/>
              <a:gd name="connsiteY20" fmla="*/ 13854 h 1399309"/>
              <a:gd name="connsiteX21" fmla="*/ 678873 w 734291"/>
              <a:gd name="connsiteY21" fmla="*/ 69273 h 1399309"/>
              <a:gd name="connsiteX22" fmla="*/ 734291 w 734291"/>
              <a:gd name="connsiteY22" fmla="*/ 138545 h 13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4291" h="1399309">
                <a:moveTo>
                  <a:pt x="304800" y="1399309"/>
                </a:moveTo>
                <a:cubicBezTo>
                  <a:pt x="290945" y="1371600"/>
                  <a:pt x="273823" y="1345297"/>
                  <a:pt x="263236" y="1316182"/>
                </a:cubicBezTo>
                <a:cubicBezTo>
                  <a:pt x="257639" y="1300789"/>
                  <a:pt x="249932" y="1226952"/>
                  <a:pt x="235527" y="1205345"/>
                </a:cubicBezTo>
                <a:cubicBezTo>
                  <a:pt x="224659" y="1189043"/>
                  <a:pt x="207818" y="1177636"/>
                  <a:pt x="193963" y="1163782"/>
                </a:cubicBezTo>
                <a:cubicBezTo>
                  <a:pt x="165131" y="1048449"/>
                  <a:pt x="200238" y="1162476"/>
                  <a:pt x="152400" y="1066800"/>
                </a:cubicBezTo>
                <a:cubicBezTo>
                  <a:pt x="145869" y="1053738"/>
                  <a:pt x="146646" y="1037387"/>
                  <a:pt x="138545" y="1025236"/>
                </a:cubicBezTo>
                <a:cubicBezTo>
                  <a:pt x="127677" y="1008934"/>
                  <a:pt x="110836" y="997527"/>
                  <a:pt x="96982" y="983673"/>
                </a:cubicBezTo>
                <a:cubicBezTo>
                  <a:pt x="87746" y="955964"/>
                  <a:pt x="76357" y="928881"/>
                  <a:pt x="69273" y="900545"/>
                </a:cubicBezTo>
                <a:cubicBezTo>
                  <a:pt x="62241" y="872419"/>
                  <a:pt x="53490" y="831393"/>
                  <a:pt x="41563" y="803564"/>
                </a:cubicBezTo>
                <a:cubicBezTo>
                  <a:pt x="33427" y="784581"/>
                  <a:pt x="23090" y="766618"/>
                  <a:pt x="13854" y="748145"/>
                </a:cubicBezTo>
                <a:cubicBezTo>
                  <a:pt x="9236" y="720436"/>
                  <a:pt x="0" y="693109"/>
                  <a:pt x="0" y="665018"/>
                </a:cubicBezTo>
                <a:cubicBezTo>
                  <a:pt x="0" y="595592"/>
                  <a:pt x="4036" y="525929"/>
                  <a:pt x="13854" y="457200"/>
                </a:cubicBezTo>
                <a:cubicBezTo>
                  <a:pt x="17985" y="428286"/>
                  <a:pt x="34479" y="402409"/>
                  <a:pt x="41563" y="374073"/>
                </a:cubicBezTo>
                <a:cubicBezTo>
                  <a:pt x="46181" y="355600"/>
                  <a:pt x="50187" y="336963"/>
                  <a:pt x="55418" y="318654"/>
                </a:cubicBezTo>
                <a:cubicBezTo>
                  <a:pt x="59430" y="304612"/>
                  <a:pt x="65731" y="291259"/>
                  <a:pt x="69273" y="277091"/>
                </a:cubicBezTo>
                <a:cubicBezTo>
                  <a:pt x="70215" y="273324"/>
                  <a:pt x="85464" y="180651"/>
                  <a:pt x="96982" y="166254"/>
                </a:cubicBezTo>
                <a:cubicBezTo>
                  <a:pt x="107384" y="153252"/>
                  <a:pt x="124691" y="147781"/>
                  <a:pt x="138545" y="138545"/>
                </a:cubicBezTo>
                <a:cubicBezTo>
                  <a:pt x="147781" y="120072"/>
                  <a:pt x="151650" y="97731"/>
                  <a:pt x="166254" y="83127"/>
                </a:cubicBezTo>
                <a:cubicBezTo>
                  <a:pt x="176581" y="72800"/>
                  <a:pt x="195052" y="76365"/>
                  <a:pt x="207818" y="69273"/>
                </a:cubicBezTo>
                <a:cubicBezTo>
                  <a:pt x="344749" y="-6800"/>
                  <a:pt x="232427" y="23607"/>
                  <a:pt x="374073" y="0"/>
                </a:cubicBezTo>
                <a:cubicBezTo>
                  <a:pt x="447964" y="4618"/>
                  <a:pt x="523551" y="-2554"/>
                  <a:pt x="595745" y="13854"/>
                </a:cubicBezTo>
                <a:cubicBezTo>
                  <a:pt x="628219" y="21235"/>
                  <a:pt x="678873" y="69273"/>
                  <a:pt x="678873" y="69273"/>
                </a:cubicBezTo>
                <a:cubicBezTo>
                  <a:pt x="713828" y="121704"/>
                  <a:pt x="694808" y="99062"/>
                  <a:pt x="734291" y="13854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8736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Correct and Efficient</a:t>
            </a:r>
          </a:p>
          <a:p>
            <a:r>
              <a:rPr lang="en-US" sz="2400" dirty="0" smtClean="0"/>
              <a:t>Easy to read and write</a:t>
            </a:r>
          </a:p>
          <a:p>
            <a:r>
              <a:rPr lang="en-US" sz="2400" dirty="0" smtClean="0"/>
              <a:t>Easy to debug</a:t>
            </a:r>
          </a:p>
          <a:p>
            <a:r>
              <a:rPr lang="en-US" sz="2400" dirty="0" smtClean="0"/>
              <a:t>Easy to modify</a:t>
            </a:r>
          </a:p>
        </p:txBody>
      </p:sp>
    </p:spTree>
    <p:extLst>
      <p:ext uri="{BB962C8B-B14F-4D97-AF65-F5344CB8AC3E}">
        <p14:creationId xmlns:p14="http://schemas.microsoft.com/office/powerpoint/2010/main" val="75422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read and write</a:t>
            </a:r>
          </a:p>
          <a:p>
            <a:pPr lvl="1"/>
            <a:r>
              <a:rPr lang="en-US" sz="2400" dirty="0" smtClean="0"/>
              <a:t>Commenting the code</a:t>
            </a:r>
          </a:p>
          <a:p>
            <a:pPr lvl="1"/>
            <a:r>
              <a:rPr lang="en-US" sz="2400" dirty="0" smtClean="0"/>
              <a:t>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243695"/>
            <a:ext cx="5810107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053" y="1398010"/>
            <a:ext cx="334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debug</a:t>
            </a:r>
          </a:p>
          <a:p>
            <a:pPr lvl="1"/>
            <a:r>
              <a:rPr lang="en-US" sz="2400" dirty="0" smtClean="0"/>
              <a:t>Divided into short functions</a:t>
            </a:r>
          </a:p>
          <a:p>
            <a:pPr lvl="1"/>
            <a:r>
              <a:rPr lang="en-US" sz="2400" dirty="0" smtClean="0"/>
              <a:t>…..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9" y="1470707"/>
            <a:ext cx="334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modify</a:t>
            </a:r>
          </a:p>
          <a:p>
            <a:pPr lvl="1"/>
            <a:r>
              <a:rPr lang="en-US" sz="2400" dirty="0" smtClean="0"/>
              <a:t>Generalized functions, classes</a:t>
            </a:r>
          </a:p>
          <a:p>
            <a:pPr lvl="1"/>
            <a:r>
              <a:rPr lang="en-US" sz="2400" dirty="0" smtClean="0"/>
              <a:t>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00" y="1556010"/>
            <a:ext cx="5516245" cy="4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Correct and Efficient</a:t>
            </a:r>
          </a:p>
          <a:p>
            <a:pPr lvl="1"/>
            <a:r>
              <a:rPr lang="en-US" sz="2400" dirty="0" smtClean="0"/>
              <a:t>Correct: “Run in accordance with specifications”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Efficient: usually </a:t>
            </a:r>
            <a:r>
              <a:rPr lang="en-US" sz="2400" b="1" dirty="0" smtClean="0"/>
              <a:t>Minimum Time, </a:t>
            </a:r>
            <a:r>
              <a:rPr lang="en-US" sz="2400" dirty="0" smtClean="0"/>
              <a:t>but other constraints such as memory use are also paramount.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059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010"/>
            <a:ext cx="1075617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Better running times</a:t>
            </a:r>
          </a:p>
          <a:p>
            <a:pPr lvl="1"/>
            <a:r>
              <a:rPr lang="en-US" sz="2200" b="1" dirty="0" smtClean="0"/>
              <a:t>Generally most appropriate Data Structures and Algorithms</a:t>
            </a:r>
          </a:p>
          <a:p>
            <a:pPr lvl="2"/>
            <a:r>
              <a:rPr lang="en-US" sz="2000" b="1" dirty="0" smtClean="0"/>
              <a:t>‘hacking’ doesn’t help much</a:t>
            </a:r>
          </a:p>
          <a:p>
            <a:pPr lvl="1"/>
            <a:r>
              <a:rPr lang="en-US" sz="2200" dirty="0" smtClean="0"/>
              <a:t>Data is important</a:t>
            </a:r>
          </a:p>
        </p:txBody>
      </p:sp>
    </p:spTree>
    <p:extLst>
      <p:ext uri="{BB962C8B-B14F-4D97-AF65-F5344CB8AC3E}">
        <p14:creationId xmlns:p14="http://schemas.microsoft.com/office/powerpoint/2010/main" val="14534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evaluate running times-Compound Interest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149" y="1853248"/>
            <a:ext cx="10756179" cy="4708100"/>
          </a:xfrm>
          <a:solidFill>
            <a:srgbClr val="00206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</a:t>
            </a:r>
            <a:r>
              <a:rPr lang="en-IN" sz="2400" b="1" dirty="0" err="1">
                <a:solidFill>
                  <a:srgbClr val="FFFF00"/>
                </a:solidFill>
              </a:rPr>
              <a:t>n,k</a:t>
            </a:r>
            <a:r>
              <a:rPr lang="en-IN" sz="2400" b="1" dirty="0">
                <a:solidFill>
                  <a:srgbClr val="FFFF00"/>
                </a:solidFill>
              </a:rPr>
              <a:t>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if (k == 1):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else: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    return </a:t>
            </a:r>
            <a:r>
              <a:rPr lang="en-IN" sz="2400" b="1" dirty="0" smtClean="0">
                <a:solidFill>
                  <a:srgbClr val="FFFF00"/>
                </a:solidFill>
              </a:rPr>
              <a:t>n * </a:t>
            </a:r>
            <a:r>
              <a:rPr lang="en-IN" sz="2400" b="1" dirty="0" err="1" smtClean="0">
                <a:solidFill>
                  <a:srgbClr val="FFFF00"/>
                </a:solidFill>
              </a:rPr>
              <a:t>raiseToPower</a:t>
            </a:r>
            <a:r>
              <a:rPr lang="en-IN" sz="2400" b="1" dirty="0" smtClean="0">
                <a:solidFill>
                  <a:srgbClr val="FFFF00"/>
                </a:solidFill>
              </a:rPr>
              <a:t>(n,k-1</a:t>
            </a:r>
            <a:r>
              <a:rPr lang="en-IN" sz="2400" b="1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r>
              <a:rPr lang="en-IN" sz="2400" b="1" dirty="0" err="1">
                <a:solidFill>
                  <a:srgbClr val="FFFF00"/>
                </a:solidFill>
              </a:rPr>
              <a:t>def</a:t>
            </a:r>
            <a:r>
              <a:rPr lang="en-IN" sz="2400" b="1" dirty="0">
                <a:solidFill>
                  <a:srgbClr val="FFFF00"/>
                </a:solidFill>
              </a:rPr>
              <a:t> </a:t>
            </a:r>
            <a:r>
              <a:rPr lang="en-IN" sz="2400" b="1" dirty="0" err="1">
                <a:solidFill>
                  <a:srgbClr val="FFFF00"/>
                </a:solidFill>
              </a:rPr>
              <a:t>compountInterest</a:t>
            </a:r>
            <a:r>
              <a:rPr lang="en-IN" sz="2400" b="1" dirty="0">
                <a:solidFill>
                  <a:srgbClr val="FFFF00"/>
                </a:solidFill>
              </a:rPr>
              <a:t>(p, r, t):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>    return p * </a:t>
            </a:r>
            <a:r>
              <a:rPr lang="en-IN" sz="2400" b="1" dirty="0" err="1">
                <a:solidFill>
                  <a:srgbClr val="FFFF00"/>
                </a:solidFill>
              </a:rPr>
              <a:t>raiseToPower</a:t>
            </a:r>
            <a:r>
              <a:rPr lang="en-IN" sz="2400" b="1" dirty="0">
                <a:solidFill>
                  <a:srgbClr val="FFFF00"/>
                </a:solidFill>
              </a:rPr>
              <a:t>((1 + (r/100)), t)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FF00"/>
                </a:solidFill>
              </a:rPr>
              <a:t/>
            </a:r>
            <a:br>
              <a:rPr lang="en-IN" sz="2400" b="1" dirty="0">
                <a:solidFill>
                  <a:srgbClr val="FFFF00"/>
                </a:solidFill>
              </a:rPr>
            </a:br>
            <a:r>
              <a:rPr lang="en-IN" sz="2400" b="1" dirty="0">
                <a:solidFill>
                  <a:srgbClr val="FFFF00"/>
                </a:solidFill>
              </a:rPr>
              <a:t>print(</a:t>
            </a:r>
            <a:r>
              <a:rPr lang="en-IN" sz="2400" b="1" dirty="0" err="1">
                <a:solidFill>
                  <a:srgbClr val="FFFF00"/>
                </a:solidFill>
              </a:rPr>
              <a:t>compountInterest</a:t>
            </a:r>
            <a:r>
              <a:rPr lang="en-IN" sz="2400" b="1" dirty="0">
                <a:solidFill>
                  <a:srgbClr val="FFFF00"/>
                </a:solidFill>
              </a:rPr>
              <a:t>(10000, 8, 5))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5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1574</TotalTime>
  <Words>313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TILL NOW…</vt:lpstr>
      <vt:lpstr>How do we program efficiently?</vt:lpstr>
      <vt:lpstr>Good Programs</vt:lpstr>
      <vt:lpstr>Good Programs</vt:lpstr>
      <vt:lpstr>Good Programs</vt:lpstr>
      <vt:lpstr>Good Programs</vt:lpstr>
      <vt:lpstr>Good Programs</vt:lpstr>
      <vt:lpstr>Good Programs</vt:lpstr>
      <vt:lpstr>Let’s evaluate running times-Compound Interest Program</vt:lpstr>
      <vt:lpstr>Let’s evaluate running times-Compound Interest Program(math ops)</vt:lpstr>
      <vt:lpstr>Let’s evaluate running times-Compound Interest Program(math ops)</vt:lpstr>
      <vt:lpstr>Let’s evaluate running times-Compound Interest Program(math ops)</vt:lpstr>
      <vt:lpstr>Let’s evaluate running times-Compound Interest Program(math ops)</vt:lpstr>
      <vt:lpstr>Let’s evaluate running times- We want to study order of growth</vt:lpstr>
      <vt:lpstr>Let’s evaluate running times- BIG OH NOTATION</vt:lpstr>
      <vt:lpstr>Let’s evaluate running times- BIG OH NOTATION</vt:lpstr>
      <vt:lpstr>Let’s evaluate running times- BIG OH NOTATION - exercises</vt:lpstr>
      <vt:lpstr>Let’s evaluate running times- BIG OH NOTATION - exercises</vt:lpstr>
      <vt:lpstr>Let’s evaluate running times- BIG OH NOTATION - exercises</vt:lpstr>
      <vt:lpstr>Let’s evaluate running times- BIG OH NOTATION - exercises</vt:lpstr>
      <vt:lpstr>Let’s evaluate running times- BIG OH NOTATION - exercises</vt:lpstr>
      <vt:lpstr>Let’s evaluate running times- BIG OH NOTATION - exercises</vt:lpstr>
      <vt:lpstr>Let’s evaluate running times- BIG OH NOTATION - exercises</vt:lpstr>
    </vt:vector>
  </TitlesOfParts>
  <Company>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Python? </dc:title>
  <dc:creator>Harsh2 Bansal</dc:creator>
  <cp:lastModifiedBy>Harsh2 Bansal</cp:lastModifiedBy>
  <cp:revision>62</cp:revision>
  <dcterms:created xsi:type="dcterms:W3CDTF">2020-03-12T06:07:18Z</dcterms:created>
  <dcterms:modified xsi:type="dcterms:W3CDTF">2020-04-27T10:37:41Z</dcterms:modified>
</cp:coreProperties>
</file>