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84152-CEC8-4E4E-B2E9-5CCF410AB7A9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5C4EF-3D83-4888-AC89-F127BD7D9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4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329B-0AFD-4160-937C-C3BD73CFBDAA}" type="datetime1">
              <a:rPr lang="en-US" smtClean="0"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6CA6-7944-4891-A869-39626F707ADC}" type="datetime1">
              <a:rPr lang="en-US" smtClean="0"/>
              <a:t>14-May-20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0CF9-252A-41EF-89A4-C08559CB90B2}" type="datetime1">
              <a:rPr lang="en-US" smtClean="0"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DAF8E-4D6A-4CE2-A998-01F2016DDDB9}" type="datetime1">
              <a:rPr lang="en-US" smtClean="0"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077BE-F7E1-4CC9-80D7-F4FABD5D56F8}" type="datetime1">
              <a:rPr lang="en-US" smtClean="0"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EF73B-8F14-48F9-8050-76DFD79B98FC}" type="datetime1">
              <a:rPr lang="en-US" smtClean="0"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9C156-8141-4354-9695-75B6E4643418}" type="datetime1">
              <a:rPr lang="en-US" smtClean="0"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459FD-25E7-4102-B6F6-F1B623ECB0DB}" type="datetime1">
              <a:rPr lang="en-US" smtClean="0"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2F0BA-CA2C-4A2A-94D5-D38BBCD96AA0}" type="datetime1">
              <a:rPr lang="en-US" smtClean="0"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EA7C0EC0-DB59-45FC-A6A8-8609E0A14057}" type="datetime1">
              <a:rPr lang="en-US" smtClean="0"/>
              <a:pPr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aseline="0"/>
            </a:lvl1pPr>
          </a:lstStyle>
          <a:p>
            <a:r>
              <a:rPr lang="en-US" dirty="0"/>
              <a:t>Binary 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84A2-3F4C-42D2-9988-82A4DFDF72B5}" type="datetime1">
              <a:rPr lang="en-US" smtClean="0"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1BAE3-BA8C-4EE4-AACC-D781C826CB53}" type="datetime1">
              <a:rPr lang="en-US" smtClean="0"/>
              <a:t>14-May-20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C35A-1EF1-49DB-BC29-828533314359}" type="datetime1">
              <a:rPr lang="en-US" smtClean="0"/>
              <a:t>14-May-20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8474B-8DA7-4F61-8AB0-5676FC721F71}" type="datetime1">
              <a:rPr lang="en-US" smtClean="0"/>
              <a:t>14-May-20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15D95-C333-464C-A9DA-7F006578C6EE}" type="datetime1">
              <a:rPr lang="en-US" smtClean="0"/>
              <a:t>14-May-20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65D6-9C5B-45DB-A81E-979E302655A0}" type="datetime1">
              <a:rPr lang="en-US" smtClean="0"/>
              <a:t>14-May-20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B0563BF-2F23-47AF-9EF8-3DBA3E3FD89F}" type="datetime1">
              <a:rPr lang="en-US" smtClean="0"/>
              <a:t>14-May-20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5BF62F3-9A0A-4484-BBFD-DF64B35D5206}" type="datetime1">
              <a:rPr lang="en-US" smtClean="0"/>
              <a:t>14-May-20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BD99-4E79-4D88-911E-D94D410772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  <a:br>
              <a:rPr lang="en-US" dirty="0"/>
            </a:br>
            <a:r>
              <a:rPr lang="en-US" dirty="0">
                <a:solidFill>
                  <a:schemeClr val="tx2"/>
                </a:solidFill>
              </a:rPr>
              <a:t>Binary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309C1-FE93-4C4B-9522-4A565A1A7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13 May 2020</a:t>
            </a:r>
          </a:p>
        </p:txBody>
      </p:sp>
    </p:spTree>
    <p:extLst>
      <p:ext uri="{BB962C8B-B14F-4D97-AF65-F5344CB8AC3E}">
        <p14:creationId xmlns:p14="http://schemas.microsoft.com/office/powerpoint/2010/main" val="170435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FEC9-E283-4E4F-9E67-75F1B8367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EA47B-8B5B-4300-935F-CA792D23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need a fast way of storing sets with the following operations</a:t>
            </a:r>
          </a:p>
          <a:p>
            <a:pPr lvl="1"/>
            <a:r>
              <a:rPr lang="en-US" sz="2800" dirty="0"/>
              <a:t>Find</a:t>
            </a:r>
          </a:p>
          <a:p>
            <a:pPr lvl="1"/>
            <a:r>
              <a:rPr lang="en-US" sz="2800" dirty="0"/>
              <a:t>Insert</a:t>
            </a:r>
          </a:p>
          <a:p>
            <a:pPr lvl="1"/>
            <a:r>
              <a:rPr lang="en-US" sz="2800" dirty="0"/>
              <a:t>(Think about various places where this may be applied)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27067-4B27-48DD-B788-9B8FAFC8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EC0-DB59-45FC-A6A8-8609E0A14057}" type="datetime1">
              <a:rPr lang="en-US" smtClean="0"/>
              <a:pPr/>
              <a:t>14-May-20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828FC-2D79-44C8-9D29-F328C957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31344-89BD-48F9-8695-C1736BB4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1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511BA-CB28-42FE-B230-E663E195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we know so far 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1BFF-2519-41E8-8A1C-4D64C9CCE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Unsorted array</a:t>
            </a:r>
          </a:p>
          <a:p>
            <a:r>
              <a:rPr lang="en-US" sz="2800" dirty="0"/>
              <a:t>Sorted array</a:t>
            </a:r>
          </a:p>
          <a:p>
            <a:r>
              <a:rPr lang="en-US" sz="2800" dirty="0"/>
              <a:t>Heap/Priority queue</a:t>
            </a:r>
          </a:p>
          <a:p>
            <a:r>
              <a:rPr lang="en-US" sz="2800" dirty="0"/>
              <a:t>All of these take O(n) for insertion and find</a:t>
            </a:r>
          </a:p>
          <a:p>
            <a:r>
              <a:rPr lang="en-US" sz="2800" dirty="0"/>
              <a:t>Binary tree – O(log(N))*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594F4-F04B-48CD-8D11-3EC61864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EC0-DB59-45FC-A6A8-8609E0A14057}" type="datetime1">
              <a:rPr lang="en-US" smtClean="0"/>
              <a:pPr/>
              <a:t>14-May-20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DA62A-0E83-422B-A0C0-AE4C6488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CDD99-3C84-4427-8B48-FE39C89E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076FE8-2EB8-4E81-8F4C-86987C0F0486}"/>
              </a:ext>
            </a:extLst>
          </p:cNvPr>
          <p:cNvSpPr txBox="1"/>
          <p:nvPr/>
        </p:nvSpPr>
        <p:spPr>
          <a:xfrm>
            <a:off x="8685212" y="5446643"/>
            <a:ext cx="3201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* - On an average</a:t>
            </a:r>
          </a:p>
        </p:txBody>
      </p:sp>
    </p:spTree>
    <p:extLst>
      <p:ext uri="{BB962C8B-B14F-4D97-AF65-F5344CB8AC3E}">
        <p14:creationId xmlns:p14="http://schemas.microsoft.com/office/powerpoint/2010/main" val="343081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ECB8-115D-4B4C-ADA4-47BEC699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– Node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468E-FBC9-4BB2-9543-6BE73E8E3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Attributes</a:t>
            </a:r>
          </a:p>
          <a:p>
            <a:pPr lvl="1"/>
            <a:r>
              <a:rPr lang="en-US" sz="2600" dirty="0"/>
              <a:t>Left (for left subtree)</a:t>
            </a:r>
          </a:p>
          <a:p>
            <a:pPr lvl="1"/>
            <a:r>
              <a:rPr lang="en-US" sz="2600" dirty="0"/>
              <a:t>Right (for right subtree)</a:t>
            </a:r>
          </a:p>
          <a:p>
            <a:pPr lvl="1"/>
            <a:r>
              <a:rPr lang="en-US" sz="2600" dirty="0"/>
              <a:t>Data – datapoint of that node</a:t>
            </a:r>
          </a:p>
          <a:p>
            <a:r>
              <a:rPr lang="en-US" sz="2800" dirty="0"/>
              <a:t>The leaf nodes have left and right as none</a:t>
            </a:r>
          </a:p>
          <a:p>
            <a:pPr lvl="1"/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FC0AA-B763-481E-9291-DBC8931E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EC0-DB59-45FC-A6A8-8609E0A14057}" type="datetime1">
              <a:rPr lang="en-US" smtClean="0"/>
              <a:pPr/>
              <a:t>14-May-20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921BF-EA82-4B22-9EB6-97185637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9D47B-A818-4A2F-A9E6-0A5BD977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7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2D3C-673C-440F-8CC5-0A9220EF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- 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2111F-A7AC-49CC-8C25-D0D038E38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Objective – return true if an element is present in the set</a:t>
            </a:r>
          </a:p>
          <a:p>
            <a:r>
              <a:rPr lang="en-US" sz="2800" dirty="0"/>
              <a:t>Algorithm</a:t>
            </a:r>
          </a:p>
          <a:p>
            <a:pPr lvl="1"/>
            <a:r>
              <a:rPr lang="en-US" sz="2600" dirty="0"/>
              <a:t>If </a:t>
            </a:r>
            <a:r>
              <a:rPr lang="en-US" sz="2600" dirty="0" err="1"/>
              <a:t>mynode.data</a:t>
            </a:r>
            <a:r>
              <a:rPr lang="en-US" sz="2600" dirty="0"/>
              <a:t> == None: Return false</a:t>
            </a:r>
          </a:p>
          <a:p>
            <a:pPr lvl="1"/>
            <a:r>
              <a:rPr lang="en-US" sz="2600" dirty="0"/>
              <a:t>if </a:t>
            </a:r>
            <a:r>
              <a:rPr lang="en-US" sz="2600" dirty="0" err="1"/>
              <a:t>mynode.data</a:t>
            </a:r>
            <a:r>
              <a:rPr lang="en-US" sz="2600" dirty="0"/>
              <a:t> == x: Return true</a:t>
            </a:r>
          </a:p>
          <a:p>
            <a:pPr lvl="1"/>
            <a:r>
              <a:rPr lang="en-US" sz="2600" dirty="0"/>
              <a:t>if </a:t>
            </a:r>
            <a:r>
              <a:rPr lang="en-US" sz="2600" dirty="0" err="1"/>
              <a:t>Mynode.data</a:t>
            </a:r>
            <a:r>
              <a:rPr lang="en-US" sz="2600" dirty="0"/>
              <a:t> &gt;= x: Return find(</a:t>
            </a:r>
            <a:r>
              <a:rPr lang="en-US" sz="2600" dirty="0" err="1"/>
              <a:t>Mynode.left</a:t>
            </a:r>
            <a:r>
              <a:rPr lang="en-US" sz="2600" dirty="0"/>
              <a:t>, x)</a:t>
            </a:r>
          </a:p>
          <a:p>
            <a:pPr lvl="1"/>
            <a:r>
              <a:rPr lang="en-US" sz="2600" dirty="0"/>
              <a:t>Else return find(</a:t>
            </a:r>
            <a:r>
              <a:rPr lang="en-US" sz="2600" dirty="0" err="1"/>
              <a:t>Mynode.right</a:t>
            </a:r>
            <a:r>
              <a:rPr lang="en-US" sz="2600" dirty="0"/>
              <a:t>, x)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35C94-574E-4C9D-BC9F-F5EABBBA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EC0-DB59-45FC-A6A8-8609E0A14057}" type="datetime1">
              <a:rPr lang="en-US" smtClean="0"/>
              <a:pPr/>
              <a:t>14-May-20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EA6A0-9B5D-414C-8CC2-2748814C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5913-F204-476B-AFDF-4B54F1C1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45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A3E7-947A-4EA7-9407-CDA2C13CE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8C70E-96FF-42AE-A63D-EF0A5809E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data &lt; </a:t>
            </a:r>
            <a:r>
              <a:rPr lang="en-US" sz="2800" dirty="0" err="1"/>
              <a:t>self.data</a:t>
            </a:r>
            <a:r>
              <a:rPr lang="en-US" sz="2800" dirty="0"/>
              <a:t>: </a:t>
            </a:r>
            <a:r>
              <a:rPr lang="en-US" sz="2800" dirty="0" err="1"/>
              <a:t>self.left.insert</a:t>
            </a:r>
            <a:r>
              <a:rPr lang="en-US" sz="2800" dirty="0"/>
              <a:t>(data)</a:t>
            </a:r>
          </a:p>
          <a:p>
            <a:r>
              <a:rPr lang="en-US" sz="2800" dirty="0" err="1"/>
              <a:t>Elif</a:t>
            </a:r>
            <a:r>
              <a:rPr lang="en-US" sz="2800" dirty="0"/>
              <a:t> data &gt; </a:t>
            </a:r>
            <a:r>
              <a:rPr lang="en-US" sz="2800" dirty="0" err="1"/>
              <a:t>self.data</a:t>
            </a:r>
            <a:r>
              <a:rPr lang="en-US" sz="2800" dirty="0"/>
              <a:t>: </a:t>
            </a:r>
            <a:r>
              <a:rPr lang="en-US" sz="2800" dirty="0" err="1"/>
              <a:t>self.right.insert</a:t>
            </a:r>
            <a:r>
              <a:rPr lang="en-US" sz="2800" dirty="0"/>
              <a:t>(data)</a:t>
            </a:r>
          </a:p>
          <a:p>
            <a:r>
              <a:rPr lang="en-US" sz="2800" dirty="0"/>
              <a:t>Else </a:t>
            </a:r>
            <a:r>
              <a:rPr lang="en-US" sz="2800" dirty="0" err="1"/>
              <a:t>self.data</a:t>
            </a:r>
            <a:r>
              <a:rPr lang="en-US" sz="2800" dirty="0"/>
              <a:t> =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B5203-7BC1-476E-80F9-5D09354E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EC0-DB59-45FC-A6A8-8609E0A14057}" type="datetime1">
              <a:rPr lang="en-US" smtClean="0"/>
              <a:pPr/>
              <a:t>14-May-20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1E453-60F2-40F9-945A-20DD8E9B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4F7B8-D5C4-464D-ABDE-504AAE87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62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724F-EDF9-4B0B-A892-43334A6B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analysis - 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1A00-ECEF-4482-9AB1-2F77151C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Every time find is invoked, we go down from parent to child.</a:t>
            </a:r>
          </a:p>
          <a:p>
            <a:r>
              <a:rPr lang="en-US" sz="2800" dirty="0"/>
              <a:t>Thus, O(find) ~ O(longest path)</a:t>
            </a:r>
          </a:p>
          <a:p>
            <a:r>
              <a:rPr lang="en-US" sz="2800" dirty="0"/>
              <a:t>Number of recursive calls = number of nodes visited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72A96-5D57-408D-990B-6C27BA7B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EC0-DB59-45FC-A6A8-8609E0A14057}" type="datetime1">
              <a:rPr lang="en-US" smtClean="0"/>
              <a:pPr/>
              <a:t>14-May-20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C9A46-3477-4CD9-8B6E-C10DE9CD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00D3E-974C-4EA6-B192-1CA36BEF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53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4438-97EF-4271-A58A-7E04F97B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analysis - find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310E2-3BB5-4832-8E94-73B7565B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EC0-DB59-45FC-A6A8-8609E0A14057}" type="datetime1">
              <a:rPr lang="en-US" smtClean="0"/>
              <a:pPr/>
              <a:t>14-May-20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9DFDB-0EAD-43D5-8A30-F4419230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89F6A-D394-4A5F-8596-16CCA341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C6EC0E-A2E0-49C3-A4AE-DDF083DFE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28530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/>
              <a:t>Best case – O(log(N))</a:t>
            </a:r>
          </a:p>
          <a:p>
            <a:r>
              <a:rPr lang="en-US" sz="2800" dirty="0"/>
              <a:t>Worst case – O(N)</a:t>
            </a:r>
          </a:p>
          <a:p>
            <a:r>
              <a:rPr lang="en-US" sz="2800" dirty="0"/>
              <a:t>Analysis for insert - similar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34C0D6-0DBC-4BFE-B621-8A838E82A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641" y="445539"/>
            <a:ext cx="3581447" cy="41927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452FC2-1B6C-48CC-B552-94E0C135E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190" y="3919337"/>
            <a:ext cx="4533051" cy="21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60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3F88-9D43-41B7-AA09-8889D10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analysis -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19F4-6F36-4597-B93A-534F86CE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With cleverer insertion </a:t>
            </a:r>
            <a:r>
              <a:rPr lang="en-US" sz="2800" dirty="0" err="1"/>
              <a:t>algos</a:t>
            </a:r>
            <a:r>
              <a:rPr lang="en-US" sz="2800" dirty="0"/>
              <a:t>, height remains small</a:t>
            </a:r>
          </a:p>
          <a:p>
            <a:r>
              <a:rPr lang="en-US" sz="2800" dirty="0"/>
              <a:t>Theorem: If nodes are inserted in random order, h will be smaller than </a:t>
            </a:r>
            <a:r>
              <a:rPr lang="en-US" sz="2800" b="1" dirty="0">
                <a:solidFill>
                  <a:schemeClr val="accent3"/>
                </a:solidFill>
              </a:rPr>
              <a:t>2 log n </a:t>
            </a:r>
            <a:r>
              <a:rPr lang="en-US" sz="2800" dirty="0"/>
              <a:t>on the </a:t>
            </a:r>
            <a:r>
              <a:rPr lang="en-US" sz="2800" i="1" dirty="0">
                <a:solidFill>
                  <a:schemeClr val="accent5"/>
                </a:solidFill>
              </a:rPr>
              <a:t>average</a:t>
            </a:r>
            <a:r>
              <a:rPr lang="en-US" sz="2800" dirty="0"/>
              <a:t> even for simple insertion algorithm.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1107C-1730-4CF2-98CA-D4BE7262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EC0-DB59-45FC-A6A8-8609E0A14057}" type="datetime1">
              <a:rPr lang="en-US" smtClean="0"/>
              <a:pPr/>
              <a:t>14-May-20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DBBC-57AF-4A20-BADB-40AD2BB8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21ED7-4A0E-48B4-AA68-E7A4318B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1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D192-6707-465E-991F-213AC7A1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sorting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6C89-57D9-41E4-B536-43B9D0E30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Time taken to print = O(N)</a:t>
            </a:r>
          </a:p>
          <a:p>
            <a:r>
              <a:rPr lang="en-US" sz="2800" dirty="0"/>
              <a:t>Assumption – datapoints to be sorted are distinct</a:t>
            </a:r>
          </a:p>
          <a:p>
            <a:r>
              <a:rPr lang="en-US" sz="2800" dirty="0" err="1"/>
              <a:t>Algo</a:t>
            </a:r>
            <a:endParaRPr lang="en-US" sz="2800" dirty="0"/>
          </a:p>
          <a:p>
            <a:pPr lvl="1"/>
            <a:r>
              <a:rPr lang="en-US" sz="2600" dirty="0"/>
              <a:t>Insert n datapoints – N*log(N)</a:t>
            </a:r>
          </a:p>
          <a:p>
            <a:pPr lvl="1"/>
            <a:r>
              <a:rPr lang="en-US" sz="2600" dirty="0"/>
              <a:t>Print tree – N</a:t>
            </a:r>
          </a:p>
          <a:p>
            <a:pPr lvl="1"/>
            <a:r>
              <a:rPr lang="en-US" sz="2600" dirty="0"/>
              <a:t>Time – O(</a:t>
            </a:r>
            <a:r>
              <a:rPr lang="en-US" sz="2600" dirty="0" err="1"/>
              <a:t>Nlog</a:t>
            </a:r>
            <a:r>
              <a:rPr lang="en-US" sz="2600" dirty="0"/>
              <a:t>(N))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BE19E-1240-4919-B79D-D59544E4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EC0-DB59-45FC-A6A8-8609E0A14057}" type="datetime1">
              <a:rPr lang="en-US" smtClean="0"/>
              <a:pPr/>
              <a:t>14-May-20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977B1-0A50-487F-8A20-1FA9F8EC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738B-EB28-4019-A033-509448D8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8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12B8-EC85-42F4-A77A-FF7D21AF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75162-19AA-481D-9E06-2C49A256C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Essential functionalities</a:t>
            </a:r>
          </a:p>
          <a:p>
            <a:pPr lvl="1"/>
            <a:r>
              <a:rPr lang="en-US" sz="2600" dirty="0"/>
              <a:t>Store</a:t>
            </a:r>
          </a:p>
          <a:p>
            <a:pPr lvl="1"/>
            <a:r>
              <a:rPr lang="en-US" sz="2600" dirty="0"/>
              <a:t>Retrieve</a:t>
            </a:r>
          </a:p>
          <a:p>
            <a:r>
              <a:rPr lang="en-US" sz="2800" dirty="0"/>
              <a:t>Other characteristics</a:t>
            </a:r>
          </a:p>
          <a:p>
            <a:pPr lvl="1"/>
            <a:r>
              <a:rPr lang="en-US" sz="2600" dirty="0"/>
              <a:t>Fast</a:t>
            </a:r>
          </a:p>
          <a:p>
            <a:pPr lvl="1"/>
            <a:r>
              <a:rPr lang="en-US" sz="2600" dirty="0"/>
              <a:t>Scale well with size </a:t>
            </a:r>
            <a:r>
              <a:rPr lang="en-US" sz="2600" dirty="0">
                <a:solidFill>
                  <a:schemeClr val="accent2"/>
                </a:solidFill>
              </a:rPr>
              <a:t>(O(log n))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448FF-BD4C-491A-804D-EBDC91F4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E4DE-029F-44CC-A385-D43B89312090}" type="datetime1">
              <a:rPr lang="en-US" smtClean="0"/>
              <a:t>14-May-20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E810-28A1-41AE-B164-F1680ECF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Binary 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87FC5-4F3A-42A0-968B-2660F9EE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FD8F-66F3-4BEE-B514-B5E2640E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-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C7DA-193E-4485-A74B-26582814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/>
              <a:t>“A binary tree is either empty or it contains a root node and left- and right- subtrees that are also binary trees”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163BA-4945-44FA-904C-BE26DD3B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EC0-DB59-45FC-A6A8-8609E0A14057}" type="datetime1">
              <a:rPr lang="en-US" smtClean="0"/>
              <a:pPr/>
              <a:t>14-May-20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A09B7-D722-4F2E-ACB4-4D2E33B0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87FE0-B751-4AA9-9155-21428D95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61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7155-B6D2-4356-B10B-841E705B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868-A22B-4371-9971-920C5CC5F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807B9-C136-4748-9064-4768CF6E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EC0-DB59-45FC-A6A8-8609E0A14057}" type="datetime1">
              <a:rPr lang="en-US" smtClean="0"/>
              <a:pPr/>
              <a:t>14-May-20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78C16-B697-4244-835E-AC48E280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AF3FB-8720-4AB7-83D8-CFDD6834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0E6B5A-A60E-453D-B597-5AEC9FAF7A06}"/>
              </a:ext>
            </a:extLst>
          </p:cNvPr>
          <p:cNvSpPr/>
          <p:nvPr/>
        </p:nvSpPr>
        <p:spPr>
          <a:xfrm>
            <a:off x="8837612" y="1669774"/>
            <a:ext cx="650945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0B54C8-BE03-4754-90B4-7BF03DD4FC8B}"/>
              </a:ext>
            </a:extLst>
          </p:cNvPr>
          <p:cNvSpPr/>
          <p:nvPr/>
        </p:nvSpPr>
        <p:spPr>
          <a:xfrm>
            <a:off x="9819857" y="3250092"/>
            <a:ext cx="650945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45251F-762B-414E-8F65-3EEC3A836938}"/>
              </a:ext>
            </a:extLst>
          </p:cNvPr>
          <p:cNvSpPr/>
          <p:nvPr/>
        </p:nvSpPr>
        <p:spPr>
          <a:xfrm>
            <a:off x="7815610" y="3250092"/>
            <a:ext cx="650945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CE7C6C-D981-432C-ACD4-C3F895901B63}"/>
              </a:ext>
            </a:extLst>
          </p:cNvPr>
          <p:cNvSpPr/>
          <p:nvPr/>
        </p:nvSpPr>
        <p:spPr>
          <a:xfrm>
            <a:off x="8426800" y="4515677"/>
            <a:ext cx="650945" cy="5963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94AC52-A5E5-453C-B85F-5E8AA6BBE7B7}"/>
              </a:ext>
            </a:extLst>
          </p:cNvPr>
          <p:cNvSpPr/>
          <p:nvPr/>
        </p:nvSpPr>
        <p:spPr>
          <a:xfrm>
            <a:off x="7217674" y="4515677"/>
            <a:ext cx="650945" cy="5963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DC8160-2441-4458-BC86-B8451B3B0053}"/>
              </a:ext>
            </a:extLst>
          </p:cNvPr>
          <p:cNvSpPr/>
          <p:nvPr/>
        </p:nvSpPr>
        <p:spPr>
          <a:xfrm>
            <a:off x="10457550" y="4522305"/>
            <a:ext cx="650945" cy="5963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230DCF-D563-40DD-82F2-96A1FBA4CACB}"/>
              </a:ext>
            </a:extLst>
          </p:cNvPr>
          <p:cNvSpPr/>
          <p:nvPr/>
        </p:nvSpPr>
        <p:spPr>
          <a:xfrm>
            <a:off x="9248424" y="4522305"/>
            <a:ext cx="650945" cy="5963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90D5E7-775C-4471-96E3-A0E3AD875BCD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7543147" y="3846440"/>
            <a:ext cx="597936" cy="669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F98744-BAC1-4F9D-ABB7-BDD9EC30D9C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41083" y="3846440"/>
            <a:ext cx="611190" cy="669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EF4A90-0000-425A-8156-0F25A57D4C35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flipH="1">
            <a:off x="9573897" y="3846440"/>
            <a:ext cx="571433" cy="6758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CE9C7A-1A3D-4A82-9891-CF90E45ECF89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10145330" y="3846440"/>
            <a:ext cx="637693" cy="6758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76CE30-B0DD-4285-AE4E-FF273114BD2E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8141083" y="2266122"/>
            <a:ext cx="1022002" cy="98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8A16CF-DD98-42EB-B60A-46B6AA2157B8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9163085" y="2266122"/>
            <a:ext cx="982245" cy="98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2162C-AA9F-4895-A35C-B8A309735359}"/>
              </a:ext>
            </a:extLst>
          </p:cNvPr>
          <p:cNvSpPr/>
          <p:nvPr/>
        </p:nvSpPr>
        <p:spPr>
          <a:xfrm>
            <a:off x="8141083" y="1484243"/>
            <a:ext cx="2004247" cy="1030357"/>
          </a:xfrm>
          <a:prstGeom prst="rect">
            <a:avLst/>
          </a:prstGeom>
          <a:solidFill>
            <a:schemeClr val="accent2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824F91-5117-4925-96BD-07538EB587AE}"/>
              </a:ext>
            </a:extLst>
          </p:cNvPr>
          <p:cNvSpPr txBox="1"/>
          <p:nvPr/>
        </p:nvSpPr>
        <p:spPr>
          <a:xfrm>
            <a:off x="6366617" y="1813096"/>
            <a:ext cx="170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8330C-4AF7-4081-AAB6-4CDB0E90D067}"/>
              </a:ext>
            </a:extLst>
          </p:cNvPr>
          <p:cNvSpPr/>
          <p:nvPr/>
        </p:nvSpPr>
        <p:spPr>
          <a:xfrm>
            <a:off x="8141082" y="1484243"/>
            <a:ext cx="2004247" cy="1030357"/>
          </a:xfrm>
          <a:prstGeom prst="rect">
            <a:avLst/>
          </a:prstGeom>
          <a:solidFill>
            <a:schemeClr val="accent2">
              <a:lumMod val="40000"/>
              <a:lumOff val="60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40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 animBg="1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7155-B6D2-4356-B10B-841E705B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868-A22B-4371-9971-920C5CC5F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807B9-C136-4748-9064-4768CF6E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EC0-DB59-45FC-A6A8-8609E0A14057}" type="datetime1">
              <a:rPr lang="en-US" smtClean="0"/>
              <a:pPr/>
              <a:t>14-May-20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78C16-B697-4244-835E-AC48E280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AF3FB-8720-4AB7-83D8-CFDD6834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0E6B5A-A60E-453D-B597-5AEC9FAF7A06}"/>
              </a:ext>
            </a:extLst>
          </p:cNvPr>
          <p:cNvSpPr/>
          <p:nvPr/>
        </p:nvSpPr>
        <p:spPr>
          <a:xfrm>
            <a:off x="8837612" y="1669774"/>
            <a:ext cx="650945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0B54C8-BE03-4754-90B4-7BF03DD4FC8B}"/>
              </a:ext>
            </a:extLst>
          </p:cNvPr>
          <p:cNvSpPr/>
          <p:nvPr/>
        </p:nvSpPr>
        <p:spPr>
          <a:xfrm>
            <a:off x="9819857" y="3250092"/>
            <a:ext cx="650945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45251F-762B-414E-8F65-3EEC3A836938}"/>
              </a:ext>
            </a:extLst>
          </p:cNvPr>
          <p:cNvSpPr/>
          <p:nvPr/>
        </p:nvSpPr>
        <p:spPr>
          <a:xfrm>
            <a:off x="7815610" y="3250092"/>
            <a:ext cx="650945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CE7C6C-D981-432C-ACD4-C3F895901B63}"/>
              </a:ext>
            </a:extLst>
          </p:cNvPr>
          <p:cNvSpPr/>
          <p:nvPr/>
        </p:nvSpPr>
        <p:spPr>
          <a:xfrm>
            <a:off x="8426800" y="4515677"/>
            <a:ext cx="650945" cy="5963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94AC52-A5E5-453C-B85F-5E8AA6BBE7B7}"/>
              </a:ext>
            </a:extLst>
          </p:cNvPr>
          <p:cNvSpPr/>
          <p:nvPr/>
        </p:nvSpPr>
        <p:spPr>
          <a:xfrm>
            <a:off x="7217674" y="4515677"/>
            <a:ext cx="650945" cy="5963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DC8160-2441-4458-BC86-B8451B3B0053}"/>
              </a:ext>
            </a:extLst>
          </p:cNvPr>
          <p:cNvSpPr/>
          <p:nvPr/>
        </p:nvSpPr>
        <p:spPr>
          <a:xfrm>
            <a:off x="10457550" y="4522305"/>
            <a:ext cx="650945" cy="5963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230DCF-D563-40DD-82F2-96A1FBA4CACB}"/>
              </a:ext>
            </a:extLst>
          </p:cNvPr>
          <p:cNvSpPr/>
          <p:nvPr/>
        </p:nvSpPr>
        <p:spPr>
          <a:xfrm>
            <a:off x="9248424" y="4522305"/>
            <a:ext cx="650945" cy="5963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90D5E7-775C-4471-96E3-A0E3AD875BCD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7543147" y="3846440"/>
            <a:ext cx="597936" cy="669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F98744-BAC1-4F9D-ABB7-BDD9EC30D9C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41083" y="3846440"/>
            <a:ext cx="611190" cy="669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EF4A90-0000-425A-8156-0F25A57D4C35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flipH="1">
            <a:off x="9573897" y="3846440"/>
            <a:ext cx="571433" cy="6758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CE9C7A-1A3D-4A82-9891-CF90E45ECF89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10145330" y="3846440"/>
            <a:ext cx="637693" cy="6758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76CE30-B0DD-4285-AE4E-FF273114BD2E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8141083" y="2266122"/>
            <a:ext cx="1022002" cy="98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8A16CF-DD98-42EB-B60A-46B6AA2157B8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9163085" y="2266122"/>
            <a:ext cx="982245" cy="98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2162C-AA9F-4895-A35C-B8A309735359}"/>
              </a:ext>
            </a:extLst>
          </p:cNvPr>
          <p:cNvSpPr/>
          <p:nvPr/>
        </p:nvSpPr>
        <p:spPr>
          <a:xfrm>
            <a:off x="9344722" y="3007898"/>
            <a:ext cx="1692676" cy="1030357"/>
          </a:xfrm>
          <a:prstGeom prst="rect">
            <a:avLst/>
          </a:prstGeom>
          <a:solidFill>
            <a:schemeClr val="accent2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824F91-5117-4925-96BD-07538EB587AE}"/>
              </a:ext>
            </a:extLst>
          </p:cNvPr>
          <p:cNvSpPr txBox="1"/>
          <p:nvPr/>
        </p:nvSpPr>
        <p:spPr>
          <a:xfrm>
            <a:off x="6578983" y="2597501"/>
            <a:ext cx="170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Child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8330C-4AF7-4081-AAB6-4CDB0E90D067}"/>
              </a:ext>
            </a:extLst>
          </p:cNvPr>
          <p:cNvSpPr/>
          <p:nvPr/>
        </p:nvSpPr>
        <p:spPr>
          <a:xfrm>
            <a:off x="7278107" y="3011560"/>
            <a:ext cx="1692676" cy="1030357"/>
          </a:xfrm>
          <a:prstGeom prst="rect">
            <a:avLst/>
          </a:prstGeom>
          <a:solidFill>
            <a:schemeClr val="accent2">
              <a:lumMod val="40000"/>
              <a:lumOff val="60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BAAF85-59A6-4CE6-A65E-3BC2279B679F}"/>
              </a:ext>
            </a:extLst>
          </p:cNvPr>
          <p:cNvSpPr txBox="1"/>
          <p:nvPr/>
        </p:nvSpPr>
        <p:spPr>
          <a:xfrm>
            <a:off x="10214122" y="2590178"/>
            <a:ext cx="170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Child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1DC7EA-2005-4AB5-9D57-4CB758B421F2}"/>
              </a:ext>
            </a:extLst>
          </p:cNvPr>
          <p:cNvSpPr txBox="1"/>
          <p:nvPr/>
        </p:nvSpPr>
        <p:spPr>
          <a:xfrm>
            <a:off x="6366617" y="1813096"/>
            <a:ext cx="170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NODE</a:t>
            </a:r>
          </a:p>
        </p:txBody>
      </p:sp>
    </p:spTree>
    <p:extLst>
      <p:ext uri="{BB962C8B-B14F-4D97-AF65-F5344CB8AC3E}">
        <p14:creationId xmlns:p14="http://schemas.microsoft.com/office/powerpoint/2010/main" val="3382812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7155-B6D2-4356-B10B-841E705B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7868-A22B-4371-9971-920C5CC5F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807B9-C136-4748-9064-4768CF6E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EC0-DB59-45FC-A6A8-8609E0A14057}" type="datetime1">
              <a:rPr lang="en-US" smtClean="0"/>
              <a:pPr/>
              <a:t>14-May-20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78C16-B697-4244-835E-AC48E280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AF3FB-8720-4AB7-83D8-CFDD6834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0E6B5A-A60E-453D-B597-5AEC9FAF7A06}"/>
              </a:ext>
            </a:extLst>
          </p:cNvPr>
          <p:cNvSpPr/>
          <p:nvPr/>
        </p:nvSpPr>
        <p:spPr>
          <a:xfrm>
            <a:off x="8837612" y="1669774"/>
            <a:ext cx="650945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0B54C8-BE03-4754-90B4-7BF03DD4FC8B}"/>
              </a:ext>
            </a:extLst>
          </p:cNvPr>
          <p:cNvSpPr/>
          <p:nvPr/>
        </p:nvSpPr>
        <p:spPr>
          <a:xfrm>
            <a:off x="9819857" y="3250092"/>
            <a:ext cx="650945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45251F-762B-414E-8F65-3EEC3A836938}"/>
              </a:ext>
            </a:extLst>
          </p:cNvPr>
          <p:cNvSpPr/>
          <p:nvPr/>
        </p:nvSpPr>
        <p:spPr>
          <a:xfrm>
            <a:off x="7815610" y="3250092"/>
            <a:ext cx="650945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CE7C6C-D981-432C-ACD4-C3F895901B63}"/>
              </a:ext>
            </a:extLst>
          </p:cNvPr>
          <p:cNvSpPr/>
          <p:nvPr/>
        </p:nvSpPr>
        <p:spPr>
          <a:xfrm>
            <a:off x="8426800" y="4515677"/>
            <a:ext cx="650945" cy="5963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94AC52-A5E5-453C-B85F-5E8AA6BBE7B7}"/>
              </a:ext>
            </a:extLst>
          </p:cNvPr>
          <p:cNvSpPr/>
          <p:nvPr/>
        </p:nvSpPr>
        <p:spPr>
          <a:xfrm>
            <a:off x="7217674" y="4515677"/>
            <a:ext cx="650945" cy="5963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DC8160-2441-4458-BC86-B8451B3B0053}"/>
              </a:ext>
            </a:extLst>
          </p:cNvPr>
          <p:cNvSpPr/>
          <p:nvPr/>
        </p:nvSpPr>
        <p:spPr>
          <a:xfrm>
            <a:off x="10457550" y="4522305"/>
            <a:ext cx="650945" cy="5963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230DCF-D563-40DD-82F2-96A1FBA4CACB}"/>
              </a:ext>
            </a:extLst>
          </p:cNvPr>
          <p:cNvSpPr/>
          <p:nvPr/>
        </p:nvSpPr>
        <p:spPr>
          <a:xfrm>
            <a:off x="9248424" y="4522305"/>
            <a:ext cx="650945" cy="5963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90D5E7-775C-4471-96E3-A0E3AD875BCD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7543147" y="3846440"/>
            <a:ext cx="597936" cy="669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F98744-BAC1-4F9D-ABB7-BDD9EC30D9C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41083" y="3846440"/>
            <a:ext cx="611190" cy="669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EF4A90-0000-425A-8156-0F25A57D4C35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flipH="1">
            <a:off x="9573897" y="3846440"/>
            <a:ext cx="571433" cy="6758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CE9C7A-1A3D-4A82-9891-CF90E45ECF89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10145330" y="3846440"/>
            <a:ext cx="637693" cy="6758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76CE30-B0DD-4285-AE4E-FF273114BD2E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8141083" y="2266122"/>
            <a:ext cx="1022002" cy="98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8A16CF-DD98-42EB-B60A-46B6AA2157B8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9163085" y="2266122"/>
            <a:ext cx="982245" cy="98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2162C-AA9F-4895-A35C-B8A309735359}"/>
              </a:ext>
            </a:extLst>
          </p:cNvPr>
          <p:cNvSpPr/>
          <p:nvPr/>
        </p:nvSpPr>
        <p:spPr>
          <a:xfrm>
            <a:off x="7084309" y="4260574"/>
            <a:ext cx="4153533" cy="1030357"/>
          </a:xfrm>
          <a:prstGeom prst="rect">
            <a:avLst/>
          </a:prstGeom>
          <a:solidFill>
            <a:schemeClr val="accent2">
              <a:lumMod val="40000"/>
              <a:lumOff val="6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18330C-4AF7-4081-AAB6-4CDB0E90D067}"/>
              </a:ext>
            </a:extLst>
          </p:cNvPr>
          <p:cNvSpPr/>
          <p:nvPr/>
        </p:nvSpPr>
        <p:spPr>
          <a:xfrm>
            <a:off x="7084309" y="4260574"/>
            <a:ext cx="4153533" cy="1030357"/>
          </a:xfrm>
          <a:prstGeom prst="rect">
            <a:avLst/>
          </a:prstGeom>
          <a:solidFill>
            <a:schemeClr val="accent2">
              <a:lumMod val="40000"/>
              <a:lumOff val="60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BAAF85-59A6-4CE6-A65E-3BC2279B679F}"/>
              </a:ext>
            </a:extLst>
          </p:cNvPr>
          <p:cNvSpPr txBox="1"/>
          <p:nvPr/>
        </p:nvSpPr>
        <p:spPr>
          <a:xfrm>
            <a:off x="5220818" y="4635813"/>
            <a:ext cx="170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Nodes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85446D-CBBD-4EB3-886A-41A52B33F300}"/>
              </a:ext>
            </a:extLst>
          </p:cNvPr>
          <p:cNvSpPr txBox="1"/>
          <p:nvPr/>
        </p:nvSpPr>
        <p:spPr>
          <a:xfrm>
            <a:off x="6578983" y="2597501"/>
            <a:ext cx="170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Child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0AFFE6-8D0F-462D-8FD2-2AD2E7D0CCAB}"/>
              </a:ext>
            </a:extLst>
          </p:cNvPr>
          <p:cNvSpPr txBox="1"/>
          <p:nvPr/>
        </p:nvSpPr>
        <p:spPr>
          <a:xfrm>
            <a:off x="10214122" y="2590178"/>
            <a:ext cx="170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Child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56C9EC-E153-4A7B-8D43-608C9131CF30}"/>
              </a:ext>
            </a:extLst>
          </p:cNvPr>
          <p:cNvSpPr txBox="1"/>
          <p:nvPr/>
        </p:nvSpPr>
        <p:spPr>
          <a:xfrm>
            <a:off x="6366617" y="1813096"/>
            <a:ext cx="170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NODE</a:t>
            </a:r>
          </a:p>
        </p:txBody>
      </p:sp>
    </p:spTree>
    <p:extLst>
      <p:ext uri="{BB962C8B-B14F-4D97-AF65-F5344CB8AC3E}">
        <p14:creationId xmlns:p14="http://schemas.microsoft.com/office/powerpoint/2010/main" val="487201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DD7326D9-7D00-4A5A-A011-E6CE1E77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17C9D-BCD1-4648-82A4-2B902A213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5073857" cy="3124201"/>
          </a:xfrm>
        </p:spPr>
        <p:txBody>
          <a:bodyPr>
            <a:normAutofit/>
          </a:bodyPr>
          <a:lstStyle/>
          <a:p>
            <a:r>
              <a:rPr lang="en-US" sz="2800" dirty="0"/>
              <a:t>Not many directly relevant applications for us</a:t>
            </a:r>
          </a:p>
          <a:p>
            <a:pPr lvl="1"/>
            <a:r>
              <a:rPr lang="en-US" sz="2600" dirty="0"/>
              <a:t>Used in graph theory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E343-FD23-4883-9B78-62242E3B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EC0-DB59-45FC-A6A8-8609E0A14057}" type="datetime1">
              <a:rPr lang="en-US" smtClean="0"/>
              <a:pPr/>
              <a:t>14-May-20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EB74F-833B-4702-AF06-39956780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5DF68-58ED-4086-95B6-99B55232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59EFFE1-C0ED-46F7-AFA1-17ADE1DAA4DD}"/>
              </a:ext>
            </a:extLst>
          </p:cNvPr>
          <p:cNvSpPr/>
          <p:nvPr/>
        </p:nvSpPr>
        <p:spPr>
          <a:xfrm>
            <a:off x="8837612" y="1669774"/>
            <a:ext cx="650945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29D61C-6491-4FBC-B0C9-347EC6DAD466}"/>
              </a:ext>
            </a:extLst>
          </p:cNvPr>
          <p:cNvSpPr/>
          <p:nvPr/>
        </p:nvSpPr>
        <p:spPr>
          <a:xfrm>
            <a:off x="9819857" y="3250092"/>
            <a:ext cx="650945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*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48C05A-8B55-4958-BB90-2334712D12F0}"/>
              </a:ext>
            </a:extLst>
          </p:cNvPr>
          <p:cNvSpPr/>
          <p:nvPr/>
        </p:nvSpPr>
        <p:spPr>
          <a:xfrm>
            <a:off x="7815610" y="3250092"/>
            <a:ext cx="650945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/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92BFBB-066F-4CAA-A892-DCB63AA405E8}"/>
              </a:ext>
            </a:extLst>
          </p:cNvPr>
          <p:cNvSpPr/>
          <p:nvPr/>
        </p:nvSpPr>
        <p:spPr>
          <a:xfrm>
            <a:off x="8426800" y="4515677"/>
            <a:ext cx="650945" cy="5963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56A9C9-15C9-4335-A574-BE02FB89EB0B}"/>
              </a:ext>
            </a:extLst>
          </p:cNvPr>
          <p:cNvSpPr/>
          <p:nvPr/>
        </p:nvSpPr>
        <p:spPr>
          <a:xfrm>
            <a:off x="7217674" y="4515677"/>
            <a:ext cx="650945" cy="5963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86448B-6C7C-4C7E-A00D-9655053D8BA1}"/>
              </a:ext>
            </a:extLst>
          </p:cNvPr>
          <p:cNvSpPr/>
          <p:nvPr/>
        </p:nvSpPr>
        <p:spPr>
          <a:xfrm>
            <a:off x="10457550" y="4522305"/>
            <a:ext cx="650945" cy="5963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A0DE61-03AC-4617-9466-237619DC64A7}"/>
              </a:ext>
            </a:extLst>
          </p:cNvPr>
          <p:cNvSpPr/>
          <p:nvPr/>
        </p:nvSpPr>
        <p:spPr>
          <a:xfrm>
            <a:off x="9248424" y="4522305"/>
            <a:ext cx="650945" cy="5963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49B67E-BE12-444A-84CB-52296CEDB533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7543147" y="3846440"/>
            <a:ext cx="597936" cy="669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1C991F-8A41-48DE-98C6-BD8AD1079D3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8141083" y="3846440"/>
            <a:ext cx="611190" cy="66923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E71AB4-DD2A-4A1B-8303-2CA6D38AB88B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flipH="1">
            <a:off x="9573897" y="3846440"/>
            <a:ext cx="571433" cy="6758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343DA5-6C7A-496F-A14D-08E47B370F1A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10145330" y="3846440"/>
            <a:ext cx="637693" cy="67586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637093-F16A-4C44-8F93-AECE88E244DC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8141083" y="2266122"/>
            <a:ext cx="1022002" cy="98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B94A0C-7472-4C4F-937C-8D0CD42067F5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9163085" y="2266122"/>
            <a:ext cx="982245" cy="98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8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6C688-12E9-4B5A-9B21-09F42024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EB226-330F-474D-9B08-1599DC52E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Elements to be stores are </a:t>
            </a:r>
            <a:r>
              <a:rPr lang="en-US" sz="2800" dirty="0">
                <a:solidFill>
                  <a:schemeClr val="accent3"/>
                </a:solidFill>
              </a:rPr>
              <a:t>ordered</a:t>
            </a:r>
          </a:p>
          <a:p>
            <a:pPr lvl="1"/>
            <a:r>
              <a:rPr lang="en-US" sz="2600" dirty="0"/>
              <a:t>i.e. can be </a:t>
            </a:r>
            <a:r>
              <a:rPr lang="en-US" sz="2600" dirty="0">
                <a:solidFill>
                  <a:schemeClr val="accent2"/>
                </a:solidFill>
              </a:rPr>
              <a:t>compared</a:t>
            </a:r>
            <a:r>
              <a:rPr lang="en-US" sz="2600" dirty="0"/>
              <a:t> with a &lt; operator</a:t>
            </a:r>
          </a:p>
          <a:p>
            <a:pPr lvl="2"/>
            <a:r>
              <a:rPr lang="en-US" sz="2400" dirty="0"/>
              <a:t>Numbers – ordered</a:t>
            </a:r>
          </a:p>
          <a:p>
            <a:pPr lvl="2"/>
            <a:r>
              <a:rPr lang="en-US" sz="2400" dirty="0"/>
              <a:t>Strings – ordered </a:t>
            </a:r>
            <a:r>
              <a:rPr lang="en-US" sz="2400"/>
              <a:t>(lexicographical)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DBB69-FEEE-41AA-A4D6-60569E1A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EC0-DB59-45FC-A6A8-8609E0A14057}" type="datetime1">
              <a:rPr lang="en-US" smtClean="0"/>
              <a:pPr/>
              <a:t>14-May-20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695EB-5946-4BC2-AA7A-3B0A916D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174CA-9733-48A1-9BB7-E66B7882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5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08A8-605D-4C00-80EA-FEDB33C9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 - ordered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2160-E217-4A42-B5C0-36E6798EB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A rooted tree with</a:t>
            </a:r>
          </a:p>
          <a:p>
            <a:pPr lvl="1"/>
            <a:r>
              <a:rPr lang="en-US" sz="2600" dirty="0"/>
              <a:t>At most 2 children</a:t>
            </a:r>
          </a:p>
          <a:p>
            <a:pPr lvl="1"/>
            <a:r>
              <a:rPr lang="en-US" sz="2600" dirty="0"/>
              <a:t>An element stored at </a:t>
            </a:r>
            <a:r>
              <a:rPr lang="en-US" sz="2600" dirty="0">
                <a:solidFill>
                  <a:schemeClr val="accent1"/>
                </a:solidFill>
              </a:rPr>
              <a:t>each vertex</a:t>
            </a:r>
          </a:p>
          <a:p>
            <a:r>
              <a:rPr lang="en-US" sz="2800" dirty="0"/>
              <a:t>“Search” property / Ordering</a:t>
            </a:r>
          </a:p>
          <a:p>
            <a:pPr lvl="1"/>
            <a:r>
              <a:rPr lang="en-US" sz="2600" dirty="0"/>
              <a:t>For every vertex V</a:t>
            </a:r>
          </a:p>
          <a:p>
            <a:pPr lvl="2"/>
            <a:r>
              <a:rPr lang="en-US" sz="2400" dirty="0"/>
              <a:t>Elements in V’s </a:t>
            </a:r>
            <a:r>
              <a:rPr lang="en-US" sz="2400" dirty="0">
                <a:solidFill>
                  <a:schemeClr val="accent3"/>
                </a:solidFill>
              </a:rPr>
              <a:t>left subtree are smaller than V</a:t>
            </a:r>
          </a:p>
          <a:p>
            <a:pPr lvl="2"/>
            <a:r>
              <a:rPr lang="en-US" sz="2400" dirty="0"/>
              <a:t>Elements in V’s </a:t>
            </a:r>
            <a:r>
              <a:rPr lang="en-US" sz="2400" dirty="0">
                <a:solidFill>
                  <a:schemeClr val="accent3"/>
                </a:solidFill>
              </a:rPr>
              <a:t>right subtree are larger than 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13A8-9CC2-43BD-838B-4D81401F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0EC0-DB59-45FC-A6A8-8609E0A14057}" type="datetime1">
              <a:rPr lang="en-US" smtClean="0"/>
              <a:pPr/>
              <a:t>14-May-20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D6E40-D923-48F8-87A7-8B934477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Binary Trees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2F9A-7345-411D-AE74-186E1206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3A4564-CE92-48D3-B0B5-8858BB8DF60A}"/>
              </a:ext>
            </a:extLst>
          </p:cNvPr>
          <p:cNvSpPr/>
          <p:nvPr/>
        </p:nvSpPr>
        <p:spPr>
          <a:xfrm>
            <a:off x="1616765" y="4452730"/>
            <a:ext cx="6970644" cy="1338470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40420-E9B0-413A-B65A-CA3D027F0069}"/>
              </a:ext>
            </a:extLst>
          </p:cNvPr>
          <p:cNvSpPr txBox="1"/>
          <p:nvPr/>
        </p:nvSpPr>
        <p:spPr>
          <a:xfrm>
            <a:off x="8903737" y="4452730"/>
            <a:ext cx="2771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 ATTENTION TO THE </a:t>
            </a:r>
            <a:r>
              <a:rPr lang="en-US" dirty="0">
                <a:solidFill>
                  <a:schemeClr val="accent3"/>
                </a:solidFill>
              </a:rPr>
              <a:t>RECURSIVE DEFINITION</a:t>
            </a:r>
          </a:p>
        </p:txBody>
      </p:sp>
    </p:spTree>
    <p:extLst>
      <p:ext uri="{BB962C8B-B14F-4D97-AF65-F5344CB8AC3E}">
        <p14:creationId xmlns:p14="http://schemas.microsoft.com/office/powerpoint/2010/main" val="331344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1768</TotalTime>
  <Words>612</Words>
  <Application>Microsoft Office PowerPoint</Application>
  <PresentationFormat>Widescreen</PresentationFormat>
  <Paragraphs>165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Mesh</vt:lpstr>
      <vt:lpstr>Data structures Binary trees</vt:lpstr>
      <vt:lpstr>Data management</vt:lpstr>
      <vt:lpstr>Binary tree - definition</vt:lpstr>
      <vt:lpstr>Basic terminology</vt:lpstr>
      <vt:lpstr>Basic terminology</vt:lpstr>
      <vt:lpstr>Basic terminology</vt:lpstr>
      <vt:lpstr>Unordered binary tree</vt:lpstr>
      <vt:lpstr>assumption</vt:lpstr>
      <vt:lpstr>Binary search tree - ordered</vt:lpstr>
      <vt:lpstr>Why?</vt:lpstr>
      <vt:lpstr>Solutions we know so far include</vt:lpstr>
      <vt:lpstr>Implementation – Node object</vt:lpstr>
      <vt:lpstr>Algorithm - find</vt:lpstr>
      <vt:lpstr>Algorithm insert</vt:lpstr>
      <vt:lpstr>Time analysis - find</vt:lpstr>
      <vt:lpstr>Time analysis - find</vt:lpstr>
      <vt:lpstr>Time analysis - remarks</vt:lpstr>
      <vt:lpstr>New sorting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trees</dc:title>
  <dc:creator>nived k</dc:creator>
  <cp:lastModifiedBy>nived k</cp:lastModifiedBy>
  <cp:revision>23</cp:revision>
  <dcterms:created xsi:type="dcterms:W3CDTF">2020-05-04T14:44:42Z</dcterms:created>
  <dcterms:modified xsi:type="dcterms:W3CDTF">2020-05-14T09:32:08Z</dcterms:modified>
</cp:coreProperties>
</file>