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5988"/>
  </p:normalViewPr>
  <p:slideViewPr>
    <p:cSldViewPr snapToGrid="0" snapToObjects="1">
      <p:cViewPr varScale="1">
        <p:scale>
          <a:sx n="112" d="100"/>
          <a:sy n="112" d="100"/>
        </p:scale>
        <p:origin x="576"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D57F1E4F-1CFF-5643-939E-217C01CDF565}" type="slidenum">
              <a:rPr lang="en-US" smtClean="0"/>
              <a:pPr/>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89897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4271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8808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35885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9004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4691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9720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98537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4769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7920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880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61BEF0D-F0BB-DE4B-95CE-6DB70DBA9567}" type="datetimeFigureOut">
              <a:rPr lang="en-US" smtClean="0"/>
              <a:pPr/>
              <a:t>6/20/20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D57F1E4F-1CFF-5643-939E-217C01CDF56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532317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3D8A9-0FC3-7D45-A661-B44BB8834DAE}"/>
              </a:ext>
            </a:extLst>
          </p:cNvPr>
          <p:cNvSpPr>
            <a:spLocks noGrp="1"/>
          </p:cNvSpPr>
          <p:nvPr>
            <p:ph type="ctrTitle"/>
          </p:nvPr>
        </p:nvSpPr>
        <p:spPr>
          <a:xfrm>
            <a:off x="1066800" y="3428998"/>
            <a:ext cx="7063074" cy="2268559"/>
          </a:xfrm>
        </p:spPr>
        <p:txBody>
          <a:bodyPr/>
          <a:lstStyle/>
          <a:p>
            <a:r>
              <a:rPr lang="en-US" dirty="0"/>
              <a:t>Probabilistic methods</a:t>
            </a:r>
          </a:p>
        </p:txBody>
      </p:sp>
      <p:sp>
        <p:nvSpPr>
          <p:cNvPr id="3" name="Subtitle 2">
            <a:extLst>
              <a:ext uri="{FF2B5EF4-FFF2-40B4-BE49-F238E27FC236}">
                <a16:creationId xmlns:a16="http://schemas.microsoft.com/office/drawing/2014/main" id="{E12E635D-CD31-6F45-84FC-C7AE507B0EDC}"/>
              </a:ext>
            </a:extLst>
          </p:cNvPr>
          <p:cNvSpPr>
            <a:spLocks noGrp="1"/>
          </p:cNvSpPr>
          <p:nvPr>
            <p:ph type="subTitle" idx="1"/>
          </p:nvPr>
        </p:nvSpPr>
        <p:spPr>
          <a:xfrm>
            <a:off x="1066800" y="2231572"/>
            <a:ext cx="7063074" cy="1197428"/>
          </a:xfrm>
        </p:spPr>
        <p:txBody>
          <a:bodyPr/>
          <a:lstStyle/>
          <a:p>
            <a:r>
              <a:rPr lang="en-US" dirty="0"/>
              <a:t>Another approach to Machine Learning</a:t>
            </a:r>
          </a:p>
        </p:txBody>
      </p:sp>
    </p:spTree>
    <p:extLst>
      <p:ext uri="{BB962C8B-B14F-4D97-AF65-F5344CB8AC3E}">
        <p14:creationId xmlns:p14="http://schemas.microsoft.com/office/powerpoint/2010/main" val="3945855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9E31-F7DC-B74F-81A5-60E7B635FA84}"/>
              </a:ext>
            </a:extLst>
          </p:cNvPr>
          <p:cNvSpPr>
            <a:spLocks noGrp="1"/>
          </p:cNvSpPr>
          <p:nvPr>
            <p:ph type="title"/>
          </p:nvPr>
        </p:nvSpPr>
        <p:spPr>
          <a:xfrm>
            <a:off x="1774372" y="808056"/>
            <a:ext cx="8795768" cy="1077229"/>
          </a:xfrm>
        </p:spPr>
        <p:txBody>
          <a:bodyPr/>
          <a:lstStyle/>
          <a:p>
            <a:r>
              <a:rPr lang="en-US" dirty="0"/>
              <a:t>Bayesians vs Frequentists</a:t>
            </a:r>
          </a:p>
        </p:txBody>
      </p:sp>
      <p:sp>
        <p:nvSpPr>
          <p:cNvPr id="3" name="Content Placeholder 2">
            <a:extLst>
              <a:ext uri="{FF2B5EF4-FFF2-40B4-BE49-F238E27FC236}">
                <a16:creationId xmlns:a16="http://schemas.microsoft.com/office/drawing/2014/main" id="{17ADC24D-8B7D-1547-9F90-CDE891CBBFF9}"/>
              </a:ext>
            </a:extLst>
          </p:cNvPr>
          <p:cNvSpPr>
            <a:spLocks noGrp="1"/>
          </p:cNvSpPr>
          <p:nvPr>
            <p:ph idx="1"/>
          </p:nvPr>
        </p:nvSpPr>
        <p:spPr>
          <a:xfrm>
            <a:off x="2743200" y="1489474"/>
            <a:ext cx="7826940" cy="1077229"/>
          </a:xfrm>
        </p:spPr>
        <p:txBody>
          <a:bodyPr>
            <a:normAutofit/>
          </a:bodyPr>
          <a:lstStyle/>
          <a:p>
            <a:pPr marL="6160" indent="0" algn="r" fontAlgn="base">
              <a:buNone/>
            </a:pPr>
            <a:r>
              <a:rPr lang="en-IN" dirty="0"/>
              <a:t>Let’s say you have misplaced your phone somewhere in the home. What do you do?</a:t>
            </a:r>
          </a:p>
        </p:txBody>
      </p:sp>
      <p:sp>
        <p:nvSpPr>
          <p:cNvPr id="4" name="TextBox 3">
            <a:extLst>
              <a:ext uri="{FF2B5EF4-FFF2-40B4-BE49-F238E27FC236}">
                <a16:creationId xmlns:a16="http://schemas.microsoft.com/office/drawing/2014/main" id="{A771B127-4451-CC45-BC1E-A06AC76FDC13}"/>
              </a:ext>
            </a:extLst>
          </p:cNvPr>
          <p:cNvSpPr txBox="1"/>
          <p:nvPr/>
        </p:nvSpPr>
        <p:spPr>
          <a:xfrm>
            <a:off x="1251638" y="2443686"/>
            <a:ext cx="4659305" cy="4033797"/>
          </a:xfrm>
          <a:prstGeom prst="rect">
            <a:avLst/>
          </a:prstGeom>
        </p:spPr>
        <p:txBody>
          <a:bodyPr vert="horz" lIns="91440" tIns="45720" rIns="91440" bIns="45720" rtlCol="0" anchor="ctr">
            <a:normAutofit/>
          </a:bodyPr>
          <a:lstStyle>
            <a:lvl1pPr marL="344488" indent="-338328" defTabSz="914400">
              <a:lnSpc>
                <a:spcPct val="120000"/>
              </a:lnSpc>
              <a:spcBef>
                <a:spcPts val="500"/>
              </a:spcBef>
              <a:spcAft>
                <a:spcPts val="600"/>
              </a:spcAft>
              <a:buClr>
                <a:schemeClr val="accent6"/>
              </a:buClr>
              <a:buSzPct val="90000"/>
              <a:buFont typeface="Wingdings" panose="05000000000000000000" pitchFamily="2" charset="2"/>
              <a:buChar char="§"/>
              <a:defRPr sz="2000">
                <a:effectLst/>
              </a:defRPr>
            </a:lvl1pPr>
            <a:lvl2pPr marL="795338" indent="-338328" defTabSz="914400">
              <a:lnSpc>
                <a:spcPct val="120000"/>
              </a:lnSpc>
              <a:spcBef>
                <a:spcPts val="500"/>
              </a:spcBef>
              <a:spcAft>
                <a:spcPts val="600"/>
              </a:spcAft>
              <a:buClr>
                <a:schemeClr val="accent6"/>
              </a:buClr>
              <a:buSzPct val="90000"/>
              <a:buFont typeface="Wingdings" panose="05000000000000000000" pitchFamily="2" charset="2"/>
              <a:buChar char="§"/>
              <a:defRPr>
                <a:effectLst/>
              </a:defRPr>
            </a:lvl2pPr>
            <a:lvl3pPr marL="1258888" indent="-338328" defTabSz="914400">
              <a:lnSpc>
                <a:spcPct val="120000"/>
              </a:lnSpc>
              <a:spcBef>
                <a:spcPts val="500"/>
              </a:spcBef>
              <a:spcAft>
                <a:spcPts val="600"/>
              </a:spcAft>
              <a:buClr>
                <a:schemeClr val="accent6"/>
              </a:buClr>
              <a:buSzPct val="90000"/>
              <a:buFont typeface="Wingdings" panose="05000000000000000000" pitchFamily="2" charset="2"/>
              <a:buChar char="§"/>
              <a:defRPr sz="1600">
                <a:effectLst/>
              </a:defRPr>
            </a:lvl3pPr>
            <a:lvl4pPr marL="1709738" indent="-338328" defTabSz="914400">
              <a:lnSpc>
                <a:spcPct val="120000"/>
              </a:lnSpc>
              <a:spcBef>
                <a:spcPts val="500"/>
              </a:spcBef>
              <a:spcAft>
                <a:spcPts val="600"/>
              </a:spcAft>
              <a:buClr>
                <a:schemeClr val="accent6"/>
              </a:buClr>
              <a:buSzPct val="90000"/>
              <a:buFont typeface="Wingdings" panose="05000000000000000000" pitchFamily="2" charset="2"/>
              <a:buChar char="§"/>
              <a:defRPr sz="1400">
                <a:effectLst/>
              </a:defRPr>
            </a:lvl4pPr>
            <a:lvl5pPr marL="2173288" indent="-338328" defTabSz="914400">
              <a:lnSpc>
                <a:spcPct val="120000"/>
              </a:lnSpc>
              <a:spcBef>
                <a:spcPts val="500"/>
              </a:spcBef>
              <a:spcAft>
                <a:spcPts val="600"/>
              </a:spcAft>
              <a:buClr>
                <a:schemeClr val="accent6"/>
              </a:buClr>
              <a:buSzPct val="90000"/>
              <a:buFont typeface="Wingdings" panose="05000000000000000000" pitchFamily="2" charset="2"/>
              <a:buChar char="§"/>
              <a:defRPr sz="1200">
                <a:effectLst/>
              </a:defRPr>
            </a:lvl5pPr>
            <a:lvl6pPr marL="2642616" indent="-338328" defTabSz="914400">
              <a:lnSpc>
                <a:spcPct val="120000"/>
              </a:lnSpc>
              <a:spcBef>
                <a:spcPts val="500"/>
              </a:spcBef>
              <a:spcAft>
                <a:spcPts val="600"/>
              </a:spcAft>
              <a:buClr>
                <a:schemeClr val="accent6"/>
              </a:buClr>
              <a:buSzPct val="90000"/>
              <a:buFont typeface="Wingdings" panose="05000000000000000000" pitchFamily="2" charset="2"/>
              <a:buChar char="§"/>
              <a:defRPr sz="1200">
                <a:effectLst/>
              </a:defRPr>
            </a:lvl6pPr>
            <a:lvl7pPr marL="3108960" indent="-338328" defTabSz="914400">
              <a:lnSpc>
                <a:spcPct val="120000"/>
              </a:lnSpc>
              <a:spcBef>
                <a:spcPts val="500"/>
              </a:spcBef>
              <a:spcAft>
                <a:spcPts val="600"/>
              </a:spcAft>
              <a:buClr>
                <a:schemeClr val="accent6"/>
              </a:buClr>
              <a:buSzPct val="90000"/>
              <a:buFont typeface="Wingdings" panose="05000000000000000000" pitchFamily="2" charset="2"/>
              <a:buChar char="§"/>
              <a:defRPr sz="1200">
                <a:effectLst/>
              </a:defRPr>
            </a:lvl7pPr>
            <a:lvl8pPr marL="3575304" indent="-338328" defTabSz="914400">
              <a:lnSpc>
                <a:spcPct val="120000"/>
              </a:lnSpc>
              <a:spcBef>
                <a:spcPts val="500"/>
              </a:spcBef>
              <a:spcAft>
                <a:spcPts val="600"/>
              </a:spcAft>
              <a:buClr>
                <a:schemeClr val="accent6"/>
              </a:buClr>
              <a:buSzPct val="90000"/>
              <a:buFont typeface="Wingdings" panose="05000000000000000000" pitchFamily="2" charset="2"/>
              <a:buChar char="§"/>
              <a:defRPr sz="1200">
                <a:effectLst/>
              </a:defRPr>
            </a:lvl8pPr>
            <a:lvl9pPr marL="4041648" indent="-338328" defTabSz="914400">
              <a:lnSpc>
                <a:spcPct val="120000"/>
              </a:lnSpc>
              <a:spcBef>
                <a:spcPts val="500"/>
              </a:spcBef>
              <a:spcAft>
                <a:spcPts val="600"/>
              </a:spcAft>
              <a:buClr>
                <a:schemeClr val="accent6"/>
              </a:buClr>
              <a:buSzPct val="90000"/>
              <a:buFont typeface="Wingdings" panose="05000000000000000000" pitchFamily="2" charset="2"/>
              <a:buChar char="§"/>
              <a:defRPr sz="1200">
                <a:effectLst/>
              </a:defRPr>
            </a:lvl9pPr>
          </a:lstStyle>
          <a:p>
            <a:r>
              <a:rPr lang="en-IN" sz="1600" dirty="0"/>
              <a:t>I use someone else’s phone to give it a ring and narrow down the location</a:t>
            </a:r>
          </a:p>
          <a:p>
            <a:r>
              <a:rPr lang="en-IN" sz="1600" dirty="0"/>
              <a:t>I can hear the phone beeping. I also have a mental model which helps me identify the area from which the sound is coming</a:t>
            </a:r>
          </a:p>
          <a:p>
            <a:r>
              <a:rPr lang="en-IN" sz="1600" dirty="0"/>
              <a:t>Therefore, upon hearing the beep, I infer the area of my home I must search to locate the phone.</a:t>
            </a:r>
            <a:endParaRPr lang="en-US" sz="1600" dirty="0"/>
          </a:p>
        </p:txBody>
      </p:sp>
      <p:sp>
        <p:nvSpPr>
          <p:cNvPr id="5" name="Rectangle 4">
            <a:extLst>
              <a:ext uri="{FF2B5EF4-FFF2-40B4-BE49-F238E27FC236}">
                <a16:creationId xmlns:a16="http://schemas.microsoft.com/office/drawing/2014/main" id="{7C0FA9DE-C343-EA47-AE43-9F923A2937BD}"/>
              </a:ext>
            </a:extLst>
          </p:cNvPr>
          <p:cNvSpPr/>
          <p:nvPr/>
        </p:nvSpPr>
        <p:spPr>
          <a:xfrm>
            <a:off x="6281058" y="2752425"/>
            <a:ext cx="4659305" cy="3725058"/>
          </a:xfrm>
          <a:prstGeom prst="rect">
            <a:avLst/>
          </a:prstGeom>
        </p:spPr>
        <p:txBody>
          <a:bodyPr vert="horz" lIns="91440" tIns="45720" rIns="91440" bIns="45720" rtlCol="0" anchor="ctr">
            <a:normAutofit/>
          </a:bodyPr>
          <a:lstStyle/>
          <a:p>
            <a:pPr marL="344488" indent="-338328" defTabSz="914400">
              <a:lnSpc>
                <a:spcPct val="120000"/>
              </a:lnSpc>
              <a:spcBef>
                <a:spcPts val="500"/>
              </a:spcBef>
              <a:spcAft>
                <a:spcPts val="600"/>
              </a:spcAft>
              <a:buClr>
                <a:schemeClr val="accent6"/>
              </a:buClr>
              <a:buSzPct val="90000"/>
              <a:buFont typeface="Wingdings" panose="05000000000000000000" pitchFamily="2" charset="2"/>
              <a:buChar char="§"/>
            </a:pPr>
            <a:r>
              <a:rPr lang="en-IN" sz="1600" dirty="0"/>
              <a:t>I can hear the phone beeping and slowly proceed to the likely place</a:t>
            </a:r>
          </a:p>
          <a:p>
            <a:pPr marL="344488" indent="-338328" defTabSz="914400">
              <a:lnSpc>
                <a:spcPct val="120000"/>
              </a:lnSpc>
              <a:spcBef>
                <a:spcPts val="500"/>
              </a:spcBef>
              <a:spcAft>
                <a:spcPts val="600"/>
              </a:spcAft>
              <a:buClr>
                <a:schemeClr val="accent6"/>
              </a:buClr>
              <a:buSzPct val="90000"/>
              <a:buFont typeface="Wingdings" panose="05000000000000000000" pitchFamily="2" charset="2"/>
              <a:buChar char="§"/>
            </a:pPr>
            <a:r>
              <a:rPr lang="en-IN" sz="1600" dirty="0"/>
              <a:t>Now, apart from a mental model which helps me identify the area from which the sound is coming from, I also know the locations where I have misplaced the phone in the past</a:t>
            </a:r>
          </a:p>
          <a:p>
            <a:pPr marL="344488" indent="-338328" defTabSz="914400">
              <a:lnSpc>
                <a:spcPct val="120000"/>
              </a:lnSpc>
              <a:spcBef>
                <a:spcPts val="500"/>
              </a:spcBef>
              <a:spcAft>
                <a:spcPts val="600"/>
              </a:spcAft>
              <a:buClr>
                <a:schemeClr val="accent6"/>
              </a:buClr>
              <a:buSzPct val="90000"/>
              <a:buFont typeface="Wingdings" panose="05000000000000000000" pitchFamily="2" charset="2"/>
              <a:buChar char="§"/>
            </a:pPr>
            <a:r>
              <a:rPr lang="en-IN" sz="1600" dirty="0"/>
              <a:t>So, I combine my inferences using the beeps and my prior information about the locations I have misplaced the phone in the past to identify an area I must search to locate the phone.</a:t>
            </a:r>
          </a:p>
        </p:txBody>
      </p:sp>
    </p:spTree>
    <p:extLst>
      <p:ext uri="{BB962C8B-B14F-4D97-AF65-F5344CB8AC3E}">
        <p14:creationId xmlns:p14="http://schemas.microsoft.com/office/powerpoint/2010/main" val="343475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dissolv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dissolv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dissolv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dissolve">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dissolve">
                                      <p:cBhvr>
                                        <p:cTn id="37" dur="500"/>
                                        <p:tgtEl>
                                          <p:spTgt spid="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dissolve">
                                      <p:cBhvr>
                                        <p:cTn id="4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4EFF-2C9C-6048-AC82-48ABA91C412F}"/>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46B36E69-1ABA-9F40-B43C-A589C0BA7F38}"/>
              </a:ext>
            </a:extLst>
          </p:cNvPr>
          <p:cNvSpPr>
            <a:spLocks noGrp="1"/>
          </p:cNvSpPr>
          <p:nvPr>
            <p:ph idx="1"/>
          </p:nvPr>
        </p:nvSpPr>
        <p:spPr/>
        <p:txBody>
          <a:bodyPr/>
          <a:lstStyle/>
          <a:p>
            <a:r>
              <a:rPr lang="en-IN" dirty="0"/>
              <a:t>Let’s start from the beginning; Suppose you have no data ("no beeps"), could you make a probabilistic inference? </a:t>
            </a:r>
          </a:p>
          <a:p>
            <a:r>
              <a:rPr lang="en-IN" dirty="0"/>
              <a:t>Yes, you can, says the Bayesian, because you have prior knowledge about where you usually leave your phone (very likely) - but no, you cannot if you are a frequentist, since only data are random</a:t>
            </a:r>
          </a:p>
          <a:p>
            <a:r>
              <a:rPr lang="en-IN" dirty="0"/>
              <a:t>It is here that one can see the "beauty" and consistency of Bayesian reasoning, because probabilistic inference without new data is natural and the Bayesian nicely integrates how new data (beeps) should influence the inference</a:t>
            </a:r>
            <a:endParaRPr lang="en-US" dirty="0"/>
          </a:p>
        </p:txBody>
      </p:sp>
    </p:spTree>
    <p:extLst>
      <p:ext uri="{BB962C8B-B14F-4D97-AF65-F5344CB8AC3E}">
        <p14:creationId xmlns:p14="http://schemas.microsoft.com/office/powerpoint/2010/main" val="218450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{0DC4495D-68BA-1746-806D-9837DEC80AAF}tf16401378</Template>
  <TotalTime>533</TotalTime>
  <Words>278</Words>
  <Application>Microsoft Macintosh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MS Shell Dlg 2</vt:lpstr>
      <vt:lpstr>Wingdings</vt:lpstr>
      <vt:lpstr>Wingdings 3</vt:lpstr>
      <vt:lpstr>Madison</vt:lpstr>
      <vt:lpstr>Probabilistic methods</vt:lpstr>
      <vt:lpstr>Bayesians vs Frequentists</vt:lpstr>
      <vt:lpstr>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methods</dc:title>
  <dc:creator>VarunKumar Nagandla</dc:creator>
  <cp:lastModifiedBy>VarunKumar Nagandla</cp:lastModifiedBy>
  <cp:revision>6</cp:revision>
  <dcterms:created xsi:type="dcterms:W3CDTF">2020-06-20T06:41:25Z</dcterms:created>
  <dcterms:modified xsi:type="dcterms:W3CDTF">2020-06-20T15:34:42Z</dcterms:modified>
</cp:coreProperties>
</file>