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1" r:id="rId3"/>
    <p:sldId id="260" r:id="rId4"/>
    <p:sldId id="284" r:id="rId5"/>
    <p:sldId id="287" r:id="rId6"/>
    <p:sldId id="288" r:id="rId7"/>
    <p:sldId id="289" r:id="rId8"/>
    <p:sldId id="290" r:id="rId9"/>
    <p:sldId id="283" r:id="rId10"/>
    <p:sldId id="291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1" r:id="rId19"/>
    <p:sldId id="302" r:id="rId20"/>
    <p:sldId id="303" r:id="rId21"/>
    <p:sldId id="313" r:id="rId22"/>
    <p:sldId id="308" r:id="rId23"/>
    <p:sldId id="314" r:id="rId24"/>
    <p:sldId id="315" r:id="rId25"/>
    <p:sldId id="309" r:id="rId26"/>
    <p:sldId id="311" r:id="rId27"/>
    <p:sldId id="312" r:id="rId28"/>
    <p:sldId id="304" r:id="rId29"/>
    <p:sldId id="305" r:id="rId30"/>
    <p:sldId id="306" r:id="rId31"/>
    <p:sldId id="316" r:id="rId32"/>
    <p:sldId id="318" r:id="rId33"/>
    <p:sldId id="319" r:id="rId34"/>
    <p:sldId id="320" r:id="rId35"/>
    <p:sldId id="321" r:id="rId36"/>
    <p:sldId id="322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74" autoAdjust="0"/>
    <p:restoredTop sz="94660"/>
  </p:normalViewPr>
  <p:slideViewPr>
    <p:cSldViewPr snapToGrid="0">
      <p:cViewPr varScale="1">
        <p:scale>
          <a:sx n="69" d="100"/>
          <a:sy n="69" d="100"/>
        </p:scale>
        <p:origin x="8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B46A9-FA61-44B1-8511-267E0DE57512}" type="datetimeFigureOut">
              <a:rPr lang="en-IN" smtClean="0"/>
              <a:t>30-04-2020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7955-04D2-4032-9C68-14BC7D300F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807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B46A9-FA61-44B1-8511-267E0DE57512}" type="datetimeFigureOut">
              <a:rPr lang="en-IN" smtClean="0"/>
              <a:t>30-04-2020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7955-04D2-4032-9C68-14BC7D300F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2762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B46A9-FA61-44B1-8511-267E0DE57512}" type="datetimeFigureOut">
              <a:rPr lang="en-IN" smtClean="0"/>
              <a:t>30-04-2020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7955-04D2-4032-9C68-14BC7D300F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42290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B46A9-FA61-44B1-8511-267E0DE57512}" type="datetimeFigureOut">
              <a:rPr lang="en-IN" smtClean="0"/>
              <a:t>30-04-2020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7955-04D2-4032-9C68-14BC7D300FD3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478990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B46A9-FA61-44B1-8511-267E0DE57512}" type="datetimeFigureOut">
              <a:rPr lang="en-IN" smtClean="0"/>
              <a:t>30-04-2020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7955-04D2-4032-9C68-14BC7D300F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71996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B46A9-FA61-44B1-8511-267E0DE57512}" type="datetimeFigureOut">
              <a:rPr lang="en-IN" smtClean="0"/>
              <a:t>30-04-2020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7955-04D2-4032-9C68-14BC7D300F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43834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B46A9-FA61-44B1-8511-267E0DE57512}" type="datetimeFigureOut">
              <a:rPr lang="en-IN" smtClean="0"/>
              <a:t>30-04-2020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7955-04D2-4032-9C68-14BC7D300F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22185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B46A9-FA61-44B1-8511-267E0DE57512}" type="datetimeFigureOut">
              <a:rPr lang="en-IN" smtClean="0"/>
              <a:t>30-04-2020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7955-04D2-4032-9C68-14BC7D300F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78266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B46A9-FA61-44B1-8511-267E0DE57512}" type="datetimeFigureOut">
              <a:rPr lang="en-IN" smtClean="0"/>
              <a:t>30-04-2020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7955-04D2-4032-9C68-14BC7D300F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0797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B46A9-FA61-44B1-8511-267E0DE57512}" type="datetimeFigureOut">
              <a:rPr lang="en-IN" smtClean="0"/>
              <a:t>30-04-2020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7955-04D2-4032-9C68-14BC7D300F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0436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B46A9-FA61-44B1-8511-267E0DE57512}" type="datetimeFigureOut">
              <a:rPr lang="en-IN" smtClean="0"/>
              <a:t>30-04-2020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7955-04D2-4032-9C68-14BC7D300F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172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B46A9-FA61-44B1-8511-267E0DE57512}" type="datetimeFigureOut">
              <a:rPr lang="en-IN" smtClean="0"/>
              <a:t>30-04-2020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7955-04D2-4032-9C68-14BC7D300F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9516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B46A9-FA61-44B1-8511-267E0DE57512}" type="datetimeFigureOut">
              <a:rPr lang="en-IN" smtClean="0"/>
              <a:t>30-04-2020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7955-04D2-4032-9C68-14BC7D300F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3730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B46A9-FA61-44B1-8511-267E0DE57512}" type="datetimeFigureOut">
              <a:rPr lang="en-IN" smtClean="0"/>
              <a:t>30-04-2020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7955-04D2-4032-9C68-14BC7D300F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5267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B46A9-FA61-44B1-8511-267E0DE57512}" type="datetimeFigureOut">
              <a:rPr lang="en-IN" smtClean="0"/>
              <a:t>30-04-2020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7955-04D2-4032-9C68-14BC7D300F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8338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B46A9-FA61-44B1-8511-267E0DE57512}" type="datetimeFigureOut">
              <a:rPr lang="en-IN" smtClean="0"/>
              <a:t>30-04-2020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7955-04D2-4032-9C68-14BC7D300F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1050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B46A9-FA61-44B1-8511-267E0DE57512}" type="datetimeFigureOut">
              <a:rPr lang="en-IN" smtClean="0"/>
              <a:t>30-04-2020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7955-04D2-4032-9C68-14BC7D300F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9321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D0B46A9-FA61-44B1-8511-267E0DE57512}" type="datetimeFigureOut">
              <a:rPr lang="en-IN" smtClean="0"/>
              <a:t>30-04-2020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57955-04D2-4032-9C68-14BC7D300F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63735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TILL NOW…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646111" y="2147454"/>
            <a:ext cx="1128265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Datatypes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Lists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Dictionaries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Recursion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Classes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File handling</a:t>
            </a:r>
          </a:p>
        </p:txBody>
      </p:sp>
    </p:spTree>
    <p:extLst>
      <p:ext uri="{BB962C8B-B14F-4D97-AF65-F5344CB8AC3E}">
        <p14:creationId xmlns:p14="http://schemas.microsoft.com/office/powerpoint/2010/main" val="42097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562217" cy="1400530"/>
          </a:xfrm>
        </p:spPr>
        <p:txBody>
          <a:bodyPr/>
          <a:lstStyle/>
          <a:p>
            <a:r>
              <a:rPr lang="en-US" dirty="0" smtClean="0"/>
              <a:t>Let’s evaluate running times-Compound Interest Program(math ops)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149" y="1894813"/>
            <a:ext cx="10756179" cy="1208607"/>
          </a:xfrm>
          <a:solidFill>
            <a:srgbClr val="002060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b="1" dirty="0" err="1" smtClean="0">
                <a:solidFill>
                  <a:srgbClr val="FFFF00"/>
                </a:solidFill>
              </a:rPr>
              <a:t>def</a:t>
            </a:r>
            <a:r>
              <a:rPr lang="en-IN" sz="2400" b="1" dirty="0" smtClean="0">
                <a:solidFill>
                  <a:srgbClr val="FFFF00"/>
                </a:solidFill>
              </a:rPr>
              <a:t> </a:t>
            </a:r>
            <a:r>
              <a:rPr lang="en-IN" sz="2400" b="1" dirty="0" err="1" smtClean="0">
                <a:solidFill>
                  <a:srgbClr val="FFFF00"/>
                </a:solidFill>
              </a:rPr>
              <a:t>compountInterest</a:t>
            </a:r>
            <a:r>
              <a:rPr lang="en-IN" sz="2400" b="1" dirty="0" smtClean="0">
                <a:solidFill>
                  <a:srgbClr val="FFFF00"/>
                </a:solidFill>
              </a:rPr>
              <a:t>(p, r, t):</a:t>
            </a:r>
          </a:p>
          <a:p>
            <a:pPr marL="0" indent="0">
              <a:buNone/>
            </a:pPr>
            <a:r>
              <a:rPr lang="en-IN" sz="2400" b="1" dirty="0" smtClean="0">
                <a:solidFill>
                  <a:srgbClr val="FFFF00"/>
                </a:solidFill>
              </a:rPr>
              <a:t>    return</a:t>
            </a:r>
            <a:r>
              <a:rPr lang="en-IN" sz="2400" b="1" dirty="0">
                <a:solidFill>
                  <a:srgbClr val="FFFF00"/>
                </a:solidFill>
              </a:rPr>
              <a:t> p * </a:t>
            </a:r>
            <a:r>
              <a:rPr lang="en-IN" sz="2400" b="1" dirty="0" err="1">
                <a:solidFill>
                  <a:srgbClr val="FFFF00"/>
                </a:solidFill>
              </a:rPr>
              <a:t>raiseToPower</a:t>
            </a:r>
            <a:r>
              <a:rPr lang="en-IN" sz="2400" b="1" dirty="0">
                <a:solidFill>
                  <a:srgbClr val="FFFF00"/>
                </a:solidFill>
              </a:rPr>
              <a:t>((1 + (r/100)), t)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FFFF00"/>
                </a:solidFill>
              </a:rPr>
              <a:t/>
            </a:r>
            <a:br>
              <a:rPr lang="en-IN" sz="2400" b="1" dirty="0">
                <a:solidFill>
                  <a:srgbClr val="FFFF00"/>
                </a:solidFill>
              </a:rPr>
            </a:br>
            <a:endParaRPr lang="en-US" sz="2400" b="1" dirty="0" smtClean="0">
              <a:solidFill>
                <a:srgbClr val="FFFF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2149" y="3893127"/>
            <a:ext cx="10756179" cy="1981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Time = </a:t>
            </a:r>
            <a:r>
              <a:rPr lang="en-US" sz="28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T_mul</a:t>
            </a:r>
            <a:endParaRPr lang="en-IN" sz="28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831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562217" cy="1400530"/>
          </a:xfrm>
        </p:spPr>
        <p:txBody>
          <a:bodyPr/>
          <a:lstStyle/>
          <a:p>
            <a:r>
              <a:rPr lang="en-US" dirty="0" smtClean="0"/>
              <a:t>Let’s evaluate running times-Compound Interest Program(math ops)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149" y="1894813"/>
            <a:ext cx="10756179" cy="2524787"/>
          </a:xfrm>
          <a:solidFill>
            <a:srgbClr val="002060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b="1" dirty="0" err="1">
                <a:solidFill>
                  <a:srgbClr val="FFFF00"/>
                </a:solidFill>
              </a:rPr>
              <a:t>def</a:t>
            </a:r>
            <a:r>
              <a:rPr lang="en-IN" sz="2400" b="1" dirty="0">
                <a:solidFill>
                  <a:srgbClr val="FFFF00"/>
                </a:solidFill>
              </a:rPr>
              <a:t> </a:t>
            </a:r>
            <a:r>
              <a:rPr lang="en-IN" sz="2400" b="1" dirty="0" err="1">
                <a:solidFill>
                  <a:srgbClr val="FFFF00"/>
                </a:solidFill>
              </a:rPr>
              <a:t>raiseToPower</a:t>
            </a:r>
            <a:r>
              <a:rPr lang="en-IN" sz="2400" b="1" dirty="0">
                <a:solidFill>
                  <a:srgbClr val="FFFF00"/>
                </a:solidFill>
              </a:rPr>
              <a:t>(</a:t>
            </a:r>
            <a:r>
              <a:rPr lang="en-IN" sz="2400" b="1" dirty="0" err="1">
                <a:solidFill>
                  <a:srgbClr val="FFFF00"/>
                </a:solidFill>
              </a:rPr>
              <a:t>n,k</a:t>
            </a:r>
            <a:r>
              <a:rPr lang="en-IN" sz="2400" b="1" dirty="0">
                <a:solidFill>
                  <a:srgbClr val="FFFF00"/>
                </a:solidFill>
              </a:rPr>
              <a:t>):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FFFF00"/>
                </a:solidFill>
              </a:rPr>
              <a:t>    if (k == 1):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FFFF00"/>
                </a:solidFill>
              </a:rPr>
              <a:t>        return n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FFFF00"/>
                </a:solidFill>
              </a:rPr>
              <a:t>    else: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FFFF00"/>
                </a:solidFill>
              </a:rPr>
              <a:t>        return n * </a:t>
            </a:r>
            <a:r>
              <a:rPr lang="en-IN" sz="2400" b="1" dirty="0" err="1">
                <a:solidFill>
                  <a:srgbClr val="FFFF00"/>
                </a:solidFill>
              </a:rPr>
              <a:t>raiseToPower</a:t>
            </a:r>
            <a:r>
              <a:rPr lang="en-IN" sz="2400" b="1" dirty="0">
                <a:solidFill>
                  <a:srgbClr val="FFFF00"/>
                </a:solidFill>
              </a:rPr>
              <a:t>(n,k-1)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FFFF00"/>
                </a:solidFill>
              </a:rPr>
              <a:t/>
            </a:r>
            <a:br>
              <a:rPr lang="en-IN" sz="2400" b="1" dirty="0">
                <a:solidFill>
                  <a:srgbClr val="FFFF00"/>
                </a:solidFill>
              </a:rPr>
            </a:br>
            <a:endParaRPr lang="en-US" sz="2400" b="1" dirty="0" smtClean="0">
              <a:solidFill>
                <a:srgbClr val="FFFF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2149" y="4572000"/>
            <a:ext cx="10756179" cy="1981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Time = </a:t>
            </a:r>
            <a:r>
              <a:rPr lang="en-US" sz="28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T_mul</a:t>
            </a:r>
            <a:r>
              <a:rPr lang="en-US" sz="28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+ </a:t>
            </a:r>
            <a:r>
              <a:rPr lang="en-US" sz="28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T_comp</a:t>
            </a:r>
            <a:r>
              <a:rPr lang="en-US" sz="28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+ </a:t>
            </a:r>
            <a:r>
              <a:rPr lang="en-US" sz="28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T_mul</a:t>
            </a:r>
            <a:r>
              <a:rPr lang="en-US" sz="28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(How many times??)</a:t>
            </a:r>
            <a:endParaRPr lang="en-IN" sz="28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526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562217" cy="1400530"/>
          </a:xfrm>
        </p:spPr>
        <p:txBody>
          <a:bodyPr/>
          <a:lstStyle/>
          <a:p>
            <a:r>
              <a:rPr lang="en-US" dirty="0" smtClean="0"/>
              <a:t>Let’s evaluate running times-Compound Interest Program(math ops)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149" y="1894813"/>
            <a:ext cx="10756179" cy="2524787"/>
          </a:xfrm>
          <a:solidFill>
            <a:srgbClr val="002060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b="1" dirty="0" err="1">
                <a:solidFill>
                  <a:srgbClr val="FFFF00"/>
                </a:solidFill>
              </a:rPr>
              <a:t>def</a:t>
            </a:r>
            <a:r>
              <a:rPr lang="en-IN" sz="2400" b="1" dirty="0">
                <a:solidFill>
                  <a:srgbClr val="FFFF00"/>
                </a:solidFill>
              </a:rPr>
              <a:t> </a:t>
            </a:r>
            <a:r>
              <a:rPr lang="en-IN" sz="2400" b="1" dirty="0" err="1">
                <a:solidFill>
                  <a:srgbClr val="FFFF00"/>
                </a:solidFill>
              </a:rPr>
              <a:t>raiseToPower</a:t>
            </a:r>
            <a:r>
              <a:rPr lang="en-IN" sz="2400" b="1" dirty="0">
                <a:solidFill>
                  <a:srgbClr val="FFFF00"/>
                </a:solidFill>
              </a:rPr>
              <a:t>(</a:t>
            </a:r>
            <a:r>
              <a:rPr lang="en-IN" sz="2400" b="1" dirty="0" err="1">
                <a:solidFill>
                  <a:srgbClr val="FFFF00"/>
                </a:solidFill>
              </a:rPr>
              <a:t>n,k</a:t>
            </a:r>
            <a:r>
              <a:rPr lang="en-IN" sz="2400" b="1" dirty="0">
                <a:solidFill>
                  <a:srgbClr val="FFFF00"/>
                </a:solidFill>
              </a:rPr>
              <a:t>):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FFFF00"/>
                </a:solidFill>
              </a:rPr>
              <a:t>    if (k == 1):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FFFF00"/>
                </a:solidFill>
              </a:rPr>
              <a:t>        return n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FFFF00"/>
                </a:solidFill>
              </a:rPr>
              <a:t>    else: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FFFF00"/>
                </a:solidFill>
              </a:rPr>
              <a:t>        return n * </a:t>
            </a:r>
            <a:r>
              <a:rPr lang="en-IN" sz="2400" b="1" dirty="0" err="1">
                <a:solidFill>
                  <a:srgbClr val="FFFF00"/>
                </a:solidFill>
              </a:rPr>
              <a:t>raiseToPower</a:t>
            </a:r>
            <a:r>
              <a:rPr lang="en-IN" sz="2400" b="1" dirty="0">
                <a:solidFill>
                  <a:srgbClr val="FFFF00"/>
                </a:solidFill>
              </a:rPr>
              <a:t>(n,k-1)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FFFF00"/>
                </a:solidFill>
              </a:rPr>
              <a:t/>
            </a:r>
            <a:br>
              <a:rPr lang="en-IN" sz="2400" b="1" dirty="0">
                <a:solidFill>
                  <a:srgbClr val="FFFF00"/>
                </a:solidFill>
              </a:rPr>
            </a:br>
            <a:endParaRPr lang="en-US" sz="2400" b="1" dirty="0" smtClean="0">
              <a:solidFill>
                <a:srgbClr val="FFFF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2149" y="4572000"/>
            <a:ext cx="10756179" cy="1981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Time = </a:t>
            </a:r>
            <a:r>
              <a:rPr lang="en-US" sz="28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T_mul</a:t>
            </a:r>
            <a:r>
              <a:rPr lang="en-US" sz="28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+ (t)</a:t>
            </a:r>
            <a:r>
              <a:rPr lang="en-US" sz="28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T_comp</a:t>
            </a:r>
            <a:r>
              <a:rPr lang="en-US" sz="28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+ (t-1)</a:t>
            </a:r>
            <a:r>
              <a:rPr lang="en-US" sz="28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T_mul</a:t>
            </a:r>
            <a:endParaRPr lang="en-IN" sz="28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319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562217" cy="1400530"/>
          </a:xfrm>
        </p:spPr>
        <p:txBody>
          <a:bodyPr/>
          <a:lstStyle/>
          <a:p>
            <a:r>
              <a:rPr lang="en-US" dirty="0" smtClean="0"/>
              <a:t>Let’s evaluate running times-Compound Interest Program(math ops)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452149" y="4572000"/>
            <a:ext cx="10756179" cy="1981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Time = (t) (</a:t>
            </a:r>
            <a:r>
              <a:rPr lang="en-US" sz="28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T_mul</a:t>
            </a:r>
            <a:r>
              <a:rPr lang="en-US" sz="28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+ </a:t>
            </a:r>
            <a:r>
              <a:rPr lang="en-US" sz="28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T_comp</a:t>
            </a:r>
            <a:r>
              <a:rPr lang="en-US" sz="28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)</a:t>
            </a:r>
            <a:endParaRPr lang="en-IN" sz="28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Do we really want to do all of this?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14433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562217" cy="1400530"/>
          </a:xfrm>
        </p:spPr>
        <p:txBody>
          <a:bodyPr/>
          <a:lstStyle/>
          <a:p>
            <a:r>
              <a:rPr lang="en-US" dirty="0" smtClean="0"/>
              <a:t>Let’s evaluate running times-</a:t>
            </a:r>
            <a:br>
              <a:rPr lang="en-US" dirty="0" smtClean="0"/>
            </a:br>
            <a:r>
              <a:rPr lang="en-US" dirty="0" smtClean="0"/>
              <a:t>We want to study order of growth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2149" y="2052918"/>
            <a:ext cx="8946541" cy="419548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T(t) ~ c (Constant time)</a:t>
            </a:r>
          </a:p>
          <a:p>
            <a:r>
              <a:rPr lang="en-US" sz="2400" dirty="0" smtClean="0"/>
              <a:t>T(t) ~ log(t) (Logarithmic time)</a:t>
            </a:r>
          </a:p>
          <a:p>
            <a:r>
              <a:rPr lang="en-US" sz="2400" dirty="0" smtClean="0"/>
              <a:t>T(t) ~ t (Linear time)</a:t>
            </a:r>
          </a:p>
          <a:p>
            <a:r>
              <a:rPr lang="en-US" sz="2400" dirty="0" smtClean="0"/>
              <a:t>T(t) ~ power(</a:t>
            </a:r>
            <a:r>
              <a:rPr lang="en-US" sz="2400" dirty="0" err="1" smtClean="0"/>
              <a:t>t,k</a:t>
            </a:r>
            <a:r>
              <a:rPr lang="en-US" sz="2400" dirty="0" smtClean="0"/>
              <a:t>) (Polynomial time)</a:t>
            </a:r>
          </a:p>
          <a:p>
            <a:r>
              <a:rPr lang="en-US" sz="2400" dirty="0" smtClean="0"/>
              <a:t>T(t) ~ power(</a:t>
            </a:r>
            <a:r>
              <a:rPr lang="en-US" sz="2400" dirty="0" err="1" smtClean="0"/>
              <a:t>k,t</a:t>
            </a:r>
            <a:r>
              <a:rPr lang="en-US" sz="2400" dirty="0" smtClean="0"/>
              <a:t>) (Exponential time)</a:t>
            </a:r>
          </a:p>
          <a:p>
            <a:endParaRPr lang="en-US" sz="2400" dirty="0" smtClean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16547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562217" cy="1400530"/>
          </a:xfrm>
        </p:spPr>
        <p:txBody>
          <a:bodyPr/>
          <a:lstStyle/>
          <a:p>
            <a:r>
              <a:rPr lang="en-US" dirty="0" smtClean="0"/>
              <a:t>Let’s evaluate running times-</a:t>
            </a:r>
            <a:br>
              <a:rPr lang="en-US" dirty="0" smtClean="0"/>
            </a:br>
            <a:r>
              <a:rPr lang="en-US" dirty="0" smtClean="0"/>
              <a:t>BIG OH NOTATION</a:t>
            </a:r>
            <a:endParaRPr lang="en-IN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12" y="3127013"/>
            <a:ext cx="10796014" cy="1860623"/>
          </a:xfrm>
        </p:spPr>
      </p:pic>
    </p:spTree>
    <p:extLst>
      <p:ext uri="{BB962C8B-B14F-4D97-AF65-F5344CB8AC3E}">
        <p14:creationId xmlns:p14="http://schemas.microsoft.com/office/powerpoint/2010/main" val="189100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562217" cy="1400530"/>
          </a:xfrm>
        </p:spPr>
        <p:txBody>
          <a:bodyPr/>
          <a:lstStyle/>
          <a:p>
            <a:r>
              <a:rPr lang="en-US" dirty="0" smtClean="0"/>
              <a:t>Let’s evaluate running times-</a:t>
            </a:r>
            <a:br>
              <a:rPr lang="en-US" dirty="0" smtClean="0"/>
            </a:br>
            <a:r>
              <a:rPr lang="en-US" dirty="0" smtClean="0"/>
              <a:t>BIG OH NOTATION</a:t>
            </a:r>
            <a:endParaRPr lang="en-IN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5121" y="2171050"/>
            <a:ext cx="4090916" cy="4156198"/>
          </a:xfrm>
        </p:spPr>
      </p:pic>
    </p:spTree>
    <p:extLst>
      <p:ext uri="{BB962C8B-B14F-4D97-AF65-F5344CB8AC3E}">
        <p14:creationId xmlns:p14="http://schemas.microsoft.com/office/powerpoint/2010/main" val="413738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562217" cy="1400530"/>
          </a:xfrm>
        </p:spPr>
        <p:txBody>
          <a:bodyPr/>
          <a:lstStyle/>
          <a:p>
            <a:r>
              <a:rPr lang="en-US" dirty="0" smtClean="0"/>
              <a:t>Let’s evaluate running times-</a:t>
            </a:r>
            <a:br>
              <a:rPr lang="en-US" dirty="0" smtClean="0"/>
            </a:br>
            <a:r>
              <a:rPr lang="en-US" dirty="0" smtClean="0"/>
              <a:t>BIG OH NOTATION - exercises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0" y="2535383"/>
            <a:ext cx="10118871" cy="1233054"/>
          </a:xfrm>
        </p:spPr>
      </p:pic>
    </p:spTree>
    <p:extLst>
      <p:ext uri="{BB962C8B-B14F-4D97-AF65-F5344CB8AC3E}">
        <p14:creationId xmlns:p14="http://schemas.microsoft.com/office/powerpoint/2010/main" val="19869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562217" cy="1400530"/>
          </a:xfrm>
        </p:spPr>
        <p:txBody>
          <a:bodyPr/>
          <a:lstStyle/>
          <a:p>
            <a:r>
              <a:rPr lang="en-US" dirty="0" smtClean="0"/>
              <a:t>Let’s evaluate running times-</a:t>
            </a:r>
            <a:br>
              <a:rPr lang="en-US" dirty="0" smtClean="0"/>
            </a:br>
            <a:r>
              <a:rPr lang="en-US" dirty="0" smtClean="0"/>
              <a:t>BIG OH NOTATION - exercises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2558978"/>
            <a:ext cx="9589452" cy="1043204"/>
          </a:xfrm>
        </p:spPr>
      </p:pic>
    </p:spTree>
    <p:extLst>
      <p:ext uri="{BB962C8B-B14F-4D97-AF65-F5344CB8AC3E}">
        <p14:creationId xmlns:p14="http://schemas.microsoft.com/office/powerpoint/2010/main" val="141659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562217" cy="1400530"/>
          </a:xfrm>
        </p:spPr>
        <p:txBody>
          <a:bodyPr/>
          <a:lstStyle/>
          <a:p>
            <a:r>
              <a:rPr lang="en-US" dirty="0" smtClean="0"/>
              <a:t>Let’s evaluate running times-</a:t>
            </a:r>
            <a:br>
              <a:rPr lang="en-US" dirty="0" smtClean="0"/>
            </a:br>
            <a:r>
              <a:rPr lang="en-US" dirty="0" smtClean="0"/>
              <a:t>BIG OH NOTATION - exercises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888" y="3043885"/>
            <a:ext cx="10814662" cy="1694367"/>
          </a:xfrm>
        </p:spPr>
      </p:pic>
      <p:sp>
        <p:nvSpPr>
          <p:cNvPr id="5" name="Content Placeholder 4"/>
          <p:cNvSpPr txBox="1">
            <a:spLocks/>
          </p:cNvSpPr>
          <p:nvPr/>
        </p:nvSpPr>
        <p:spPr>
          <a:xfrm>
            <a:off x="452149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2400" dirty="0" smtClean="0"/>
              <a:t>What is the O(f(n))?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384758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program efficiently?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218" y="1449099"/>
            <a:ext cx="5858741" cy="4769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66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562217" cy="1400530"/>
          </a:xfrm>
        </p:spPr>
        <p:txBody>
          <a:bodyPr/>
          <a:lstStyle/>
          <a:p>
            <a:r>
              <a:rPr lang="en-US" dirty="0" smtClean="0"/>
              <a:t>Let’s evaluate running times-</a:t>
            </a:r>
            <a:br>
              <a:rPr lang="en-US" dirty="0" smtClean="0"/>
            </a:br>
            <a:r>
              <a:rPr lang="en-US" dirty="0" smtClean="0"/>
              <a:t>BIG OH NOTATION - </a:t>
            </a:r>
            <a:r>
              <a:rPr lang="en-US" sz="4400" dirty="0"/>
              <a:t>Linear Search</a:t>
            </a:r>
            <a:endParaRPr lang="en-IN" dirty="0"/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452149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sz="280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6874" y="2238068"/>
            <a:ext cx="7680471" cy="2586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34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562217" cy="1400530"/>
          </a:xfrm>
        </p:spPr>
        <p:txBody>
          <a:bodyPr/>
          <a:lstStyle/>
          <a:p>
            <a:r>
              <a:rPr lang="en-US" dirty="0" smtClean="0"/>
              <a:t>Let’s evaluate running times-</a:t>
            </a:r>
            <a:br>
              <a:rPr lang="en-US" dirty="0" smtClean="0"/>
            </a:br>
            <a:r>
              <a:rPr lang="en-US" dirty="0" smtClean="0"/>
              <a:t>BIG OH NOTATION - </a:t>
            </a:r>
            <a:r>
              <a:rPr lang="en-US" sz="4400" dirty="0"/>
              <a:t>Linear Search</a:t>
            </a:r>
            <a:endParaRPr lang="en-IN" dirty="0"/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452149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sz="2800" dirty="0" smtClean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2149" y="2175165"/>
            <a:ext cx="4493924" cy="3086710"/>
          </a:xfrm>
          <a:solidFill>
            <a:srgbClr val="002060"/>
          </a:solidFill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400" b="1" dirty="0" smtClean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1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 search(</a:t>
            </a:r>
            <a:r>
              <a:rPr lang="en-US" sz="24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arr</a:t>
            </a:r>
            <a:r>
              <a:rPr lang="en-US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 n, x): 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2400" b="1" dirty="0">
                <a:solidFill>
                  <a:srgbClr val="569CD6"/>
                </a:solidFill>
                <a:latin typeface="Consolas" panose="020B0609020204030204" pitchFamily="49" charset="0"/>
              </a:rPr>
              <a:t>for</a:t>
            </a:r>
            <a:r>
              <a:rPr lang="en-US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b="1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 range (</a:t>
            </a:r>
            <a:r>
              <a:rPr lang="en-US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 n): 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400" b="1" dirty="0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r>
              <a:rPr lang="en-US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24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arr</a:t>
            </a:r>
            <a:r>
              <a:rPr lang="en-US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24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] == x): 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400" b="1" dirty="0">
                <a:solidFill>
                  <a:srgbClr val="569CD6"/>
                </a:solidFill>
                <a:latin typeface="Consolas" panose="020B0609020204030204" pitchFamily="49" charset="0"/>
              </a:rPr>
              <a:t>return</a:t>
            </a:r>
            <a:r>
              <a:rPr lang="en-US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endParaRPr lang="en-US" sz="24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400" b="1" dirty="0">
                <a:solidFill>
                  <a:srgbClr val="569CD6"/>
                </a:solidFill>
                <a:latin typeface="Consolas" panose="020B0609020204030204" pitchFamily="49" charset="0"/>
              </a:rPr>
              <a:t>return</a:t>
            </a:r>
            <a:r>
              <a:rPr lang="en-US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 -</a:t>
            </a:r>
            <a:r>
              <a:rPr lang="en-US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endParaRPr lang="en-US" sz="24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2400" b="1" dirty="0">
                <a:solidFill>
                  <a:srgbClr val="FFFF00"/>
                </a:solidFill>
              </a:rPr>
              <a:t/>
            </a:r>
            <a:br>
              <a:rPr lang="en-IN" sz="2400" b="1" dirty="0">
                <a:solidFill>
                  <a:srgbClr val="FFFF00"/>
                </a:solidFill>
              </a:rPr>
            </a:br>
            <a:endParaRPr lang="en-US" sz="2400" b="1" dirty="0" smtClean="0">
              <a:solidFill>
                <a:srgbClr val="FFFF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303819" y="2169457"/>
            <a:ext cx="5500255" cy="309241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8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Time:</a:t>
            </a:r>
            <a:r>
              <a:rPr 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 </a:t>
            </a:r>
          </a:p>
          <a:p>
            <a:endParaRPr lang="en-US" sz="28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US" sz="28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T_loop</a:t>
            </a:r>
            <a:r>
              <a:rPr lang="en-US" sz="28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* n</a:t>
            </a:r>
          </a:p>
          <a:p>
            <a:r>
              <a:rPr lang="en-US" sz="28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T_comp</a:t>
            </a:r>
            <a:r>
              <a:rPr lang="en-US" sz="28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* n</a:t>
            </a:r>
          </a:p>
        </p:txBody>
      </p:sp>
    </p:spTree>
    <p:extLst>
      <p:ext uri="{BB962C8B-B14F-4D97-AF65-F5344CB8AC3E}">
        <p14:creationId xmlns:p14="http://schemas.microsoft.com/office/powerpoint/2010/main" val="361751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562217" cy="1400530"/>
          </a:xfrm>
        </p:spPr>
        <p:txBody>
          <a:bodyPr/>
          <a:lstStyle/>
          <a:p>
            <a:r>
              <a:rPr lang="en-US" dirty="0" smtClean="0"/>
              <a:t>Let’s evaluate running times-</a:t>
            </a:r>
            <a:br>
              <a:rPr lang="en-US" dirty="0" smtClean="0"/>
            </a:br>
            <a:r>
              <a:rPr lang="en-US" dirty="0" smtClean="0"/>
              <a:t>BIG OH NOTATION - </a:t>
            </a:r>
            <a:r>
              <a:rPr lang="en-US" sz="4400" dirty="0"/>
              <a:t>Linear Search</a:t>
            </a:r>
            <a:endParaRPr lang="en-IN" dirty="0"/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452149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sz="2800" dirty="0" smtClean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2149" y="2175165"/>
            <a:ext cx="4493924" cy="3086710"/>
          </a:xfrm>
          <a:solidFill>
            <a:srgbClr val="002060"/>
          </a:solidFill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400" b="1" dirty="0" smtClean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1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 search(</a:t>
            </a:r>
            <a:r>
              <a:rPr lang="en-US" sz="24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arr</a:t>
            </a:r>
            <a:r>
              <a:rPr lang="en-US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 n, x): 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2400" b="1" dirty="0">
                <a:solidFill>
                  <a:srgbClr val="569CD6"/>
                </a:solidFill>
                <a:latin typeface="Consolas" panose="020B0609020204030204" pitchFamily="49" charset="0"/>
              </a:rPr>
              <a:t>for</a:t>
            </a:r>
            <a:r>
              <a:rPr lang="en-US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b="1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 range (</a:t>
            </a:r>
            <a:r>
              <a:rPr lang="en-US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 n): 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400" b="1" dirty="0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r>
              <a:rPr lang="en-US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24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arr</a:t>
            </a:r>
            <a:r>
              <a:rPr lang="en-US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24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] == x): 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400" b="1" dirty="0">
                <a:solidFill>
                  <a:srgbClr val="569CD6"/>
                </a:solidFill>
                <a:latin typeface="Consolas" panose="020B0609020204030204" pitchFamily="49" charset="0"/>
              </a:rPr>
              <a:t>return</a:t>
            </a:r>
            <a:r>
              <a:rPr lang="en-US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endParaRPr lang="en-US" sz="24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400" b="1" dirty="0">
                <a:solidFill>
                  <a:srgbClr val="569CD6"/>
                </a:solidFill>
                <a:latin typeface="Consolas" panose="020B0609020204030204" pitchFamily="49" charset="0"/>
              </a:rPr>
              <a:t>return</a:t>
            </a:r>
            <a:r>
              <a:rPr lang="en-US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 -</a:t>
            </a:r>
            <a:r>
              <a:rPr lang="en-US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endParaRPr lang="en-US" sz="24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2400" b="1" dirty="0">
                <a:solidFill>
                  <a:srgbClr val="FFFF00"/>
                </a:solidFill>
              </a:rPr>
              <a:t/>
            </a:r>
            <a:br>
              <a:rPr lang="en-IN" sz="2400" b="1" dirty="0">
                <a:solidFill>
                  <a:srgbClr val="FFFF00"/>
                </a:solidFill>
              </a:rPr>
            </a:br>
            <a:endParaRPr lang="en-US" sz="2400" b="1" dirty="0" smtClean="0">
              <a:solidFill>
                <a:srgbClr val="FFFF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303819" y="2169457"/>
            <a:ext cx="5500255" cy="446687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8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Time ~ (</a:t>
            </a:r>
            <a:r>
              <a:rPr lang="en-US" sz="28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T_comp+T_loop</a:t>
            </a:r>
            <a:r>
              <a:rPr lang="en-US" sz="28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) * n</a:t>
            </a:r>
          </a:p>
          <a:p>
            <a:endParaRPr lang="en-US" sz="28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US" sz="28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OR</a:t>
            </a:r>
          </a:p>
          <a:p>
            <a:endParaRPr lang="en-US" sz="28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US" sz="28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Time is a function of n and is &lt;= c * n where c is upper limit of the time taken for the operations.</a:t>
            </a:r>
          </a:p>
          <a:p>
            <a:endParaRPr lang="en-US" sz="28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US" sz="28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Hence, T(n) is O(n).</a:t>
            </a:r>
            <a:endParaRPr lang="en-US" sz="28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10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562217" cy="1400530"/>
          </a:xfrm>
        </p:spPr>
        <p:txBody>
          <a:bodyPr/>
          <a:lstStyle/>
          <a:p>
            <a:r>
              <a:rPr lang="en-US" dirty="0" smtClean="0"/>
              <a:t>Let’s evaluate running times-</a:t>
            </a:r>
            <a:br>
              <a:rPr lang="en-US" dirty="0" smtClean="0"/>
            </a:br>
            <a:r>
              <a:rPr lang="en-US" dirty="0" smtClean="0"/>
              <a:t>BIG OH NOTATION - </a:t>
            </a:r>
            <a:r>
              <a:rPr lang="en-US" sz="4400" dirty="0"/>
              <a:t>Linear Search</a:t>
            </a:r>
            <a:endParaRPr lang="en-IN" dirty="0"/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452149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sz="2800" dirty="0" smtClean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2149" y="2175165"/>
            <a:ext cx="4493924" cy="3086710"/>
          </a:xfrm>
          <a:solidFill>
            <a:srgbClr val="002060"/>
          </a:solidFill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400" b="1" dirty="0" smtClean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1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 search(</a:t>
            </a:r>
            <a:r>
              <a:rPr lang="en-US" sz="24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arr</a:t>
            </a:r>
            <a:r>
              <a:rPr lang="en-US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 n, x): 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2400" b="1" dirty="0">
                <a:solidFill>
                  <a:srgbClr val="569CD6"/>
                </a:solidFill>
                <a:latin typeface="Consolas" panose="020B0609020204030204" pitchFamily="49" charset="0"/>
              </a:rPr>
              <a:t>for</a:t>
            </a:r>
            <a:r>
              <a:rPr lang="en-US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b="1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 range (</a:t>
            </a:r>
            <a:r>
              <a:rPr lang="en-US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 n): 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400" b="1" dirty="0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r>
              <a:rPr lang="en-US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24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arr</a:t>
            </a:r>
            <a:r>
              <a:rPr lang="en-US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24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] == x): 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400" b="1" dirty="0">
                <a:solidFill>
                  <a:srgbClr val="569CD6"/>
                </a:solidFill>
                <a:latin typeface="Consolas" panose="020B0609020204030204" pitchFamily="49" charset="0"/>
              </a:rPr>
              <a:t>return</a:t>
            </a:r>
            <a:r>
              <a:rPr lang="en-US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endParaRPr lang="en-US" sz="24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400" b="1" dirty="0">
                <a:solidFill>
                  <a:srgbClr val="569CD6"/>
                </a:solidFill>
                <a:latin typeface="Consolas" panose="020B0609020204030204" pitchFamily="49" charset="0"/>
              </a:rPr>
              <a:t>return</a:t>
            </a:r>
            <a:r>
              <a:rPr lang="en-US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 -</a:t>
            </a:r>
            <a:r>
              <a:rPr lang="en-US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endParaRPr lang="en-US" sz="24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2400" b="1" dirty="0">
                <a:solidFill>
                  <a:srgbClr val="FFFF00"/>
                </a:solidFill>
              </a:rPr>
              <a:t/>
            </a:r>
            <a:br>
              <a:rPr lang="en-IN" sz="2400" b="1" dirty="0">
                <a:solidFill>
                  <a:srgbClr val="FFFF00"/>
                </a:solidFill>
              </a:rPr>
            </a:br>
            <a:endParaRPr lang="en-US" sz="2400" b="1" dirty="0" smtClean="0">
              <a:solidFill>
                <a:srgbClr val="FFFF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303819" y="2169457"/>
            <a:ext cx="5500255" cy="446687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8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What is worst case complexity?</a:t>
            </a:r>
          </a:p>
          <a:p>
            <a:endParaRPr lang="en-US" sz="28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US" sz="28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What is best case complexity?</a:t>
            </a:r>
          </a:p>
          <a:p>
            <a:endParaRPr lang="en-US" sz="28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US" sz="28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What is average case complexity?</a:t>
            </a:r>
            <a:endParaRPr lang="en-US" sz="28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481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562217" cy="1400530"/>
          </a:xfrm>
        </p:spPr>
        <p:txBody>
          <a:bodyPr/>
          <a:lstStyle/>
          <a:p>
            <a:r>
              <a:rPr lang="en-US" dirty="0" smtClean="0"/>
              <a:t>Let’s evaluate running times-</a:t>
            </a:r>
            <a:br>
              <a:rPr lang="en-US" dirty="0" smtClean="0"/>
            </a:br>
            <a:r>
              <a:rPr lang="en-US" dirty="0" smtClean="0"/>
              <a:t>BIG OH NOTATION - </a:t>
            </a:r>
            <a:r>
              <a:rPr lang="en-US" sz="4400" dirty="0" smtClean="0"/>
              <a:t>Binary </a:t>
            </a:r>
            <a:r>
              <a:rPr lang="en-US" sz="4400" dirty="0"/>
              <a:t>Search</a:t>
            </a:r>
            <a:endParaRPr lang="en-IN" dirty="0"/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452149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sz="280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6874" y="2402777"/>
            <a:ext cx="7680471" cy="3000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13" y="314172"/>
            <a:ext cx="11753705" cy="990600"/>
          </a:xfrm>
        </p:spPr>
        <p:txBody>
          <a:bodyPr/>
          <a:lstStyle/>
          <a:p>
            <a:r>
              <a:rPr lang="en-US" sz="2800" dirty="0" smtClean="0"/>
              <a:t>Let’s evaluate running times - BIG OH NOTATION - Binary </a:t>
            </a:r>
            <a:r>
              <a:rPr lang="en-US" sz="2800" dirty="0"/>
              <a:t>Search</a:t>
            </a:r>
            <a:endParaRPr lang="en-IN" sz="2800" dirty="0"/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452149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sz="2800" dirty="0" smtClean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88913" y="972263"/>
            <a:ext cx="8677996" cy="5414682"/>
          </a:xfrm>
          <a:solidFill>
            <a:srgbClr val="002060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binarySearch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arr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 l, r, x): 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r &gt;= </a:t>
            </a:r>
            <a:r>
              <a:rPr lang="en-US" sz="2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l: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	mid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= l + (r - l)//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 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arr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[mid] == x: 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mid 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 </a:t>
            </a:r>
            <a:r>
              <a:rPr lang="en-US" sz="24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elif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arr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[mid] &gt; x: 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binarySearch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arr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 l, mid-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 x) 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2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	  </a:t>
            </a:r>
            <a:r>
              <a:rPr lang="en-US" sz="2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else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binarySearch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arr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 mid+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 r, x) </a:t>
            </a:r>
            <a:endParaRPr lang="en-US" sz="24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else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endParaRPr lang="en-US" sz="24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	return -1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IN" sz="2400" b="1" dirty="0">
                <a:solidFill>
                  <a:srgbClr val="FFFF00"/>
                </a:solidFill>
              </a:rPr>
              <a:t/>
            </a:r>
            <a:br>
              <a:rPr lang="en-IN" sz="2400" b="1" dirty="0">
                <a:solidFill>
                  <a:srgbClr val="FFFF00"/>
                </a:solidFill>
              </a:rPr>
            </a:br>
            <a:endParaRPr lang="en-US" sz="2400" b="1" dirty="0" smtClean="0">
              <a:solidFill>
                <a:srgbClr val="FFFF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866909" y="972263"/>
            <a:ext cx="3075709" cy="54146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8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Time:</a:t>
            </a:r>
            <a:r>
              <a:rPr 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 </a:t>
            </a:r>
          </a:p>
          <a:p>
            <a:r>
              <a:rPr lang="en-US" sz="28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T_comp</a:t>
            </a:r>
            <a:endParaRPr lang="en-US" sz="28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US" sz="28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T_arith</a:t>
            </a:r>
            <a:endParaRPr lang="en-US" sz="28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US" sz="28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T_comp</a:t>
            </a:r>
            <a:endParaRPr lang="en-US" sz="28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lang="en-US" sz="28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lang="en-US" sz="28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lang="en-US" sz="28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lang="en-US" sz="28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US" sz="28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Time/2 </a:t>
            </a:r>
            <a:r>
              <a:rPr 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(in terms of r)</a:t>
            </a:r>
            <a:endParaRPr lang="en-US" sz="28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1409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13" y="314172"/>
            <a:ext cx="11753705" cy="990600"/>
          </a:xfrm>
        </p:spPr>
        <p:txBody>
          <a:bodyPr/>
          <a:lstStyle/>
          <a:p>
            <a:r>
              <a:rPr lang="en-US" sz="2800" dirty="0" smtClean="0"/>
              <a:t>Let’s evaluate running times - BIG OH NOTATION - Binary </a:t>
            </a:r>
            <a:r>
              <a:rPr lang="en-US" sz="2800" dirty="0"/>
              <a:t>Search</a:t>
            </a:r>
            <a:endParaRPr lang="en-IN" sz="2800" dirty="0"/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452149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sz="2800" dirty="0" smtClean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88913" y="972263"/>
            <a:ext cx="8677996" cy="5414682"/>
          </a:xfrm>
          <a:solidFill>
            <a:srgbClr val="002060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binarySearch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arr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 l, r, x): 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r &gt;= </a:t>
            </a:r>
            <a:r>
              <a:rPr lang="en-US" sz="2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l: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	mid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= l + (r - l)//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 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arr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[mid] == x: 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mid 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 </a:t>
            </a:r>
            <a:r>
              <a:rPr lang="en-US" sz="24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elif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arr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[mid] &gt; x: 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binarySearch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arr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 l, mid-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 x) 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2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	  </a:t>
            </a:r>
            <a:r>
              <a:rPr lang="en-US" sz="2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else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binarySearch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arr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 mid+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 r, x) </a:t>
            </a:r>
            <a:endParaRPr lang="en-US" sz="24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else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endParaRPr lang="en-US" sz="24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	return -1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IN" sz="2400" b="1" dirty="0">
                <a:solidFill>
                  <a:srgbClr val="FFFF00"/>
                </a:solidFill>
              </a:rPr>
              <a:t/>
            </a:r>
            <a:br>
              <a:rPr lang="en-IN" sz="2400" b="1" dirty="0">
                <a:solidFill>
                  <a:srgbClr val="FFFF00"/>
                </a:solidFill>
              </a:rPr>
            </a:br>
            <a:endParaRPr lang="en-US" sz="2400" b="1" dirty="0" smtClean="0">
              <a:solidFill>
                <a:srgbClr val="FFFF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866909" y="972263"/>
            <a:ext cx="3075709" cy="54146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8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T(r) = T(r/2) + a1</a:t>
            </a:r>
          </a:p>
          <a:p>
            <a:endParaRPr lang="en-US" sz="28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US" sz="28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This forms a recursive series.</a:t>
            </a:r>
          </a:p>
          <a:p>
            <a:endParaRPr lang="en-US" sz="28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US" sz="28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T(r/2) = T(r/4) + a2</a:t>
            </a:r>
          </a:p>
          <a:p>
            <a:r>
              <a:rPr lang="en-US" sz="28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….</a:t>
            </a:r>
          </a:p>
          <a:p>
            <a:endParaRPr lang="en-US" sz="28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lang="en-US" sz="28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41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13" y="314172"/>
            <a:ext cx="11753705" cy="990600"/>
          </a:xfrm>
        </p:spPr>
        <p:txBody>
          <a:bodyPr/>
          <a:lstStyle/>
          <a:p>
            <a:r>
              <a:rPr lang="en-US" sz="2800" dirty="0" smtClean="0"/>
              <a:t>Let’s evaluate running times - BIG OH NOTATION - Binary </a:t>
            </a:r>
            <a:r>
              <a:rPr lang="en-US" sz="2800" dirty="0"/>
              <a:t>Search</a:t>
            </a:r>
            <a:endParaRPr lang="en-IN" sz="2800" dirty="0"/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452149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sz="2800" dirty="0" smtClean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88913" y="972263"/>
            <a:ext cx="8677996" cy="5414682"/>
          </a:xfrm>
          <a:solidFill>
            <a:srgbClr val="002060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binarySearch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arr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 l, r, x): 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r &gt;= </a:t>
            </a:r>
            <a:r>
              <a:rPr lang="en-US" sz="2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l: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	mid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= l + (r - l)//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 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arr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[mid] == x: 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mid 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 </a:t>
            </a:r>
            <a:r>
              <a:rPr lang="en-US" sz="24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elif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arr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[mid] &gt; x: 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binarySearch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arr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 l, mid-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 x) 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2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	  </a:t>
            </a:r>
            <a:r>
              <a:rPr lang="en-US" sz="2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else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binarySearch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arr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 mid+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 r, x) </a:t>
            </a:r>
            <a:endParaRPr lang="en-US" sz="24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else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endParaRPr lang="en-US" sz="24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	return -1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IN" sz="2400" b="1" dirty="0">
                <a:solidFill>
                  <a:srgbClr val="FFFF00"/>
                </a:solidFill>
              </a:rPr>
              <a:t/>
            </a:r>
            <a:br>
              <a:rPr lang="en-IN" sz="2400" b="1" dirty="0">
                <a:solidFill>
                  <a:srgbClr val="FFFF00"/>
                </a:solidFill>
              </a:rPr>
            </a:br>
            <a:endParaRPr lang="en-US" sz="2400" b="1" dirty="0" smtClean="0">
              <a:solidFill>
                <a:srgbClr val="FFFF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866909" y="972263"/>
            <a:ext cx="3075709" cy="54146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8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Finally</a:t>
            </a:r>
            <a:r>
              <a:rPr 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, we get</a:t>
            </a:r>
          </a:p>
          <a:p>
            <a:r>
              <a:rPr 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T(r) = </a:t>
            </a:r>
            <a:endParaRPr lang="en-US" sz="28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US" sz="28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Sigma</a:t>
            </a:r>
          </a:p>
          <a:p>
            <a:r>
              <a:rPr lang="en-US" sz="28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</a:t>
            </a:r>
            <a:r>
              <a:rPr lang="en-US" sz="28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</a:t>
            </a:r>
            <a:r>
              <a:rPr lang="en-US" sz="28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from 1 </a:t>
            </a:r>
            <a:r>
              <a:rPr lang="en-US" sz="28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to </a:t>
            </a:r>
            <a:r>
              <a:rPr lang="en-US" sz="28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logr</a:t>
            </a:r>
            <a:r>
              <a:rPr lang="en-US" sz="28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)</a:t>
            </a:r>
          </a:p>
          <a:p>
            <a:r>
              <a:rPr lang="en-US" sz="28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ai</a:t>
            </a:r>
            <a:endParaRPr lang="en-US" sz="28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lang="en-US" sz="28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US" sz="28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T(r) &lt;= max(</a:t>
            </a:r>
            <a:r>
              <a:rPr lang="en-US" sz="28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ai</a:t>
            </a:r>
            <a:r>
              <a:rPr lang="en-US" sz="28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)</a:t>
            </a:r>
            <a:r>
              <a:rPr lang="en-US" sz="28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logr</a:t>
            </a:r>
            <a:endParaRPr lang="en-US" sz="28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lang="en-US" sz="28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US" sz="28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Hence,</a:t>
            </a:r>
          </a:p>
          <a:p>
            <a:r>
              <a:rPr lang="en-US" sz="28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T(r) is O(log(r))</a:t>
            </a:r>
          </a:p>
        </p:txBody>
      </p:sp>
    </p:spTree>
    <p:extLst>
      <p:ext uri="{BB962C8B-B14F-4D97-AF65-F5344CB8AC3E}">
        <p14:creationId xmlns:p14="http://schemas.microsoft.com/office/powerpoint/2010/main" val="3588929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562217" cy="1400530"/>
          </a:xfrm>
        </p:spPr>
        <p:txBody>
          <a:bodyPr/>
          <a:lstStyle/>
          <a:p>
            <a:r>
              <a:rPr lang="en-US" dirty="0" smtClean="0"/>
              <a:t>Let’s evaluate running times-</a:t>
            </a:r>
            <a:br>
              <a:rPr lang="en-US" dirty="0" smtClean="0"/>
            </a:br>
            <a:r>
              <a:rPr lang="en-US" dirty="0" smtClean="0"/>
              <a:t>BIG OH NOTATION - exercises</a:t>
            </a:r>
            <a:endParaRPr lang="en-IN" dirty="0"/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452149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2800" dirty="0" smtClean="0"/>
              <a:t>TOWER OF HANOI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203" y="2734642"/>
            <a:ext cx="8816542" cy="3713427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3422073" y="5680364"/>
            <a:ext cx="61791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943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562217" cy="1400530"/>
          </a:xfrm>
        </p:spPr>
        <p:txBody>
          <a:bodyPr/>
          <a:lstStyle/>
          <a:p>
            <a:r>
              <a:rPr lang="en-US" dirty="0" smtClean="0"/>
              <a:t>Let’s evaluate running times-</a:t>
            </a:r>
            <a:br>
              <a:rPr lang="en-US" dirty="0" smtClean="0"/>
            </a:br>
            <a:r>
              <a:rPr lang="en-US" dirty="0" smtClean="0"/>
              <a:t>BIG OH NOTATION - exercises</a:t>
            </a:r>
            <a:endParaRPr lang="en-IN" dirty="0"/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452149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2800" dirty="0" smtClean="0"/>
              <a:t>TOWER OF HANOI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500" y="2734642"/>
            <a:ext cx="6553948" cy="371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11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Programs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498736"/>
            <a:ext cx="10756179" cy="419548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Correct and Efficient</a:t>
            </a:r>
          </a:p>
          <a:p>
            <a:r>
              <a:rPr lang="en-US" sz="2400" dirty="0" smtClean="0"/>
              <a:t>Easy to read and write</a:t>
            </a:r>
          </a:p>
          <a:p>
            <a:r>
              <a:rPr lang="en-US" sz="2400" dirty="0" smtClean="0"/>
              <a:t>Easy to debug</a:t>
            </a:r>
          </a:p>
          <a:p>
            <a:r>
              <a:rPr lang="en-US" sz="2400" dirty="0" smtClean="0"/>
              <a:t>Easy to modify</a:t>
            </a:r>
          </a:p>
        </p:txBody>
      </p:sp>
    </p:spTree>
    <p:extLst>
      <p:ext uri="{BB962C8B-B14F-4D97-AF65-F5344CB8AC3E}">
        <p14:creationId xmlns:p14="http://schemas.microsoft.com/office/powerpoint/2010/main" val="75422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562217" cy="1400530"/>
          </a:xfrm>
        </p:spPr>
        <p:txBody>
          <a:bodyPr/>
          <a:lstStyle/>
          <a:p>
            <a:r>
              <a:rPr lang="en-US" dirty="0" smtClean="0"/>
              <a:t>Let’s evaluate running times-</a:t>
            </a:r>
            <a:br>
              <a:rPr lang="en-US" dirty="0" smtClean="0"/>
            </a:br>
            <a:r>
              <a:rPr lang="en-US" dirty="0" smtClean="0"/>
              <a:t>BIG OH NOTATION - exercises</a:t>
            </a:r>
            <a:endParaRPr lang="en-IN" dirty="0"/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452149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2800" dirty="0" smtClean="0"/>
              <a:t>TOWER OF HANOI-Hint. What is it’s complexity?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208" y="2949144"/>
            <a:ext cx="7479991" cy="3299255"/>
          </a:xfrm>
          <a:prstGeom prst="rect">
            <a:avLst/>
          </a:prstGeom>
        </p:spPr>
      </p:pic>
      <p:sp>
        <p:nvSpPr>
          <p:cNvPr id="6" name="Freeform 5"/>
          <p:cNvSpPr/>
          <p:nvPr/>
        </p:nvSpPr>
        <p:spPr>
          <a:xfrm>
            <a:off x="2382982" y="3477491"/>
            <a:ext cx="734291" cy="1399309"/>
          </a:xfrm>
          <a:custGeom>
            <a:avLst/>
            <a:gdLst>
              <a:gd name="connsiteX0" fmla="*/ 304800 w 734291"/>
              <a:gd name="connsiteY0" fmla="*/ 1399309 h 1399309"/>
              <a:gd name="connsiteX1" fmla="*/ 263236 w 734291"/>
              <a:gd name="connsiteY1" fmla="*/ 1316182 h 1399309"/>
              <a:gd name="connsiteX2" fmla="*/ 235527 w 734291"/>
              <a:gd name="connsiteY2" fmla="*/ 1205345 h 1399309"/>
              <a:gd name="connsiteX3" fmla="*/ 193963 w 734291"/>
              <a:gd name="connsiteY3" fmla="*/ 1163782 h 1399309"/>
              <a:gd name="connsiteX4" fmla="*/ 152400 w 734291"/>
              <a:gd name="connsiteY4" fmla="*/ 1066800 h 1399309"/>
              <a:gd name="connsiteX5" fmla="*/ 138545 w 734291"/>
              <a:gd name="connsiteY5" fmla="*/ 1025236 h 1399309"/>
              <a:gd name="connsiteX6" fmla="*/ 96982 w 734291"/>
              <a:gd name="connsiteY6" fmla="*/ 983673 h 1399309"/>
              <a:gd name="connsiteX7" fmla="*/ 69273 w 734291"/>
              <a:gd name="connsiteY7" fmla="*/ 900545 h 1399309"/>
              <a:gd name="connsiteX8" fmla="*/ 41563 w 734291"/>
              <a:gd name="connsiteY8" fmla="*/ 803564 h 1399309"/>
              <a:gd name="connsiteX9" fmla="*/ 13854 w 734291"/>
              <a:gd name="connsiteY9" fmla="*/ 748145 h 1399309"/>
              <a:gd name="connsiteX10" fmla="*/ 0 w 734291"/>
              <a:gd name="connsiteY10" fmla="*/ 665018 h 1399309"/>
              <a:gd name="connsiteX11" fmla="*/ 13854 w 734291"/>
              <a:gd name="connsiteY11" fmla="*/ 457200 h 1399309"/>
              <a:gd name="connsiteX12" fmla="*/ 41563 w 734291"/>
              <a:gd name="connsiteY12" fmla="*/ 374073 h 1399309"/>
              <a:gd name="connsiteX13" fmla="*/ 55418 w 734291"/>
              <a:gd name="connsiteY13" fmla="*/ 318654 h 1399309"/>
              <a:gd name="connsiteX14" fmla="*/ 69273 w 734291"/>
              <a:gd name="connsiteY14" fmla="*/ 277091 h 1399309"/>
              <a:gd name="connsiteX15" fmla="*/ 96982 w 734291"/>
              <a:gd name="connsiteY15" fmla="*/ 166254 h 1399309"/>
              <a:gd name="connsiteX16" fmla="*/ 138545 w 734291"/>
              <a:gd name="connsiteY16" fmla="*/ 138545 h 1399309"/>
              <a:gd name="connsiteX17" fmla="*/ 166254 w 734291"/>
              <a:gd name="connsiteY17" fmla="*/ 83127 h 1399309"/>
              <a:gd name="connsiteX18" fmla="*/ 207818 w 734291"/>
              <a:gd name="connsiteY18" fmla="*/ 69273 h 1399309"/>
              <a:gd name="connsiteX19" fmla="*/ 374073 w 734291"/>
              <a:gd name="connsiteY19" fmla="*/ 0 h 1399309"/>
              <a:gd name="connsiteX20" fmla="*/ 595745 w 734291"/>
              <a:gd name="connsiteY20" fmla="*/ 13854 h 1399309"/>
              <a:gd name="connsiteX21" fmla="*/ 678873 w 734291"/>
              <a:gd name="connsiteY21" fmla="*/ 69273 h 1399309"/>
              <a:gd name="connsiteX22" fmla="*/ 734291 w 734291"/>
              <a:gd name="connsiteY22" fmla="*/ 138545 h 1399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34291" h="1399309">
                <a:moveTo>
                  <a:pt x="304800" y="1399309"/>
                </a:moveTo>
                <a:cubicBezTo>
                  <a:pt x="290945" y="1371600"/>
                  <a:pt x="273823" y="1345297"/>
                  <a:pt x="263236" y="1316182"/>
                </a:cubicBezTo>
                <a:cubicBezTo>
                  <a:pt x="257639" y="1300789"/>
                  <a:pt x="249932" y="1226952"/>
                  <a:pt x="235527" y="1205345"/>
                </a:cubicBezTo>
                <a:cubicBezTo>
                  <a:pt x="224659" y="1189043"/>
                  <a:pt x="207818" y="1177636"/>
                  <a:pt x="193963" y="1163782"/>
                </a:cubicBezTo>
                <a:cubicBezTo>
                  <a:pt x="165131" y="1048449"/>
                  <a:pt x="200238" y="1162476"/>
                  <a:pt x="152400" y="1066800"/>
                </a:cubicBezTo>
                <a:cubicBezTo>
                  <a:pt x="145869" y="1053738"/>
                  <a:pt x="146646" y="1037387"/>
                  <a:pt x="138545" y="1025236"/>
                </a:cubicBezTo>
                <a:cubicBezTo>
                  <a:pt x="127677" y="1008934"/>
                  <a:pt x="110836" y="997527"/>
                  <a:pt x="96982" y="983673"/>
                </a:cubicBezTo>
                <a:cubicBezTo>
                  <a:pt x="87746" y="955964"/>
                  <a:pt x="76357" y="928881"/>
                  <a:pt x="69273" y="900545"/>
                </a:cubicBezTo>
                <a:cubicBezTo>
                  <a:pt x="62241" y="872419"/>
                  <a:pt x="53490" y="831393"/>
                  <a:pt x="41563" y="803564"/>
                </a:cubicBezTo>
                <a:cubicBezTo>
                  <a:pt x="33427" y="784581"/>
                  <a:pt x="23090" y="766618"/>
                  <a:pt x="13854" y="748145"/>
                </a:cubicBezTo>
                <a:cubicBezTo>
                  <a:pt x="9236" y="720436"/>
                  <a:pt x="0" y="693109"/>
                  <a:pt x="0" y="665018"/>
                </a:cubicBezTo>
                <a:cubicBezTo>
                  <a:pt x="0" y="595592"/>
                  <a:pt x="4036" y="525929"/>
                  <a:pt x="13854" y="457200"/>
                </a:cubicBezTo>
                <a:cubicBezTo>
                  <a:pt x="17985" y="428286"/>
                  <a:pt x="34479" y="402409"/>
                  <a:pt x="41563" y="374073"/>
                </a:cubicBezTo>
                <a:cubicBezTo>
                  <a:pt x="46181" y="355600"/>
                  <a:pt x="50187" y="336963"/>
                  <a:pt x="55418" y="318654"/>
                </a:cubicBezTo>
                <a:cubicBezTo>
                  <a:pt x="59430" y="304612"/>
                  <a:pt x="65731" y="291259"/>
                  <a:pt x="69273" y="277091"/>
                </a:cubicBezTo>
                <a:cubicBezTo>
                  <a:pt x="70215" y="273324"/>
                  <a:pt x="85464" y="180651"/>
                  <a:pt x="96982" y="166254"/>
                </a:cubicBezTo>
                <a:cubicBezTo>
                  <a:pt x="107384" y="153252"/>
                  <a:pt x="124691" y="147781"/>
                  <a:pt x="138545" y="138545"/>
                </a:cubicBezTo>
                <a:cubicBezTo>
                  <a:pt x="147781" y="120072"/>
                  <a:pt x="151650" y="97731"/>
                  <a:pt x="166254" y="83127"/>
                </a:cubicBezTo>
                <a:cubicBezTo>
                  <a:pt x="176581" y="72800"/>
                  <a:pt x="195052" y="76365"/>
                  <a:pt x="207818" y="69273"/>
                </a:cubicBezTo>
                <a:cubicBezTo>
                  <a:pt x="344749" y="-6800"/>
                  <a:pt x="232427" y="23607"/>
                  <a:pt x="374073" y="0"/>
                </a:cubicBezTo>
                <a:cubicBezTo>
                  <a:pt x="447964" y="4618"/>
                  <a:pt x="523551" y="-2554"/>
                  <a:pt x="595745" y="13854"/>
                </a:cubicBezTo>
                <a:cubicBezTo>
                  <a:pt x="628219" y="21235"/>
                  <a:pt x="678873" y="69273"/>
                  <a:pt x="678873" y="69273"/>
                </a:cubicBezTo>
                <a:cubicBezTo>
                  <a:pt x="713828" y="121704"/>
                  <a:pt x="694808" y="99062"/>
                  <a:pt x="734291" y="138545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751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9494" y="3126645"/>
            <a:ext cx="7860580" cy="1400530"/>
          </a:xfrm>
        </p:spPr>
        <p:txBody>
          <a:bodyPr/>
          <a:lstStyle/>
          <a:p>
            <a:r>
              <a:rPr lang="en-US" sz="5400" dirty="0" smtClean="0"/>
              <a:t>SORTING ALGORITHMS</a:t>
            </a:r>
            <a:endParaRPr lang="en-IN" sz="5400" dirty="0"/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452149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756975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562217" cy="1400530"/>
          </a:xfrm>
        </p:spPr>
        <p:txBody>
          <a:bodyPr/>
          <a:lstStyle/>
          <a:p>
            <a:r>
              <a:rPr lang="en-US" dirty="0" smtClean="0"/>
              <a:t>Sorting Problem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0" t="53302"/>
          <a:stretch/>
        </p:blipFill>
        <p:spPr>
          <a:xfrm>
            <a:off x="646111" y="3075709"/>
            <a:ext cx="10729942" cy="180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85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562217" cy="1400530"/>
          </a:xfrm>
        </p:spPr>
        <p:txBody>
          <a:bodyPr/>
          <a:lstStyle/>
          <a:p>
            <a:r>
              <a:rPr lang="en-US" dirty="0" smtClean="0"/>
              <a:t>Insertion Sort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490" y="2391103"/>
            <a:ext cx="5081014" cy="3801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82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562217" cy="1400530"/>
          </a:xfrm>
        </p:spPr>
        <p:txBody>
          <a:bodyPr/>
          <a:lstStyle/>
          <a:p>
            <a:r>
              <a:rPr lang="en-US" dirty="0" smtClean="0"/>
              <a:t>Insertion Sort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579419"/>
            <a:ext cx="9477305" cy="2646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86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562217" cy="1400530"/>
          </a:xfrm>
        </p:spPr>
        <p:txBody>
          <a:bodyPr/>
          <a:lstStyle/>
          <a:p>
            <a:r>
              <a:rPr lang="en-US" dirty="0" smtClean="0"/>
              <a:t>Insertion Sort</a:t>
            </a:r>
            <a:endParaRPr lang="en-IN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88913" y="1152371"/>
            <a:ext cx="8677996" cy="5567083"/>
          </a:xfrm>
          <a:solidFill>
            <a:srgbClr val="002060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insertionSort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arr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): 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	for </a:t>
            </a:r>
            <a:r>
              <a:rPr lang="en-US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 in range(1, </a:t>
            </a:r>
            <a:r>
              <a:rPr lang="en-US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len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arr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)):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		key 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arr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]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			# 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Move elements of </a:t>
            </a:r>
            <a:r>
              <a:rPr lang="en-US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arr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[0..i-1], that are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        # greater than key, to one position ahead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        # of their current position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        j = i-1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        while j &gt;= 0 and key &lt; </a:t>
            </a:r>
            <a:r>
              <a:rPr lang="en-US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arr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[j] :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arr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[j + 1] = </a:t>
            </a:r>
            <a:r>
              <a:rPr lang="en-US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arr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[j]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                j -= 1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        </a:t>
            </a:r>
            <a:r>
              <a:rPr lang="en-US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arr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[j + 1] = key 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IN" sz="2400" b="1" dirty="0">
                <a:solidFill>
                  <a:srgbClr val="FFFF00"/>
                </a:solidFill>
              </a:rPr>
              <a:t/>
            </a:r>
            <a:br>
              <a:rPr lang="en-IN" sz="2400" b="1" dirty="0">
                <a:solidFill>
                  <a:srgbClr val="FFFF00"/>
                </a:solidFill>
              </a:rPr>
            </a:br>
            <a:endParaRPr lang="en-US" sz="2400" b="1" dirty="0" smtClean="0">
              <a:solidFill>
                <a:srgbClr val="FFFF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866909" y="1152372"/>
            <a:ext cx="3075709" cy="54146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8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lang="en-US" sz="28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268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562217" cy="1400530"/>
          </a:xfrm>
        </p:spPr>
        <p:txBody>
          <a:bodyPr/>
          <a:lstStyle/>
          <a:p>
            <a:r>
              <a:rPr lang="en-US" dirty="0" smtClean="0"/>
              <a:t>Insertion Sort</a:t>
            </a:r>
            <a:endParaRPr lang="en-IN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88913" y="1152371"/>
            <a:ext cx="8677996" cy="5567083"/>
          </a:xfrm>
          <a:solidFill>
            <a:srgbClr val="002060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insertionSort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arr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): 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	for </a:t>
            </a:r>
            <a:r>
              <a:rPr lang="en-US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 in range(1, </a:t>
            </a:r>
            <a:r>
              <a:rPr lang="en-US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len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arr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)):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		key 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arr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]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			# 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Move elements of </a:t>
            </a:r>
            <a:r>
              <a:rPr lang="en-US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arr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[0..i-1], that are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        # greater than key, to one position ahead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        # of their current position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        j = i-1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        while j &gt;= 0 and key &lt; </a:t>
            </a:r>
            <a:r>
              <a:rPr lang="en-US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arr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[j] :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arr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[j + 1] = </a:t>
            </a:r>
            <a:r>
              <a:rPr lang="en-US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arr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[j]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                j -= 1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        </a:t>
            </a:r>
            <a:r>
              <a:rPr lang="en-US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arr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[j + 1] = key 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IN" sz="2400" b="1" dirty="0">
                <a:solidFill>
                  <a:srgbClr val="FFFF00"/>
                </a:solidFill>
              </a:rPr>
              <a:t/>
            </a:r>
            <a:br>
              <a:rPr lang="en-IN" sz="2400" b="1" dirty="0">
                <a:solidFill>
                  <a:srgbClr val="FFFF00"/>
                </a:solidFill>
              </a:rPr>
            </a:br>
            <a:endParaRPr lang="en-US" sz="2400" b="1" dirty="0" smtClean="0">
              <a:solidFill>
                <a:srgbClr val="FFFF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866909" y="1152372"/>
            <a:ext cx="3075709" cy="54146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8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lang="en-US" sz="28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334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Programs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98010"/>
            <a:ext cx="10756179" cy="419548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Easy to read and write</a:t>
            </a:r>
          </a:p>
          <a:p>
            <a:pPr lvl="1"/>
            <a:r>
              <a:rPr lang="en-US" sz="2400" dirty="0" smtClean="0"/>
              <a:t>Commenting the code</a:t>
            </a:r>
          </a:p>
          <a:p>
            <a:pPr lvl="1"/>
            <a:r>
              <a:rPr lang="en-US" sz="2400" dirty="0" smtClean="0"/>
              <a:t>…..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3243695"/>
            <a:ext cx="5810107" cy="2781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7053" y="1398010"/>
            <a:ext cx="3343275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881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Programs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98010"/>
            <a:ext cx="10756179" cy="419548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Easy to debug</a:t>
            </a:r>
          </a:p>
          <a:p>
            <a:pPr lvl="1"/>
            <a:r>
              <a:rPr lang="en-US" sz="2400" dirty="0" smtClean="0"/>
              <a:t>Divided into short functions</a:t>
            </a:r>
          </a:p>
          <a:p>
            <a:pPr lvl="1"/>
            <a:r>
              <a:rPr lang="en-US" sz="2400" dirty="0" smtClean="0"/>
              <a:t>…..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999" y="1470707"/>
            <a:ext cx="3343275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93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Programs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98010"/>
            <a:ext cx="10756179" cy="419548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Easy to modify</a:t>
            </a:r>
          </a:p>
          <a:p>
            <a:pPr lvl="1"/>
            <a:r>
              <a:rPr lang="en-US" sz="2400" dirty="0" smtClean="0"/>
              <a:t>Generalized functions, classes</a:t>
            </a:r>
          </a:p>
          <a:p>
            <a:pPr lvl="1"/>
            <a:r>
              <a:rPr lang="en-US" sz="2400" dirty="0" smtClean="0"/>
              <a:t>…..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4200" y="1556010"/>
            <a:ext cx="5516245" cy="433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1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Programs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98010"/>
            <a:ext cx="10756179" cy="419548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Correct and Efficient</a:t>
            </a:r>
          </a:p>
          <a:p>
            <a:pPr lvl="1"/>
            <a:r>
              <a:rPr lang="en-US" sz="2400" dirty="0" smtClean="0"/>
              <a:t>Correct: “Run in accordance with specifications”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 smtClean="0"/>
              <a:t>Efficient: usually </a:t>
            </a:r>
            <a:r>
              <a:rPr lang="en-US" sz="2400" b="1" dirty="0" smtClean="0"/>
              <a:t>Minimum Time, </a:t>
            </a:r>
            <a:r>
              <a:rPr lang="en-US" sz="2400" dirty="0" smtClean="0"/>
              <a:t>but other constraints such as memory use are also paramount.</a:t>
            </a:r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170595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Programs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98010"/>
            <a:ext cx="10756179" cy="419548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Better running times</a:t>
            </a:r>
          </a:p>
          <a:p>
            <a:pPr lvl="1"/>
            <a:r>
              <a:rPr lang="en-US" sz="2200" b="1" dirty="0" smtClean="0"/>
              <a:t>Generally most appropriate Data Structures and Algorithms</a:t>
            </a:r>
          </a:p>
          <a:p>
            <a:pPr lvl="2"/>
            <a:r>
              <a:rPr lang="en-US" sz="2000" b="1" dirty="0" smtClean="0"/>
              <a:t>‘hacking’ doesn’t help much</a:t>
            </a:r>
          </a:p>
          <a:p>
            <a:pPr lvl="1"/>
            <a:r>
              <a:rPr lang="en-US" sz="2200" dirty="0" smtClean="0"/>
              <a:t>Data is important</a:t>
            </a:r>
          </a:p>
        </p:txBody>
      </p:sp>
    </p:spTree>
    <p:extLst>
      <p:ext uri="{BB962C8B-B14F-4D97-AF65-F5344CB8AC3E}">
        <p14:creationId xmlns:p14="http://schemas.microsoft.com/office/powerpoint/2010/main" val="1453482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evaluate running times-Compound Interest Program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149" y="1853248"/>
            <a:ext cx="10756179" cy="4708100"/>
          </a:xfrm>
          <a:solidFill>
            <a:srgbClr val="002060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b="1" dirty="0" err="1">
                <a:solidFill>
                  <a:srgbClr val="FFFF00"/>
                </a:solidFill>
              </a:rPr>
              <a:t>def</a:t>
            </a:r>
            <a:r>
              <a:rPr lang="en-IN" sz="2400" b="1" dirty="0">
                <a:solidFill>
                  <a:srgbClr val="FFFF00"/>
                </a:solidFill>
              </a:rPr>
              <a:t> </a:t>
            </a:r>
            <a:r>
              <a:rPr lang="en-IN" sz="2400" b="1" dirty="0" err="1">
                <a:solidFill>
                  <a:srgbClr val="FFFF00"/>
                </a:solidFill>
              </a:rPr>
              <a:t>raiseToPower</a:t>
            </a:r>
            <a:r>
              <a:rPr lang="en-IN" sz="2400" b="1" dirty="0">
                <a:solidFill>
                  <a:srgbClr val="FFFF00"/>
                </a:solidFill>
              </a:rPr>
              <a:t>(</a:t>
            </a:r>
            <a:r>
              <a:rPr lang="en-IN" sz="2400" b="1" dirty="0" err="1">
                <a:solidFill>
                  <a:srgbClr val="FFFF00"/>
                </a:solidFill>
              </a:rPr>
              <a:t>n,k</a:t>
            </a:r>
            <a:r>
              <a:rPr lang="en-IN" sz="2400" b="1" dirty="0">
                <a:solidFill>
                  <a:srgbClr val="FFFF00"/>
                </a:solidFill>
              </a:rPr>
              <a:t>):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FFFF00"/>
                </a:solidFill>
              </a:rPr>
              <a:t>    if (k == 1):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FFFF00"/>
                </a:solidFill>
              </a:rPr>
              <a:t>        return n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FFFF00"/>
                </a:solidFill>
              </a:rPr>
              <a:t>    else: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FFFF00"/>
                </a:solidFill>
              </a:rPr>
              <a:t>        return </a:t>
            </a:r>
            <a:r>
              <a:rPr lang="en-IN" sz="2400" b="1" dirty="0" smtClean="0">
                <a:solidFill>
                  <a:srgbClr val="FFFF00"/>
                </a:solidFill>
              </a:rPr>
              <a:t>n * </a:t>
            </a:r>
            <a:r>
              <a:rPr lang="en-IN" sz="2400" b="1" dirty="0" err="1" smtClean="0">
                <a:solidFill>
                  <a:srgbClr val="FFFF00"/>
                </a:solidFill>
              </a:rPr>
              <a:t>raiseToPower</a:t>
            </a:r>
            <a:r>
              <a:rPr lang="en-IN" sz="2400" b="1" dirty="0" smtClean="0">
                <a:solidFill>
                  <a:srgbClr val="FFFF00"/>
                </a:solidFill>
              </a:rPr>
              <a:t>(n,k-1</a:t>
            </a:r>
            <a:r>
              <a:rPr lang="en-IN" sz="2400" b="1" dirty="0">
                <a:solidFill>
                  <a:srgbClr val="FFFF00"/>
                </a:solidFill>
              </a:rPr>
              <a:t>)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FFFF00"/>
                </a:solidFill>
              </a:rPr>
              <a:t/>
            </a:r>
            <a:br>
              <a:rPr lang="en-IN" sz="2400" b="1" dirty="0">
                <a:solidFill>
                  <a:srgbClr val="FFFF00"/>
                </a:solidFill>
              </a:rPr>
            </a:br>
            <a:r>
              <a:rPr lang="en-IN" sz="2400" b="1" dirty="0" err="1">
                <a:solidFill>
                  <a:srgbClr val="FFFF00"/>
                </a:solidFill>
              </a:rPr>
              <a:t>def</a:t>
            </a:r>
            <a:r>
              <a:rPr lang="en-IN" sz="2400" b="1" dirty="0">
                <a:solidFill>
                  <a:srgbClr val="FFFF00"/>
                </a:solidFill>
              </a:rPr>
              <a:t> </a:t>
            </a:r>
            <a:r>
              <a:rPr lang="en-IN" sz="2400" b="1" dirty="0" err="1">
                <a:solidFill>
                  <a:srgbClr val="FFFF00"/>
                </a:solidFill>
              </a:rPr>
              <a:t>compountInterest</a:t>
            </a:r>
            <a:r>
              <a:rPr lang="en-IN" sz="2400" b="1" dirty="0">
                <a:solidFill>
                  <a:srgbClr val="FFFF00"/>
                </a:solidFill>
              </a:rPr>
              <a:t>(p, r, t):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FFFF00"/>
                </a:solidFill>
              </a:rPr>
              <a:t>    return p * </a:t>
            </a:r>
            <a:r>
              <a:rPr lang="en-IN" sz="2400" b="1" dirty="0" err="1">
                <a:solidFill>
                  <a:srgbClr val="FFFF00"/>
                </a:solidFill>
              </a:rPr>
              <a:t>raiseToPower</a:t>
            </a:r>
            <a:r>
              <a:rPr lang="en-IN" sz="2400" b="1" dirty="0">
                <a:solidFill>
                  <a:srgbClr val="FFFF00"/>
                </a:solidFill>
              </a:rPr>
              <a:t>((1 + (r/100)), t)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FFFF00"/>
                </a:solidFill>
              </a:rPr>
              <a:t/>
            </a:r>
            <a:br>
              <a:rPr lang="en-IN" sz="2400" b="1" dirty="0">
                <a:solidFill>
                  <a:srgbClr val="FFFF00"/>
                </a:solidFill>
              </a:rPr>
            </a:br>
            <a:r>
              <a:rPr lang="en-IN" sz="2400" b="1" dirty="0">
                <a:solidFill>
                  <a:srgbClr val="FFFF00"/>
                </a:solidFill>
              </a:rPr>
              <a:t>print(</a:t>
            </a:r>
            <a:r>
              <a:rPr lang="en-IN" sz="2400" b="1" dirty="0" err="1">
                <a:solidFill>
                  <a:srgbClr val="FFFF00"/>
                </a:solidFill>
              </a:rPr>
              <a:t>compountInterest</a:t>
            </a:r>
            <a:r>
              <a:rPr lang="en-IN" sz="2400" b="1" dirty="0">
                <a:solidFill>
                  <a:srgbClr val="FFFF00"/>
                </a:solidFill>
              </a:rPr>
              <a:t>(10000, 8, 5))</a:t>
            </a:r>
          </a:p>
          <a:p>
            <a:pPr marL="0" indent="0">
              <a:buNone/>
            </a:pPr>
            <a:endParaRPr lang="en-US" sz="2400" b="1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7513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1708</TotalTime>
  <Words>488</Words>
  <Application>Microsoft Office PowerPoint</Application>
  <PresentationFormat>Widescreen</PresentationFormat>
  <Paragraphs>221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Century Gothic</vt:lpstr>
      <vt:lpstr>Consolas</vt:lpstr>
      <vt:lpstr>Wingdings 3</vt:lpstr>
      <vt:lpstr>Ion</vt:lpstr>
      <vt:lpstr>TILL NOW…</vt:lpstr>
      <vt:lpstr>How do we program efficiently?</vt:lpstr>
      <vt:lpstr>Good Programs</vt:lpstr>
      <vt:lpstr>Good Programs</vt:lpstr>
      <vt:lpstr>Good Programs</vt:lpstr>
      <vt:lpstr>Good Programs</vt:lpstr>
      <vt:lpstr>Good Programs</vt:lpstr>
      <vt:lpstr>Good Programs</vt:lpstr>
      <vt:lpstr>Let’s evaluate running times-Compound Interest Program</vt:lpstr>
      <vt:lpstr>Let’s evaluate running times-Compound Interest Program(math ops)</vt:lpstr>
      <vt:lpstr>Let’s evaluate running times-Compound Interest Program(math ops)</vt:lpstr>
      <vt:lpstr>Let’s evaluate running times-Compound Interest Program(math ops)</vt:lpstr>
      <vt:lpstr>Let’s evaluate running times-Compound Interest Program(math ops)</vt:lpstr>
      <vt:lpstr>Let’s evaluate running times- We want to study order of growth</vt:lpstr>
      <vt:lpstr>Let’s evaluate running times- BIG OH NOTATION</vt:lpstr>
      <vt:lpstr>Let’s evaluate running times- BIG OH NOTATION</vt:lpstr>
      <vt:lpstr>Let’s evaluate running times- BIG OH NOTATION - exercises</vt:lpstr>
      <vt:lpstr>Let’s evaluate running times- BIG OH NOTATION - exercises</vt:lpstr>
      <vt:lpstr>Let’s evaluate running times- BIG OH NOTATION - exercises</vt:lpstr>
      <vt:lpstr>Let’s evaluate running times- BIG OH NOTATION - Linear Search</vt:lpstr>
      <vt:lpstr>Let’s evaluate running times- BIG OH NOTATION - Linear Search</vt:lpstr>
      <vt:lpstr>Let’s evaluate running times- BIG OH NOTATION - Linear Search</vt:lpstr>
      <vt:lpstr>Let’s evaluate running times- BIG OH NOTATION - Linear Search</vt:lpstr>
      <vt:lpstr>Let’s evaluate running times- BIG OH NOTATION - Binary Search</vt:lpstr>
      <vt:lpstr>Let’s evaluate running times - BIG OH NOTATION - Binary Search</vt:lpstr>
      <vt:lpstr>Let’s evaluate running times - BIG OH NOTATION - Binary Search</vt:lpstr>
      <vt:lpstr>Let’s evaluate running times - BIG OH NOTATION - Binary Search</vt:lpstr>
      <vt:lpstr>Let’s evaluate running times- BIG OH NOTATION - exercises</vt:lpstr>
      <vt:lpstr>Let’s evaluate running times- BIG OH NOTATION - exercises</vt:lpstr>
      <vt:lpstr>Let’s evaluate running times- BIG OH NOTATION - exercises</vt:lpstr>
      <vt:lpstr>SORTING ALGORITHMS</vt:lpstr>
      <vt:lpstr>Sorting Problem</vt:lpstr>
      <vt:lpstr>Insertion Sort</vt:lpstr>
      <vt:lpstr>Insertion Sort</vt:lpstr>
      <vt:lpstr>Insertion Sort</vt:lpstr>
      <vt:lpstr>Insertion Sort</vt:lpstr>
    </vt:vector>
  </TitlesOfParts>
  <Company>RIL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Python? </dc:title>
  <dc:creator>Harsh2 Bansal</dc:creator>
  <cp:lastModifiedBy>Harsh2 Bansal</cp:lastModifiedBy>
  <cp:revision>73</cp:revision>
  <dcterms:created xsi:type="dcterms:W3CDTF">2020-03-12T06:07:18Z</dcterms:created>
  <dcterms:modified xsi:type="dcterms:W3CDTF">2020-04-30T12:48:07Z</dcterms:modified>
</cp:coreProperties>
</file>