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FBE8FC-A2D5-42F2-AF63-F50006FF269A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3681EB0-682D-41B5-9B80-A802A8A53BF8}">
      <dgm:prSet phldrT="[Text]"/>
      <dgm:spPr/>
      <dgm:t>
        <a:bodyPr/>
        <a:lstStyle/>
        <a:p>
          <a:r>
            <a:rPr lang="en-US" dirty="0" err="1"/>
            <a:t>Numpy</a:t>
          </a:r>
          <a:endParaRPr lang="en-US" dirty="0"/>
        </a:p>
      </dgm:t>
    </dgm:pt>
    <dgm:pt modelId="{9247482F-FEAE-45DE-98AB-EEBEC5E9295C}" type="parTrans" cxnId="{549B62D8-923B-45BB-8537-9369925F5792}">
      <dgm:prSet/>
      <dgm:spPr/>
      <dgm:t>
        <a:bodyPr/>
        <a:lstStyle/>
        <a:p>
          <a:endParaRPr lang="en-US"/>
        </a:p>
      </dgm:t>
    </dgm:pt>
    <dgm:pt modelId="{9B71FA8A-34C7-42F4-A172-EA059AA777E9}" type="sibTrans" cxnId="{549B62D8-923B-45BB-8537-9369925F5792}">
      <dgm:prSet/>
      <dgm:spPr/>
      <dgm:t>
        <a:bodyPr/>
        <a:lstStyle/>
        <a:p>
          <a:endParaRPr lang="en-US"/>
        </a:p>
      </dgm:t>
    </dgm:pt>
    <dgm:pt modelId="{7E34471E-6501-488E-A711-66ED7E988890}">
      <dgm:prSet phldrT="[Text]"/>
      <dgm:spPr/>
      <dgm:t>
        <a:bodyPr/>
        <a:lstStyle/>
        <a:p>
          <a:r>
            <a:rPr lang="en-US" dirty="0"/>
            <a:t>polynomial</a:t>
          </a:r>
        </a:p>
      </dgm:t>
    </dgm:pt>
    <dgm:pt modelId="{8E7C8563-9CF1-4302-AA36-DBF9E926463A}" type="parTrans" cxnId="{7ABB7365-8960-43A4-89E0-916C281B3A12}">
      <dgm:prSet/>
      <dgm:spPr/>
      <dgm:t>
        <a:bodyPr/>
        <a:lstStyle/>
        <a:p>
          <a:endParaRPr lang="en-US"/>
        </a:p>
      </dgm:t>
    </dgm:pt>
    <dgm:pt modelId="{29982941-55DE-4990-BF88-5A1A2B3ABAF5}" type="sibTrans" cxnId="{7ABB7365-8960-43A4-89E0-916C281B3A12}">
      <dgm:prSet/>
      <dgm:spPr/>
      <dgm:t>
        <a:bodyPr/>
        <a:lstStyle/>
        <a:p>
          <a:endParaRPr lang="en-US"/>
        </a:p>
      </dgm:t>
    </dgm:pt>
    <dgm:pt modelId="{D23E4155-9BF2-4998-AEC3-34015E645A2D}">
      <dgm:prSet phldrT="[Text]"/>
      <dgm:spPr/>
      <dgm:t>
        <a:bodyPr/>
        <a:lstStyle/>
        <a:p>
          <a:r>
            <a:rPr lang="en-US" dirty="0"/>
            <a:t>random</a:t>
          </a:r>
        </a:p>
      </dgm:t>
    </dgm:pt>
    <dgm:pt modelId="{0C5AA14A-DA05-4419-BC68-108412DFB55C}" type="parTrans" cxnId="{7AA1BDB4-1CCE-471B-91D1-8A38C1C6E0EF}">
      <dgm:prSet/>
      <dgm:spPr/>
      <dgm:t>
        <a:bodyPr/>
        <a:lstStyle/>
        <a:p>
          <a:endParaRPr lang="en-US"/>
        </a:p>
      </dgm:t>
    </dgm:pt>
    <dgm:pt modelId="{C17B3C48-297F-4005-92C3-70196246C40B}" type="sibTrans" cxnId="{7AA1BDB4-1CCE-471B-91D1-8A38C1C6E0EF}">
      <dgm:prSet/>
      <dgm:spPr/>
      <dgm:t>
        <a:bodyPr/>
        <a:lstStyle/>
        <a:p>
          <a:endParaRPr lang="en-US"/>
        </a:p>
      </dgm:t>
    </dgm:pt>
    <dgm:pt modelId="{C645330A-25FD-4043-8DAB-E241BD57D183}">
      <dgm:prSet phldrT="[Text]"/>
      <dgm:spPr/>
      <dgm:t>
        <a:bodyPr/>
        <a:lstStyle/>
        <a:p>
          <a:r>
            <a:rPr lang="en-US" dirty="0" err="1"/>
            <a:t>fft</a:t>
          </a:r>
          <a:endParaRPr lang="en-US" dirty="0"/>
        </a:p>
      </dgm:t>
    </dgm:pt>
    <dgm:pt modelId="{02AE512F-59C1-46A4-908A-4E3AD9108AD4}" type="parTrans" cxnId="{7BCAA3FB-64CA-4385-B9A6-5C7A9E3DAF35}">
      <dgm:prSet/>
      <dgm:spPr/>
      <dgm:t>
        <a:bodyPr/>
        <a:lstStyle/>
        <a:p>
          <a:endParaRPr lang="en-US"/>
        </a:p>
      </dgm:t>
    </dgm:pt>
    <dgm:pt modelId="{FB6785FC-45DE-44AB-B658-04281A26CD02}" type="sibTrans" cxnId="{7BCAA3FB-64CA-4385-B9A6-5C7A9E3DAF35}">
      <dgm:prSet/>
      <dgm:spPr/>
      <dgm:t>
        <a:bodyPr/>
        <a:lstStyle/>
        <a:p>
          <a:endParaRPr lang="en-US"/>
        </a:p>
      </dgm:t>
    </dgm:pt>
    <dgm:pt modelId="{999F135F-9694-4651-8753-938CCA6F9A98}" type="pres">
      <dgm:prSet presAssocID="{BBFBE8FC-A2D5-42F2-AF63-F50006FF269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DB28D0-CFE2-4304-B371-F3141BCEBB8B}" type="pres">
      <dgm:prSet presAssocID="{03681EB0-682D-41B5-9B80-A802A8A53BF8}" presName="root" presStyleCnt="0"/>
      <dgm:spPr/>
    </dgm:pt>
    <dgm:pt modelId="{5AF49E70-A23C-4ED9-872A-1F85FF81F3CE}" type="pres">
      <dgm:prSet presAssocID="{03681EB0-682D-41B5-9B80-A802A8A53BF8}" presName="rootComposite" presStyleCnt="0"/>
      <dgm:spPr/>
    </dgm:pt>
    <dgm:pt modelId="{650A50AF-E471-4D06-AC8F-48D9E342D7D5}" type="pres">
      <dgm:prSet presAssocID="{03681EB0-682D-41B5-9B80-A802A8A53BF8}" presName="rootText" presStyleLbl="node1" presStyleIdx="0" presStyleCnt="1"/>
      <dgm:spPr/>
    </dgm:pt>
    <dgm:pt modelId="{8F9664B5-F33C-4D66-A5EE-CF53E459D5EA}" type="pres">
      <dgm:prSet presAssocID="{03681EB0-682D-41B5-9B80-A802A8A53BF8}" presName="rootConnector" presStyleLbl="node1" presStyleIdx="0" presStyleCnt="1"/>
      <dgm:spPr/>
    </dgm:pt>
    <dgm:pt modelId="{C9BABB4E-9ECB-4B60-B5E2-5A13875F7816}" type="pres">
      <dgm:prSet presAssocID="{03681EB0-682D-41B5-9B80-A802A8A53BF8}" presName="childShape" presStyleCnt="0"/>
      <dgm:spPr/>
    </dgm:pt>
    <dgm:pt modelId="{EF663E6D-D071-495C-BACF-44299D0B36EB}" type="pres">
      <dgm:prSet presAssocID="{02AE512F-59C1-46A4-908A-4E3AD9108AD4}" presName="Name13" presStyleLbl="parChTrans1D2" presStyleIdx="0" presStyleCnt="3"/>
      <dgm:spPr/>
    </dgm:pt>
    <dgm:pt modelId="{8AE7D826-CBDA-4B42-9829-E39B19112C17}" type="pres">
      <dgm:prSet presAssocID="{C645330A-25FD-4043-8DAB-E241BD57D183}" presName="childText" presStyleLbl="bgAcc1" presStyleIdx="0" presStyleCnt="3">
        <dgm:presLayoutVars>
          <dgm:bulletEnabled val="1"/>
        </dgm:presLayoutVars>
      </dgm:prSet>
      <dgm:spPr/>
    </dgm:pt>
    <dgm:pt modelId="{F5F92BF9-8758-47AC-BBDB-A19A900C46BB}" type="pres">
      <dgm:prSet presAssocID="{8E7C8563-9CF1-4302-AA36-DBF9E926463A}" presName="Name13" presStyleLbl="parChTrans1D2" presStyleIdx="1" presStyleCnt="3"/>
      <dgm:spPr/>
    </dgm:pt>
    <dgm:pt modelId="{1A23613F-F6D0-4A84-BEBC-A6641678AC77}" type="pres">
      <dgm:prSet presAssocID="{7E34471E-6501-488E-A711-66ED7E988890}" presName="childText" presStyleLbl="bgAcc1" presStyleIdx="1" presStyleCnt="3">
        <dgm:presLayoutVars>
          <dgm:bulletEnabled val="1"/>
        </dgm:presLayoutVars>
      </dgm:prSet>
      <dgm:spPr/>
    </dgm:pt>
    <dgm:pt modelId="{67514302-37CD-41A1-8F8D-5996EE442A71}" type="pres">
      <dgm:prSet presAssocID="{0C5AA14A-DA05-4419-BC68-108412DFB55C}" presName="Name13" presStyleLbl="parChTrans1D2" presStyleIdx="2" presStyleCnt="3"/>
      <dgm:spPr/>
    </dgm:pt>
    <dgm:pt modelId="{9554957B-02BA-4130-8F1E-69D30B18532A}" type="pres">
      <dgm:prSet presAssocID="{D23E4155-9BF2-4998-AEC3-34015E645A2D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B1B9C928-E786-4EAC-BB95-01D72E29CFE1}" type="presOf" srcId="{03681EB0-682D-41B5-9B80-A802A8A53BF8}" destId="{8F9664B5-F33C-4D66-A5EE-CF53E459D5EA}" srcOrd="1" destOrd="0" presId="urn:microsoft.com/office/officeart/2005/8/layout/hierarchy3"/>
    <dgm:cxn modelId="{75205536-0BCB-4F0D-B951-264F7E985501}" type="presOf" srcId="{7E34471E-6501-488E-A711-66ED7E988890}" destId="{1A23613F-F6D0-4A84-BEBC-A6641678AC77}" srcOrd="0" destOrd="0" presId="urn:microsoft.com/office/officeart/2005/8/layout/hierarchy3"/>
    <dgm:cxn modelId="{03EC9562-6EBB-44C9-9942-407324454543}" type="presOf" srcId="{D23E4155-9BF2-4998-AEC3-34015E645A2D}" destId="{9554957B-02BA-4130-8F1E-69D30B18532A}" srcOrd="0" destOrd="0" presId="urn:microsoft.com/office/officeart/2005/8/layout/hierarchy3"/>
    <dgm:cxn modelId="{FA2E9943-43DD-4D2D-B291-D1D2BA685AFE}" type="presOf" srcId="{8E7C8563-9CF1-4302-AA36-DBF9E926463A}" destId="{F5F92BF9-8758-47AC-BBDB-A19A900C46BB}" srcOrd="0" destOrd="0" presId="urn:microsoft.com/office/officeart/2005/8/layout/hierarchy3"/>
    <dgm:cxn modelId="{7ABB7365-8960-43A4-89E0-916C281B3A12}" srcId="{03681EB0-682D-41B5-9B80-A802A8A53BF8}" destId="{7E34471E-6501-488E-A711-66ED7E988890}" srcOrd="1" destOrd="0" parTransId="{8E7C8563-9CF1-4302-AA36-DBF9E926463A}" sibTransId="{29982941-55DE-4990-BF88-5A1A2B3ABAF5}"/>
    <dgm:cxn modelId="{5976FB47-CAEF-412A-83B0-E498028EF407}" type="presOf" srcId="{03681EB0-682D-41B5-9B80-A802A8A53BF8}" destId="{650A50AF-E471-4D06-AC8F-48D9E342D7D5}" srcOrd="0" destOrd="0" presId="urn:microsoft.com/office/officeart/2005/8/layout/hierarchy3"/>
    <dgm:cxn modelId="{CA4CC774-A0D1-4EB9-99E3-ACCAD3668E03}" type="presOf" srcId="{C645330A-25FD-4043-8DAB-E241BD57D183}" destId="{8AE7D826-CBDA-4B42-9829-E39B19112C17}" srcOrd="0" destOrd="0" presId="urn:microsoft.com/office/officeart/2005/8/layout/hierarchy3"/>
    <dgm:cxn modelId="{3D59B893-F240-44BF-8DC3-370AEC6C7632}" type="presOf" srcId="{0C5AA14A-DA05-4419-BC68-108412DFB55C}" destId="{67514302-37CD-41A1-8F8D-5996EE442A71}" srcOrd="0" destOrd="0" presId="urn:microsoft.com/office/officeart/2005/8/layout/hierarchy3"/>
    <dgm:cxn modelId="{D360C5A8-18BB-4D17-9539-238F4F36AA5B}" type="presOf" srcId="{02AE512F-59C1-46A4-908A-4E3AD9108AD4}" destId="{EF663E6D-D071-495C-BACF-44299D0B36EB}" srcOrd="0" destOrd="0" presId="urn:microsoft.com/office/officeart/2005/8/layout/hierarchy3"/>
    <dgm:cxn modelId="{7AA1BDB4-1CCE-471B-91D1-8A38C1C6E0EF}" srcId="{03681EB0-682D-41B5-9B80-A802A8A53BF8}" destId="{D23E4155-9BF2-4998-AEC3-34015E645A2D}" srcOrd="2" destOrd="0" parTransId="{0C5AA14A-DA05-4419-BC68-108412DFB55C}" sibTransId="{C17B3C48-297F-4005-92C3-70196246C40B}"/>
    <dgm:cxn modelId="{D60E88B5-2382-452B-A27E-7958A4930A91}" type="presOf" srcId="{BBFBE8FC-A2D5-42F2-AF63-F50006FF269A}" destId="{999F135F-9694-4651-8753-938CCA6F9A98}" srcOrd="0" destOrd="0" presId="urn:microsoft.com/office/officeart/2005/8/layout/hierarchy3"/>
    <dgm:cxn modelId="{549B62D8-923B-45BB-8537-9369925F5792}" srcId="{BBFBE8FC-A2D5-42F2-AF63-F50006FF269A}" destId="{03681EB0-682D-41B5-9B80-A802A8A53BF8}" srcOrd="0" destOrd="0" parTransId="{9247482F-FEAE-45DE-98AB-EEBEC5E9295C}" sibTransId="{9B71FA8A-34C7-42F4-A172-EA059AA777E9}"/>
    <dgm:cxn modelId="{7BCAA3FB-64CA-4385-B9A6-5C7A9E3DAF35}" srcId="{03681EB0-682D-41B5-9B80-A802A8A53BF8}" destId="{C645330A-25FD-4043-8DAB-E241BD57D183}" srcOrd="0" destOrd="0" parTransId="{02AE512F-59C1-46A4-908A-4E3AD9108AD4}" sibTransId="{FB6785FC-45DE-44AB-B658-04281A26CD02}"/>
    <dgm:cxn modelId="{0C270A4E-B09E-45C8-84E6-97098F1E3ACD}" type="presParOf" srcId="{999F135F-9694-4651-8753-938CCA6F9A98}" destId="{F6DB28D0-CFE2-4304-B371-F3141BCEBB8B}" srcOrd="0" destOrd="0" presId="urn:microsoft.com/office/officeart/2005/8/layout/hierarchy3"/>
    <dgm:cxn modelId="{2185C62A-D770-488C-BB45-6A97F9BCA139}" type="presParOf" srcId="{F6DB28D0-CFE2-4304-B371-F3141BCEBB8B}" destId="{5AF49E70-A23C-4ED9-872A-1F85FF81F3CE}" srcOrd="0" destOrd="0" presId="urn:microsoft.com/office/officeart/2005/8/layout/hierarchy3"/>
    <dgm:cxn modelId="{0B7BB067-3C9C-4642-AA7A-2A6D47A49580}" type="presParOf" srcId="{5AF49E70-A23C-4ED9-872A-1F85FF81F3CE}" destId="{650A50AF-E471-4D06-AC8F-48D9E342D7D5}" srcOrd="0" destOrd="0" presId="urn:microsoft.com/office/officeart/2005/8/layout/hierarchy3"/>
    <dgm:cxn modelId="{56D11437-6A15-486A-8C83-4E0B7AFCD796}" type="presParOf" srcId="{5AF49E70-A23C-4ED9-872A-1F85FF81F3CE}" destId="{8F9664B5-F33C-4D66-A5EE-CF53E459D5EA}" srcOrd="1" destOrd="0" presId="urn:microsoft.com/office/officeart/2005/8/layout/hierarchy3"/>
    <dgm:cxn modelId="{F3D557B8-DA33-4421-A87B-EB580D60B94A}" type="presParOf" srcId="{F6DB28D0-CFE2-4304-B371-F3141BCEBB8B}" destId="{C9BABB4E-9ECB-4B60-B5E2-5A13875F7816}" srcOrd="1" destOrd="0" presId="urn:microsoft.com/office/officeart/2005/8/layout/hierarchy3"/>
    <dgm:cxn modelId="{2C7F8073-98C0-488D-8469-838E9CE05A9F}" type="presParOf" srcId="{C9BABB4E-9ECB-4B60-B5E2-5A13875F7816}" destId="{EF663E6D-D071-495C-BACF-44299D0B36EB}" srcOrd="0" destOrd="0" presId="urn:microsoft.com/office/officeart/2005/8/layout/hierarchy3"/>
    <dgm:cxn modelId="{A292B0A9-1B81-444E-8BC3-DEB6C7A87709}" type="presParOf" srcId="{C9BABB4E-9ECB-4B60-B5E2-5A13875F7816}" destId="{8AE7D826-CBDA-4B42-9829-E39B19112C17}" srcOrd="1" destOrd="0" presId="urn:microsoft.com/office/officeart/2005/8/layout/hierarchy3"/>
    <dgm:cxn modelId="{A274118D-68CF-4C94-96BA-C7326F6985DB}" type="presParOf" srcId="{C9BABB4E-9ECB-4B60-B5E2-5A13875F7816}" destId="{F5F92BF9-8758-47AC-BBDB-A19A900C46BB}" srcOrd="2" destOrd="0" presId="urn:microsoft.com/office/officeart/2005/8/layout/hierarchy3"/>
    <dgm:cxn modelId="{051B34EC-DF17-45EE-9A89-E29BBA9ADD46}" type="presParOf" srcId="{C9BABB4E-9ECB-4B60-B5E2-5A13875F7816}" destId="{1A23613F-F6D0-4A84-BEBC-A6641678AC77}" srcOrd="3" destOrd="0" presId="urn:microsoft.com/office/officeart/2005/8/layout/hierarchy3"/>
    <dgm:cxn modelId="{7E4AFFAB-6C94-4454-ACE3-6EF87E3BAFAA}" type="presParOf" srcId="{C9BABB4E-9ECB-4B60-B5E2-5A13875F7816}" destId="{67514302-37CD-41A1-8F8D-5996EE442A71}" srcOrd="4" destOrd="0" presId="urn:microsoft.com/office/officeart/2005/8/layout/hierarchy3"/>
    <dgm:cxn modelId="{A82D9620-F6F7-419D-BBC1-48036597D3C9}" type="presParOf" srcId="{C9BABB4E-9ECB-4B60-B5E2-5A13875F7816}" destId="{9554957B-02BA-4130-8F1E-69D30B18532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A50AF-E471-4D06-AC8F-48D9E342D7D5}">
      <dsp:nvSpPr>
        <dsp:cNvPr id="0" name=""/>
        <dsp:cNvSpPr/>
      </dsp:nvSpPr>
      <dsp:spPr>
        <a:xfrm>
          <a:off x="861749" y="1035"/>
          <a:ext cx="1657463" cy="8287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Numpy</a:t>
          </a:r>
          <a:endParaRPr lang="en-US" sz="3300" kern="1200" dirty="0"/>
        </a:p>
      </dsp:txBody>
      <dsp:txXfrm>
        <a:off x="886022" y="25308"/>
        <a:ext cx="1608917" cy="780185"/>
      </dsp:txXfrm>
    </dsp:sp>
    <dsp:sp modelId="{EF663E6D-D071-495C-BACF-44299D0B36EB}">
      <dsp:nvSpPr>
        <dsp:cNvPr id="0" name=""/>
        <dsp:cNvSpPr/>
      </dsp:nvSpPr>
      <dsp:spPr>
        <a:xfrm>
          <a:off x="1027495" y="829767"/>
          <a:ext cx="165746" cy="621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48"/>
              </a:lnTo>
              <a:lnTo>
                <a:pt x="165746" y="621548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7D826-CBDA-4B42-9829-E39B19112C17}">
      <dsp:nvSpPr>
        <dsp:cNvPr id="0" name=""/>
        <dsp:cNvSpPr/>
      </dsp:nvSpPr>
      <dsp:spPr>
        <a:xfrm>
          <a:off x="1193241" y="1036950"/>
          <a:ext cx="1325971" cy="828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fft</a:t>
          </a:r>
          <a:endParaRPr lang="en-US" sz="1700" kern="1200" dirty="0"/>
        </a:p>
      </dsp:txBody>
      <dsp:txXfrm>
        <a:off x="1217514" y="1061223"/>
        <a:ext cx="1277425" cy="780185"/>
      </dsp:txXfrm>
    </dsp:sp>
    <dsp:sp modelId="{F5F92BF9-8758-47AC-BBDB-A19A900C46BB}">
      <dsp:nvSpPr>
        <dsp:cNvPr id="0" name=""/>
        <dsp:cNvSpPr/>
      </dsp:nvSpPr>
      <dsp:spPr>
        <a:xfrm>
          <a:off x="1027495" y="829767"/>
          <a:ext cx="165746" cy="1657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463"/>
              </a:lnTo>
              <a:lnTo>
                <a:pt x="165746" y="1657463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3613F-F6D0-4A84-BEBC-A6641678AC77}">
      <dsp:nvSpPr>
        <dsp:cNvPr id="0" name=""/>
        <dsp:cNvSpPr/>
      </dsp:nvSpPr>
      <dsp:spPr>
        <a:xfrm>
          <a:off x="1193241" y="2072864"/>
          <a:ext cx="1325971" cy="828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796177"/>
              <a:satOff val="-6986"/>
              <a:lumOff val="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polynomial</a:t>
          </a:r>
        </a:p>
      </dsp:txBody>
      <dsp:txXfrm>
        <a:off x="1217514" y="2097137"/>
        <a:ext cx="1277425" cy="780185"/>
      </dsp:txXfrm>
    </dsp:sp>
    <dsp:sp modelId="{67514302-37CD-41A1-8F8D-5996EE442A71}">
      <dsp:nvSpPr>
        <dsp:cNvPr id="0" name=""/>
        <dsp:cNvSpPr/>
      </dsp:nvSpPr>
      <dsp:spPr>
        <a:xfrm>
          <a:off x="1027495" y="829767"/>
          <a:ext cx="165746" cy="2693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3378"/>
              </a:lnTo>
              <a:lnTo>
                <a:pt x="165746" y="2693378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4957B-02BA-4130-8F1E-69D30B18532A}">
      <dsp:nvSpPr>
        <dsp:cNvPr id="0" name=""/>
        <dsp:cNvSpPr/>
      </dsp:nvSpPr>
      <dsp:spPr>
        <a:xfrm>
          <a:off x="1193241" y="3108779"/>
          <a:ext cx="1325971" cy="828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1592355"/>
              <a:satOff val="-13973"/>
              <a:lumOff val="10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random</a:t>
          </a:r>
        </a:p>
      </dsp:txBody>
      <dsp:txXfrm>
        <a:off x="1217514" y="3133052"/>
        <a:ext cx="1277425" cy="780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36B6D-5917-4BA1-A18E-88E5FED70229}" type="datetimeFigureOut">
              <a:rPr lang="en-US" smtClean="0"/>
              <a:t>18-Apr-20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58748-A655-4C8C-981F-751B53ADD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4D72-0D28-4BC6-BBD0-36A02C79AA7C}" type="datetime1">
              <a:rPr lang="en-US" smtClean="0"/>
              <a:t>18-Apr-20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STW 2020 Lecture 8.1 - Numpy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82EF-D50B-4383-A42D-F94D51DAF474}" type="datetime1">
              <a:rPr lang="en-US" smtClean="0"/>
              <a:t>18-Apr-20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STW 2020 Lecture 8.1 - Numpy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31A6-F4B2-4646-AE49-FC11F2405776}" type="datetime1">
              <a:rPr lang="en-US" smtClean="0"/>
              <a:t>18-Apr-20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STW 2020 Lecture 8.1 - Numpy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197D-DB1C-46BC-8CC5-00BF577AD9A2}" type="datetime1">
              <a:rPr lang="en-US" smtClean="0"/>
              <a:t>18-Apr-20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STW 2020 Lecture 8.1 - Numpy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DA24-DEA3-4865-9F41-82CB94C50D04}" type="datetime1">
              <a:rPr lang="en-US" smtClean="0"/>
              <a:t>18-Apr-20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STW 2020 Lecture 8.1 - Numpy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F9AD-8973-43CA-BEAB-F836B74B53CA}" type="datetime1">
              <a:rPr lang="en-US" smtClean="0"/>
              <a:t>18-Apr-20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STW 2020 Lecture 8.1 - Numpy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A03A-D49A-4ED7-9097-0D0A30828A6E}" type="datetime1">
              <a:rPr lang="en-US" smtClean="0"/>
              <a:t>18-Apr-20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STW 2020 Lecture 8.1 - Numpy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75B5-8E69-46FE-83F1-7E989B62E59E}" type="datetime1">
              <a:rPr lang="en-US" smtClean="0"/>
              <a:t>18-Apr-20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STW 2020 Lecture 8.1 - Numpy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0A1C-C65A-40E6-81E7-1FE905A8875A}" type="datetime1">
              <a:rPr lang="en-US" smtClean="0"/>
              <a:t>18-Apr-20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STW 2020 Lecture 8.1 - Numpy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C26B90F0-A5D6-4509-B7EE-D35DC0933CC9}" type="datetime1">
              <a:rPr lang="en-US" smtClean="0"/>
              <a:pPr/>
              <a:t>18-Apr-20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fr-FR" dirty="0"/>
              <a:t>STW 2020 Lecture 8.1 - </a:t>
            </a:r>
            <a:r>
              <a:rPr lang="fr-FR" dirty="0" err="1"/>
              <a:t>Numpy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E5FF-4C7C-477D-9051-FF32EFDC27BF}" type="datetime1">
              <a:rPr lang="en-US" smtClean="0"/>
              <a:t>18-Apr-20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STW 2020 Lecture 8.1 - Numpy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63EE-2DF4-48B9-9A80-DD3E941D1734}" type="datetime1">
              <a:rPr lang="en-US" smtClean="0"/>
              <a:t>18-Apr-20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STW 2020 Lecture 8.1 - Numpy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5639-22D7-487D-A820-F6353B00AA9F}" type="datetime1">
              <a:rPr lang="en-US" smtClean="0"/>
              <a:t>18-Apr-20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STW 2020 Lecture 8.1 - Numpy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C62F-CE03-4812-85E2-AB831A1F0364}" type="datetime1">
              <a:rPr lang="en-US" smtClean="0"/>
              <a:t>18-Apr-20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STW 2020 Lecture 8.1 - Numpy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01E7-EFA5-411D-A615-54989F39B26D}" type="datetime1">
              <a:rPr lang="en-US" smtClean="0"/>
              <a:t>18-Apr-20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STW 2020 Lecture 8.1 - 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9DE5-FB18-4970-A9E3-A0D5FAF9C452}" type="datetime1">
              <a:rPr lang="en-US" smtClean="0"/>
              <a:t>18-Apr-20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STW 2020 Lecture 8.1 - Numpy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2A89A9D-8697-4953-8C85-D30CC8B01C58}" type="datetime1">
              <a:rPr lang="en-US" smtClean="0"/>
              <a:t>18-Apr-20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fr-FR"/>
              <a:t>STW 2020 Lecture 8.1 - Numpy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B517729-AEA2-4869-AC5B-A8271B293669}" type="datetime1">
              <a:rPr lang="en-US" smtClean="0"/>
              <a:t>18-Apr-20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fr-FR"/>
              <a:t>STW 2020 Lecture 8.1 - Numpy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BE3E-3748-46F2-ABED-DFC68B069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5D979-2FD4-4C6E-95DC-D90ACB8A4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8.1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CA26F-B7A6-4F31-89F1-45C8DF72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STW 2020 Lecture 8.1 - Numpy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88231-FEDF-40C6-949D-8D8B0F3B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64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142C-0814-4676-94C1-2F48D925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B5DB5-A72F-43FD-860F-0851399A8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Most operations are performed elementwise</a:t>
            </a:r>
          </a:p>
          <a:p>
            <a:r>
              <a:rPr lang="en-US" sz="2400" dirty="0"/>
              <a:t>Multiplication</a:t>
            </a:r>
          </a:p>
          <a:p>
            <a:pPr lvl="1"/>
            <a:r>
              <a:rPr lang="en-US" sz="2000" dirty="0"/>
              <a:t>Elementwise</a:t>
            </a:r>
          </a:p>
          <a:p>
            <a:pPr lvl="1"/>
            <a:r>
              <a:rPr lang="en-US" sz="2000" dirty="0"/>
              <a:t>Matrix</a:t>
            </a:r>
          </a:p>
          <a:p>
            <a:pPr lvl="1"/>
            <a:r>
              <a:rPr lang="en-US" sz="2000" dirty="0"/>
              <a:t>dot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13E8A-752A-43CD-93C8-ADA75EF62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STW 2020 Lecture 8.1 - Numpy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20259-4E30-44E8-9BDD-1F6554E1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5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2E19-771D-4C12-9BAF-913A6A08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775F8-CBC1-4F71-B47C-A1E00ACCA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</a:rPr>
              <a:t>powerful mechanism that allows </a:t>
            </a:r>
            <a:r>
              <a:rPr lang="en-US" sz="2400" dirty="0" err="1">
                <a:effectLst/>
              </a:rPr>
              <a:t>numpy</a:t>
            </a:r>
            <a:r>
              <a:rPr lang="en-US" sz="2400" dirty="0">
                <a:effectLst/>
              </a:rPr>
              <a:t> to work with arrays of different shapes when performing arithmetic operations.</a:t>
            </a:r>
          </a:p>
          <a:p>
            <a:r>
              <a:rPr lang="en-US" sz="2400" dirty="0"/>
              <a:t>Gives a multifold speedup to computation</a:t>
            </a:r>
          </a:p>
          <a:p>
            <a:r>
              <a:rPr lang="en-US" sz="2400" dirty="0"/>
              <a:t>drastically reduces the amount of code required</a:t>
            </a:r>
          </a:p>
          <a:p>
            <a:r>
              <a:rPr lang="en-US" sz="2400" dirty="0"/>
              <a:t>Can make debugging difficult at times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63B86-CACE-401A-90C5-4DFFF285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STW 2020 Lecture 8.1 - Numpy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0A2D8-E605-473B-A9B7-399C2A9B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37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C80B-F916-4E9A-A471-96613812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9039A-BCED-4C86-BF18-08F52FDD2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 – rank 0 – scalar</a:t>
            </a:r>
          </a:p>
          <a:p>
            <a:r>
              <a:rPr lang="en-US" dirty="0"/>
              <a:t>Tensor – rank 1 – vector</a:t>
            </a:r>
          </a:p>
          <a:p>
            <a:r>
              <a:rPr lang="en-US" dirty="0"/>
              <a:t>Tensor – rank 2 – matrix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42D59-82CA-4735-BCBE-33CC4A69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STW 2020 Lecture 8.1 - Numpy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2B3B2-417F-4167-A60A-4BD23FF3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6FE619-E71F-4624-8FA7-45FE983FD055}"/>
              </a:ext>
            </a:extLst>
          </p:cNvPr>
          <p:cNvSpPr/>
          <p:nvPr/>
        </p:nvSpPr>
        <p:spPr>
          <a:xfrm>
            <a:off x="4943061" y="3429000"/>
            <a:ext cx="198782" cy="188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1C9B87-DEFD-43AE-B008-0193B4A465FF}"/>
              </a:ext>
            </a:extLst>
          </p:cNvPr>
          <p:cNvSpPr/>
          <p:nvPr/>
        </p:nvSpPr>
        <p:spPr>
          <a:xfrm>
            <a:off x="4913312" y="3915673"/>
            <a:ext cx="198782" cy="188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6E1994-FBA6-4EEF-AC5D-E49DAD0CB8C6}"/>
              </a:ext>
            </a:extLst>
          </p:cNvPr>
          <p:cNvSpPr/>
          <p:nvPr/>
        </p:nvSpPr>
        <p:spPr>
          <a:xfrm>
            <a:off x="5141843" y="3915673"/>
            <a:ext cx="198782" cy="188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9675B4-0273-4614-A8DD-C9F6F7E2B32E}"/>
              </a:ext>
            </a:extLst>
          </p:cNvPr>
          <p:cNvSpPr/>
          <p:nvPr/>
        </p:nvSpPr>
        <p:spPr>
          <a:xfrm>
            <a:off x="5363747" y="3915673"/>
            <a:ext cx="198782" cy="188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A3A7C2-D10C-4598-BA38-EA1E69D79F95}"/>
              </a:ext>
            </a:extLst>
          </p:cNvPr>
          <p:cNvSpPr/>
          <p:nvPr/>
        </p:nvSpPr>
        <p:spPr>
          <a:xfrm>
            <a:off x="4903304" y="4366763"/>
            <a:ext cx="198782" cy="188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A83CDA-28C4-4FD9-AFBC-151F50801E1A}"/>
              </a:ext>
            </a:extLst>
          </p:cNvPr>
          <p:cNvSpPr/>
          <p:nvPr/>
        </p:nvSpPr>
        <p:spPr>
          <a:xfrm>
            <a:off x="5131835" y="4366763"/>
            <a:ext cx="198782" cy="188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9F5E7-511E-43E7-BB7C-60DD758771BE}"/>
              </a:ext>
            </a:extLst>
          </p:cNvPr>
          <p:cNvSpPr/>
          <p:nvPr/>
        </p:nvSpPr>
        <p:spPr>
          <a:xfrm>
            <a:off x="5353739" y="4366763"/>
            <a:ext cx="198782" cy="188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D329E4-07F6-4A65-A7E9-56B85DD844A2}"/>
              </a:ext>
            </a:extLst>
          </p:cNvPr>
          <p:cNvSpPr/>
          <p:nvPr/>
        </p:nvSpPr>
        <p:spPr>
          <a:xfrm>
            <a:off x="4913312" y="4627891"/>
            <a:ext cx="198782" cy="188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C5B787-D760-494D-9A59-A68074BF0B3A}"/>
              </a:ext>
            </a:extLst>
          </p:cNvPr>
          <p:cNvSpPr/>
          <p:nvPr/>
        </p:nvSpPr>
        <p:spPr>
          <a:xfrm>
            <a:off x="5141843" y="4627891"/>
            <a:ext cx="198782" cy="188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D4BEFB-25F9-492D-A986-5AD3B7EEE666}"/>
              </a:ext>
            </a:extLst>
          </p:cNvPr>
          <p:cNvSpPr/>
          <p:nvPr/>
        </p:nvSpPr>
        <p:spPr>
          <a:xfrm>
            <a:off x="5363747" y="4627891"/>
            <a:ext cx="198782" cy="188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9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4427-A167-4ED9-A06F-314A6F24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and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A20EE-4B3B-4069-B6B9-D0676FD56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5935248" cy="3124201"/>
          </a:xfrm>
        </p:spPr>
        <p:txBody>
          <a:bodyPr>
            <a:normAutofit/>
          </a:bodyPr>
          <a:lstStyle/>
          <a:p>
            <a:r>
              <a:rPr lang="en-US" sz="2400" dirty="0"/>
              <a:t>A module is a piece of software that has a specific functionality</a:t>
            </a:r>
          </a:p>
          <a:p>
            <a:r>
              <a:rPr lang="en-US" sz="2400" dirty="0"/>
              <a:t>Packages are ways of structuring  multiple modules/ other packages into a well organized hierarchy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06624-A760-479D-9820-FB325EA5E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347" y="2455129"/>
            <a:ext cx="4657611" cy="133957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46244-4E68-42EF-B071-40FFB745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STW 2020 Lecture 8.1 - Numpy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0A02D-410D-40E0-886E-8F1A1676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9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1E5EC-3798-48F3-A721-F4268EFA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6013"/>
            <a:ext cx="9905998" cy="1905000"/>
          </a:xfrm>
        </p:spPr>
        <p:txBody>
          <a:bodyPr/>
          <a:lstStyle/>
          <a:p>
            <a:r>
              <a:rPr lang="en-US" dirty="0"/>
              <a:t>Packages and modules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3730AFE-A198-4F6A-B881-89DE116F2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733450"/>
              </p:ext>
            </p:extLst>
          </p:nvPr>
        </p:nvGraphicFramePr>
        <p:xfrm>
          <a:off x="821635" y="1852653"/>
          <a:ext cx="3380962" cy="3938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s://media.geeksforgeeks.org/wp-content/uploads/Python-Packages.jpg">
            <a:extLst>
              <a:ext uri="{FF2B5EF4-FFF2-40B4-BE49-F238E27FC236}">
                <a16:creationId xmlns:a16="http://schemas.microsoft.com/office/drawing/2014/main" id="{B82921FA-60D4-435C-A1A9-82D031F4CA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14"/>
          <a:stretch/>
        </p:blipFill>
        <p:spPr bwMode="auto">
          <a:xfrm>
            <a:off x="4202597" y="1852653"/>
            <a:ext cx="7622172" cy="393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8CB27-C06B-49E9-9B8F-F84D779E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STW 2020 Lecture 8.1 - Numpy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9BF60-3FC7-42CF-A80D-C08E61AF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5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3236-5CC4-480F-8331-2D8D653E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– A fundamental package for scientific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98961-FD73-4256-A0EF-5C86AC95B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</a:rPr>
              <a:t>a powerful </a:t>
            </a:r>
            <a:r>
              <a:rPr lang="en-US" sz="2400" dirty="0">
                <a:solidFill>
                  <a:schemeClr val="accent5"/>
                </a:solidFill>
                <a:effectLst/>
              </a:rPr>
              <a:t>N-dimensional array </a:t>
            </a:r>
            <a:r>
              <a:rPr lang="en-US" sz="2400" dirty="0">
                <a:effectLst/>
              </a:rPr>
              <a:t>object</a:t>
            </a:r>
          </a:p>
          <a:p>
            <a:r>
              <a:rPr lang="en-US" sz="2400" dirty="0">
                <a:effectLst/>
              </a:rPr>
              <a:t>sophisticated (</a:t>
            </a:r>
            <a:r>
              <a:rPr lang="en-US" sz="2400" dirty="0">
                <a:solidFill>
                  <a:schemeClr val="accent5"/>
                </a:solidFill>
                <a:effectLst/>
              </a:rPr>
              <a:t>broadcasting</a:t>
            </a:r>
            <a:r>
              <a:rPr lang="en-US" sz="2400" dirty="0">
                <a:effectLst/>
              </a:rPr>
              <a:t>) functions</a:t>
            </a:r>
          </a:p>
          <a:p>
            <a:r>
              <a:rPr lang="en-US" sz="2400" dirty="0">
                <a:effectLst/>
              </a:rPr>
              <a:t>tools for </a:t>
            </a:r>
            <a:r>
              <a:rPr lang="en-US" sz="2400" dirty="0">
                <a:solidFill>
                  <a:schemeClr val="accent5"/>
                </a:solidFill>
                <a:effectLst/>
              </a:rPr>
              <a:t>integrating</a:t>
            </a:r>
            <a:r>
              <a:rPr lang="en-US" sz="2400" dirty="0">
                <a:effectLst/>
              </a:rPr>
              <a:t> C/C++ and Fortran code</a:t>
            </a:r>
          </a:p>
          <a:p>
            <a:r>
              <a:rPr lang="en-US" sz="2400" dirty="0">
                <a:effectLst/>
              </a:rPr>
              <a:t>useful </a:t>
            </a:r>
            <a:r>
              <a:rPr lang="en-US" sz="2400" dirty="0">
                <a:solidFill>
                  <a:schemeClr val="accent3"/>
                </a:solidFill>
                <a:effectLst/>
              </a:rPr>
              <a:t>linear algebra</a:t>
            </a:r>
            <a:r>
              <a:rPr lang="en-US" sz="2400" dirty="0">
                <a:effectLst/>
              </a:rPr>
              <a:t>, </a:t>
            </a:r>
            <a:r>
              <a:rPr lang="en-US" sz="2400" dirty="0">
                <a:solidFill>
                  <a:schemeClr val="accent3"/>
                </a:solidFill>
                <a:effectLst/>
              </a:rPr>
              <a:t>Fourier transform</a:t>
            </a:r>
            <a:r>
              <a:rPr lang="en-US" sz="2400" dirty="0">
                <a:effectLst/>
              </a:rPr>
              <a:t>, and </a:t>
            </a:r>
            <a:r>
              <a:rPr lang="en-US" sz="2400" dirty="0">
                <a:solidFill>
                  <a:schemeClr val="accent3"/>
                </a:solidFill>
                <a:effectLst/>
              </a:rPr>
              <a:t>random number capabilities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05C9B-EA5D-43A9-AD87-470A59E3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STW 2020 Lecture 8.1 - Numpy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D554B-D19E-42E5-8F4D-9F273257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3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602C-3517-4A2C-A9D8-34A0CB2A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numpy.ndarray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7CFD-CCE4-4DB1-BC85-1C5C9C644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01079"/>
            <a:ext cx="9905998" cy="3790122"/>
          </a:xfrm>
        </p:spPr>
        <p:txBody>
          <a:bodyPr>
            <a:normAutofit/>
          </a:bodyPr>
          <a:lstStyle/>
          <a:p>
            <a:r>
              <a:rPr lang="en-US" sz="2400" dirty="0"/>
              <a:t>Attributes (Memory layout)</a:t>
            </a:r>
          </a:p>
          <a:p>
            <a:pPr lvl="1"/>
            <a:r>
              <a:rPr lang="en-US" sz="2200" dirty="0"/>
              <a:t>Shape – tuple of integers which gives the shape of the array</a:t>
            </a:r>
          </a:p>
          <a:p>
            <a:pPr lvl="1"/>
            <a:r>
              <a:rPr lang="en-US" sz="2200" dirty="0" err="1"/>
              <a:t>Ndims</a:t>
            </a:r>
            <a:r>
              <a:rPr lang="en-US" sz="2200" dirty="0"/>
              <a:t> – number of array dimensions</a:t>
            </a:r>
          </a:p>
          <a:p>
            <a:pPr lvl="1"/>
            <a:r>
              <a:rPr lang="en-US" sz="2200" dirty="0" err="1"/>
              <a:t>Itemsize</a:t>
            </a:r>
            <a:r>
              <a:rPr lang="en-US" sz="2200" dirty="0"/>
              <a:t> – length of one array element in bytes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416E6-F038-437D-92C3-CF0C2FD2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STW 2020 Lecture 8.1 - Numpy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A606-648D-4DE2-80E1-347EE781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8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602C-3517-4A2C-A9D8-34A0CB2A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numpy.ndarray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7CFD-CCE4-4DB1-BC85-1C5C9C644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01079"/>
            <a:ext cx="9905998" cy="3790122"/>
          </a:xfrm>
        </p:spPr>
        <p:txBody>
          <a:bodyPr>
            <a:normAutofit/>
          </a:bodyPr>
          <a:lstStyle/>
          <a:p>
            <a:r>
              <a:rPr lang="en-US" sz="2400" dirty="0"/>
              <a:t>Other attributes (Not exhaustive)</a:t>
            </a:r>
          </a:p>
          <a:p>
            <a:pPr lvl="1"/>
            <a:r>
              <a:rPr lang="en-US" sz="2200" dirty="0"/>
              <a:t>T – the transposed array</a:t>
            </a:r>
          </a:p>
          <a:p>
            <a:pPr lvl="1"/>
            <a:r>
              <a:rPr lang="en-US" sz="2200" dirty="0"/>
              <a:t>Real – the real part of the array</a:t>
            </a:r>
          </a:p>
          <a:p>
            <a:pPr lvl="1"/>
            <a:r>
              <a:rPr lang="en-US" sz="2200" dirty="0" err="1"/>
              <a:t>Imag</a:t>
            </a:r>
            <a:r>
              <a:rPr lang="en-US" sz="2200" dirty="0"/>
              <a:t> – the imaginary part of the array</a:t>
            </a:r>
          </a:p>
          <a:p>
            <a:pPr lvl="1"/>
            <a:r>
              <a:rPr lang="en-US" sz="2200" dirty="0"/>
              <a:t>Flat – 1-D iterator over the array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416E6-F038-437D-92C3-CF0C2FD2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STW 2020 Lecture 8.1 - Numpy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A606-648D-4DE2-80E1-347EE781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6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9E31-3275-4E8F-98F5-30E26060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</a:t>
            </a:r>
            <a:r>
              <a:rPr lang="en-US" dirty="0" err="1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2AA5B-7998-4089-853C-FE125C558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241" y="2666999"/>
            <a:ext cx="10154342" cy="3124201"/>
          </a:xfrm>
        </p:spPr>
        <p:txBody>
          <a:bodyPr/>
          <a:lstStyle/>
          <a:p>
            <a:r>
              <a:rPr lang="en-US" dirty="0"/>
              <a:t>Zeros – </a:t>
            </a:r>
            <a:r>
              <a:rPr lang="en-US" dirty="0" err="1"/>
              <a:t>ndarray</a:t>
            </a:r>
            <a:r>
              <a:rPr lang="en-US" dirty="0"/>
              <a:t> of zeros with dimensions determined by the tuple given as parameter</a:t>
            </a:r>
          </a:p>
          <a:p>
            <a:r>
              <a:rPr lang="en-US" dirty="0"/>
              <a:t>Ones - </a:t>
            </a:r>
            <a:r>
              <a:rPr lang="en-US" dirty="0" err="1"/>
              <a:t>ndarray</a:t>
            </a:r>
            <a:r>
              <a:rPr lang="en-US" dirty="0"/>
              <a:t> of ones with dimensions determined by the tuple given as parameter</a:t>
            </a:r>
          </a:p>
          <a:p>
            <a:r>
              <a:rPr lang="en-US" dirty="0"/>
              <a:t>Full – creates a constant array (some constant instead of 1)</a:t>
            </a:r>
          </a:p>
          <a:p>
            <a:r>
              <a:rPr lang="en-US" dirty="0"/>
              <a:t>Eye – 2 – dimensional identity matrix</a:t>
            </a:r>
          </a:p>
          <a:p>
            <a:r>
              <a:rPr lang="en-US" dirty="0" err="1"/>
              <a:t>Random.random</a:t>
            </a:r>
            <a:r>
              <a:rPr lang="en-US" dirty="0"/>
              <a:t> – array filled with random values (refer to documentation for more information of properties of random values)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B7771-15E5-42CD-846E-A79D8683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STW 2020 Lecture 8.1 - Numpy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6B35-4EC7-4CF9-990C-331DB06D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3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6349-C12C-476B-ABB0-A1E4C43B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1E71F-4BC4-448B-8D64-C415286E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Supports all list operations like slicing, </a:t>
            </a:r>
            <a:r>
              <a:rPr lang="en-US" sz="2400" dirty="0" err="1"/>
              <a:t>etc</a:t>
            </a:r>
            <a:endParaRPr lang="en-US" sz="2400" dirty="0"/>
          </a:p>
          <a:p>
            <a:pPr lvl="1"/>
            <a:r>
              <a:rPr lang="en-US" sz="2200" dirty="0"/>
              <a:t>Copy by reference</a:t>
            </a:r>
          </a:p>
          <a:p>
            <a:r>
              <a:rPr lang="en-US" sz="2400" dirty="0"/>
              <a:t>1D </a:t>
            </a:r>
            <a:r>
              <a:rPr lang="en-US" sz="2400" dirty="0" err="1"/>
              <a:t>numpy</a:t>
            </a:r>
            <a:r>
              <a:rPr lang="en-US" sz="2400" dirty="0"/>
              <a:t> arrays – quite messy to use, and lead to confusing errors (Refer to Andrew Ng’s video) – better to stay away from them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4DD82-DCE6-496C-84D5-1D600E26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STW 2020 Lecture 8.1 - Numpy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742CC-6FFA-4038-B4A4-D30B7D89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3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8EDD-C318-48F5-B55A-A7FE4160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15F41-3F3C-4F3C-94C1-F1C6C169F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arrays can have various datatypes</a:t>
            </a:r>
          </a:p>
          <a:p>
            <a:pPr lvl="1"/>
            <a:r>
              <a:rPr lang="en-US" sz="2000" dirty="0"/>
              <a:t>Float</a:t>
            </a:r>
          </a:p>
          <a:p>
            <a:pPr lvl="1"/>
            <a:r>
              <a:rPr lang="en-US" sz="2000" dirty="0"/>
              <a:t>Int</a:t>
            </a:r>
          </a:p>
          <a:p>
            <a:pPr lvl="1"/>
            <a:r>
              <a:rPr lang="en-US" sz="2000" dirty="0"/>
              <a:t>String</a:t>
            </a:r>
          </a:p>
          <a:p>
            <a:pPr lvl="1"/>
            <a:r>
              <a:rPr lang="en-US" sz="2000" dirty="0"/>
              <a:t>Bool</a:t>
            </a:r>
          </a:p>
          <a:p>
            <a:pPr lvl="1"/>
            <a:r>
              <a:rPr lang="en-US" sz="2000" dirty="0"/>
              <a:t>void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0D6A1-B463-4DB3-AFF6-54E39EDF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STW 2020 Lecture 8.1 - Numpy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14FDD-6B34-41D2-9B0C-AF9A7BFE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5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765</TotalTime>
  <Words>430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Mesh</vt:lpstr>
      <vt:lpstr>NumPy</vt:lpstr>
      <vt:lpstr>Packages and modules</vt:lpstr>
      <vt:lpstr>Packages and modules</vt:lpstr>
      <vt:lpstr>Numpy – A fundamental package for scientific computing</vt:lpstr>
      <vt:lpstr>CLASS numpy.ndarray</vt:lpstr>
      <vt:lpstr>CLASS numpy.ndarray</vt:lpstr>
      <vt:lpstr>Some useful FUnctions</vt:lpstr>
      <vt:lpstr>Array indexing</vt:lpstr>
      <vt:lpstr>datatypes</vt:lpstr>
      <vt:lpstr>Mathematical operations</vt:lpstr>
      <vt:lpstr>broadcasting</vt:lpstr>
      <vt:lpstr>TENsors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nived k</dc:creator>
  <cp:lastModifiedBy>nived k</cp:lastModifiedBy>
  <cp:revision>17</cp:revision>
  <dcterms:created xsi:type="dcterms:W3CDTF">2020-04-18T04:12:27Z</dcterms:created>
  <dcterms:modified xsi:type="dcterms:W3CDTF">2020-04-18T16:58:17Z</dcterms:modified>
</cp:coreProperties>
</file>