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9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4" b="12832"/>
          <a:stretch/>
        </p:blipFill>
        <p:spPr>
          <a:xfrm>
            <a:off x="646110" y="1497732"/>
            <a:ext cx="795056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0" y="4419600"/>
            <a:ext cx="112826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ection </a:t>
            </a:r>
            <a:r>
              <a:rPr lang="en-US" sz="3200" dirty="0"/>
              <a:t>of a program that performs a specific </a:t>
            </a:r>
            <a:r>
              <a:rPr lang="en-US" sz="3200" dirty="0" smtClean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</a:t>
            </a:r>
            <a:r>
              <a:rPr lang="en-US" sz="3200" dirty="0" smtClean="0"/>
              <a:t>or e.g. covert number to binary  7 -&gt;                -&gt; 111, print a string, maximum of a list, etc.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8437417" y="5204430"/>
            <a:ext cx="1613417" cy="6414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 to BIN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744" cy="1400530"/>
          </a:xfrm>
        </p:spPr>
        <p:txBody>
          <a:bodyPr/>
          <a:lstStyle/>
          <a:p>
            <a:r>
              <a:rPr lang="en-US" dirty="0" smtClean="0"/>
              <a:t>Pass by reference and Pass by value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255" y="1853248"/>
            <a:ext cx="4128654" cy="2123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>
                <a:solidFill>
                  <a:srgbClr val="FFFF00"/>
                </a:solidFill>
              </a:rPr>
              <a:t>d</a:t>
            </a:r>
            <a:r>
              <a:rPr lang="en-US" sz="2400" b="1" dirty="0" err="1" smtClean="0">
                <a:solidFill>
                  <a:srgbClr val="FFFF00"/>
                </a:solidFill>
              </a:rPr>
              <a:t>ef</a:t>
            </a:r>
            <a:r>
              <a:rPr lang="en-US" sz="2400" b="1" dirty="0" smtClean="0">
                <a:solidFill>
                  <a:srgbClr val="FFFF00"/>
                </a:solidFill>
              </a:rPr>
              <a:t> func1(arg1, arg2, ….)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8873" y="1853248"/>
            <a:ext cx="2895600" cy="3685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func1(x, y, ….)</a:t>
            </a:r>
            <a:endParaRPr lang="en-IN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34428" y="1377404"/>
            <a:ext cx="1371600" cy="471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 flipV="1">
            <a:off x="7370850" y="4097647"/>
            <a:ext cx="914169" cy="9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0078" y="124204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function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27552" y="3912981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Calling environment</a:t>
            </a:r>
            <a:endParaRPr lang="en-IN" dirty="0"/>
          </a:p>
        </p:txBody>
      </p: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3592576" y="2316698"/>
            <a:ext cx="1841869" cy="292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4445" y="2425005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Formal arguments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29055" y="4295924"/>
            <a:ext cx="2543325" cy="55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55575" y="487631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arguments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58836" y="2314724"/>
            <a:ext cx="6359237" cy="15645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744" cy="1400530"/>
          </a:xfrm>
        </p:spPr>
        <p:txBody>
          <a:bodyPr/>
          <a:lstStyle/>
          <a:p>
            <a:r>
              <a:rPr lang="en-US" dirty="0" smtClean="0"/>
              <a:t>Pass by reference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255" y="1853248"/>
            <a:ext cx="4128654" cy="2123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>
                <a:solidFill>
                  <a:srgbClr val="FFFF00"/>
                </a:solidFill>
              </a:rPr>
              <a:t>d</a:t>
            </a:r>
            <a:r>
              <a:rPr lang="en-US" sz="2400" b="1" dirty="0" err="1" smtClean="0">
                <a:solidFill>
                  <a:srgbClr val="FFFF00"/>
                </a:solidFill>
              </a:rPr>
              <a:t>ef</a:t>
            </a:r>
            <a:r>
              <a:rPr lang="en-US" sz="2400" b="1" dirty="0" smtClean="0">
                <a:solidFill>
                  <a:srgbClr val="FFFF00"/>
                </a:solidFill>
              </a:rPr>
              <a:t> func1(arg1, arg2, ….)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8873" y="1853248"/>
            <a:ext cx="2895600" cy="3685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func1(x, y, ….)</a:t>
            </a:r>
            <a:endParaRPr lang="en-IN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26327" y="2216727"/>
            <a:ext cx="1219200" cy="274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81055" y="4184073"/>
            <a:ext cx="5112327" cy="775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4959927"/>
            <a:ext cx="1593273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744" cy="1400530"/>
          </a:xfrm>
        </p:spPr>
        <p:txBody>
          <a:bodyPr/>
          <a:lstStyle/>
          <a:p>
            <a:r>
              <a:rPr lang="en-US" dirty="0" smtClean="0"/>
              <a:t>Pass by reference - immutable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255" y="1853248"/>
            <a:ext cx="4128654" cy="2123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>
                <a:solidFill>
                  <a:srgbClr val="FFFF00"/>
                </a:solidFill>
              </a:rPr>
              <a:t>d</a:t>
            </a:r>
            <a:r>
              <a:rPr lang="en-US" sz="2400" b="1" dirty="0" err="1" smtClean="0">
                <a:solidFill>
                  <a:srgbClr val="FFFF00"/>
                </a:solidFill>
              </a:rPr>
              <a:t>ef</a:t>
            </a:r>
            <a:r>
              <a:rPr lang="en-US" sz="2400" b="1" dirty="0" smtClean="0">
                <a:solidFill>
                  <a:srgbClr val="FFFF00"/>
                </a:solidFill>
              </a:rPr>
              <a:t> func1(arg1, arg2, ….)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8873" y="1853248"/>
            <a:ext cx="2895600" cy="3685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func1(x, y, ….)</a:t>
            </a:r>
            <a:endParaRPr lang="en-IN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26327" y="2216727"/>
            <a:ext cx="1219200" cy="274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81055" y="4184073"/>
            <a:ext cx="5112327" cy="775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4959927"/>
            <a:ext cx="1593273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85455" y="2914751"/>
            <a:ext cx="484909" cy="2045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8818" y="4949333"/>
            <a:ext cx="1593273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memory_2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7696" y="427812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8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744" cy="1400530"/>
          </a:xfrm>
        </p:spPr>
        <p:txBody>
          <a:bodyPr/>
          <a:lstStyle/>
          <a:p>
            <a:r>
              <a:rPr lang="en-US" dirty="0" smtClean="0"/>
              <a:t>Pass by reference - mutable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255" y="1853248"/>
            <a:ext cx="4128654" cy="2123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>
                <a:solidFill>
                  <a:srgbClr val="FFFF00"/>
                </a:solidFill>
              </a:rPr>
              <a:t>d</a:t>
            </a:r>
            <a:r>
              <a:rPr lang="en-US" sz="2400" b="1" dirty="0" err="1" smtClean="0">
                <a:solidFill>
                  <a:srgbClr val="FFFF00"/>
                </a:solidFill>
              </a:rPr>
              <a:t>ef</a:t>
            </a:r>
            <a:r>
              <a:rPr lang="en-US" sz="2400" b="1" dirty="0" smtClean="0">
                <a:solidFill>
                  <a:srgbClr val="FFFF00"/>
                </a:solidFill>
              </a:rPr>
              <a:t> func1(arg1, arg2, ….)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	……..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8873" y="1853248"/>
            <a:ext cx="2895600" cy="3685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………..</a:t>
            </a:r>
          </a:p>
          <a:p>
            <a:r>
              <a:rPr lang="en-US" sz="2400" b="1" dirty="0" smtClean="0"/>
              <a:t>func1(x, y, ….)</a:t>
            </a:r>
            <a:endParaRPr lang="en-IN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26327" y="2216727"/>
            <a:ext cx="1219200" cy="274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81055" y="4184073"/>
            <a:ext cx="5112327" cy="775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4959927"/>
            <a:ext cx="1593273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85455" y="2914751"/>
            <a:ext cx="484909" cy="2045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8818" y="4949333"/>
            <a:ext cx="1593273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memory_2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3559" y="423717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eassignment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70364" y="2914751"/>
            <a:ext cx="2027165" cy="203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799" y="402711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4" b="12832"/>
          <a:stretch/>
        </p:blipFill>
        <p:spPr>
          <a:xfrm>
            <a:off x="646111" y="1579418"/>
            <a:ext cx="795056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4225636"/>
            <a:ext cx="11282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Solution to given programming problem can be thought of in terms of functions needed. Functional Programing.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library has collection of related functions. e.g. Math library has Mathematical </a:t>
            </a:r>
            <a:r>
              <a:rPr lang="en-US" sz="3200" dirty="0" smtClean="0"/>
              <a:t>functions.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0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parameters ):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6346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bs()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ll()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ny()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rint()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d()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ype()</a:t>
            </a:r>
          </a:p>
        </p:txBody>
      </p:sp>
    </p:spTree>
    <p:extLst>
      <p:ext uri="{BB962C8B-B14F-4D97-AF65-F5344CB8AC3E}">
        <p14:creationId xmlns:p14="http://schemas.microsoft.com/office/powerpoint/2010/main" val="32147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4618"/>
            <a:ext cx="9403742" cy="49737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Required </a:t>
            </a:r>
            <a:r>
              <a:rPr lang="en-US" sz="2400" dirty="0" smtClean="0"/>
              <a:t>arguments</a:t>
            </a:r>
          </a:p>
          <a:p>
            <a:pPr marL="457200" lvl="1" indent="0"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printme</a:t>
            </a:r>
            <a:r>
              <a:rPr lang="en-US" sz="2200" dirty="0"/>
              <a:t>( </a:t>
            </a:r>
            <a:r>
              <a:rPr lang="en-US" sz="2200" dirty="0" err="1"/>
              <a:t>str</a:t>
            </a:r>
            <a:r>
              <a:rPr lang="en-US" sz="2200" dirty="0"/>
              <a:t> ):</a:t>
            </a:r>
          </a:p>
          <a:p>
            <a:pPr marL="457200" lvl="1" indent="0">
              <a:buNone/>
            </a:pPr>
            <a:r>
              <a:rPr lang="en-US" sz="2200" dirty="0"/>
              <a:t>   "This prints a passed string into this function"</a:t>
            </a:r>
          </a:p>
          <a:p>
            <a:pPr marL="457200" lvl="1" indent="0">
              <a:buNone/>
            </a:pPr>
            <a:r>
              <a:rPr lang="en-US" sz="2200" dirty="0"/>
              <a:t>   print (</a:t>
            </a:r>
            <a:r>
              <a:rPr lang="en-US" sz="2200" dirty="0" err="1"/>
              <a:t>str</a:t>
            </a:r>
            <a:r>
              <a:rPr lang="en-US" sz="2200" dirty="0"/>
              <a:t>)</a:t>
            </a:r>
          </a:p>
          <a:p>
            <a:pPr marL="457200" lvl="1" indent="0">
              <a:buNone/>
            </a:pPr>
            <a:r>
              <a:rPr lang="en-US" sz="2200" dirty="0"/>
              <a:t>   </a:t>
            </a:r>
            <a:r>
              <a:rPr lang="en-US" sz="2200" dirty="0" smtClean="0"/>
              <a:t>return</a:t>
            </a:r>
          </a:p>
          <a:p>
            <a:pPr marL="457200" lvl="1" indent="0">
              <a:buNone/>
            </a:pPr>
            <a:r>
              <a:rPr lang="en-US" sz="2200" dirty="0" err="1"/>
              <a:t>p</a:t>
            </a:r>
            <a:r>
              <a:rPr lang="en-US" sz="2200" dirty="0" err="1" smtClean="0"/>
              <a:t>rintme</a:t>
            </a:r>
            <a:r>
              <a:rPr lang="en-US" sz="2200" dirty="0" smtClean="0"/>
              <a:t>(“My String”)</a:t>
            </a:r>
            <a:endParaRPr lang="en-US" sz="2200" dirty="0"/>
          </a:p>
          <a:p>
            <a:r>
              <a:rPr lang="en-US" sz="2400" dirty="0"/>
              <a:t>Keyword </a:t>
            </a:r>
            <a:r>
              <a:rPr lang="en-US" sz="2400" dirty="0" smtClean="0"/>
              <a:t>arguments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printme</a:t>
            </a:r>
            <a:r>
              <a:rPr lang="en-US" sz="2400" dirty="0"/>
              <a:t>( </a:t>
            </a:r>
            <a:r>
              <a:rPr lang="en-US" sz="2400" dirty="0" err="1"/>
              <a:t>str</a:t>
            </a:r>
            <a:r>
              <a:rPr lang="en-US" sz="2400" dirty="0"/>
              <a:t> 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"</a:t>
            </a:r>
            <a:r>
              <a:rPr lang="en-US" sz="2400" dirty="0"/>
              <a:t>This prints a passed string into this function"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print 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return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printme</a:t>
            </a:r>
            <a:r>
              <a:rPr lang="en-US" sz="2400" dirty="0"/>
              <a:t>( </a:t>
            </a:r>
            <a:r>
              <a:rPr lang="en-US" sz="2400" dirty="0" err="1"/>
              <a:t>str</a:t>
            </a:r>
            <a:r>
              <a:rPr lang="en-US" sz="2400" dirty="0"/>
              <a:t> = "My string</a:t>
            </a:r>
            <a:r>
              <a:rPr lang="en-US" sz="2400" dirty="0" smtClean="0"/>
              <a:t>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8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4618"/>
            <a:ext cx="9403742" cy="4973781"/>
          </a:xfrm>
        </p:spPr>
        <p:txBody>
          <a:bodyPr>
            <a:noAutofit/>
          </a:bodyPr>
          <a:lstStyle/>
          <a:p>
            <a:r>
              <a:rPr lang="en-US" sz="2400" dirty="0" smtClean="0"/>
              <a:t>Default arguments</a:t>
            </a:r>
          </a:p>
          <a:p>
            <a:pPr marL="457200" lvl="1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printinfo</a:t>
            </a:r>
            <a:r>
              <a:rPr lang="en-US" sz="2400" dirty="0"/>
              <a:t>( name, </a:t>
            </a:r>
            <a:r>
              <a:rPr lang="en-US" sz="2400" dirty="0" smtClean="0"/>
              <a:t>age=“35” 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   "This prints a passed info into this function"</a:t>
            </a:r>
          </a:p>
          <a:p>
            <a:pPr marL="457200" lvl="1" indent="0">
              <a:buNone/>
            </a:pPr>
            <a:r>
              <a:rPr lang="en-US" sz="2400" dirty="0"/>
              <a:t>   print ("Name: ", name)</a:t>
            </a:r>
          </a:p>
          <a:p>
            <a:pPr marL="457200" lvl="1" indent="0">
              <a:buNone/>
            </a:pPr>
            <a:r>
              <a:rPr lang="en-US" sz="2400" dirty="0"/>
              <a:t>   print ("Age ", age)</a:t>
            </a:r>
          </a:p>
          <a:p>
            <a:pPr marL="457200" lvl="1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return</a:t>
            </a:r>
          </a:p>
          <a:p>
            <a:pPr marL="457200" lvl="1" indent="0">
              <a:buNone/>
            </a:pPr>
            <a:r>
              <a:rPr lang="en-US" sz="2400" dirty="0" err="1" smtClean="0"/>
              <a:t>printinfo</a:t>
            </a:r>
            <a:r>
              <a:rPr lang="en-US" sz="2400" dirty="0" smtClean="0"/>
              <a:t>( name </a:t>
            </a:r>
            <a:r>
              <a:rPr lang="en-US" sz="2400" dirty="0"/>
              <a:t>= "</a:t>
            </a:r>
            <a:r>
              <a:rPr lang="en-US" sz="2400" dirty="0" err="1" smtClean="0"/>
              <a:t>miki</a:t>
            </a:r>
            <a:r>
              <a:rPr lang="en-US" sz="2400" dirty="0" smtClean="0"/>
              <a:t>” )</a:t>
            </a:r>
          </a:p>
        </p:txBody>
      </p:sp>
    </p:spTree>
    <p:extLst>
      <p:ext uri="{BB962C8B-B14F-4D97-AF65-F5344CB8AC3E}">
        <p14:creationId xmlns:p14="http://schemas.microsoft.com/office/powerpoint/2010/main" val="15299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4618"/>
            <a:ext cx="9403742" cy="4973781"/>
          </a:xfrm>
        </p:spPr>
        <p:txBody>
          <a:bodyPr>
            <a:noAutofit/>
          </a:bodyPr>
          <a:lstStyle/>
          <a:p>
            <a:r>
              <a:rPr lang="en-US" sz="2400" dirty="0" smtClean="0"/>
              <a:t>Variable arguments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printinfo</a:t>
            </a:r>
            <a:r>
              <a:rPr lang="en-US" dirty="0"/>
              <a:t>( arg1, *</a:t>
            </a:r>
            <a:r>
              <a:rPr lang="en-US" dirty="0" err="1"/>
              <a:t>vartuple</a:t>
            </a:r>
            <a:r>
              <a:rPr lang="en-US" dirty="0"/>
              <a:t> ):</a:t>
            </a:r>
          </a:p>
          <a:p>
            <a:pPr marL="457200" lvl="1" indent="0">
              <a:buNone/>
            </a:pPr>
            <a:r>
              <a:rPr lang="en-US" dirty="0"/>
              <a:t>   "This prints a variable passed arguments"</a:t>
            </a:r>
          </a:p>
          <a:p>
            <a:pPr marL="457200" lvl="1" indent="0">
              <a:buNone/>
            </a:pPr>
            <a:r>
              <a:rPr lang="en-US" dirty="0"/>
              <a:t>   print ("Output is: ")</a:t>
            </a:r>
          </a:p>
          <a:p>
            <a:pPr marL="457200" lvl="1" indent="0">
              <a:buNone/>
            </a:pPr>
            <a:r>
              <a:rPr lang="en-US" dirty="0"/>
              <a:t>   print (</a:t>
            </a:r>
            <a:r>
              <a:rPr lang="en-US" dirty="0" smtClean="0"/>
              <a:t>arg1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vartuple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print (</a:t>
            </a:r>
            <a:r>
              <a:rPr lang="en-US" dirty="0" err="1"/>
              <a:t>var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Now you can call </a:t>
            </a:r>
            <a:r>
              <a:rPr lang="en-US" dirty="0" err="1"/>
              <a:t>printinfo</a:t>
            </a:r>
            <a:r>
              <a:rPr lang="en-US" dirty="0"/>
              <a:t> function</a:t>
            </a:r>
          </a:p>
          <a:p>
            <a:pPr marL="457200" lvl="1" indent="0">
              <a:buNone/>
            </a:pPr>
            <a:r>
              <a:rPr lang="en-US" dirty="0" err="1"/>
              <a:t>printinfo</a:t>
            </a:r>
            <a:r>
              <a:rPr lang="en-US" dirty="0"/>
              <a:t>( 10 )</a:t>
            </a:r>
          </a:p>
          <a:p>
            <a:pPr marL="457200" lvl="1" indent="0">
              <a:buNone/>
            </a:pPr>
            <a:r>
              <a:rPr lang="en-US" dirty="0" err="1"/>
              <a:t>printinfo</a:t>
            </a:r>
            <a:r>
              <a:rPr lang="en-US" dirty="0"/>
              <a:t>( 70, 60, 50 )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8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56179" cy="4195481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  -&gt;                                                              -&gt; C(</a:t>
            </a:r>
            <a:r>
              <a:rPr lang="en-US" dirty="0" err="1" smtClean="0"/>
              <a:t>n,k</a:t>
            </a:r>
            <a:r>
              <a:rPr lang="en-US" dirty="0" smtClean="0"/>
              <a:t>)    </a:t>
            </a:r>
          </a:p>
          <a:p>
            <a:pPr marL="0" indent="0">
              <a:buNone/>
            </a:pPr>
            <a:r>
              <a:rPr lang="en-US" dirty="0" smtClean="0"/>
              <a:t>e.g. (4,2) -&gt;                                                             -&gt; 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(point1,point2,point3)   </a:t>
            </a:r>
            <a:r>
              <a:rPr lang="en-US" dirty="0"/>
              <a:t>-&gt;                                                           </a:t>
            </a:r>
            <a:r>
              <a:rPr lang="en-US" dirty="0" smtClean="0"/>
              <a:t> -&gt; area by heron’s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smtClean="0"/>
              <a:t>((0,0),(3,0),(2,4))          -&gt;                                                            -&gt; 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70908" y="2052918"/>
            <a:ext cx="3948546" cy="9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COMBINATORIAL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4745181" y="3047182"/>
            <a:ext cx="3948546" cy="131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AREA OF TRIANGLE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744" cy="1400530"/>
          </a:xfrm>
        </p:spPr>
        <p:txBody>
          <a:bodyPr/>
          <a:lstStyle/>
          <a:p>
            <a:r>
              <a:rPr lang="en-US" dirty="0" smtClean="0"/>
              <a:t>Pass by reference and Pass by value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853248"/>
            <a:ext cx="11282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Python uses pass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Value of id() same for calling </a:t>
            </a:r>
            <a:r>
              <a:rPr lang="en-US" sz="3200" dirty="0" err="1" smtClean="0"/>
              <a:t>env</a:t>
            </a:r>
            <a:r>
              <a:rPr lang="en-US" sz="3200" dirty="0" smtClean="0"/>
              <a:t> and called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If you </a:t>
            </a:r>
            <a:r>
              <a:rPr lang="en-US" sz="3200" dirty="0" smtClean="0"/>
              <a:t>modify th</a:t>
            </a:r>
            <a:r>
              <a:rPr lang="en-US" sz="3200" dirty="0" smtClean="0"/>
              <a:t>e object </a:t>
            </a:r>
            <a:r>
              <a:rPr lang="en-US" sz="3200" dirty="0" smtClean="0"/>
              <a:t>within </a:t>
            </a:r>
            <a:r>
              <a:rPr lang="en-US" sz="3200" dirty="0" smtClean="0"/>
              <a:t>a function, the change also reflects back in the calling </a:t>
            </a:r>
            <a:r>
              <a:rPr lang="en-US" sz="3200" dirty="0" err="1" smtClean="0"/>
              <a:t>env</a:t>
            </a:r>
            <a:r>
              <a:rPr lang="en-US" sz="3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</a:t>
            </a:r>
            <a:r>
              <a:rPr lang="en-US" sz="3200" dirty="0" smtClean="0"/>
              <a:t>odification is possible for list, set</a:t>
            </a:r>
            <a:r>
              <a:rPr lang="en-US" sz="3200" smtClean="0"/>
              <a:t>, etc.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29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957</TotalTime>
  <Words>440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WHAT ARE FUNCTIONS?</vt:lpstr>
      <vt:lpstr>WHAT ARE FUNCTIONS?</vt:lpstr>
      <vt:lpstr>Functions in Python</vt:lpstr>
      <vt:lpstr>Built-in Functions</vt:lpstr>
      <vt:lpstr>Argument passing</vt:lpstr>
      <vt:lpstr>Argument passing</vt:lpstr>
      <vt:lpstr>Argument passing</vt:lpstr>
      <vt:lpstr>Use Cases</vt:lpstr>
      <vt:lpstr>Pass by reference and Pass by value</vt:lpstr>
      <vt:lpstr>Pass by reference and Pass by value</vt:lpstr>
      <vt:lpstr>Pass by reference</vt:lpstr>
      <vt:lpstr>Pass by reference - immutable</vt:lpstr>
      <vt:lpstr>Pass by reference - mutable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26</cp:revision>
  <dcterms:created xsi:type="dcterms:W3CDTF">2020-03-12T06:07:18Z</dcterms:created>
  <dcterms:modified xsi:type="dcterms:W3CDTF">2020-04-08T13:01:26Z</dcterms:modified>
</cp:coreProperties>
</file>