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828" r:id="rId2"/>
    <p:sldId id="865" r:id="rId3"/>
    <p:sldId id="866" r:id="rId4"/>
    <p:sldId id="862" r:id="rId5"/>
    <p:sldId id="863" r:id="rId6"/>
    <p:sldId id="864" r:id="rId7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002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 autoAdjust="0"/>
    <p:restoredTop sz="84722" autoAdjust="0"/>
  </p:normalViewPr>
  <p:slideViewPr>
    <p:cSldViewPr>
      <p:cViewPr varScale="1">
        <p:scale>
          <a:sx n="101" d="100"/>
          <a:sy n="101" d="100"/>
        </p:scale>
        <p:origin x="1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40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A416A3F-816D-656C-3DE6-4B82101D3A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96" tIns="45298" rIns="90596" bIns="45298" numCol="1" anchor="t" anchorCtr="0" compatLnSpc="1">
            <a:prstTxWarp prst="textNoShape">
              <a:avLst/>
            </a:prstTxWarp>
          </a:bodyPr>
          <a:lstStyle>
            <a:lvl1pPr defTabSz="906870" eaLnBrk="1" hangingPunct="1">
              <a:defRPr sz="120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1BF21A7-2895-06B4-E875-990A26614E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96" tIns="45298" rIns="90596" bIns="45298" numCol="1" anchor="t" anchorCtr="0" compatLnSpc="1">
            <a:prstTxWarp prst="textNoShape">
              <a:avLst/>
            </a:prstTxWarp>
          </a:bodyPr>
          <a:lstStyle>
            <a:lvl1pPr algn="r" defTabSz="906870" eaLnBrk="1" hangingPunct="1">
              <a:defRPr sz="120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BA851F0-CC13-EE5A-2624-19D98BBA8E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96" tIns="45298" rIns="90596" bIns="45298" numCol="1" anchor="b" anchorCtr="0" compatLnSpc="1">
            <a:prstTxWarp prst="textNoShape">
              <a:avLst/>
            </a:prstTxWarp>
          </a:bodyPr>
          <a:lstStyle>
            <a:lvl1pPr defTabSz="906870" eaLnBrk="1" hangingPunct="1">
              <a:defRPr sz="120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25D21DB-F345-B124-5647-572D26FA48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96" tIns="45298" rIns="90596" bIns="45298" numCol="1" anchor="b" anchorCtr="0" compatLnSpc="1">
            <a:prstTxWarp prst="textNoShape">
              <a:avLst/>
            </a:prstTxWarp>
          </a:bodyPr>
          <a:lstStyle>
            <a:lvl1pPr algn="r" defTabSz="906463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F86324F-732C-FB47-94E3-C90773B287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CA3E76D-8645-6815-9822-06599EDB92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96" tIns="45298" rIns="90596" bIns="45298" numCol="1" anchor="t" anchorCtr="0" compatLnSpc="1">
            <a:prstTxWarp prst="textNoShape">
              <a:avLst/>
            </a:prstTxWarp>
          </a:bodyPr>
          <a:lstStyle>
            <a:lvl1pPr defTabSz="906870" eaLnBrk="1" hangingPunct="1">
              <a:defRPr sz="120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2E695F2-3EC6-E0CD-901A-9F89320F1F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96" tIns="45298" rIns="90596" bIns="45298" numCol="1" anchor="t" anchorCtr="0" compatLnSpc="1">
            <a:prstTxWarp prst="textNoShape">
              <a:avLst/>
            </a:prstTxWarp>
          </a:bodyPr>
          <a:lstStyle>
            <a:lvl1pPr algn="r" defTabSz="906870" eaLnBrk="1" hangingPunct="1">
              <a:defRPr sz="120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81AD770-0C25-6FF3-5CF9-5A8662646FE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1B2817A-CA5A-E69C-B128-FCE566E80F8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8050"/>
            <a:ext cx="544195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96" tIns="45298" rIns="90596" bIns="45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4434B921-13F8-296A-CA52-22D695F628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96" tIns="45298" rIns="90596" bIns="45298" numCol="1" anchor="b" anchorCtr="0" compatLnSpc="1">
            <a:prstTxWarp prst="textNoShape">
              <a:avLst/>
            </a:prstTxWarp>
          </a:bodyPr>
          <a:lstStyle>
            <a:lvl1pPr defTabSz="906870" eaLnBrk="1" hangingPunct="1">
              <a:defRPr sz="120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603F84F0-B683-A06F-4706-D47D810229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96" tIns="45298" rIns="90596" bIns="45298" numCol="1" anchor="b" anchorCtr="0" compatLnSpc="1">
            <a:prstTxWarp prst="textNoShape">
              <a:avLst/>
            </a:prstTxWarp>
          </a:bodyPr>
          <a:lstStyle>
            <a:lvl1pPr algn="r" defTabSz="906463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0066B1-8370-894F-BCA2-B1DB94DCBA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066B1-8370-894F-BCA2-B1DB94DCBA1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910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1" dirty="0"/>
              <a:t>針對一個人就好</a:t>
            </a:r>
            <a:br>
              <a:rPr lang="en-US" altLang="zh-TW" b="1" i="1" dirty="0"/>
            </a:br>
            <a:r>
              <a:rPr lang="en-US" altLang="zh-TW" b="1" i="1" dirty="0"/>
              <a:t>1. similarity</a:t>
            </a:r>
          </a:p>
          <a:p>
            <a:r>
              <a:rPr lang="en-US" altLang="zh-TW" b="1" i="1" dirty="0"/>
              <a:t>2. </a:t>
            </a:r>
            <a:r>
              <a:rPr lang="zh-TW" altLang="en-US" b="1" i="1" dirty="0"/>
              <a:t>推薦</a:t>
            </a:r>
            <a:endParaRPr lang="en-US" altLang="zh-TW" b="1" i="1" dirty="0"/>
          </a:p>
          <a:p>
            <a:pPr algn="l"/>
            <a:r>
              <a:rPr lang="en-US" altLang="zh-TW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{'</a:t>
            </a:r>
            <a:r>
              <a:rPr lang="zh-TW" alt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小艾</a:t>
            </a:r>
            <a:r>
              <a:rPr lang="en-US" altLang="zh-TW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': [('</a:t>
            </a:r>
            <a:r>
              <a:rPr lang="zh-TW" alt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失控的焦慮世代</a:t>
            </a:r>
            <a:r>
              <a:rPr lang="en-US" altLang="zh-TW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', 0.5076340360826691), ('</a:t>
            </a:r>
            <a:r>
              <a:rPr lang="zh-TW" altLang="en-US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逆思維</a:t>
            </a:r>
            <a:r>
              <a:rPr lang="en-US" altLang="zh-TW" b="0" i="0" dirty="0">
                <a:solidFill>
                  <a:srgbClr val="D4D4D4"/>
                </a:solidFill>
                <a:effectLst/>
                <a:latin typeface="var(--notebook-cell-output-font-family)"/>
              </a:rPr>
              <a:t>', 0.5076340360826691)]} </a:t>
            </a:r>
          </a:p>
          <a:p>
            <a:pPr algn="l"/>
            <a:br>
              <a:rPr lang="en-US" altLang="zh-TW" b="0" i="0" dirty="0">
                <a:solidFill>
                  <a:srgbClr val="D4D4D4"/>
                </a:solidFill>
                <a:effectLst/>
                <a:latin typeface="var(--notebook-cell-output-font-family)"/>
              </a:rPr>
            </a:br>
            <a:endParaRPr lang="en-US" altLang="zh-TW" b="0" i="0" dirty="0">
              <a:solidFill>
                <a:srgbClr val="D4D4D4"/>
              </a:solidFill>
              <a:effectLst/>
              <a:latin typeface="var(--notebook-cell-output-font-family)"/>
            </a:endParaRPr>
          </a:p>
          <a:p>
            <a:endParaRPr lang="zh-TW" altLang="en-US" b="1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066B1-8370-894F-BCA2-B1DB94DCBA1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032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effectLst/>
                <a:latin typeface="Menlo" panose="020B0609030804020204" pitchFamily="49" charset="0"/>
              </a:rPr>
              <a:t>{'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輝達之道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': [('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一次讀懂養生精髓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', 0.3195861825602283)], 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失控的焦慮世代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': [('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逆思維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', 0.10433141049703987)], 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逆思維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': [('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失控的焦慮世代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', 0.10433141049703987)], 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原始碼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': [('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凝視太陽：面對死亡恐懼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', 0.3140056594299647)], 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凝視太陽：面對死亡恐懼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': [('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原始碼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', 0.3140056594299647)], 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思考的藝術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': [('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東京自由行終極指南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', 0.3753049524455757)], 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一次讀懂養生精髓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': [('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輝達之道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', 0.3195861825602283)], 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東京自由行終極指南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': [('</a:t>
            </a:r>
            <a:r>
              <a:rPr lang="zh-TW" altLang="en-US" b="0" i="0" dirty="0">
                <a:effectLst/>
                <a:latin typeface="Menlo" panose="020B0609030804020204" pitchFamily="49" charset="0"/>
              </a:rPr>
              <a:t>思考的藝術</a:t>
            </a:r>
            <a:r>
              <a:rPr lang="en-US" altLang="zh-TW" b="0" i="0" dirty="0">
                <a:effectLst/>
                <a:latin typeface="Menlo" panose="020B0609030804020204" pitchFamily="49" charset="0"/>
              </a:rPr>
              <a:t>', 0.3753049524455757)]}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066B1-8370-894F-BCA2-B1DB94DCBA1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08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內頁白底">
            <a:extLst>
              <a:ext uri="{FF2B5EF4-FFF2-40B4-BE49-F238E27FC236}">
                <a16:creationId xmlns:a16="http://schemas.microsoft.com/office/drawing/2014/main" id="{4BC9D8E3-ABF5-46D9-937C-1686B54C38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6912" y="1340769"/>
            <a:ext cx="7989888" cy="2088232"/>
          </a:xfrm>
        </p:spPr>
        <p:txBody>
          <a:bodyPr/>
          <a:lstStyle>
            <a:lvl1pPr algn="ctr">
              <a:defRPr sz="4800" b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373E094-4098-AC01-FBDF-6DD31B128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8A3C8C-97C3-E34B-976F-7337902E9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71EE42-19D8-73E9-A00D-A8FDB39DF9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623CC1-1AC2-714E-90E5-0D9F2E8629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979AA-FE7E-48DD-BC2A-0F39A3537F6D}"/>
              </a:ext>
            </a:extLst>
          </p:cNvPr>
          <p:cNvSpPr/>
          <p:nvPr userDrawn="1"/>
        </p:nvSpPr>
        <p:spPr>
          <a:xfrm>
            <a:off x="323528" y="6015955"/>
            <a:ext cx="2133600" cy="7880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4F851EE-CC6E-4C71-A174-9F5245A5E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5" y="5996726"/>
            <a:ext cx="1863438" cy="104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03B094-1FD8-4E8A-9C6F-2DA400DE6F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6913" y="3644900"/>
            <a:ext cx="7989887" cy="2165350"/>
          </a:xfrm>
        </p:spPr>
        <p:txBody>
          <a:bodyPr/>
          <a:lstStyle>
            <a:lvl1pPr marL="0" indent="0" algn="ctr">
              <a:buNone/>
              <a:defRPr sz="28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姓名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r>
              <a:rPr lang="zh-TW" altLang="en-US" dirty="0"/>
              <a:t>單位</a:t>
            </a:r>
          </a:p>
        </p:txBody>
      </p:sp>
    </p:spTree>
    <p:extLst>
      <p:ext uri="{BB962C8B-B14F-4D97-AF65-F5344CB8AC3E}">
        <p14:creationId xmlns:p14="http://schemas.microsoft.com/office/powerpoint/2010/main" val="29955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7713CB1-A07B-DCC6-8868-8CC5545CD3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5A9F3-0137-9841-BF4B-FD896F8727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596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9551E1-EC07-43A9-C24B-A88B2353B8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7BDC8-A175-D04B-B604-B333B39C90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399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52A974F-88F5-4F34-1DC1-1938D435DF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532CA-D6C8-9541-8D9E-0736908B6C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1826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A42161-36FA-5F35-6A2C-8BDA2182FC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D9C4E-72EE-1442-995A-8E0BF36784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428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6298C-ACB4-66D7-B959-81120F448D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4FE2-D70D-E94E-847E-FE032CE800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750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A0667D-7E06-50C8-656C-791CB2A9EE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45621-3A27-134C-9CF3-AC406040A5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30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266CD3-839B-8663-C5EF-31B6536159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0BB5B-E5A5-A04D-B56D-30F8924694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145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880553-FACD-5585-3A0C-CC615AD4E4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93FD1-8D97-0C42-B563-A73A7820C1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4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0740B-A99D-F102-841B-112EF3378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2E5-F6BC-6243-BCCF-D3A6D0E3A4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462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4DC4EC5-9299-4942-411C-5806F8DD87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CE471-0725-2C46-B728-74A4012111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50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C5DED10-F352-745E-168D-D326E925CF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7A82-0135-004B-831B-64046987A8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61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10607D-E24D-2740-DCA5-ECF8B89F89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324C-DCF1-6946-89C0-3886EEC173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154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7BFB79-6155-E34F-A256-CA087452A8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7A097-A2A3-7344-9B2F-91465132B1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73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內頁白底">
            <a:extLst>
              <a:ext uri="{FF2B5EF4-FFF2-40B4-BE49-F238E27FC236}">
                <a16:creationId xmlns:a16="http://schemas.microsoft.com/office/drawing/2014/main" id="{A5C8C37D-80ED-42CE-C790-012A7700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2BB5059A-5783-DC4E-F445-B0938BB7E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5F71326-E0CE-E63C-AF6E-D23BA223D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1F5FC4C-B92B-EDC6-1866-ED5450C815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264" y="6453336"/>
            <a:ext cx="2133600" cy="32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87751F5-0FA2-9942-BA7D-651C7ED76C1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3F1C16-E956-4A03-A443-F698D4775BDA}"/>
              </a:ext>
            </a:extLst>
          </p:cNvPr>
          <p:cNvSpPr/>
          <p:nvPr userDrawn="1"/>
        </p:nvSpPr>
        <p:spPr>
          <a:xfrm>
            <a:off x="457200" y="6165304"/>
            <a:ext cx="18105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6788C2-634E-4507-B5F7-D9F4256D0C19}"/>
              </a:ext>
            </a:extLst>
          </p:cNvPr>
          <p:cNvSpPr/>
          <p:nvPr userDrawn="1"/>
        </p:nvSpPr>
        <p:spPr>
          <a:xfrm>
            <a:off x="385192" y="6066118"/>
            <a:ext cx="2098576" cy="60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22D6D0C-6856-47E7-9BFF-9FA119B4D9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5" y="5996726"/>
            <a:ext cx="1863438" cy="104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529" r:id="rId1"/>
    <p:sldLayoutId id="2147488516" r:id="rId2"/>
    <p:sldLayoutId id="2147488517" r:id="rId3"/>
    <p:sldLayoutId id="2147488518" r:id="rId4"/>
    <p:sldLayoutId id="2147488519" r:id="rId5"/>
    <p:sldLayoutId id="2147488520" r:id="rId6"/>
    <p:sldLayoutId id="2147488521" r:id="rId7"/>
    <p:sldLayoutId id="2147488522" r:id="rId8"/>
    <p:sldLayoutId id="2147488523" r:id="rId9"/>
    <p:sldLayoutId id="2147488524" r:id="rId10"/>
    <p:sldLayoutId id="2147488525" r:id="rId11"/>
    <p:sldLayoutId id="2147488526" r:id="rId12"/>
    <p:sldLayoutId id="2147488527" r:id="rId13"/>
    <p:sldLayoutId id="2147488528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Academy Engraved LET" pitchFamily="2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Academy Engraved LET" pitchFamily="2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Academy Engraved LET" pitchFamily="2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Academy Engraved LET" pitchFamily="2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Academy Engraved LET" pitchFamily="2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Academy Engraved LET" pitchFamily="2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Academy Engraved LET" pitchFamily="2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Academy Engraved LET" pitchFamily="2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3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D26E9-4D30-414E-9FAF-38A295818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56" y="2384884"/>
            <a:ext cx="7989888" cy="2088232"/>
          </a:xfrm>
        </p:spPr>
        <p:txBody>
          <a:bodyPr/>
          <a:lstStyle/>
          <a:p>
            <a:r>
              <a:rPr lang="zh-TW" altLang="en-US" sz="6000" dirty="0"/>
              <a:t>利用</a:t>
            </a:r>
            <a:r>
              <a:rPr lang="en-US" altLang="zh-TW" sz="6000" dirty="0"/>
              <a:t>YOLOv8</a:t>
            </a:r>
            <a:r>
              <a:rPr lang="zh-TW" altLang="en-US" sz="6000" dirty="0"/>
              <a:t>進行</a:t>
            </a:r>
            <a:br>
              <a:rPr lang="en-US" altLang="zh-TW" sz="6000" dirty="0"/>
            </a:br>
            <a:r>
              <a:rPr lang="zh-TW" altLang="en-US" sz="6000" dirty="0"/>
              <a:t>晶圓缺陷檢測</a:t>
            </a:r>
            <a:br>
              <a:rPr lang="en-US" altLang="zh-TW" sz="6000" dirty="0"/>
            </a:br>
            <a:r>
              <a:rPr lang="zh-TW" altLang="en-US" sz="6000" dirty="0"/>
              <a:t>示範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BBF39A-8641-C7F3-40BD-CA1DC28C51AE}"/>
              </a:ext>
            </a:extLst>
          </p:cNvPr>
          <p:cNvSpPr txBox="1"/>
          <p:nvPr/>
        </p:nvSpPr>
        <p:spPr>
          <a:xfrm>
            <a:off x="4880610" y="4629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2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BBBF39A-8641-C7F3-40BD-CA1DC28C51AE}"/>
              </a:ext>
            </a:extLst>
          </p:cNvPr>
          <p:cNvSpPr txBox="1"/>
          <p:nvPr/>
        </p:nvSpPr>
        <p:spPr>
          <a:xfrm>
            <a:off x="4880610" y="4629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B74078A-A313-63CE-F922-9BD1C6CD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56" y="476672"/>
            <a:ext cx="7989888" cy="720079"/>
          </a:xfrm>
        </p:spPr>
        <p:txBody>
          <a:bodyPr/>
          <a:lstStyle/>
          <a:p>
            <a:r>
              <a:rPr kumimoji="1" lang="zh-TW" altLang="en-US" dirty="0"/>
              <a:t>開啟</a:t>
            </a:r>
            <a:r>
              <a:rPr kumimoji="1" lang="en-US" altLang="zh-TW" dirty="0"/>
              <a:t>Google </a:t>
            </a:r>
            <a:r>
              <a:rPr kumimoji="1" lang="en-US" altLang="zh-TW" dirty="0" err="1"/>
              <a:t>Colab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016543-99BC-A8FD-2038-F4D49AA7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21" y="1628800"/>
            <a:ext cx="6889958" cy="466947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4DED1C4-7328-7727-29C7-BB464503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27288"/>
            <a:ext cx="3312368" cy="19641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1BF7C60-9BE2-BD85-1E9C-33D7DE248CA0}"/>
              </a:ext>
            </a:extLst>
          </p:cNvPr>
          <p:cNvSpPr txBox="1"/>
          <p:nvPr/>
        </p:nvSpPr>
        <p:spPr>
          <a:xfrm>
            <a:off x="2231593" y="2183447"/>
            <a:ext cx="18004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直接選取資料夾</a:t>
            </a:r>
          </a:p>
        </p:txBody>
      </p:sp>
    </p:spTree>
    <p:extLst>
      <p:ext uri="{BB962C8B-B14F-4D97-AF65-F5344CB8AC3E}">
        <p14:creationId xmlns:p14="http://schemas.microsoft.com/office/powerpoint/2010/main" val="29968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BBBF39A-8641-C7F3-40BD-CA1DC28C51AE}"/>
              </a:ext>
            </a:extLst>
          </p:cNvPr>
          <p:cNvSpPr txBox="1"/>
          <p:nvPr/>
        </p:nvSpPr>
        <p:spPr>
          <a:xfrm>
            <a:off x="4880610" y="4629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B74078A-A313-63CE-F922-9BD1C6CD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56" y="1139439"/>
            <a:ext cx="7989888" cy="720079"/>
          </a:xfrm>
        </p:spPr>
        <p:txBody>
          <a:bodyPr/>
          <a:lstStyle/>
          <a:p>
            <a:r>
              <a:rPr lang="zh-TW" altLang="en-US" dirty="0"/>
              <a:t>執行程式</a:t>
            </a:r>
            <a:endParaRPr kumimoji="1"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BB3ACD0-9C2A-AB18-217F-49A1562B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6925"/>
            <a:ext cx="7772400" cy="24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49C011D1-50C6-DD07-9249-E25905FC6F69}"/>
              </a:ext>
            </a:extLst>
          </p:cNvPr>
          <p:cNvSpPr txBox="1"/>
          <p:nvPr/>
        </p:nvSpPr>
        <p:spPr>
          <a:xfrm>
            <a:off x="0" y="7477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Filtering: </a:t>
            </a:r>
            <a:r>
              <a:rPr kumimoji="1"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</a:t>
            </a:r>
            <a:endParaRPr kumimoji="1"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47A2EA-3B36-B30F-C0AF-47257A07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52936"/>
            <a:ext cx="7772400" cy="18720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60E9D18-70FD-0140-67C2-7FF1383EB811}"/>
              </a:ext>
            </a:extLst>
          </p:cNvPr>
          <p:cNvSpPr txBox="1"/>
          <p:nvPr/>
        </p:nvSpPr>
        <p:spPr>
          <a:xfrm>
            <a:off x="3779912" y="1196752"/>
            <a:ext cx="17299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latin typeface="Times New Roman" panose="02020603050405020304" pitchFamily="18" charset="0"/>
                <a:ea typeface="BiauKai" panose="02010601000101010101" pitchFamily="2" charset="-120"/>
              </a:rPr>
              <a:t>6</a:t>
            </a:r>
            <a:r>
              <a:rPr kumimoji="1" lang="zh-TW" altLang="en-US" sz="2800" dirty="0">
                <a:latin typeface="Times New Roman" panose="02020603050405020304" pitchFamily="18" charset="0"/>
                <a:ea typeface="BiauKai" panose="02010601000101010101" pitchFamily="2" charset="-120"/>
              </a:rPr>
              <a:t>位客戶</a:t>
            </a:r>
            <a:endParaRPr kumimoji="1" lang="en-US" altLang="zh-TW" sz="2800" dirty="0">
              <a:latin typeface="Times New Roman" panose="02020603050405020304" pitchFamily="18" charset="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BiauKai" panose="02010601000101010101" pitchFamily="2" charset="-120"/>
              </a:rPr>
              <a:t>8</a:t>
            </a:r>
            <a:r>
              <a:rPr lang="zh-TW" altLang="en-US" sz="2800" dirty="0">
                <a:latin typeface="Times New Roman" panose="02020603050405020304" pitchFamily="18" charset="0"/>
                <a:ea typeface="BiauKai" panose="02010601000101010101" pitchFamily="2" charset="-120"/>
              </a:rPr>
              <a:t>本書籍</a:t>
            </a:r>
            <a:endParaRPr lang="en-US" altLang="zh-TW" sz="2800" dirty="0">
              <a:latin typeface="Times New Roman" panose="02020603050405020304" pitchFamily="18" charset="0"/>
              <a:ea typeface="BiauKai" panose="0201060100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latin typeface="Times New Roman" panose="02020603050405020304" pitchFamily="18" charset="0"/>
                <a:ea typeface="BiauKai" panose="02010601000101010101" pitchFamily="2" charset="-120"/>
              </a:rPr>
              <a:t>評分</a:t>
            </a:r>
          </a:p>
        </p:txBody>
      </p:sp>
    </p:spTree>
    <p:extLst>
      <p:ext uri="{BB962C8B-B14F-4D97-AF65-F5344CB8AC3E}">
        <p14:creationId xmlns:p14="http://schemas.microsoft.com/office/powerpoint/2010/main" val="13818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49C011D1-50C6-DD07-9249-E25905FC6F69}"/>
              </a:ext>
            </a:extLst>
          </p:cNvPr>
          <p:cNvSpPr txBox="1"/>
          <p:nvPr/>
        </p:nvSpPr>
        <p:spPr>
          <a:xfrm>
            <a:off x="0" y="7477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Filtering: </a:t>
            </a:r>
            <a:r>
              <a:rPr kumimoji="1"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</a:t>
            </a:r>
            <a:endParaRPr kumimoji="1"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0E9D18-70FD-0140-67C2-7FF1383EB811}"/>
              </a:ext>
            </a:extLst>
          </p:cNvPr>
          <p:cNvSpPr txBox="1"/>
          <p:nvPr/>
        </p:nvSpPr>
        <p:spPr>
          <a:xfrm>
            <a:off x="3078642" y="878047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BiauKai" panose="02010601000101010101" pitchFamily="2" charset="-120"/>
                <a:ea typeface="BiauKai" panose="02010601000101010101" pitchFamily="2" charset="-120"/>
              </a:rPr>
              <a:t>為小艾進行推薦</a:t>
            </a:r>
            <a:endParaRPr kumimoji="1" lang="zh-TW" altLang="en-US" sz="2800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BBAC2B-51E7-1DBF-BCAE-CC2A29DA557F}"/>
              </a:ext>
            </a:extLst>
          </p:cNvPr>
          <p:cNvSpPr txBox="1"/>
          <p:nvPr/>
        </p:nvSpPr>
        <p:spPr>
          <a:xfrm>
            <a:off x="1657933" y="33813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BiauKai" panose="02010601000101010101" pitchFamily="2" charset="-120"/>
                <a:ea typeface="BiauKai" panose="02010601000101010101" pitchFamily="2" charset="-120"/>
              </a:rPr>
              <a:t>小安</a:t>
            </a:r>
          </a:p>
        </p:txBody>
      </p:sp>
      <p:pic>
        <p:nvPicPr>
          <p:cNvPr id="1026" name="Picture 2" descr="失控的焦慮世代︰手機餵養的世代，如何面對心理疾病的瘟疫">
            <a:extLst>
              <a:ext uri="{FF2B5EF4-FFF2-40B4-BE49-F238E27FC236}">
                <a16:creationId xmlns:a16="http://schemas.microsoft.com/office/drawing/2014/main" id="{EBE17C28-40E7-3684-7FD0-9CC2FDC32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6" y="4127594"/>
            <a:ext cx="722376" cy="9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C956A2-3D10-731C-E9CA-A8868B2C7FEA}"/>
              </a:ext>
            </a:extLst>
          </p:cNvPr>
          <p:cNvSpPr txBox="1"/>
          <p:nvPr/>
        </p:nvSpPr>
        <p:spPr>
          <a:xfrm>
            <a:off x="714589" y="38011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4</a:t>
            </a:r>
            <a:endParaRPr kumimoji="1" lang="zh-TW" altLang="en-US" sz="1600" dirty="0"/>
          </a:p>
        </p:txBody>
      </p:sp>
      <p:pic>
        <p:nvPicPr>
          <p:cNvPr id="1028" name="Picture 4" descr="逆思維：華頓商學院最具影響力的教授，突破人生盲點的全局思考">
            <a:extLst>
              <a:ext uri="{FF2B5EF4-FFF2-40B4-BE49-F238E27FC236}">
                <a16:creationId xmlns:a16="http://schemas.microsoft.com/office/drawing/2014/main" id="{9E7AA1EA-EDBB-DD1E-B125-B787CF47C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43" y="4152265"/>
            <a:ext cx="658060" cy="9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641927F1-6797-623B-8522-412D17B13B70}"/>
              </a:ext>
            </a:extLst>
          </p:cNvPr>
          <p:cNvSpPr txBox="1"/>
          <p:nvPr/>
        </p:nvSpPr>
        <p:spPr>
          <a:xfrm>
            <a:off x="1565685" y="38150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4</a:t>
            </a:r>
            <a:endParaRPr kumimoji="1" lang="zh-TW" altLang="en-US" sz="1600" dirty="0"/>
          </a:p>
        </p:txBody>
      </p:sp>
      <p:pic>
        <p:nvPicPr>
          <p:cNvPr id="1030" name="Picture 6" descr="凝視太陽：面對死亡恐懼（全新增訂版）">
            <a:extLst>
              <a:ext uri="{FF2B5EF4-FFF2-40B4-BE49-F238E27FC236}">
                <a16:creationId xmlns:a16="http://schemas.microsoft.com/office/drawing/2014/main" id="{99B3E1FE-5D40-E1AB-D574-CCF2D1E8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37" y="4152265"/>
            <a:ext cx="646331" cy="9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6B3B3556-AF0F-13D2-C555-C5C338BA5EAE}"/>
              </a:ext>
            </a:extLst>
          </p:cNvPr>
          <p:cNvSpPr txBox="1"/>
          <p:nvPr/>
        </p:nvSpPr>
        <p:spPr>
          <a:xfrm>
            <a:off x="2289507" y="38150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</a:t>
            </a:r>
            <a:endParaRPr kumimoji="1" lang="zh-TW" altLang="en-US" sz="16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B5482A0-A711-994D-8006-5580F89D2EDD}"/>
              </a:ext>
            </a:extLst>
          </p:cNvPr>
          <p:cNvSpPr txBox="1"/>
          <p:nvPr/>
        </p:nvSpPr>
        <p:spPr>
          <a:xfrm>
            <a:off x="3037406" y="38137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5</a:t>
            </a:r>
            <a:endParaRPr kumimoji="1" lang="zh-TW" altLang="en-US" sz="1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59EC0C-CF65-71F5-2429-316E2C43E989}"/>
              </a:ext>
            </a:extLst>
          </p:cNvPr>
          <p:cNvSpPr txBox="1"/>
          <p:nvPr/>
        </p:nvSpPr>
        <p:spPr>
          <a:xfrm>
            <a:off x="4315693" y="16030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BiauKai" panose="02010601000101010101" pitchFamily="2" charset="-120"/>
                <a:ea typeface="BiauKai" panose="02010601000101010101" pitchFamily="2" charset="-120"/>
              </a:rPr>
              <a:t>小艾</a:t>
            </a:r>
          </a:p>
        </p:txBody>
      </p:sp>
      <p:pic>
        <p:nvPicPr>
          <p:cNvPr id="50" name="Picture 8" descr="思考的藝術: 52個非受迫性思考錯誤| 誠品線上">
            <a:extLst>
              <a:ext uri="{FF2B5EF4-FFF2-40B4-BE49-F238E27FC236}">
                <a16:creationId xmlns:a16="http://schemas.microsoft.com/office/drawing/2014/main" id="{86E6C453-3086-5AD2-F5FE-684E0417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31" y="2285239"/>
            <a:ext cx="646331" cy="90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C767CA4D-38C8-77BF-4326-A08634BA7E4C}"/>
              </a:ext>
            </a:extLst>
          </p:cNvPr>
          <p:cNvSpPr txBox="1"/>
          <p:nvPr/>
        </p:nvSpPr>
        <p:spPr>
          <a:xfrm>
            <a:off x="4056399" y="19633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4</a:t>
            </a:r>
            <a:endParaRPr kumimoji="1" lang="zh-TW" altLang="en-US" sz="1600" dirty="0"/>
          </a:p>
        </p:txBody>
      </p:sp>
      <p:pic>
        <p:nvPicPr>
          <p:cNvPr id="1034" name="Picture 10" descr="東京自由行終極指南| 九歌文學誌">
            <a:extLst>
              <a:ext uri="{FF2B5EF4-FFF2-40B4-BE49-F238E27FC236}">
                <a16:creationId xmlns:a16="http://schemas.microsoft.com/office/drawing/2014/main" id="{C63A4875-EACC-F867-F8C9-F16B7E88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31" y="2262145"/>
            <a:ext cx="701801" cy="94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D4D44916-D13C-2E67-16E8-5728D38FD39C}"/>
              </a:ext>
            </a:extLst>
          </p:cNvPr>
          <p:cNvSpPr txBox="1"/>
          <p:nvPr/>
        </p:nvSpPr>
        <p:spPr>
          <a:xfrm>
            <a:off x="4976614" y="19749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3</a:t>
            </a:r>
            <a:endParaRPr kumimoji="1"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1E4F8AB-FA39-0A25-9F39-EE940C1D1E97}"/>
              </a:ext>
            </a:extLst>
          </p:cNvPr>
          <p:cNvSpPr txBox="1"/>
          <p:nvPr/>
        </p:nvSpPr>
        <p:spPr>
          <a:xfrm>
            <a:off x="3975802" y="3682593"/>
            <a:ext cx="1503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B20021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推薦系統</a:t>
            </a:r>
            <a:endParaRPr kumimoji="1" lang="zh-TW" altLang="en-US" sz="2000" dirty="0">
              <a:solidFill>
                <a:srgbClr val="B20021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74FF4C9F-81AC-098C-033D-C684B4706F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54" y="4074808"/>
            <a:ext cx="1062339" cy="1062339"/>
          </a:xfrm>
          <a:prstGeom prst="rect">
            <a:avLst/>
          </a:prstGeom>
        </p:spPr>
      </p:pic>
      <p:pic>
        <p:nvPicPr>
          <p:cNvPr id="1033" name="Picture 2" descr="失控的焦慮世代︰手機餵養的世代，如何面對心理疾病的瘟疫">
            <a:extLst>
              <a:ext uri="{FF2B5EF4-FFF2-40B4-BE49-F238E27FC236}">
                <a16:creationId xmlns:a16="http://schemas.microsoft.com/office/drawing/2014/main" id="{2114603E-7ECD-EBED-8C15-25E5EE62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20" y="3814963"/>
            <a:ext cx="1217801" cy="157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4CC89DE8-444B-97C5-1FC9-1CBBD77D9666}"/>
              </a:ext>
            </a:extLst>
          </p:cNvPr>
          <p:cNvCxnSpPr>
            <a:cxnSpLocks/>
            <a:stCxn id="57" idx="3"/>
            <a:endCxn id="1033" idx="1"/>
          </p:cNvCxnSpPr>
          <p:nvPr/>
        </p:nvCxnSpPr>
        <p:spPr>
          <a:xfrm flipV="1">
            <a:off x="5258893" y="4600641"/>
            <a:ext cx="1002527" cy="53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思考的藝術: 52個非受迫性思考錯誤| 誠品線上">
            <a:extLst>
              <a:ext uri="{FF2B5EF4-FFF2-40B4-BE49-F238E27FC236}">
                <a16:creationId xmlns:a16="http://schemas.microsoft.com/office/drawing/2014/main" id="{DD6B101B-38DA-231C-7C43-F657A301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59" y="4152265"/>
            <a:ext cx="646331" cy="90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DE4B29E2-4E14-1C9A-1D06-89644AA1AB90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727723" y="3211059"/>
            <a:ext cx="0" cy="4715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F3039B91-2845-4174-DE85-E270A2C53AA5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>
            <a:off x="3517190" y="4605978"/>
            <a:ext cx="679364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212E174-DE84-E2E2-2BC5-B1F3103F73E4}"/>
              </a:ext>
            </a:extLst>
          </p:cNvPr>
          <p:cNvSpPr txBox="1"/>
          <p:nvPr/>
        </p:nvSpPr>
        <p:spPr>
          <a:xfrm>
            <a:off x="3463432" y="46366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相似用戶</a:t>
            </a:r>
            <a:endParaRPr kumimoji="1" lang="zh-TW" altLang="en-US" sz="1200" dirty="0">
              <a:solidFill>
                <a:srgbClr val="FF0000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E336F3B-0425-C332-9FFD-BF280E862B19}"/>
              </a:ext>
            </a:extLst>
          </p:cNvPr>
          <p:cNvSpPr txBox="1"/>
          <p:nvPr/>
        </p:nvSpPr>
        <p:spPr>
          <a:xfrm>
            <a:off x="5360046" y="46041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200" dirty="0">
                <a:solidFill>
                  <a:srgbClr val="FF9900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推薦書籍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9735B21-D19A-225F-9324-751FC97F412B}"/>
              </a:ext>
            </a:extLst>
          </p:cNvPr>
          <p:cNvSpPr txBox="1"/>
          <p:nvPr/>
        </p:nvSpPr>
        <p:spPr>
          <a:xfrm>
            <a:off x="5890267" y="34290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Similarity: 0.5076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49C011D1-50C6-DD07-9249-E25905FC6F69}"/>
              </a:ext>
            </a:extLst>
          </p:cNvPr>
          <p:cNvSpPr txBox="1"/>
          <p:nvPr/>
        </p:nvSpPr>
        <p:spPr>
          <a:xfrm>
            <a:off x="0" y="7477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Filtering: </a:t>
            </a:r>
            <a:r>
              <a:rPr kumimoji="1"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</a:t>
            </a:r>
            <a:endParaRPr kumimoji="1"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輝達之道：黃仁勳打造晶片帝國，引領AI 浪潮的祕密 電子書 by 金泰（Tae Kim） - Rakuten Kobo">
            <a:extLst>
              <a:ext uri="{FF2B5EF4-FFF2-40B4-BE49-F238E27FC236}">
                <a16:creationId xmlns:a16="http://schemas.microsoft.com/office/drawing/2014/main" id="{7B4329DA-CD5E-FDAD-1084-051DCC55F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80" y="1413659"/>
            <a:ext cx="1158291" cy="164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博客來-一本書讀懂中醫養生(電子書)">
            <a:extLst>
              <a:ext uri="{FF2B5EF4-FFF2-40B4-BE49-F238E27FC236}">
                <a16:creationId xmlns:a16="http://schemas.microsoft.com/office/drawing/2014/main" id="{62568EB5-A18B-DFE4-B14C-9C4FDE19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68" y="1413661"/>
            <a:ext cx="1644224" cy="16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失控的焦慮世代︰手機餵養的世代，如何面對心理疾病的瘟疫">
            <a:extLst>
              <a:ext uri="{FF2B5EF4-FFF2-40B4-BE49-F238E27FC236}">
                <a16:creationId xmlns:a16="http://schemas.microsoft.com/office/drawing/2014/main" id="{116BB30F-B529-F014-660A-5A0937B0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02" y="3623176"/>
            <a:ext cx="1215942" cy="15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逆思維：華頓商學院最具影響力的教授，突破人生盲點的全局思考">
            <a:extLst>
              <a:ext uri="{FF2B5EF4-FFF2-40B4-BE49-F238E27FC236}">
                <a16:creationId xmlns:a16="http://schemas.microsoft.com/office/drawing/2014/main" id="{DA86AC7A-678A-8609-8D4F-AD05B7EC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262" y="3586380"/>
            <a:ext cx="1159638" cy="164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思考的藝術: 52個非受迫性思考錯誤| 誠品線上">
            <a:extLst>
              <a:ext uri="{FF2B5EF4-FFF2-40B4-BE49-F238E27FC236}">
                <a16:creationId xmlns:a16="http://schemas.microsoft.com/office/drawing/2014/main" id="{43350004-3592-5B69-5D61-584DE986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85" y="1431454"/>
            <a:ext cx="1145882" cy="16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東京自由行終極指南| 九歌文學誌">
            <a:extLst>
              <a:ext uri="{FF2B5EF4-FFF2-40B4-BE49-F238E27FC236}">
                <a16:creationId xmlns:a16="http://schemas.microsoft.com/office/drawing/2014/main" id="{71D90761-2E76-0801-31B1-6BB4FEE4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413732"/>
            <a:ext cx="1216041" cy="16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凝視太陽：面對死亡恐懼（全新增訂版）">
            <a:extLst>
              <a:ext uri="{FF2B5EF4-FFF2-40B4-BE49-F238E27FC236}">
                <a16:creationId xmlns:a16="http://schemas.microsoft.com/office/drawing/2014/main" id="{D05272FD-7594-6AF2-4CD0-7CDCEE22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85" y="3586379"/>
            <a:ext cx="1159638" cy="16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原始碼：成為比爾．蓋茲 (電子書)">
            <a:extLst>
              <a:ext uri="{FF2B5EF4-FFF2-40B4-BE49-F238E27FC236}">
                <a16:creationId xmlns:a16="http://schemas.microsoft.com/office/drawing/2014/main" id="{7C2A73EB-1C10-B0B2-E939-7665E513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67" y="3623176"/>
            <a:ext cx="1589162" cy="158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4A216074-4528-3F09-C1C2-4A37318B55B7}"/>
              </a:ext>
            </a:extLst>
          </p:cNvPr>
          <p:cNvCxnSpPr>
            <a:cxnSpLocks/>
            <a:stCxn id="2050" idx="3"/>
          </p:cNvCxnSpPr>
          <p:nvPr/>
        </p:nvCxnSpPr>
        <p:spPr>
          <a:xfrm flipV="1">
            <a:off x="1830571" y="2235844"/>
            <a:ext cx="1373277" cy="81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D13719A0-5A9B-43F4-E611-A0B42934556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869344" y="4407654"/>
            <a:ext cx="1236918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DBC54440-CB29-8E3F-263B-8D9F7D64EF49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442467" y="2235844"/>
            <a:ext cx="108186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7A8D0308-B96B-0832-6322-7A5C9FF6334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456223" y="4407654"/>
            <a:ext cx="1106878" cy="136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7AA2A7-17C2-85B8-023E-7B069283ECB9}"/>
              </a:ext>
            </a:extLst>
          </p:cNvPr>
          <p:cNvSpPr txBox="1"/>
          <p:nvPr/>
        </p:nvSpPr>
        <p:spPr>
          <a:xfrm>
            <a:off x="2042809" y="18767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0.3196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A69259-2354-0176-B54B-344B722BFC92}"/>
              </a:ext>
            </a:extLst>
          </p:cNvPr>
          <p:cNvSpPr txBox="1"/>
          <p:nvPr/>
        </p:nvSpPr>
        <p:spPr>
          <a:xfrm>
            <a:off x="2042809" y="40484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0.1043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4FD0C9-33A3-DA1C-42C4-2884204565D2}"/>
              </a:ext>
            </a:extLst>
          </p:cNvPr>
          <p:cNvSpPr txBox="1"/>
          <p:nvPr/>
        </p:nvSpPr>
        <p:spPr>
          <a:xfrm>
            <a:off x="6538404" y="18767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0.3753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B28949-9B76-3413-0E73-A42493CAEF64}"/>
              </a:ext>
            </a:extLst>
          </p:cNvPr>
          <p:cNvSpPr txBox="1"/>
          <p:nvPr/>
        </p:nvSpPr>
        <p:spPr>
          <a:xfrm>
            <a:off x="6538404" y="402809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0.3140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9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管院底圖">
  <a:themeElements>
    <a:clrScheme name="管院底圖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管院底圖">
      <a:majorFont>
        <a:latin typeface="Academy Engraved LET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管院底圖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管院底圖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管院底圖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管院底圖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管院底圖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管院底圖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管院底圖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管院底圖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管院底圖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管院底圖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管院底圖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管院底圖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55688</TotalTime>
  <Words>211</Words>
  <Application>Microsoft Macintosh PowerPoint</Application>
  <PresentationFormat>如螢幕大小 (4:3)</PresentationFormat>
  <Paragraphs>35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BiauKai</vt:lpstr>
      <vt:lpstr>var(--notebook-cell-output-font-family)</vt:lpstr>
      <vt:lpstr>Academy Engraved LET</vt:lpstr>
      <vt:lpstr>Arial</vt:lpstr>
      <vt:lpstr>Calibri</vt:lpstr>
      <vt:lpstr>Menlo</vt:lpstr>
      <vt:lpstr>Times New Roman</vt:lpstr>
      <vt:lpstr>管院底圖</vt:lpstr>
      <vt:lpstr>利用YOLOv8進行 晶圓缺陷檢測 示範</vt:lpstr>
      <vt:lpstr>開啟Google Colab</vt:lpstr>
      <vt:lpstr>執行程式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邁向頂尖大學 學術領域全面提升計畫 96年執行成果暨97年計畫</dc:title>
  <dc:creator>ntumcc</dc:creator>
  <cp:lastModifiedBy>10745083_彭子承</cp:lastModifiedBy>
  <cp:revision>3418</cp:revision>
  <cp:lastPrinted>2016-01-14T06:17:24Z</cp:lastPrinted>
  <dcterms:created xsi:type="dcterms:W3CDTF">2007-12-04T07:43:12Z</dcterms:created>
  <dcterms:modified xsi:type="dcterms:W3CDTF">2025-04-02T07:34:24Z</dcterms:modified>
</cp:coreProperties>
</file>