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3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1" r:id="rId31"/>
    <p:sldId id="292" r:id="rId32"/>
    <p:sldId id="293" r:id="rId33"/>
    <p:sldId id="294" r:id="rId34"/>
    <p:sldId id="295" r:id="rId35"/>
    <p:sldId id="299" r:id="rId36"/>
    <p:sldId id="296" r:id="rId37"/>
    <p:sldId id="297" r:id="rId38"/>
    <p:sldId id="300" r:id="rId39"/>
    <p:sldId id="301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600" y="31242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400" y="2133600"/>
            <a:ext cx="8229600" cy="152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3601"/>
            <a:ext cx="7772400" cy="1470025"/>
          </a:xfrm>
        </p:spPr>
        <p:txBody>
          <a:bodyPr/>
          <a:lstStyle/>
          <a:p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495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22860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35052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04800" y="25146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04800" y="28956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27432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228600" y="20574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533400" y="22860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09600" y="26670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0" y="31242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304800" y="32766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609600" y="35052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04D-C53A-4508-BE67-B97CB3231D39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7942-1F24-4785-AB7C-6B02746ED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04D-C53A-4508-BE67-B97CB3231D39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7942-1F24-4785-AB7C-6B02746ED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04D-C53A-4508-BE67-B97CB3231D39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7942-1F24-4785-AB7C-6B02746ED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524000"/>
            <a:ext cx="9144000" cy="5334000"/>
          </a:xfrm>
          <a:prstGeom prst="rect">
            <a:avLst/>
          </a:prstGeom>
          <a:gradFill flip="none" rotWithShape="1">
            <a:gsLst>
              <a:gs pos="61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>
            <a:noFill/>
          </a:ln>
          <a:effectLst>
            <a:outerShdw blurRad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04D-C53A-4508-BE67-B97CB3231D39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7942-1F24-4785-AB7C-6B02746ED03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g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9000" y="304800"/>
            <a:ext cx="1905000" cy="381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04800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524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096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04800" y="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09600" y="2286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04800" y="3810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58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914400" y="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09600" y="6096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14400" y="4572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04800" y="8382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04800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59436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" y="57912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60198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4800" y="61722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90600" y="63246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85800" y="6324600"/>
            <a:ext cx="2286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62000" y="66294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04800" y="66294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0" y="6629400"/>
            <a:ext cx="91440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6248400"/>
            <a:ext cx="91440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304800" y="63246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914400" y="57912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1143000" y="60198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04D-C53A-4508-BE67-B97CB3231D39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7942-1F24-4785-AB7C-6B02746ED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04D-C53A-4508-BE67-B97CB3231D39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7942-1F24-4785-AB7C-6B02746ED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04D-C53A-4508-BE67-B97CB3231D39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7942-1F24-4785-AB7C-6B02746ED0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09600" y="0"/>
            <a:ext cx="76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4800" y="0"/>
            <a:ext cx="76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Click toe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85800" y="304800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59436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04800" y="57912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09600" y="60198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04800" y="61722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0600" y="61722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914400" y="66294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04800" y="66294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762000" y="6400800"/>
            <a:ext cx="304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04D-C53A-4508-BE67-B97CB3231D39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7942-1F24-4785-AB7C-6B02746ED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04D-C53A-4508-BE67-B97CB3231D39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7942-1F24-4785-AB7C-6B02746ED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1000"/>
            <a:lum/>
          </a:blip>
          <a:srcRect/>
          <a:stretch>
            <a:fillRect l="34000" t="27000" r="38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E604D-C53A-4508-BE67-B97CB3231D39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7942-1F24-4785-AB7C-6B02746ED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dobe Caslon Pro Bold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dobe Caslon Pro Bold" pitchFamily="18" charset="0"/>
                <a:cs typeface="Times New Roman" pitchFamily="18" charset="0"/>
              </a:rPr>
              <a:t>PROJECT PRESENTATION</a:t>
            </a:r>
            <a:endParaRPr lang="en-US" dirty="0">
              <a:solidFill>
                <a:schemeClr val="bg1"/>
              </a:solidFill>
              <a:latin typeface="Adobe Caslon Pro Bol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800600"/>
            <a:ext cx="64008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AKSHAYA SAHAYI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MASTER OF COMPUTER APPLICATION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KANNUR UNIVERSITY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2016-2019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moman"/>
                <a:cs typeface="Times New Roman" pitchFamily="18" charset="0"/>
              </a:rPr>
              <a:t>IDENTIFICATION OF ACTORS  </a:t>
            </a:r>
            <a:br>
              <a:rPr lang="en-US" sz="4000" b="1" dirty="0" smtClean="0">
                <a:solidFill>
                  <a:srgbClr val="0070C0"/>
                </a:solidFill>
                <a:latin typeface="Times New Rmoman"/>
                <a:cs typeface="Times New Roman" pitchFamily="18" charset="0"/>
              </a:rPr>
            </a:br>
            <a:endParaRPr lang="en-US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1752600"/>
          <a:ext cx="7086599" cy="4236720"/>
        </p:xfrm>
        <a:graphic>
          <a:graphicData uri="http://schemas.openxmlformats.org/drawingml/2006/table">
            <a:tbl>
              <a:tblPr/>
              <a:tblGrid>
                <a:gridCol w="1070672"/>
                <a:gridCol w="3632122"/>
                <a:gridCol w="2383805"/>
              </a:tblGrid>
              <a:tr h="706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Calibri"/>
                          <a:cs typeface="Times New Roman"/>
                        </a:rPr>
                        <a:t>1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Who will use the main functionality of the system?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Admin, VLE,Staff and Customers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6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Who will lead support from the system and do their daily tasks?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6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Who will maintain and administrate the system?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Admin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6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Which hardware devices does the system need to handle?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Desktop computer, printer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6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With which other systems, does this system need to interact?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Database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6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Who was interested in the result produced by the system?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Admin, VLE</a:t>
                      </a:r>
                      <a:r>
                        <a:rPr lang="en-US" sz="1200" dirty="0" smtClean="0">
                          <a:latin typeface="Times New Roman"/>
                          <a:ea typeface="Calibri"/>
                          <a:cs typeface="Times New Roman"/>
                        </a:rPr>
                        <a:t>, Staff 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and Customers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367" y="2209800"/>
            <a:ext cx="84946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 indent="-55563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answers to these questions bring out the actors of the system: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063750" lvl="0" indent="-346075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Administrator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063750" lvl="0" indent="-346075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VLE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063750" lvl="0" indent="-346075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Staff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063750" lvl="0" indent="-346075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Customers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609600"/>
            <a:ext cx="7467600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USE CASE DIAGRAM FOR ASSOCIATION</a:t>
            </a:r>
            <a:endParaRPr lang="en-US" sz="3200" dirty="0">
              <a:solidFill>
                <a:srgbClr val="0070C0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0" y="1752600"/>
            <a:ext cx="4313238" cy="4343400"/>
            <a:chOff x="2520" y="4336"/>
            <a:chExt cx="6793" cy="7770"/>
          </a:xfrm>
        </p:grpSpPr>
        <p:sp>
          <p:nvSpPr>
            <p:cNvPr id="38915" name="Oval 3"/>
            <p:cNvSpPr>
              <a:spLocks noChangeArrowheads="1"/>
            </p:cNvSpPr>
            <p:nvPr/>
          </p:nvSpPr>
          <p:spPr bwMode="auto">
            <a:xfrm>
              <a:off x="2565" y="8039"/>
              <a:ext cx="750" cy="6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8916" name="AutoShape 4"/>
            <p:cNvCxnSpPr>
              <a:cxnSpLocks noChangeShapeType="1"/>
            </p:cNvCxnSpPr>
            <p:nvPr/>
          </p:nvCxnSpPr>
          <p:spPr bwMode="auto">
            <a:xfrm>
              <a:off x="2940" y="8716"/>
              <a:ext cx="0" cy="14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17" name="AutoShape 5"/>
            <p:cNvCxnSpPr>
              <a:cxnSpLocks noChangeShapeType="1"/>
            </p:cNvCxnSpPr>
            <p:nvPr/>
          </p:nvCxnSpPr>
          <p:spPr bwMode="auto">
            <a:xfrm flipH="1">
              <a:off x="2520" y="8941"/>
              <a:ext cx="420" cy="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18" name="AutoShape 6"/>
            <p:cNvCxnSpPr>
              <a:cxnSpLocks noChangeShapeType="1"/>
            </p:cNvCxnSpPr>
            <p:nvPr/>
          </p:nvCxnSpPr>
          <p:spPr bwMode="auto">
            <a:xfrm>
              <a:off x="2940" y="8941"/>
              <a:ext cx="360" cy="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19" name="AutoShape 7"/>
            <p:cNvCxnSpPr>
              <a:cxnSpLocks noChangeShapeType="1"/>
            </p:cNvCxnSpPr>
            <p:nvPr/>
          </p:nvCxnSpPr>
          <p:spPr bwMode="auto">
            <a:xfrm>
              <a:off x="2940" y="10157"/>
              <a:ext cx="360" cy="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20" name="AutoShape 8"/>
            <p:cNvCxnSpPr>
              <a:cxnSpLocks noChangeShapeType="1"/>
            </p:cNvCxnSpPr>
            <p:nvPr/>
          </p:nvCxnSpPr>
          <p:spPr bwMode="auto">
            <a:xfrm flipH="1">
              <a:off x="2520" y="10157"/>
              <a:ext cx="420" cy="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320" y="4336"/>
              <a:ext cx="4993" cy="7770"/>
              <a:chOff x="4320" y="4336"/>
              <a:chExt cx="4993" cy="7770"/>
            </a:xfrm>
          </p:grpSpPr>
          <p:sp>
            <p:nvSpPr>
              <p:cNvPr id="38922" name="Rectangle 10"/>
              <p:cNvSpPr>
                <a:spLocks noChangeArrowheads="1"/>
              </p:cNvSpPr>
              <p:nvPr/>
            </p:nvSpPr>
            <p:spPr bwMode="auto">
              <a:xfrm>
                <a:off x="6735" y="4336"/>
                <a:ext cx="2565" cy="77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3" name="Oval 11"/>
              <p:cNvSpPr>
                <a:spLocks noChangeArrowheads="1"/>
              </p:cNvSpPr>
              <p:nvPr/>
            </p:nvSpPr>
            <p:spPr bwMode="auto">
              <a:xfrm>
                <a:off x="6735" y="7803"/>
                <a:ext cx="2565" cy="93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REPLY TO ENQUIRY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24" name="Oval 12"/>
              <p:cNvSpPr>
                <a:spLocks noChangeArrowheads="1"/>
              </p:cNvSpPr>
              <p:nvPr/>
            </p:nvSpPr>
            <p:spPr bwMode="auto">
              <a:xfrm>
                <a:off x="6735" y="8995"/>
                <a:ext cx="2565" cy="10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CHANGE PASSWORD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25" name="Oval 13"/>
              <p:cNvSpPr>
                <a:spLocks noChangeArrowheads="1"/>
              </p:cNvSpPr>
              <p:nvPr/>
            </p:nvSpPr>
            <p:spPr bwMode="auto">
              <a:xfrm>
                <a:off x="6748" y="10294"/>
                <a:ext cx="2565" cy="79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VIEW VLE LIST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26" name="Oval 14"/>
              <p:cNvSpPr>
                <a:spLocks noChangeArrowheads="1"/>
              </p:cNvSpPr>
              <p:nvPr/>
            </p:nvSpPr>
            <p:spPr bwMode="auto">
              <a:xfrm>
                <a:off x="6735" y="6680"/>
                <a:ext cx="2565" cy="78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REMOVE VLE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27" name="Oval 15"/>
              <p:cNvSpPr>
                <a:spLocks noChangeArrowheads="1"/>
              </p:cNvSpPr>
              <p:nvPr/>
            </p:nvSpPr>
            <p:spPr bwMode="auto">
              <a:xfrm>
                <a:off x="6735" y="5350"/>
                <a:ext cx="2565" cy="93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APPROVE/ REJECT VLE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8928" name="AutoShape 16"/>
              <p:cNvCxnSpPr>
                <a:cxnSpLocks noChangeShapeType="1"/>
              </p:cNvCxnSpPr>
              <p:nvPr/>
            </p:nvCxnSpPr>
            <p:spPr bwMode="auto">
              <a:xfrm flipV="1">
                <a:off x="4320" y="5903"/>
                <a:ext cx="2415" cy="31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929" name="AutoShape 17"/>
              <p:cNvCxnSpPr>
                <a:cxnSpLocks noChangeShapeType="1"/>
              </p:cNvCxnSpPr>
              <p:nvPr/>
            </p:nvCxnSpPr>
            <p:spPr bwMode="auto">
              <a:xfrm flipV="1">
                <a:off x="4320" y="7122"/>
                <a:ext cx="2415" cy="191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930" name="AutoShape 18"/>
              <p:cNvCxnSpPr>
                <a:cxnSpLocks noChangeShapeType="1"/>
              </p:cNvCxnSpPr>
              <p:nvPr/>
            </p:nvCxnSpPr>
            <p:spPr bwMode="auto">
              <a:xfrm flipV="1">
                <a:off x="4320" y="8303"/>
                <a:ext cx="2428" cy="7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931" name="AutoShape 19"/>
              <p:cNvCxnSpPr>
                <a:cxnSpLocks noChangeShapeType="1"/>
              </p:cNvCxnSpPr>
              <p:nvPr/>
            </p:nvCxnSpPr>
            <p:spPr bwMode="auto">
              <a:xfrm>
                <a:off x="4320" y="9039"/>
                <a:ext cx="2415" cy="50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932" name="AutoShape 20"/>
              <p:cNvCxnSpPr>
                <a:cxnSpLocks noChangeShapeType="1"/>
              </p:cNvCxnSpPr>
              <p:nvPr/>
            </p:nvCxnSpPr>
            <p:spPr bwMode="auto">
              <a:xfrm>
                <a:off x="4320" y="9039"/>
                <a:ext cx="2415" cy="158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sp>
        <p:nvSpPr>
          <p:cNvPr id="22" name="TextBox 21"/>
          <p:cNvSpPr txBox="1"/>
          <p:nvPr/>
        </p:nvSpPr>
        <p:spPr>
          <a:xfrm>
            <a:off x="2057400" y="54864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76400" y="228600"/>
            <a:ext cx="7467600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USE CASE DIAGRAM FOR VLE</a:t>
            </a:r>
            <a:endParaRPr lang="en-US" sz="3200" dirty="0">
              <a:solidFill>
                <a:srgbClr val="0070C0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0" y="914400"/>
            <a:ext cx="4103688" cy="5867400"/>
            <a:chOff x="1515" y="4738"/>
            <a:chExt cx="7303" cy="10562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515" y="5263"/>
              <a:ext cx="4725" cy="7317"/>
              <a:chOff x="1692" y="5259"/>
              <a:chExt cx="4725" cy="7317"/>
            </a:xfrm>
          </p:grpSpPr>
          <p:sp>
            <p:nvSpPr>
              <p:cNvPr id="39940" name="Oval 4"/>
              <p:cNvSpPr>
                <a:spLocks noChangeArrowheads="1"/>
              </p:cNvSpPr>
              <p:nvPr/>
            </p:nvSpPr>
            <p:spPr bwMode="auto">
              <a:xfrm>
                <a:off x="2247" y="8394"/>
                <a:ext cx="750" cy="67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39941" name="AutoShape 5"/>
              <p:cNvCxnSpPr>
                <a:cxnSpLocks noChangeShapeType="1"/>
              </p:cNvCxnSpPr>
              <p:nvPr/>
            </p:nvCxnSpPr>
            <p:spPr bwMode="auto">
              <a:xfrm>
                <a:off x="2622" y="9071"/>
                <a:ext cx="0" cy="144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9942" name="AutoShape 6"/>
              <p:cNvCxnSpPr>
                <a:cxnSpLocks noChangeShapeType="1"/>
              </p:cNvCxnSpPr>
              <p:nvPr/>
            </p:nvCxnSpPr>
            <p:spPr bwMode="auto">
              <a:xfrm flipH="1">
                <a:off x="2202" y="9296"/>
                <a:ext cx="420" cy="46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9943" name="AutoShape 7"/>
              <p:cNvCxnSpPr>
                <a:cxnSpLocks noChangeShapeType="1"/>
              </p:cNvCxnSpPr>
              <p:nvPr/>
            </p:nvCxnSpPr>
            <p:spPr bwMode="auto">
              <a:xfrm>
                <a:off x="2622" y="9296"/>
                <a:ext cx="360" cy="46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39944" name="Text Box 8"/>
              <p:cNvSpPr txBox="1">
                <a:spLocks noChangeArrowheads="1"/>
              </p:cNvSpPr>
              <p:nvPr/>
            </p:nvSpPr>
            <p:spPr bwMode="auto">
              <a:xfrm>
                <a:off x="1692" y="11726"/>
                <a:ext cx="2310" cy="7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        VLE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9945" name="AutoShape 9"/>
              <p:cNvCxnSpPr>
                <a:cxnSpLocks noChangeShapeType="1"/>
              </p:cNvCxnSpPr>
              <p:nvPr/>
            </p:nvCxnSpPr>
            <p:spPr bwMode="auto">
              <a:xfrm>
                <a:off x="2622" y="10512"/>
                <a:ext cx="360" cy="46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9946" name="AutoShape 10"/>
              <p:cNvCxnSpPr>
                <a:cxnSpLocks noChangeShapeType="1"/>
              </p:cNvCxnSpPr>
              <p:nvPr/>
            </p:nvCxnSpPr>
            <p:spPr bwMode="auto">
              <a:xfrm flipH="1">
                <a:off x="2202" y="10512"/>
                <a:ext cx="420" cy="46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9947" name="AutoShape 11"/>
              <p:cNvCxnSpPr>
                <a:cxnSpLocks noChangeShapeType="1"/>
              </p:cNvCxnSpPr>
              <p:nvPr/>
            </p:nvCxnSpPr>
            <p:spPr bwMode="auto">
              <a:xfrm flipV="1">
                <a:off x="4002" y="5259"/>
                <a:ext cx="2415" cy="41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9948" name="AutoShape 12"/>
              <p:cNvCxnSpPr>
                <a:cxnSpLocks noChangeShapeType="1"/>
              </p:cNvCxnSpPr>
              <p:nvPr/>
            </p:nvCxnSpPr>
            <p:spPr bwMode="auto">
              <a:xfrm flipV="1">
                <a:off x="4002" y="6029"/>
                <a:ext cx="2415" cy="33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9949" name="AutoShape 13"/>
              <p:cNvCxnSpPr>
                <a:cxnSpLocks noChangeShapeType="1"/>
              </p:cNvCxnSpPr>
              <p:nvPr/>
            </p:nvCxnSpPr>
            <p:spPr bwMode="auto">
              <a:xfrm flipV="1">
                <a:off x="4002" y="6933"/>
                <a:ext cx="2415" cy="24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9950" name="AutoShape 14"/>
              <p:cNvCxnSpPr>
                <a:cxnSpLocks noChangeShapeType="1"/>
              </p:cNvCxnSpPr>
              <p:nvPr/>
            </p:nvCxnSpPr>
            <p:spPr bwMode="auto">
              <a:xfrm flipV="1">
                <a:off x="4002" y="7971"/>
                <a:ext cx="2415" cy="142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9951" name="AutoShape 15"/>
              <p:cNvCxnSpPr>
                <a:cxnSpLocks noChangeShapeType="1"/>
              </p:cNvCxnSpPr>
              <p:nvPr/>
            </p:nvCxnSpPr>
            <p:spPr bwMode="auto">
              <a:xfrm flipV="1">
                <a:off x="4002" y="8775"/>
                <a:ext cx="2415" cy="61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9952" name="AutoShape 16"/>
              <p:cNvCxnSpPr>
                <a:cxnSpLocks noChangeShapeType="1"/>
              </p:cNvCxnSpPr>
              <p:nvPr/>
            </p:nvCxnSpPr>
            <p:spPr bwMode="auto">
              <a:xfrm>
                <a:off x="4002" y="9394"/>
                <a:ext cx="2415" cy="36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9953" name="AutoShape 17"/>
              <p:cNvCxnSpPr>
                <a:cxnSpLocks noChangeShapeType="1"/>
              </p:cNvCxnSpPr>
              <p:nvPr/>
            </p:nvCxnSpPr>
            <p:spPr bwMode="auto">
              <a:xfrm>
                <a:off x="4002" y="9394"/>
                <a:ext cx="2415" cy="127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9954" name="AutoShape 18"/>
              <p:cNvCxnSpPr>
                <a:cxnSpLocks noChangeShapeType="1"/>
              </p:cNvCxnSpPr>
              <p:nvPr/>
            </p:nvCxnSpPr>
            <p:spPr bwMode="auto">
              <a:xfrm>
                <a:off x="4002" y="9394"/>
                <a:ext cx="2415" cy="221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9955" name="AutoShape 19"/>
              <p:cNvCxnSpPr>
                <a:cxnSpLocks noChangeShapeType="1"/>
              </p:cNvCxnSpPr>
              <p:nvPr/>
            </p:nvCxnSpPr>
            <p:spPr bwMode="auto">
              <a:xfrm>
                <a:off x="4002" y="9394"/>
                <a:ext cx="2415" cy="31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6246" y="4738"/>
              <a:ext cx="2572" cy="10562"/>
              <a:chOff x="6416" y="4691"/>
              <a:chExt cx="2572" cy="10760"/>
            </a:xfrm>
          </p:grpSpPr>
          <p:sp>
            <p:nvSpPr>
              <p:cNvPr id="39957" name="Rectangle 21"/>
              <p:cNvSpPr>
                <a:spLocks noChangeArrowheads="1"/>
              </p:cNvSpPr>
              <p:nvPr/>
            </p:nvSpPr>
            <p:spPr bwMode="auto">
              <a:xfrm>
                <a:off x="6417" y="4691"/>
                <a:ext cx="2565" cy="107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58" name="Oval 22"/>
              <p:cNvSpPr>
                <a:spLocks noChangeArrowheads="1"/>
              </p:cNvSpPr>
              <p:nvPr/>
            </p:nvSpPr>
            <p:spPr bwMode="auto">
              <a:xfrm>
                <a:off x="6417" y="11259"/>
                <a:ext cx="2565" cy="10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SEND MESSAGE</a:t>
                </a:r>
                <a:endPara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959" name="Oval 23"/>
              <p:cNvSpPr>
                <a:spLocks noChangeArrowheads="1"/>
              </p:cNvSpPr>
              <p:nvPr/>
            </p:nvSpPr>
            <p:spPr bwMode="auto">
              <a:xfrm>
                <a:off x="6417" y="6429"/>
                <a:ext cx="2565" cy="93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DELETE DETAILS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960" name="Oval 24"/>
              <p:cNvSpPr>
                <a:spLocks noChangeArrowheads="1"/>
              </p:cNvSpPr>
              <p:nvPr/>
            </p:nvSpPr>
            <p:spPr bwMode="auto">
              <a:xfrm>
                <a:off x="6417" y="7361"/>
                <a:ext cx="2565" cy="10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MARK ATTENDANCE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961" name="Oval 25"/>
              <p:cNvSpPr>
                <a:spLocks noChangeArrowheads="1"/>
              </p:cNvSpPr>
              <p:nvPr/>
            </p:nvSpPr>
            <p:spPr bwMode="auto">
              <a:xfrm>
                <a:off x="6417" y="8394"/>
                <a:ext cx="2565" cy="79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VIEW ATTENDANCE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962" name="Oval 26"/>
              <p:cNvSpPr>
                <a:spLocks noChangeArrowheads="1"/>
              </p:cNvSpPr>
              <p:nvPr/>
            </p:nvSpPr>
            <p:spPr bwMode="auto">
              <a:xfrm>
                <a:off x="6417" y="9191"/>
                <a:ext cx="2565" cy="109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APPROVE/REJECT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VLE</a:t>
                </a:r>
                <a:endPara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963" name="Oval 27"/>
              <p:cNvSpPr>
                <a:spLocks noChangeArrowheads="1"/>
              </p:cNvSpPr>
              <p:nvPr/>
            </p:nvSpPr>
            <p:spPr bwMode="auto">
              <a:xfrm>
                <a:off x="6417" y="10288"/>
                <a:ext cx="2565" cy="9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VIEW FEEDBACK</a:t>
                </a:r>
                <a:endPara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964" name="Oval 28"/>
              <p:cNvSpPr>
                <a:spLocks noChangeArrowheads="1"/>
              </p:cNvSpPr>
              <p:nvPr/>
            </p:nvSpPr>
            <p:spPr bwMode="auto">
              <a:xfrm>
                <a:off x="6417" y="12283"/>
                <a:ext cx="2565" cy="7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VIEW CUSTOMER DETAILS</a:t>
                </a:r>
                <a:endPara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965" name="Oval 29"/>
              <p:cNvSpPr>
                <a:spLocks noChangeArrowheads="1"/>
              </p:cNvSpPr>
              <p:nvPr/>
            </p:nvSpPr>
            <p:spPr bwMode="auto">
              <a:xfrm>
                <a:off x="6417" y="5644"/>
                <a:ext cx="2565" cy="78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UPDATE EMPLOYEE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966" name="Oval 30"/>
              <p:cNvSpPr>
                <a:spLocks noChangeArrowheads="1"/>
              </p:cNvSpPr>
              <p:nvPr/>
            </p:nvSpPr>
            <p:spPr bwMode="auto">
              <a:xfrm>
                <a:off x="6417" y="4691"/>
                <a:ext cx="2565" cy="93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ADD EMPLOYEE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967" name="Oval 31"/>
              <p:cNvSpPr>
                <a:spLocks noChangeArrowheads="1"/>
              </p:cNvSpPr>
              <p:nvPr/>
            </p:nvSpPr>
            <p:spPr bwMode="auto">
              <a:xfrm>
                <a:off x="6423" y="13238"/>
                <a:ext cx="2565" cy="7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UPDATE PROFILE</a:t>
                </a:r>
                <a:endPara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968" name="Oval 32"/>
              <p:cNvSpPr>
                <a:spLocks noChangeArrowheads="1"/>
              </p:cNvSpPr>
              <p:nvPr/>
            </p:nvSpPr>
            <p:spPr bwMode="auto">
              <a:xfrm>
                <a:off x="6416" y="14512"/>
                <a:ext cx="2565" cy="9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CHANGE PASSWORD</a:t>
                </a:r>
                <a:endPara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 rot="16200000" flipH="1">
            <a:off x="3238500" y="4000500"/>
            <a:ext cx="2133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968" idx="2"/>
          </p:cNvCxnSpPr>
          <p:nvPr/>
        </p:nvCxnSpPr>
        <p:spPr>
          <a:xfrm rot="16200000" flipH="1">
            <a:off x="2828826" y="4410173"/>
            <a:ext cx="2944383" cy="1286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0" y="457200"/>
            <a:ext cx="7467600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USE CASE DIAGRAM FOR STAFF</a:t>
            </a:r>
            <a:endParaRPr lang="en-US" sz="3200" dirty="0">
              <a:solidFill>
                <a:srgbClr val="0070C0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00200" y="1752600"/>
            <a:ext cx="4629150" cy="3838575"/>
            <a:chOff x="1692" y="7200"/>
            <a:chExt cx="7290" cy="6045"/>
          </a:xfrm>
        </p:grpSpPr>
        <p:sp>
          <p:nvSpPr>
            <p:cNvPr id="40963" name="Oval 3"/>
            <p:cNvSpPr>
              <a:spLocks noChangeArrowheads="1"/>
            </p:cNvSpPr>
            <p:nvPr/>
          </p:nvSpPr>
          <p:spPr bwMode="auto">
            <a:xfrm>
              <a:off x="2247" y="8394"/>
              <a:ext cx="750" cy="6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0964" name="AutoShape 4"/>
            <p:cNvCxnSpPr>
              <a:cxnSpLocks noChangeShapeType="1"/>
            </p:cNvCxnSpPr>
            <p:nvPr/>
          </p:nvCxnSpPr>
          <p:spPr bwMode="auto">
            <a:xfrm>
              <a:off x="2622" y="9071"/>
              <a:ext cx="0" cy="14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0965" name="AutoShape 5"/>
            <p:cNvCxnSpPr>
              <a:cxnSpLocks noChangeShapeType="1"/>
            </p:cNvCxnSpPr>
            <p:nvPr/>
          </p:nvCxnSpPr>
          <p:spPr bwMode="auto">
            <a:xfrm flipH="1">
              <a:off x="2202" y="9296"/>
              <a:ext cx="420" cy="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0966" name="AutoShape 6"/>
            <p:cNvCxnSpPr>
              <a:cxnSpLocks noChangeShapeType="1"/>
            </p:cNvCxnSpPr>
            <p:nvPr/>
          </p:nvCxnSpPr>
          <p:spPr bwMode="auto">
            <a:xfrm>
              <a:off x="2622" y="9296"/>
              <a:ext cx="360" cy="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1692" y="11726"/>
              <a:ext cx="2310" cy="7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  STAFF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6417" y="7200"/>
              <a:ext cx="2565" cy="60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69" name="Oval 9"/>
            <p:cNvSpPr>
              <a:spLocks noChangeArrowheads="1"/>
            </p:cNvSpPr>
            <p:nvPr/>
          </p:nvSpPr>
          <p:spPr bwMode="auto">
            <a:xfrm>
              <a:off x="6417" y="10693"/>
              <a:ext cx="2565" cy="9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APPLY LEAVE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>
              <a:off x="6417" y="12041"/>
              <a:ext cx="2565" cy="10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GIVE SERVICE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1" name="Oval 11"/>
            <p:cNvSpPr>
              <a:spLocks noChangeArrowheads="1"/>
            </p:cNvSpPr>
            <p:nvPr/>
          </p:nvSpPr>
          <p:spPr bwMode="auto">
            <a:xfrm>
              <a:off x="6417" y="9024"/>
              <a:ext cx="2565" cy="7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BILL PRINT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2" name="Oval 12"/>
            <p:cNvSpPr>
              <a:spLocks noChangeArrowheads="1"/>
            </p:cNvSpPr>
            <p:nvPr/>
          </p:nvSpPr>
          <p:spPr bwMode="auto">
            <a:xfrm>
              <a:off x="6417" y="7668"/>
              <a:ext cx="2565" cy="9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CUSTOMER REGISTRATION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973" name="AutoShape 13"/>
            <p:cNvCxnSpPr>
              <a:cxnSpLocks noChangeShapeType="1"/>
            </p:cNvCxnSpPr>
            <p:nvPr/>
          </p:nvCxnSpPr>
          <p:spPr bwMode="auto">
            <a:xfrm>
              <a:off x="2622" y="10512"/>
              <a:ext cx="360" cy="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0974" name="AutoShape 14"/>
            <p:cNvCxnSpPr>
              <a:cxnSpLocks noChangeShapeType="1"/>
            </p:cNvCxnSpPr>
            <p:nvPr/>
          </p:nvCxnSpPr>
          <p:spPr bwMode="auto">
            <a:xfrm flipH="1">
              <a:off x="2202" y="10512"/>
              <a:ext cx="420" cy="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0975" name="AutoShape 15"/>
            <p:cNvCxnSpPr>
              <a:cxnSpLocks noChangeShapeType="1"/>
            </p:cNvCxnSpPr>
            <p:nvPr/>
          </p:nvCxnSpPr>
          <p:spPr bwMode="auto">
            <a:xfrm flipV="1">
              <a:off x="4002" y="8173"/>
              <a:ext cx="2415" cy="12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0976" name="AutoShape 16"/>
            <p:cNvCxnSpPr>
              <a:cxnSpLocks noChangeShapeType="1"/>
            </p:cNvCxnSpPr>
            <p:nvPr/>
          </p:nvCxnSpPr>
          <p:spPr bwMode="auto">
            <a:xfrm>
              <a:off x="4002" y="9394"/>
              <a:ext cx="24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0977" name="AutoShape 17"/>
            <p:cNvCxnSpPr>
              <a:cxnSpLocks noChangeShapeType="1"/>
            </p:cNvCxnSpPr>
            <p:nvPr/>
          </p:nvCxnSpPr>
          <p:spPr bwMode="auto">
            <a:xfrm>
              <a:off x="4002" y="9394"/>
              <a:ext cx="2415" cy="16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0978" name="AutoShape 18"/>
            <p:cNvCxnSpPr>
              <a:cxnSpLocks noChangeShapeType="1"/>
            </p:cNvCxnSpPr>
            <p:nvPr/>
          </p:nvCxnSpPr>
          <p:spPr bwMode="auto">
            <a:xfrm>
              <a:off x="4002" y="9394"/>
              <a:ext cx="2415" cy="31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0" y="457200"/>
            <a:ext cx="7467600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USE CASE DIAGRAM FOR CUSTOMER</a:t>
            </a:r>
            <a:endParaRPr lang="en-US" sz="3200" dirty="0">
              <a:solidFill>
                <a:srgbClr val="0070C0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05000" y="1752600"/>
            <a:ext cx="4830763" cy="3838575"/>
            <a:chOff x="1381" y="7200"/>
            <a:chExt cx="7607" cy="6045"/>
          </a:xfrm>
        </p:grpSpPr>
        <p:sp>
          <p:nvSpPr>
            <p:cNvPr id="41987" name="Oval 3"/>
            <p:cNvSpPr>
              <a:spLocks noChangeArrowheads="1"/>
            </p:cNvSpPr>
            <p:nvPr/>
          </p:nvSpPr>
          <p:spPr bwMode="auto">
            <a:xfrm>
              <a:off x="2247" y="8394"/>
              <a:ext cx="750" cy="6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1988" name="AutoShape 4"/>
            <p:cNvCxnSpPr>
              <a:cxnSpLocks noChangeShapeType="1"/>
            </p:cNvCxnSpPr>
            <p:nvPr/>
          </p:nvCxnSpPr>
          <p:spPr bwMode="auto">
            <a:xfrm>
              <a:off x="2622" y="9071"/>
              <a:ext cx="0" cy="14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1989" name="AutoShape 5"/>
            <p:cNvCxnSpPr>
              <a:cxnSpLocks noChangeShapeType="1"/>
            </p:cNvCxnSpPr>
            <p:nvPr/>
          </p:nvCxnSpPr>
          <p:spPr bwMode="auto">
            <a:xfrm flipH="1">
              <a:off x="2202" y="9296"/>
              <a:ext cx="420" cy="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1990" name="AutoShape 6"/>
            <p:cNvCxnSpPr>
              <a:cxnSpLocks noChangeShapeType="1"/>
            </p:cNvCxnSpPr>
            <p:nvPr/>
          </p:nvCxnSpPr>
          <p:spPr bwMode="auto">
            <a:xfrm>
              <a:off x="2622" y="9296"/>
              <a:ext cx="360" cy="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1381" y="11306"/>
              <a:ext cx="2310" cy="7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  CUSTOMER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6417" y="7200"/>
              <a:ext cx="2565" cy="60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3" name="Oval 9"/>
            <p:cNvSpPr>
              <a:spLocks noChangeArrowheads="1"/>
            </p:cNvSpPr>
            <p:nvPr/>
          </p:nvSpPr>
          <p:spPr bwMode="auto">
            <a:xfrm>
              <a:off x="6417" y="10849"/>
              <a:ext cx="2565" cy="9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SEND MESSAGE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994" name="Oval 10"/>
            <p:cNvSpPr>
              <a:spLocks noChangeArrowheads="1"/>
            </p:cNvSpPr>
            <p:nvPr/>
          </p:nvSpPr>
          <p:spPr bwMode="auto">
            <a:xfrm>
              <a:off x="6417" y="12041"/>
              <a:ext cx="2565" cy="10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VIEW AKSHAYA CENTERS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995" name="Oval 11"/>
            <p:cNvSpPr>
              <a:spLocks noChangeArrowheads="1"/>
            </p:cNvSpPr>
            <p:nvPr/>
          </p:nvSpPr>
          <p:spPr bwMode="auto">
            <a:xfrm>
              <a:off x="6417" y="8621"/>
              <a:ext cx="2565" cy="7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SEND MAIL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996" name="Oval 12"/>
            <p:cNvSpPr>
              <a:spLocks noChangeArrowheads="1"/>
            </p:cNvSpPr>
            <p:nvPr/>
          </p:nvSpPr>
          <p:spPr bwMode="auto">
            <a:xfrm>
              <a:off x="6417" y="7551"/>
              <a:ext cx="2565" cy="9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SUBMIT QUERIES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997" name="AutoShape 13"/>
            <p:cNvCxnSpPr>
              <a:cxnSpLocks noChangeShapeType="1"/>
            </p:cNvCxnSpPr>
            <p:nvPr/>
          </p:nvCxnSpPr>
          <p:spPr bwMode="auto">
            <a:xfrm>
              <a:off x="2622" y="10512"/>
              <a:ext cx="360" cy="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1998" name="AutoShape 14"/>
            <p:cNvCxnSpPr>
              <a:cxnSpLocks noChangeShapeType="1"/>
            </p:cNvCxnSpPr>
            <p:nvPr/>
          </p:nvCxnSpPr>
          <p:spPr bwMode="auto">
            <a:xfrm flipH="1">
              <a:off x="2202" y="10512"/>
              <a:ext cx="420" cy="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1999" name="AutoShape 15"/>
            <p:cNvCxnSpPr>
              <a:cxnSpLocks noChangeShapeType="1"/>
            </p:cNvCxnSpPr>
            <p:nvPr/>
          </p:nvCxnSpPr>
          <p:spPr bwMode="auto">
            <a:xfrm flipV="1">
              <a:off x="4002" y="8173"/>
              <a:ext cx="2415" cy="12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2000" name="AutoShape 16"/>
            <p:cNvCxnSpPr>
              <a:cxnSpLocks noChangeShapeType="1"/>
            </p:cNvCxnSpPr>
            <p:nvPr/>
          </p:nvCxnSpPr>
          <p:spPr bwMode="auto">
            <a:xfrm flipV="1">
              <a:off x="4002" y="9071"/>
              <a:ext cx="2421" cy="3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2001" name="AutoShape 17"/>
            <p:cNvCxnSpPr>
              <a:cxnSpLocks noChangeShapeType="1"/>
            </p:cNvCxnSpPr>
            <p:nvPr/>
          </p:nvCxnSpPr>
          <p:spPr bwMode="auto">
            <a:xfrm>
              <a:off x="4002" y="9394"/>
              <a:ext cx="2415" cy="16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2002" name="AutoShape 18"/>
            <p:cNvCxnSpPr>
              <a:cxnSpLocks noChangeShapeType="1"/>
            </p:cNvCxnSpPr>
            <p:nvPr/>
          </p:nvCxnSpPr>
          <p:spPr bwMode="auto">
            <a:xfrm>
              <a:off x="4002" y="9394"/>
              <a:ext cx="2415" cy="31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2003" name="Oval 19"/>
            <p:cNvSpPr>
              <a:spLocks noChangeArrowheads="1"/>
            </p:cNvSpPr>
            <p:nvPr/>
          </p:nvSpPr>
          <p:spPr bwMode="auto">
            <a:xfrm>
              <a:off x="6423" y="9685"/>
              <a:ext cx="2565" cy="9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LIVE CHAT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004" name="AutoShape 20"/>
            <p:cNvCxnSpPr>
              <a:cxnSpLocks noChangeShapeType="1"/>
            </p:cNvCxnSpPr>
            <p:nvPr/>
          </p:nvCxnSpPr>
          <p:spPr bwMode="auto">
            <a:xfrm>
              <a:off x="4002" y="9394"/>
              <a:ext cx="2415" cy="7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685800"/>
            <a:ext cx="4658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cs typeface="Times New Roman" pitchFamily="18" charset="0"/>
              </a:rPr>
              <a:t>ACTIVITY DIAGRAM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8800"/>
            <a:ext cx="7696200" cy="53309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Activity diagram is an important diagram in UML to describe dynamic aspects of the system.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Activity diagram is basically a flow chart to represent flow from one activity to another activity.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activity can be described as an operation of the system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81000"/>
            <a:ext cx="7498080" cy="1143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Activity diagram for Association</a:t>
            </a:r>
            <a:endParaRPr kumimoji="0" lang="en-US" sz="4400" b="1" i="0" u="none" strike="noStrike" kern="1200" cap="sm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457200"/>
            <a:ext cx="58283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400" b="1" cap="small" dirty="0" smtClean="0">
                <a:solidFill>
                  <a:srgbClr val="0070C0"/>
                </a:solidFill>
              </a:rPr>
              <a:t>Activity diagram for VLE</a:t>
            </a:r>
            <a:endParaRPr lang="en-US" sz="4400" b="1" cap="small" dirty="0">
              <a:solidFill>
                <a:srgbClr val="0070C0"/>
              </a:solidFill>
            </a:endParaRPr>
          </a:p>
        </p:txBody>
      </p:sp>
      <p:pic>
        <p:nvPicPr>
          <p:cNvPr id="49" name="Picture 4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8915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381000"/>
            <a:ext cx="6336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400" b="1" cap="small" dirty="0">
                <a:solidFill>
                  <a:srgbClr val="0070C0"/>
                </a:solidFill>
              </a:rPr>
              <a:t>Activity diagram for </a:t>
            </a:r>
            <a:r>
              <a:rPr lang="en-US" sz="4400" b="1" cap="small" dirty="0" smtClean="0">
                <a:solidFill>
                  <a:srgbClr val="0070C0"/>
                </a:solidFill>
              </a:rPr>
              <a:t>STAFF</a:t>
            </a:r>
            <a:endParaRPr lang="en-US" sz="4400" b="1" cap="small" dirty="0">
              <a:solidFill>
                <a:srgbClr val="0070C0"/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2296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7000"/>
            <a:ext cx="7772400" cy="13620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AKSHAYA SAHAYI</a:t>
            </a:r>
            <a:r>
              <a:rPr lang="en-US" sz="6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6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4876800" y="4419600"/>
            <a:ext cx="7772400" cy="1500187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Athma</a:t>
            </a:r>
            <a:r>
              <a:rPr lang="en-US" dirty="0" smtClean="0">
                <a:solidFill>
                  <a:schemeClr val="tx1"/>
                </a:solidFill>
              </a:rPr>
              <a:t> Joseph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28600"/>
            <a:ext cx="76399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400" b="1" cap="small" dirty="0">
                <a:solidFill>
                  <a:srgbClr val="0070C0"/>
                </a:solidFill>
              </a:rPr>
              <a:t>Activity diagram for </a:t>
            </a:r>
            <a:r>
              <a:rPr lang="en-US" sz="4400" b="1" cap="small" dirty="0" smtClean="0">
                <a:solidFill>
                  <a:srgbClr val="0070C0"/>
                </a:solidFill>
              </a:rPr>
              <a:t>CUSTOMER</a:t>
            </a:r>
            <a:endParaRPr lang="en-US" sz="4400" b="1" cap="small" dirty="0">
              <a:solidFill>
                <a:srgbClr val="0070C0"/>
              </a:solidFill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09600" y="1066800"/>
            <a:ext cx="7772400" cy="5029200"/>
            <a:chOff x="2241" y="5064"/>
            <a:chExt cx="8147" cy="6076"/>
          </a:xfrm>
        </p:grpSpPr>
        <p:sp>
          <p:nvSpPr>
            <p:cNvPr id="1027" name="Oval 3"/>
            <p:cNvSpPr>
              <a:spLocks noChangeArrowheads="1"/>
            </p:cNvSpPr>
            <p:nvPr/>
          </p:nvSpPr>
          <p:spPr bwMode="auto">
            <a:xfrm>
              <a:off x="6416" y="5064"/>
              <a:ext cx="555" cy="594"/>
            </a:xfrm>
            <a:prstGeom prst="ellipse">
              <a:avLst/>
            </a:prstGeom>
            <a:solidFill>
              <a:srgbClr val="000000"/>
            </a:solidFill>
            <a:ln w="38100">
              <a:noFill/>
              <a:round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28" name="AutoShape 4"/>
            <p:cNvCxnSpPr>
              <a:cxnSpLocks noChangeShapeType="1"/>
            </p:cNvCxnSpPr>
            <p:nvPr/>
          </p:nvCxnSpPr>
          <p:spPr bwMode="auto">
            <a:xfrm>
              <a:off x="6716" y="5658"/>
              <a:ext cx="1" cy="12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241" y="9550"/>
              <a:ext cx="7861" cy="19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30" name="AutoShape 6"/>
            <p:cNvCxnSpPr>
              <a:cxnSpLocks noChangeShapeType="1"/>
            </p:cNvCxnSpPr>
            <p:nvPr/>
          </p:nvCxnSpPr>
          <p:spPr bwMode="auto">
            <a:xfrm>
              <a:off x="6601" y="9837"/>
              <a:ext cx="19" cy="8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241" y="6887"/>
              <a:ext cx="8147" cy="25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32" name="AutoShape 8"/>
            <p:cNvCxnSpPr>
              <a:cxnSpLocks noChangeShapeType="1"/>
            </p:cNvCxnSpPr>
            <p:nvPr/>
          </p:nvCxnSpPr>
          <p:spPr bwMode="auto">
            <a:xfrm>
              <a:off x="3264" y="7069"/>
              <a:ext cx="0" cy="8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5812" y="7066"/>
              <a:ext cx="0" cy="8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>
              <a:off x="8600" y="7106"/>
              <a:ext cx="0" cy="8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5" name="AutoShape 11"/>
            <p:cNvCxnSpPr>
              <a:cxnSpLocks noChangeShapeType="1"/>
            </p:cNvCxnSpPr>
            <p:nvPr/>
          </p:nvCxnSpPr>
          <p:spPr bwMode="auto">
            <a:xfrm>
              <a:off x="4522" y="8948"/>
              <a:ext cx="1" cy="5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>
              <a:off x="5842" y="8948"/>
              <a:ext cx="1" cy="5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7" name="AutoShape 13"/>
            <p:cNvCxnSpPr>
              <a:cxnSpLocks noChangeShapeType="1"/>
            </p:cNvCxnSpPr>
            <p:nvPr/>
          </p:nvCxnSpPr>
          <p:spPr bwMode="auto">
            <a:xfrm>
              <a:off x="8608" y="8948"/>
              <a:ext cx="0" cy="5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8" name="AutoShape 14"/>
            <p:cNvCxnSpPr>
              <a:cxnSpLocks noChangeShapeType="1"/>
            </p:cNvCxnSpPr>
            <p:nvPr/>
          </p:nvCxnSpPr>
          <p:spPr bwMode="auto">
            <a:xfrm>
              <a:off x="7164" y="8948"/>
              <a:ext cx="0" cy="5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9" name="AutoShape 15"/>
            <p:cNvCxnSpPr>
              <a:cxnSpLocks noChangeShapeType="1"/>
            </p:cNvCxnSpPr>
            <p:nvPr/>
          </p:nvCxnSpPr>
          <p:spPr bwMode="auto">
            <a:xfrm>
              <a:off x="7188" y="7144"/>
              <a:ext cx="0" cy="7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40" name="AutoShape 16"/>
            <p:cNvSpPr>
              <a:spLocks noChangeArrowheads="1"/>
            </p:cNvSpPr>
            <p:nvPr/>
          </p:nvSpPr>
          <p:spPr bwMode="auto">
            <a:xfrm>
              <a:off x="4040" y="7946"/>
              <a:ext cx="1033" cy="9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Send Mail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1" name="AutoShape 17"/>
            <p:cNvSpPr>
              <a:spLocks noChangeArrowheads="1"/>
            </p:cNvSpPr>
            <p:nvPr/>
          </p:nvSpPr>
          <p:spPr bwMode="auto">
            <a:xfrm>
              <a:off x="5299" y="7946"/>
              <a:ext cx="1017" cy="9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Live Chat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AutoShape 18"/>
            <p:cNvSpPr>
              <a:spLocks noChangeArrowheads="1"/>
            </p:cNvSpPr>
            <p:nvPr/>
          </p:nvSpPr>
          <p:spPr bwMode="auto">
            <a:xfrm>
              <a:off x="6601" y="7957"/>
              <a:ext cx="1117" cy="9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View Akshaya centers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auto">
            <a:xfrm>
              <a:off x="8019" y="7957"/>
              <a:ext cx="1109" cy="9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Send Message to VLE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AutoShape 20"/>
            <p:cNvSpPr>
              <a:spLocks noChangeArrowheads="1"/>
            </p:cNvSpPr>
            <p:nvPr/>
          </p:nvSpPr>
          <p:spPr bwMode="auto">
            <a:xfrm>
              <a:off x="2776" y="7945"/>
              <a:ext cx="1062" cy="9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Submit quires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45" name="AutoShape 21"/>
            <p:cNvCxnSpPr>
              <a:cxnSpLocks noChangeShapeType="1"/>
            </p:cNvCxnSpPr>
            <p:nvPr/>
          </p:nvCxnSpPr>
          <p:spPr bwMode="auto">
            <a:xfrm>
              <a:off x="4544" y="7062"/>
              <a:ext cx="0" cy="8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6" name="AutoShape 22"/>
            <p:cNvCxnSpPr>
              <a:cxnSpLocks noChangeShapeType="1"/>
            </p:cNvCxnSpPr>
            <p:nvPr/>
          </p:nvCxnSpPr>
          <p:spPr bwMode="auto">
            <a:xfrm>
              <a:off x="3228" y="8967"/>
              <a:ext cx="1" cy="5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6424" y="10725"/>
              <a:ext cx="433" cy="41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286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TABLES</a:t>
            </a:r>
            <a:br>
              <a:rPr lang="en-US" sz="2800" dirty="0" smtClean="0">
                <a:latin typeface="Calibri" pitchFamily="34" charset="0"/>
              </a:rPr>
            </a:b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36712" y="1983104"/>
          <a:ext cx="6211887" cy="3579495"/>
        </p:xfrm>
        <a:graphic>
          <a:graphicData uri="http://schemas.openxmlformats.org/drawingml/2006/table">
            <a:tbl>
              <a:tblPr/>
              <a:tblGrid>
                <a:gridCol w="1673749"/>
                <a:gridCol w="1657623"/>
                <a:gridCol w="1527271"/>
                <a:gridCol w="1353244"/>
              </a:tblGrid>
              <a:tr h="238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Calibri"/>
                          <a:cs typeface="Times New Roman"/>
                        </a:rPr>
                        <a:t>Field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Data 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Primary 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Unique identification of vle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100" dirty="0" smtClean="0">
                          <a:latin typeface="Times New Roman"/>
                          <a:ea typeface="Calibri"/>
                          <a:cs typeface="Times New Roman"/>
                        </a:rPr>
                        <a:t>(20</a:t>
                      </a: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VLE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Times New Roman"/>
                          <a:ea typeface="Calibri"/>
                          <a:cs typeface="Times New Roman"/>
                        </a:rPr>
                        <a:t>centerlocation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100" dirty="0" smtClean="0">
                          <a:latin typeface="Times New Roman"/>
                          <a:ea typeface="Calibri"/>
                          <a:cs typeface="Times New Roman"/>
                        </a:rPr>
                        <a:t>(20</a:t>
                      </a: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Location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landmark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100" dirty="0" smtClean="0">
                          <a:latin typeface="Times New Roman"/>
                          <a:ea typeface="Calibri"/>
                          <a:cs typeface="Times New Roman"/>
                        </a:rPr>
                        <a:t>(20</a:t>
                      </a: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Landmark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panchayath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100" dirty="0" smtClean="0">
                          <a:latin typeface="Times New Roman"/>
                          <a:ea typeface="Calibri"/>
                          <a:cs typeface="Times New Roman"/>
                        </a:rPr>
                        <a:t>(20</a:t>
                      </a: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Panchayath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block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100" dirty="0" smtClean="0">
                          <a:latin typeface="Times New Roman"/>
                          <a:ea typeface="Calibri"/>
                          <a:cs typeface="Times New Roman"/>
                        </a:rPr>
                        <a:t>(20</a:t>
                      </a: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Block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district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100" dirty="0" smtClean="0">
                          <a:latin typeface="Times New Roman"/>
                          <a:ea typeface="Calibri"/>
                          <a:cs typeface="Times New Roman"/>
                        </a:rPr>
                        <a:t>(20</a:t>
                      </a: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District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email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100" dirty="0" smtClean="0">
                          <a:latin typeface="Times New Roman"/>
                          <a:ea typeface="Calibri"/>
                          <a:cs typeface="Times New Roman"/>
                        </a:rPr>
                        <a:t>(20</a:t>
                      </a: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Email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phone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100" dirty="0" smtClean="0">
                          <a:latin typeface="Times New Roman"/>
                          <a:ea typeface="Calibri"/>
                          <a:cs typeface="Times New Roman"/>
                        </a:rPr>
                        <a:t>(20</a:t>
                      </a: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Phone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mobile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100" dirty="0" smtClean="0">
                          <a:latin typeface="Times New Roman"/>
                          <a:ea typeface="Calibri"/>
                          <a:cs typeface="Times New Roman"/>
                        </a:rPr>
                        <a:t>(20</a:t>
                      </a: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Mobile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password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100" dirty="0" smtClean="0">
                          <a:latin typeface="Times New Roman"/>
                          <a:ea typeface="Calibri"/>
                          <a:cs typeface="Times New Roman"/>
                        </a:rPr>
                        <a:t>(20</a:t>
                      </a: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Password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photo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100" dirty="0" smtClean="0">
                          <a:latin typeface="Times New Roman"/>
                          <a:ea typeface="Calibri"/>
                          <a:cs typeface="Times New Roman"/>
                        </a:rPr>
                        <a:t>(20</a:t>
                      </a: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Photo of  VLE 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status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100" dirty="0" smtClean="0">
                          <a:latin typeface="Times New Roman"/>
                          <a:ea typeface="Calibri"/>
                          <a:cs typeface="Times New Roman"/>
                        </a:rPr>
                        <a:t>(20</a:t>
                      </a: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Approved/Reject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295400" y="1143000"/>
            <a:ext cx="5597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36712" y="2657856"/>
          <a:ext cx="5870575" cy="2599944"/>
        </p:xfrm>
        <a:graphic>
          <a:graphicData uri="http://schemas.openxmlformats.org/drawingml/2006/table">
            <a:tbl>
              <a:tblPr/>
              <a:tblGrid>
                <a:gridCol w="1490980"/>
                <a:gridCol w="1569720"/>
                <a:gridCol w="1482090"/>
                <a:gridCol w="1327785"/>
              </a:tblGrid>
              <a:tr h="3249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Field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Data 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9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Primary 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Unique identification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9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Name of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9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Email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Email of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9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Subject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subject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9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Question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Question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9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Reply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Reply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9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Date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295400" y="1143000"/>
            <a:ext cx="151676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enquiry_tb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2209800"/>
          <a:ext cx="6556374" cy="1699574"/>
        </p:xfrm>
        <a:graphic>
          <a:graphicData uri="http://schemas.openxmlformats.org/drawingml/2006/table">
            <a:tbl>
              <a:tblPr/>
              <a:tblGrid>
                <a:gridCol w="1682176"/>
                <a:gridCol w="1748839"/>
                <a:gridCol w="1649554"/>
                <a:gridCol w="1475805"/>
              </a:tblGrid>
              <a:tr h="7003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Field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Data 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3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username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Times New Roman"/>
                          <a:ea typeface="Calibri"/>
                          <a:cs typeface="Times New Roman"/>
                        </a:rPr>
                        <a:t>Primary key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Username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8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Password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(20)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Password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0600" y="1066800"/>
            <a:ext cx="15504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association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990602"/>
          <a:ext cx="6629400" cy="5333997"/>
        </p:xfrm>
        <a:graphic>
          <a:graphicData uri="http://schemas.openxmlformats.org/drawingml/2006/table">
            <a:tbl>
              <a:tblPr/>
              <a:tblGrid>
                <a:gridCol w="1821427"/>
                <a:gridCol w="1785529"/>
                <a:gridCol w="1477275"/>
                <a:gridCol w="1545169"/>
              </a:tblGrid>
              <a:tr h="2580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Calibri"/>
                          <a:cs typeface="Times New Roman"/>
                        </a:rPr>
                        <a:t>Field Name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Calibri"/>
                          <a:cs typeface="Times New Roman"/>
                        </a:rPr>
                        <a:t>Data Type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Calibri"/>
                          <a:cs typeface="Times New Roman"/>
                        </a:rPr>
                        <a:t>Key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4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Id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Primary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Bookman Old Style"/>
                          <a:ea typeface="Calibri"/>
                          <a:cs typeface="Times New Roman"/>
                        </a:rPr>
                        <a:t>Unique identifier for staff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4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centercode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Varchar(220)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Foreign Key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Primary key of vle table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firstname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First name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lastname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(20)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Last name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phone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Long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Phone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Place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(60)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Place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Email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Email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Email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gender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(30)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Gender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designation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(20)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Designation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Grade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(20)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Grade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Salary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Salary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marital_status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(20)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Marital status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blood_group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(20)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Blood group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qulification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(20)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Qualification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experience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(20)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Experience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password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Password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Photo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Varchar(500)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Photo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d&amp;t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Date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Date of joining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0" marR="653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1447800" y="228600"/>
            <a:ext cx="1454181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staff_reg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36712" y="2657856"/>
          <a:ext cx="5870575" cy="1735074"/>
        </p:xfrm>
        <a:graphic>
          <a:graphicData uri="http://schemas.openxmlformats.org/drawingml/2006/table">
            <a:tbl>
              <a:tblPr/>
              <a:tblGrid>
                <a:gridCol w="1490980"/>
                <a:gridCol w="1569720"/>
                <a:gridCol w="1482090"/>
                <a:gridCol w="132778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Field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Data 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Primary 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Unique identification of attendence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centercode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Foreign Key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Primary key of vle table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Times New Roman"/>
                          <a:ea typeface="Calibri"/>
                          <a:cs typeface="Times New Roman"/>
                        </a:rPr>
                        <a:t>empid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/>
                          <a:ea typeface="Calibri"/>
                          <a:cs typeface="Times New Roman"/>
                        </a:rPr>
                        <a:t>Foreign Key </a:t>
                      </a:r>
                      <a:endParaRPr lang="en-US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Staff_reg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Status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Status (P,A,H)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295400" y="1143000"/>
            <a:ext cx="1715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attendance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36712" y="1886712"/>
          <a:ext cx="5870575" cy="3084576"/>
        </p:xfrm>
        <a:graphic>
          <a:graphicData uri="http://schemas.openxmlformats.org/drawingml/2006/table">
            <a:tbl>
              <a:tblPr/>
              <a:tblGrid>
                <a:gridCol w="1561465"/>
                <a:gridCol w="1551940"/>
                <a:gridCol w="1457325"/>
                <a:gridCol w="129984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Field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Data 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Primary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Unique identification of customer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centercode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Foreign 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Primary key of vle table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Tockenid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Token 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Longint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Name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Mobile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Mobile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Place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Place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Email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Email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housename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House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Gender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Gender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Item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Item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Cash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Varchar(30)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Cash for the service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914400" y="838200"/>
            <a:ext cx="21371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customer_reg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36712" y="2850642"/>
          <a:ext cx="5870575" cy="1156716"/>
        </p:xfrm>
        <a:graphic>
          <a:graphicData uri="http://schemas.openxmlformats.org/drawingml/2006/table">
            <a:tbl>
              <a:tblPr/>
              <a:tblGrid>
                <a:gridCol w="1491615"/>
                <a:gridCol w="1570990"/>
                <a:gridCol w="1480820"/>
                <a:gridCol w="13271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Field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Data 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Primary 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Unique identification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Empid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Foreign 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Primary key of staff_reg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Message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Message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Date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838200" y="1371600"/>
            <a:ext cx="13981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message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36712" y="2754249"/>
          <a:ext cx="5870575" cy="1349502"/>
        </p:xfrm>
        <a:graphic>
          <a:graphicData uri="http://schemas.openxmlformats.org/drawingml/2006/table">
            <a:tbl>
              <a:tblPr/>
              <a:tblGrid>
                <a:gridCol w="1491615"/>
                <a:gridCol w="1570990"/>
                <a:gridCol w="1480820"/>
                <a:gridCol w="13271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Field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Data 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Primary 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Unique identification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vleid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Foreign 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Primary key of vle table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Name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feedback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Feed back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d&amp;t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Date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1295400" y="1524000"/>
            <a:ext cx="147829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feedback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36712" y="2368677"/>
          <a:ext cx="5870575" cy="2120646"/>
        </p:xfrm>
        <a:graphic>
          <a:graphicData uri="http://schemas.openxmlformats.org/drawingml/2006/table">
            <a:tbl>
              <a:tblPr/>
              <a:tblGrid>
                <a:gridCol w="1491615"/>
                <a:gridCol w="1570990"/>
                <a:gridCol w="1480820"/>
                <a:gridCol w="13271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Field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Data 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Tid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Primary 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Unique identification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LeaveType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Leave type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FromDate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Leave starting 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ToDate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Leave ending date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Reason for leave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Postingdate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Date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Leave apply 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Status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Approve/Reject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Empid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Foreign key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Primary key of staff_reg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centercode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Varchar(20)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Foreign key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Primary key of VLE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447800" y="1295400"/>
            <a:ext cx="14574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tblleaves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INTRODUCTION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058" y="1371600"/>
            <a:ext cx="8449942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Akshaya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sahayi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 web application for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akshaya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centers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kerala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 of the main problem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akshaya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center is management of large customers.</a:t>
            </a:r>
          </a:p>
          <a:p>
            <a:pPr algn="just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Most of the common  peoples  are not  known that  what type of  services are </a:t>
            </a:r>
          </a:p>
          <a:p>
            <a:pPr algn="just">
              <a:lnSpc>
                <a:spcPct val="2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getting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akshaya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centers.</a:t>
            </a:r>
          </a:p>
          <a:p>
            <a:pPr algn="just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Akashaya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sahayi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is  helpful  not  only  in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akshaya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centers it also helpful for </a:t>
            </a:r>
          </a:p>
          <a:p>
            <a:pPr algn="just">
              <a:lnSpc>
                <a:spcPct val="2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common people.</a:t>
            </a:r>
          </a:p>
          <a:p>
            <a:pPr algn="just">
              <a:lnSpc>
                <a:spcPct val="2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50000"/>
              </a:lnSpc>
            </a:pP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6407-440A-4C21-AFB6-F29D56469D6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DATA FLOW DIAGRAM</a:t>
            </a:r>
            <a:endParaRPr lang="en-IN" b="1" dirty="0">
              <a:solidFill>
                <a:srgbClr val="0070C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048000"/>
            <a:ext cx="8077200" cy="19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iman"/>
                <a:cs typeface="Times New Roman" pitchFamily="18" charset="0"/>
              </a:rPr>
              <a:t>A data flow diagram is a graphical technique that depicts data flow and transforms that are applied as data move from input to output.</a:t>
            </a:r>
            <a:endParaRPr lang="en-IN" sz="2800" dirty="0">
              <a:latin typeface="Times New Roiman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thma\Desktop\0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thma\Desktop\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315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thma\Desktop\1.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"/>
            <a:ext cx="6934200" cy="591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thma\Desktop\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7315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thma\Desktop\2.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14600"/>
            <a:ext cx="5733415" cy="13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thma\Desktop\2.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292" y="1105127"/>
            <a:ext cx="5733415" cy="464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thma\Desktop\2.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086600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thma\Desktop\2.3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04800"/>
            <a:ext cx="5542915" cy="127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athma\Desktop\2.4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133600"/>
            <a:ext cx="55245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b="1" dirty="0" smtClean="0">
                <a:solidFill>
                  <a:srgbClr val="0070C0"/>
                </a:solidFill>
                <a:cs typeface="Times New Roman" pitchFamily="18" charset="0"/>
              </a:rPr>
              <a:t>CONCLUSION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62000" y="4724400"/>
            <a:ext cx="7772400" cy="150018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Akshaya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Sahayi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online application. The main objective of the system was brought into effect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This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 can be used by wide range of  common peoples in the society, employees, VLE and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akshaya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association. It helps  customer to know the  what type of services are given from the different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akshaya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centers and also avoid queue for getting service from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akshaya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center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90513" indent="-290513"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70C0"/>
                </a:solidFill>
                <a:cs typeface="Times New Roman" pitchFamily="18" charset="0"/>
              </a:rPr>
              <a:t>SYSTEM ANALYSIS</a:t>
            </a:r>
            <a:endParaRPr lang="en-US" sz="4400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772400" cy="1500187"/>
          </a:xfrm>
        </p:spPr>
        <p:txBody>
          <a:bodyPr>
            <a:noAutofit/>
          </a:bodyPr>
          <a:lstStyle/>
          <a:p>
            <a:pPr marL="0" lvl="0" indent="0" algn="just">
              <a:spcBef>
                <a:spcPct val="20000"/>
              </a:spcBef>
              <a:buClr>
                <a:schemeClr val="bg2"/>
              </a:buClr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Several methods were available for collecting the requirements.</a:t>
            </a:r>
            <a:endParaRPr lang="en-IN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  <a:buClr>
                <a:schemeClr val="bg2"/>
              </a:buClr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 choose the methods ‘Interview’ and Site visit 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thma\Desktop\dfsdg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657600"/>
            <a:ext cx="33528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676400" y="6488668"/>
            <a:ext cx="585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Interview with </a:t>
            </a:r>
            <a:r>
              <a:rPr lang="en-US" dirty="0" err="1" smtClean="0"/>
              <a:t>Mr.Shaji</a:t>
            </a:r>
            <a:r>
              <a:rPr lang="en-US" dirty="0" smtClean="0"/>
              <a:t>(VLE @</a:t>
            </a:r>
            <a:r>
              <a:rPr lang="en-US" dirty="0" err="1" smtClean="0"/>
              <a:t>Angadikadavu</a:t>
            </a:r>
            <a:r>
              <a:rPr lang="en-US" dirty="0" smtClean="0"/>
              <a:t> </a:t>
            </a:r>
            <a:r>
              <a:rPr lang="en-US" dirty="0" err="1" smtClean="0"/>
              <a:t>akshaya</a:t>
            </a:r>
            <a:r>
              <a:rPr lang="en-US" dirty="0" smtClean="0"/>
              <a:t> center)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438400"/>
            <a:ext cx="5105400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Times New Roman" pitchFamily="18" charset="0"/>
              </a:rPr>
              <a:t>THANK YOU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70C0"/>
                </a:solidFill>
                <a:cs typeface="Times New Roman" pitchFamily="18" charset="0"/>
              </a:rPr>
              <a:t>EXISTING SYSTEM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82880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existing system is  manual.</a:t>
            </a:r>
          </a:p>
          <a:p>
            <a:pPr marL="236538" indent="-2365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Customers have to wait a long time in queues for getting services                                   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akshaya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VLE and staff facing difficulty to manage customers.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VLE facing difficulty to manage staff.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DRAWBACKS OF EXISTING SYSTEM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251" y="1682889"/>
            <a:ext cx="844974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Customers has to wait a long time in queues for getting services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akshaya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Customers unaware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provided by various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akshaya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centers.</a:t>
            </a: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Customers did  not know  what type  of  documents  are  needed for particular </a:t>
            </a:r>
          </a:p>
          <a:p>
            <a:pPr lvl="0" algn="just"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services.</a:t>
            </a: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 record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keep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staff details.</a:t>
            </a: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Take the attendance of the staff through manually.</a:t>
            </a: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Customers can't communicate with association directly.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7772400" cy="136207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PROPOSED SYSTEM </a:t>
            </a:r>
            <a:br>
              <a:rPr lang="en-US" sz="4400" dirty="0" smtClean="0">
                <a:solidFill>
                  <a:srgbClr val="0070C0"/>
                </a:solidFill>
              </a:rPr>
            </a:b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286000"/>
            <a:ext cx="899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proposed system follows the computerization of the existing system. The proposed system computerizes the token generation and the customers get services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akshaya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It uses Database Management System to store staff and customer records and details.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ADVANTAGES OF PROPOSED SYSTEM</a:t>
            </a:r>
            <a:br>
              <a:rPr lang="en-US" sz="4000" b="1" dirty="0" smtClean="0">
                <a:solidFill>
                  <a:srgbClr val="0070C0"/>
                </a:solidFill>
              </a:rPr>
            </a:br>
            <a:r>
              <a:rPr lang="en-US" sz="4000" b="1" dirty="0" smtClean="0">
                <a:solidFill>
                  <a:srgbClr val="0070C0"/>
                </a:solidFill>
              </a:rPr>
              <a:t> </a:t>
            </a:r>
            <a:br>
              <a:rPr lang="en-US" sz="4000" b="1" dirty="0" smtClean="0">
                <a:solidFill>
                  <a:srgbClr val="0070C0"/>
                </a:solidFill>
              </a:rPr>
            </a:b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981200"/>
            <a:ext cx="9220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Staff can generate a token  for customers.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Staff can store customer details and also generate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bill,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based on their service.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Customers have feedback facility.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Customers can directly mail to association and also customers can ask their 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doubts through the enquiry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Customers, Staff and VLE can participate live chat and they can pass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or share information.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VLE can add new staff and manage their personal information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VLE can record the attendance of customers. Staff can apply for leave.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Autofit/>
          </a:bodyPr>
          <a:lstStyle/>
          <a:p>
            <a:r>
              <a:rPr lang="en-GB" b="1" kern="0" dirty="0" smtClean="0">
                <a:solidFill>
                  <a:srgbClr val="0070C0"/>
                </a:solidFill>
                <a:cs typeface="Times New Roman" pitchFamily="18" charset="0"/>
              </a:rPr>
              <a:t>FEASIBILITY STUDY</a:t>
            </a:r>
            <a:br>
              <a:rPr lang="en-GB" b="1" kern="0" dirty="0" smtClean="0">
                <a:solidFill>
                  <a:srgbClr val="0070C0"/>
                </a:solidFill>
                <a:cs typeface="Times New Roman" pitchFamily="18" charset="0"/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752600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GB" sz="2000" kern="0" dirty="0" smtClean="0">
                <a:latin typeface="Times New Roman" pitchFamily="18" charset="0"/>
                <a:cs typeface="Times New Roman" pitchFamily="18" charset="0"/>
              </a:rPr>
              <a:t>FEASIBILITY STUDY is a test of system proposal according to its workability, impact of the organization, ability to meet needs and effective use of the resources.</a:t>
            </a:r>
          </a:p>
          <a:p>
            <a:pPr lvl="0" algn="just">
              <a:lnSpc>
                <a:spcPct val="150000"/>
              </a:lnSpc>
              <a:buNone/>
            </a:pPr>
            <a:endParaRPr lang="en-GB" sz="2000" b="1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1805940" lvl="5" indent="-342900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Economical feasibility</a:t>
            </a:r>
          </a:p>
          <a:p>
            <a:pPr marL="1805940" lvl="5" indent="-342900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Technical feasibility</a:t>
            </a:r>
          </a:p>
          <a:p>
            <a:pPr marL="1805940" lvl="5" indent="-342900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Behavioral feasibility</a:t>
            </a:r>
          </a:p>
          <a:p>
            <a:pPr marL="1805940" lvl="5" indent="-342900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Legal feasibility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Words>1193</Words>
  <Application>Microsoft Office PowerPoint</Application>
  <PresentationFormat>On-screen Show (4:3)</PresentationFormat>
  <Paragraphs>427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 PROJECT PRESENTATION</vt:lpstr>
      <vt:lpstr> AKSHAYA SAHAYI  </vt:lpstr>
      <vt:lpstr>INTRODUCTION</vt:lpstr>
      <vt:lpstr>SYSTEM ANALYSIS</vt:lpstr>
      <vt:lpstr>EXISTING SYSTEM</vt:lpstr>
      <vt:lpstr>DRAWBACKS OF EXISTING SYSTEM</vt:lpstr>
      <vt:lpstr>PROPOSED SYSTEM  </vt:lpstr>
      <vt:lpstr>ADVANTAGES OF PROPOSED SYSTEM   </vt:lpstr>
      <vt:lpstr>FEASIBILITY STUDY </vt:lpstr>
      <vt:lpstr>IDENTIFICATION OF ACTORS  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DATA FLOW DIAGRAM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CONCLUSION 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athma</dc:creator>
  <cp:lastModifiedBy>athma</cp:lastModifiedBy>
  <cp:revision>72</cp:revision>
  <dcterms:created xsi:type="dcterms:W3CDTF">2019-02-22T22:15:35Z</dcterms:created>
  <dcterms:modified xsi:type="dcterms:W3CDTF">2019-02-23T21:26:29Z</dcterms:modified>
</cp:coreProperties>
</file>