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76" r:id="rId5"/>
    <p:sldId id="265" r:id="rId6"/>
    <p:sldId id="267" r:id="rId7"/>
    <p:sldId id="266" r:id="rId8"/>
    <p:sldId id="268" r:id="rId9"/>
    <p:sldId id="269" r:id="rId10"/>
    <p:sldId id="270" r:id="rId11"/>
    <p:sldId id="259" r:id="rId12"/>
    <p:sldId id="271" r:id="rId13"/>
    <p:sldId id="260" r:id="rId14"/>
    <p:sldId id="261" r:id="rId15"/>
    <p:sldId id="263" r:id="rId16"/>
    <p:sldId id="272" r:id="rId17"/>
    <p:sldId id="264"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c227a4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c227a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02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11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6251e9b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6251e9b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c227a4f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c227a4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6c227a4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6c227a4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115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6c227a4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6c227a4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6c227a4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6c227a4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71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6c227a4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6c227a4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977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75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8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90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63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40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10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Les Plus Beaux Logis de Paris</a:t>
            </a:r>
            <a:endParaRPr dirty="0"/>
          </a:p>
          <a:p>
            <a:pPr marL="0" lvl="0" indent="0" algn="l" rtl="0">
              <a:spcBef>
                <a:spcPts val="0"/>
              </a:spcBef>
              <a:spcAft>
                <a:spcPts val="0"/>
              </a:spcAft>
              <a:buNone/>
            </a:pPr>
            <a:r>
              <a:rPr lang="fr" dirty="0"/>
              <a:t>Partie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6" name="ZoneTexte 5">
            <a:extLst>
              <a:ext uri="{FF2B5EF4-FFF2-40B4-BE49-F238E27FC236}">
                <a16:creationId xmlns:a16="http://schemas.microsoft.com/office/drawing/2014/main" id="{F43E949F-1F47-F5B6-C72B-A44D252979C9}"/>
              </a:ext>
            </a:extLst>
          </p:cNvPr>
          <p:cNvSpPr txBox="1"/>
          <p:nvPr/>
        </p:nvSpPr>
        <p:spPr>
          <a:xfrm>
            <a:off x="727650" y="1461477"/>
            <a:ext cx="7978688" cy="3077766"/>
          </a:xfrm>
          <a:prstGeom prst="rect">
            <a:avLst/>
          </a:prstGeom>
          <a:noFill/>
        </p:spPr>
        <p:txBody>
          <a:bodyPr wrap="square" rtlCol="0">
            <a:spAutoFit/>
          </a:bodyPr>
          <a:lstStyle/>
          <a:p>
            <a:pPr algn="l"/>
            <a:r>
              <a:rPr lang="fr-FR" sz="2000" b="0" i="0" dirty="0">
                <a:effectLst/>
                <a:latin typeface="+mn-lt"/>
              </a:rPr>
              <a:t>Après ces analyses, nous pouvons conclure que les dimensions à utiliser pour prédire le prix/m² sont :</a:t>
            </a:r>
          </a:p>
          <a:p>
            <a:pPr algn="l"/>
            <a:endParaRPr lang="fr-FR" sz="2000" b="0" i="0" dirty="0">
              <a:effectLst/>
              <a:latin typeface="+mn-lt"/>
            </a:endParaRPr>
          </a:p>
          <a:p>
            <a:pPr algn="l">
              <a:lnSpc>
                <a:spcPct val="150000"/>
              </a:lnSpc>
              <a:buFont typeface="Arial" panose="020B0604020202020204" pitchFamily="34" charset="0"/>
              <a:buChar char="•"/>
            </a:pPr>
            <a:r>
              <a:rPr lang="fr-FR" sz="2000" b="0" i="0" dirty="0">
                <a:effectLst/>
                <a:latin typeface="+mn-lt"/>
              </a:rPr>
              <a:t> </a:t>
            </a:r>
            <a:r>
              <a:rPr lang="fr-FR" sz="2000" dirty="0">
                <a:latin typeface="+mn-lt"/>
              </a:rPr>
              <a:t>L</a:t>
            </a:r>
            <a:r>
              <a:rPr lang="fr-FR" sz="2000" b="0" i="0" dirty="0">
                <a:effectLst/>
                <a:latin typeface="+mn-lt"/>
              </a:rPr>
              <a:t>a surface du bien immobilier</a:t>
            </a:r>
          </a:p>
          <a:p>
            <a:pPr algn="l">
              <a:lnSpc>
                <a:spcPct val="150000"/>
              </a:lnSpc>
              <a:buFont typeface="Arial" panose="020B0604020202020204" pitchFamily="34" charset="0"/>
              <a:buChar char="•"/>
            </a:pPr>
            <a:r>
              <a:rPr lang="fr-FR" sz="2000" b="0" i="0" dirty="0">
                <a:effectLst/>
                <a:latin typeface="+mn-lt"/>
              </a:rPr>
              <a:t> </a:t>
            </a:r>
            <a:r>
              <a:rPr lang="fr-FR" sz="2000" dirty="0">
                <a:latin typeface="+mn-lt"/>
              </a:rPr>
              <a:t>L</a:t>
            </a:r>
            <a:r>
              <a:rPr lang="fr-FR" sz="2000" b="0" i="0" dirty="0">
                <a:effectLst/>
                <a:latin typeface="+mn-lt"/>
              </a:rPr>
              <a:t>a date considérée</a:t>
            </a:r>
          </a:p>
          <a:p>
            <a:pPr algn="l">
              <a:lnSpc>
                <a:spcPct val="150000"/>
              </a:lnSpc>
              <a:buFont typeface="Arial" panose="020B0604020202020204" pitchFamily="34" charset="0"/>
              <a:buChar char="•"/>
            </a:pPr>
            <a:r>
              <a:rPr lang="fr-FR" sz="2000" b="0" i="0" dirty="0">
                <a:effectLst/>
                <a:latin typeface="+mn-lt"/>
              </a:rPr>
              <a:t> </a:t>
            </a:r>
            <a:r>
              <a:rPr lang="fr-FR" sz="2000" dirty="0">
                <a:latin typeface="+mn-lt"/>
              </a:rPr>
              <a:t>L</a:t>
            </a:r>
            <a:r>
              <a:rPr lang="fr-FR" sz="2000" b="0" i="0" dirty="0">
                <a:effectLst/>
                <a:latin typeface="+mn-lt"/>
              </a:rPr>
              <a:t>a localisation (code postal)</a:t>
            </a:r>
          </a:p>
          <a:p>
            <a:pPr algn="l">
              <a:lnSpc>
                <a:spcPct val="150000"/>
              </a:lnSpc>
              <a:buFont typeface="Arial" panose="020B0604020202020204" pitchFamily="34" charset="0"/>
              <a:buChar char="•"/>
            </a:pPr>
            <a:r>
              <a:rPr lang="fr-FR" sz="2000" b="0" i="0" dirty="0">
                <a:effectLst/>
                <a:latin typeface="+mn-lt"/>
              </a:rPr>
              <a:t> </a:t>
            </a:r>
            <a:r>
              <a:rPr lang="fr-FR" sz="2000" dirty="0">
                <a:latin typeface="+mn-lt"/>
              </a:rPr>
              <a:t>L</a:t>
            </a:r>
            <a:r>
              <a:rPr lang="fr-FR" sz="2000" b="0" i="0" dirty="0">
                <a:effectLst/>
                <a:latin typeface="+mn-lt"/>
              </a:rPr>
              <a:t>e type de bien</a:t>
            </a:r>
          </a:p>
          <a:p>
            <a:endParaRPr lang="fr-FR" dirty="0"/>
          </a:p>
        </p:txBody>
      </p:sp>
    </p:spTree>
    <p:extLst>
      <p:ext uri="{BB962C8B-B14F-4D97-AF65-F5344CB8AC3E}">
        <p14:creationId xmlns:p14="http://schemas.microsoft.com/office/powerpoint/2010/main" val="148603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a:latin typeface="Montserrat"/>
                <a:ea typeface="Montserrat"/>
                <a:cs typeface="Montserrat"/>
                <a:sym typeface="Montserrat"/>
              </a:rPr>
              <a:t>II. Méthodologie suivie </a:t>
            </a:r>
            <a:endParaRPr sz="330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729450" y="1437850"/>
            <a:ext cx="7688700" cy="29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i="1" dirty="0">
                <a:latin typeface="+mn-lt"/>
                <a:ea typeface="Montserrat"/>
                <a:cs typeface="Montserrat"/>
                <a:sym typeface="Montserrat"/>
              </a:rPr>
              <a:t>Afin de réaliser la prédiction demandée, j’ai, dans un premier temps, entrainé un modèle de régression linéaire en 3 étapes :</a:t>
            </a:r>
          </a:p>
          <a:p>
            <a:pPr marL="0" lvl="0" indent="0" algn="l" rtl="0">
              <a:spcBef>
                <a:spcPts val="0"/>
              </a:spcBef>
              <a:spcAft>
                <a:spcPts val="0"/>
              </a:spcAft>
              <a:buNone/>
            </a:pPr>
            <a:endParaRPr lang="fr-FR" i="1" dirty="0">
              <a:latin typeface="+mn-lt"/>
              <a:ea typeface="Montserrat"/>
              <a:cs typeface="Montserrat"/>
              <a:sym typeface="Montserrat"/>
            </a:endParaRPr>
          </a:p>
          <a:p>
            <a:pPr marL="0" lvl="0" indent="0" algn="l" rtl="0">
              <a:spcBef>
                <a:spcPts val="0"/>
              </a:spcBef>
              <a:spcAft>
                <a:spcPts val="0"/>
              </a:spcAft>
              <a:buNone/>
            </a:pPr>
            <a:r>
              <a:rPr lang="fr-FR" i="1" dirty="0">
                <a:latin typeface="+mn-lt"/>
                <a:ea typeface="Montserrat"/>
                <a:cs typeface="Montserrat"/>
                <a:sym typeface="Montserrat"/>
              </a:rPr>
              <a:t>1- Séparer les données du fichier d’entrainement : </a:t>
            </a:r>
          </a:p>
          <a:p>
            <a:pPr marL="0" lvl="0" indent="0" algn="l" rtl="0">
              <a:spcBef>
                <a:spcPts val="0"/>
              </a:spcBef>
              <a:spcAft>
                <a:spcPts val="0"/>
              </a:spcAft>
              <a:buNone/>
            </a:pPr>
            <a:r>
              <a:rPr lang="fr-FR" i="1" dirty="0">
                <a:latin typeface="+mn-lt"/>
                <a:ea typeface="Montserrat"/>
                <a:cs typeface="Montserrat"/>
                <a:sym typeface="Montserrat"/>
              </a:rPr>
              <a:t>	- 1 partie pour l’entrainement</a:t>
            </a:r>
          </a:p>
          <a:p>
            <a:pPr marL="0" lvl="0" indent="0" algn="l" rtl="0">
              <a:spcBef>
                <a:spcPts val="0"/>
              </a:spcBef>
              <a:spcAft>
                <a:spcPts val="0"/>
              </a:spcAft>
              <a:buNone/>
            </a:pPr>
            <a:r>
              <a:rPr lang="fr-FR" i="1" dirty="0">
                <a:latin typeface="+mn-lt"/>
                <a:ea typeface="Montserrat"/>
                <a:cs typeface="Montserrat"/>
                <a:sym typeface="Montserrat"/>
              </a:rPr>
              <a:t>	-1 partie pour tester le bon fonctionnement</a:t>
            </a:r>
          </a:p>
          <a:p>
            <a:pPr marL="0" lvl="0" indent="0" algn="l" rtl="0">
              <a:spcBef>
                <a:spcPts val="0"/>
              </a:spcBef>
              <a:spcAft>
                <a:spcPts val="0"/>
              </a:spcAft>
              <a:buNone/>
            </a:pPr>
            <a:endParaRPr lang="fr-FR" i="1" dirty="0">
              <a:latin typeface="+mn-lt"/>
              <a:ea typeface="Montserrat"/>
              <a:cs typeface="Montserrat"/>
              <a:sym typeface="Montserrat"/>
            </a:endParaRPr>
          </a:p>
          <a:p>
            <a:pPr marL="0" lvl="0" indent="0" algn="l" rtl="0">
              <a:spcBef>
                <a:spcPts val="0"/>
              </a:spcBef>
              <a:spcAft>
                <a:spcPts val="0"/>
              </a:spcAft>
              <a:buNone/>
            </a:pPr>
            <a:r>
              <a:rPr lang="fr-FR" i="1" dirty="0">
                <a:latin typeface="+mn-lt"/>
                <a:ea typeface="Montserrat"/>
                <a:cs typeface="Montserrat"/>
                <a:sym typeface="Montserrat"/>
              </a:rPr>
              <a:t>2- Réaliser la prédiction sur la partie test</a:t>
            </a:r>
          </a:p>
          <a:p>
            <a:pPr marL="0" lvl="0" indent="0" algn="l" rtl="0">
              <a:spcBef>
                <a:spcPts val="0"/>
              </a:spcBef>
              <a:spcAft>
                <a:spcPts val="0"/>
              </a:spcAft>
              <a:buNone/>
            </a:pPr>
            <a:endParaRPr lang="fr-FR" i="1" dirty="0">
              <a:latin typeface="+mn-lt"/>
              <a:ea typeface="Montserrat"/>
              <a:cs typeface="Montserrat"/>
              <a:sym typeface="Montserrat"/>
            </a:endParaRPr>
          </a:p>
          <a:p>
            <a:pPr marL="0" lvl="0" indent="0" algn="l" rtl="0">
              <a:spcBef>
                <a:spcPts val="0"/>
              </a:spcBef>
              <a:spcAft>
                <a:spcPts val="0"/>
              </a:spcAft>
              <a:buNone/>
            </a:pPr>
            <a:r>
              <a:rPr lang="fr-FR" i="1" dirty="0">
                <a:latin typeface="+mn-lt"/>
                <a:ea typeface="Montserrat"/>
                <a:cs typeface="Montserrat"/>
                <a:sym typeface="Montserrat"/>
              </a:rPr>
              <a:t>3- Comparer les résultats des prédictions avec les valeurs réelles pour calculer le montant de l’erreur moyenne</a:t>
            </a:r>
            <a:endParaRPr i="1" dirty="0">
              <a:latin typeface="+mn-lt"/>
              <a:ea typeface="Montserrat"/>
              <a:cs typeface="Montserrat"/>
              <a:sym typeface="Montserrat"/>
            </a:endParaRP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II.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nvPr>
        </p:nvSpPr>
        <p:spPr>
          <a:xfrm>
            <a:off x="729450" y="1437850"/>
            <a:ext cx="7688700" cy="29022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300"/>
              </a:spcBef>
              <a:spcAft>
                <a:spcPts val="300"/>
              </a:spcAft>
              <a:buNone/>
            </a:pPr>
            <a:r>
              <a:rPr lang="fr-FR" dirty="0">
                <a:latin typeface="+mn-lt"/>
              </a:rPr>
              <a:t>Comme l’algorithme de régression linéaire présente :</a:t>
            </a:r>
          </a:p>
          <a:p>
            <a:pPr marL="0" lvl="0" indent="0" algn="l" rtl="0">
              <a:lnSpc>
                <a:spcPct val="100000"/>
              </a:lnSpc>
              <a:spcBef>
                <a:spcPts val="300"/>
              </a:spcBef>
              <a:spcAft>
                <a:spcPts val="300"/>
              </a:spcAft>
              <a:buNone/>
            </a:pPr>
            <a:endParaRPr lang="fr-FR" dirty="0">
              <a:latin typeface="+mn-lt"/>
            </a:endParaRPr>
          </a:p>
          <a:p>
            <a:pPr marL="0" lvl="0" indent="0" algn="l" rtl="0">
              <a:lnSpc>
                <a:spcPct val="100000"/>
              </a:lnSpc>
              <a:spcBef>
                <a:spcPts val="300"/>
              </a:spcBef>
              <a:spcAft>
                <a:spcPts val="300"/>
              </a:spcAft>
              <a:buNone/>
            </a:pPr>
            <a:r>
              <a:rPr lang="fr-FR" dirty="0">
                <a:latin typeface="+mn-lt"/>
              </a:rPr>
              <a:t>Erreur moyenne : 42336 €</a:t>
            </a:r>
          </a:p>
          <a:p>
            <a:pPr marL="0" lvl="0" indent="0" algn="l" rtl="0">
              <a:lnSpc>
                <a:spcPct val="100000"/>
              </a:lnSpc>
              <a:spcBef>
                <a:spcPts val="300"/>
              </a:spcBef>
              <a:spcAft>
                <a:spcPts val="300"/>
              </a:spcAft>
              <a:buNone/>
            </a:pPr>
            <a:r>
              <a:rPr lang="fr-FR" dirty="0">
                <a:latin typeface="+mn-lt"/>
              </a:rPr>
              <a:t>Pourcentage d’erreur de 10,72 %</a:t>
            </a:r>
          </a:p>
          <a:p>
            <a:pPr marL="0" lvl="0" indent="0" algn="l" rtl="0">
              <a:lnSpc>
                <a:spcPct val="100000"/>
              </a:lnSpc>
              <a:spcBef>
                <a:spcPts val="300"/>
              </a:spcBef>
              <a:spcAft>
                <a:spcPts val="300"/>
              </a:spcAft>
              <a:buNone/>
            </a:pPr>
            <a:endParaRPr lang="fr-FR" dirty="0">
              <a:latin typeface="+mn-lt"/>
            </a:endParaRPr>
          </a:p>
          <a:p>
            <a:pPr marL="0" lvl="0" indent="0" algn="l" rtl="0">
              <a:lnSpc>
                <a:spcPct val="100000"/>
              </a:lnSpc>
              <a:spcBef>
                <a:spcPts val="300"/>
              </a:spcBef>
              <a:spcAft>
                <a:spcPts val="300"/>
              </a:spcAft>
              <a:buNone/>
            </a:pPr>
            <a:r>
              <a:rPr lang="fr-FR" dirty="0">
                <a:latin typeface="+mn-lt"/>
              </a:rPr>
              <a:t>J’ai utilisé une méthode un peu plus avancée qui consiste à combiner 2 modèles pour un meilleur résultat, j’ai donc combiné le modèle de régression linéaire avec un modèle appelé </a:t>
            </a:r>
            <a:r>
              <a:rPr lang="fr-FR" dirty="0" err="1">
                <a:latin typeface="+mn-lt"/>
              </a:rPr>
              <a:t>Random</a:t>
            </a:r>
            <a:r>
              <a:rPr lang="fr-FR" dirty="0">
                <a:latin typeface="+mn-lt"/>
              </a:rPr>
              <a:t> Forest et je suis parvenu à ce résultat :</a:t>
            </a:r>
          </a:p>
          <a:p>
            <a:pPr marL="0" lvl="0" indent="0" algn="l" rtl="0">
              <a:lnSpc>
                <a:spcPct val="100000"/>
              </a:lnSpc>
              <a:spcBef>
                <a:spcPts val="300"/>
              </a:spcBef>
              <a:spcAft>
                <a:spcPts val="300"/>
              </a:spcAft>
              <a:buNone/>
            </a:pPr>
            <a:endParaRPr lang="fr-FR" dirty="0">
              <a:latin typeface="+mn-lt"/>
            </a:endParaRPr>
          </a:p>
          <a:p>
            <a:pPr marL="0" lvl="0" indent="0" algn="l" rtl="0">
              <a:lnSpc>
                <a:spcPct val="100000"/>
              </a:lnSpc>
              <a:spcBef>
                <a:spcPts val="300"/>
              </a:spcBef>
              <a:spcAft>
                <a:spcPts val="300"/>
              </a:spcAft>
              <a:buNone/>
            </a:pPr>
            <a:r>
              <a:rPr lang="fr-FR" dirty="0">
                <a:latin typeface="+mn-lt"/>
              </a:rPr>
              <a:t>Erreur moyenne : 31703 €</a:t>
            </a:r>
          </a:p>
          <a:p>
            <a:pPr marL="0" lvl="0" indent="0" algn="l" rtl="0">
              <a:lnSpc>
                <a:spcPct val="100000"/>
              </a:lnSpc>
              <a:spcBef>
                <a:spcPts val="300"/>
              </a:spcBef>
              <a:spcAft>
                <a:spcPts val="300"/>
              </a:spcAft>
              <a:buNone/>
            </a:pPr>
            <a:r>
              <a:rPr lang="fr-FR" dirty="0">
                <a:latin typeface="+mn-lt"/>
              </a:rPr>
              <a:t>Pourcentage d’erreur : 7,7 %</a:t>
            </a:r>
          </a:p>
        </p:txBody>
      </p:sp>
    </p:spTree>
    <p:extLst>
      <p:ext uri="{BB962C8B-B14F-4D97-AF65-F5344CB8AC3E}">
        <p14:creationId xmlns:p14="http://schemas.microsoft.com/office/powerpoint/2010/main" val="4986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a:latin typeface="Montserrat"/>
                <a:ea typeface="Montserrat"/>
                <a:cs typeface="Montserrat"/>
                <a:sym typeface="Montserrat"/>
              </a:rPr>
              <a:t>III. Résultat des prédictions</a:t>
            </a:r>
            <a:endParaRPr sz="3300">
              <a:latin typeface="Montserrat"/>
              <a:ea typeface="Montserrat"/>
              <a:cs typeface="Montserrat"/>
              <a:sym typeface="Montserrat"/>
            </a:endParaRPr>
          </a:p>
          <a:p>
            <a:pPr marL="0" lvl="0" indent="0" algn="l" rtl="0">
              <a:spcBef>
                <a:spcPts val="0"/>
              </a:spcBef>
              <a:spcAft>
                <a:spcPts val="0"/>
              </a:spcAft>
              <a:buNone/>
            </a:pPr>
            <a:endParaRPr sz="3600"/>
          </a:p>
          <a:p>
            <a:pPr marL="0" lvl="0" indent="0" algn="l" rtl="0">
              <a:spcBef>
                <a:spcPts val="0"/>
              </a:spcBef>
              <a:spcAft>
                <a:spcPts val="0"/>
              </a:spcAft>
              <a:buNone/>
            </a:pPr>
            <a:endParaRPr sz="3600"/>
          </a:p>
          <a:p>
            <a:pPr marL="0" lvl="0" indent="0" algn="l" rtl="0">
              <a:spcBef>
                <a:spcPts val="0"/>
              </a:spcBef>
              <a:spcAft>
                <a:spcPts val="0"/>
              </a:spcAft>
              <a:buNone/>
            </a:pPr>
            <a:endParaRPr/>
          </a:p>
        </p:txBody>
      </p:sp>
      <p:sp>
        <p:nvSpPr>
          <p:cNvPr id="111" name="Google Shape;111;p17"/>
          <p:cNvSpPr txBox="1">
            <a:spLocks noGrp="1"/>
          </p:cNvSpPr>
          <p:nvPr>
            <p:ph type="body" idx="1"/>
          </p:nvPr>
        </p:nvSpPr>
        <p:spPr>
          <a:xfrm>
            <a:off x="729450" y="1437850"/>
            <a:ext cx="7688700" cy="343895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fr-FR" i="1" dirty="0">
                <a:latin typeface="Montserrat"/>
                <a:ea typeface="Montserrat"/>
                <a:cs typeface="Montserrat"/>
                <a:sym typeface="Montserrat"/>
              </a:rPr>
              <a:t>Voici les prédictions pour chaque segment au 31 décembre 2022.</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Secteur particulier : 70.06 M€</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Secteur corporate : 96.41 M€</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Le secteur corporate semble être le segment le plus porteur sur les prochaines années, néanmoins il faut prendre en compte ces résultats avec précaution.</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En effet, la prédiction à ses limites comme nous avons pu le voir ci-avant avec le pourcentage d’erreur et le montant moyen d’erreur à la prédiction. </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De plus, nous ne prenons pas en compte certaines caractéristiques qui pourraient avoir un impact sur le prix de vente comme le nombre de pièces, la présence d’un garage ou d’une place de parking, ou encore la présence d’un balcon ou non.</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Un autre point important, il s’agit là de prédictions statistiques qui peuvent être impactées par des évènements économiques, environnementales, politiques, ou même sanitaires. Les chiffres ne sont pas figés et il se peut que dans quelques mois, la valorisation de chaque segment soit totalement différente.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2700" dirty="0">
                <a:latin typeface="Montserrat"/>
                <a:ea typeface="Montserrat"/>
                <a:cs typeface="Montserrat"/>
                <a:sym typeface="Montserrat"/>
              </a:rPr>
              <a:t>Classement automatique des opportunités</a:t>
            </a:r>
            <a:br>
              <a:rPr lang="fr" sz="2700" dirty="0">
                <a:latin typeface="Montserrat"/>
                <a:ea typeface="Montserrat"/>
                <a:cs typeface="Montserrat"/>
                <a:sym typeface="Montserrat"/>
              </a:rPr>
            </a:br>
            <a:r>
              <a:rPr lang="fr" sz="1300" dirty="0">
                <a:latin typeface="Montserrat"/>
                <a:ea typeface="Montserrat"/>
                <a:cs typeface="Montserrat"/>
                <a:sym typeface="Montserrat"/>
              </a:rPr>
              <a:t> </a:t>
            </a:r>
            <a:endParaRPr sz="1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r>
              <a:rPr lang="fr-FR" sz="2200" dirty="0"/>
              <a:t>Méthodologie suivie</a:t>
            </a:r>
            <a:endParaRPr sz="22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28" name="Google Shape;128;p20"/>
          <p:cNvSpPr txBox="1">
            <a:spLocks noGrp="1"/>
          </p:cNvSpPr>
          <p:nvPr>
            <p:ph type="body" idx="1"/>
          </p:nvPr>
        </p:nvSpPr>
        <p:spPr>
          <a:xfrm>
            <a:off x="729450" y="1791629"/>
            <a:ext cx="7688700" cy="299138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FR" i="1" dirty="0">
                <a:latin typeface="Montserrat"/>
                <a:ea typeface="Montserrat"/>
                <a:cs typeface="Montserrat"/>
                <a:sym typeface="Montserrat"/>
              </a:rPr>
              <a:t>Ici, comme nous l’a demandé Louise, nous cherchons à classer automatiquement les opportunités reçus vers l’un des deux segments : </a:t>
            </a:r>
          </a:p>
          <a:p>
            <a:pPr marL="285750" lvl="0" indent="-285750" algn="l" rtl="0">
              <a:spcBef>
                <a:spcPts val="0"/>
              </a:spcBef>
              <a:spcAft>
                <a:spcPts val="0"/>
              </a:spcAft>
              <a:buFontTx/>
              <a:buChar char="-"/>
            </a:pPr>
            <a:r>
              <a:rPr lang="fr-FR" i="1" dirty="0">
                <a:latin typeface="Montserrat"/>
                <a:ea typeface="Montserrat"/>
                <a:cs typeface="Montserrat"/>
                <a:sym typeface="Montserrat"/>
              </a:rPr>
              <a:t>Particulier</a:t>
            </a:r>
          </a:p>
          <a:p>
            <a:pPr marL="285750" lvl="0" indent="-285750" algn="l" rtl="0">
              <a:spcBef>
                <a:spcPts val="0"/>
              </a:spcBef>
              <a:spcAft>
                <a:spcPts val="0"/>
              </a:spcAft>
              <a:buFontTx/>
              <a:buChar char="-"/>
            </a:pPr>
            <a:r>
              <a:rPr lang="fr-FR" i="1" dirty="0">
                <a:latin typeface="Montserrat"/>
                <a:ea typeface="Montserrat"/>
                <a:cs typeface="Montserrat"/>
                <a:sym typeface="Montserrat"/>
              </a:rPr>
              <a:t>Corporate</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Et ce, en fonction du peu d’informations à disposition qui sont :</a:t>
            </a:r>
          </a:p>
          <a:p>
            <a:pPr marL="285750" lvl="0" indent="-285750" algn="l" rtl="0">
              <a:spcBef>
                <a:spcPts val="0"/>
              </a:spcBef>
              <a:spcAft>
                <a:spcPts val="0"/>
              </a:spcAft>
              <a:buFontTx/>
              <a:buChar char="-"/>
            </a:pPr>
            <a:r>
              <a:rPr lang="fr-FR" i="1" dirty="0">
                <a:latin typeface="Montserrat"/>
                <a:ea typeface="Montserrat"/>
                <a:cs typeface="Montserrat"/>
                <a:sym typeface="Montserrat"/>
              </a:rPr>
              <a:t>La localisation</a:t>
            </a:r>
          </a:p>
          <a:p>
            <a:pPr marL="285750" lvl="0" indent="-285750" algn="l" rtl="0">
              <a:spcBef>
                <a:spcPts val="0"/>
              </a:spcBef>
              <a:spcAft>
                <a:spcPts val="0"/>
              </a:spcAft>
              <a:buFontTx/>
              <a:buChar char="-"/>
            </a:pPr>
            <a:r>
              <a:rPr lang="fr-FR" i="1" dirty="0">
                <a:latin typeface="Montserrat"/>
                <a:ea typeface="Montserrat"/>
                <a:cs typeface="Montserrat"/>
                <a:sym typeface="Montserrat"/>
              </a:rPr>
              <a:t>La surface</a:t>
            </a:r>
          </a:p>
          <a:p>
            <a:pPr marL="285750" lvl="0" indent="-285750" algn="l" rtl="0">
              <a:spcBef>
                <a:spcPts val="0"/>
              </a:spcBef>
              <a:spcAft>
                <a:spcPts val="0"/>
              </a:spcAft>
              <a:buFontTx/>
              <a:buChar char="-"/>
            </a:pPr>
            <a:r>
              <a:rPr lang="fr-FR" i="1" dirty="0">
                <a:latin typeface="Montserrat"/>
                <a:ea typeface="Montserrat"/>
                <a:cs typeface="Montserrat"/>
                <a:sym typeface="Montserrat"/>
              </a:rPr>
              <a:t>Le prix potentiel</a:t>
            </a:r>
          </a:p>
          <a:p>
            <a:pPr marL="285750" lvl="0" indent="-285750" algn="l" rtl="0">
              <a:spcBef>
                <a:spcPts val="0"/>
              </a:spcBef>
              <a:spcAft>
                <a:spcPts val="0"/>
              </a:spcAft>
              <a:buFontTx/>
              <a:buChar char="-"/>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L’enjeu est de pouvoir identifier rapidement s’il s’agit d’un bien particulier ou corporate pour faciliter le travail d’investigation et ainsi pouvoir prendre une décision d’achat plus rapidement.</a:t>
            </a:r>
          </a:p>
          <a:p>
            <a:pPr marL="0" lvl="0" indent="0" algn="l" rtl="0">
              <a:spcBef>
                <a:spcPts val="0"/>
              </a:spcBef>
              <a:spcAft>
                <a:spcPts val="0"/>
              </a:spcAft>
              <a:buNone/>
            </a:pPr>
            <a:endParaRPr i="1" dirty="0">
              <a:latin typeface="Montserrat"/>
              <a:ea typeface="Montserrat"/>
              <a:cs typeface="Montserrat"/>
              <a:sym typeface="Montserrat"/>
            </a:endParaRPr>
          </a:p>
          <a:p>
            <a:pPr marL="0" lvl="0" indent="0" algn="l" rtl="0">
              <a:spcBef>
                <a:spcPts val="12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FR" sz="2700" dirty="0">
                <a:latin typeface="Montserrat"/>
                <a:ea typeface="Montserrat"/>
                <a:cs typeface="Montserrat"/>
                <a:sym typeface="Montserrat"/>
              </a:rPr>
              <a:t>Classement automatique des opportunités</a:t>
            </a:r>
            <a:br>
              <a:rPr lang="fr-FR" sz="2700" dirty="0">
                <a:latin typeface="Montserrat"/>
                <a:ea typeface="Montserrat"/>
                <a:cs typeface="Montserrat"/>
                <a:sym typeface="Montserrat"/>
              </a:rPr>
            </a:br>
            <a:r>
              <a:rPr lang="fr-FR" sz="1300" dirty="0">
                <a:latin typeface="Montserrat"/>
                <a:ea typeface="Montserrat"/>
                <a:cs typeface="Montserrat"/>
                <a:sym typeface="Montserrat"/>
              </a:rPr>
              <a:t>  </a:t>
            </a:r>
            <a:br>
              <a:rPr lang="fr-FR" sz="2700" dirty="0">
                <a:latin typeface="Montserrat"/>
                <a:ea typeface="Montserrat"/>
                <a:cs typeface="Montserrat"/>
                <a:sym typeface="Montserrat"/>
              </a:rPr>
            </a:br>
            <a:r>
              <a:rPr lang="fr-FR" sz="2200" dirty="0"/>
              <a:t>Méthodologie suivie</a:t>
            </a:r>
            <a:endParaRPr sz="2200" dirty="0"/>
          </a:p>
          <a:p>
            <a:pPr marL="0" lvl="0" indent="0" algn="l" rtl="0">
              <a:spcBef>
                <a:spcPts val="0"/>
              </a:spcBef>
              <a:spcAft>
                <a:spcPts val="0"/>
              </a:spcAft>
              <a:buNone/>
            </a:pPr>
            <a:endParaRPr dirty="0"/>
          </a:p>
        </p:txBody>
      </p:sp>
      <p:sp>
        <p:nvSpPr>
          <p:cNvPr id="128" name="Google Shape;128;p20"/>
          <p:cNvSpPr txBox="1">
            <a:spLocks noGrp="1"/>
          </p:cNvSpPr>
          <p:nvPr>
            <p:ph type="body" idx="1"/>
          </p:nvPr>
        </p:nvSpPr>
        <p:spPr>
          <a:xfrm>
            <a:off x="727650" y="1586531"/>
            <a:ext cx="7688700" cy="334516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FR" i="1" dirty="0">
                <a:latin typeface="Montserrat"/>
                <a:ea typeface="Montserrat"/>
                <a:cs typeface="Montserrat"/>
                <a:sym typeface="Montserrat"/>
              </a:rPr>
              <a:t>Pour effectuer ce travail, j’ai utilisé l’algorithme </a:t>
            </a:r>
            <a:r>
              <a:rPr lang="fr-FR" i="1" dirty="0" err="1">
                <a:latin typeface="Montserrat"/>
                <a:ea typeface="Montserrat"/>
                <a:cs typeface="Montserrat"/>
                <a:sym typeface="Montserrat"/>
              </a:rPr>
              <a:t>Kmeans</a:t>
            </a:r>
            <a:r>
              <a:rPr lang="fr-FR" i="1" dirty="0">
                <a:latin typeface="Montserrat"/>
                <a:ea typeface="Montserrat"/>
                <a:cs typeface="Montserrat"/>
                <a:sym typeface="Montserrat"/>
              </a:rPr>
              <a:t> qui est un algorithme de classification non supervisé.</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Pour n’avoir que 2 caractéristiques à entrer, j’ai ajouté la colonne ‘prix/m²’  grâce à la valeur foncière et au prix potentiel.</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Ensuite, j’ai tout simplement demandé à l’algorithme de classer les biens en deux groupes (clusters) en fonctions du prix/m² :</a:t>
            </a:r>
          </a:p>
          <a:p>
            <a:pPr marL="0" lvl="0" indent="0" algn="l" rtl="0">
              <a:spcBef>
                <a:spcPts val="0"/>
              </a:spcBef>
              <a:spcAft>
                <a:spcPts val="0"/>
              </a:spcAft>
              <a:buNone/>
            </a:pPr>
            <a:endParaRPr lang="fr-FR" i="1" dirty="0">
              <a:latin typeface="Montserrat"/>
              <a:ea typeface="Montserrat"/>
              <a:cs typeface="Montserrat"/>
              <a:sym typeface="Montserrat"/>
            </a:endParaRPr>
          </a:p>
          <a:p>
            <a:pPr marL="285750" lvl="0" indent="-285750" algn="l" rtl="0">
              <a:spcBef>
                <a:spcPts val="0"/>
              </a:spcBef>
              <a:spcAft>
                <a:spcPts val="0"/>
              </a:spcAft>
              <a:buFontTx/>
              <a:buChar char="-"/>
            </a:pPr>
            <a:r>
              <a:rPr lang="fr-FR" i="1" dirty="0">
                <a:latin typeface="Montserrat"/>
                <a:ea typeface="Montserrat"/>
                <a:cs typeface="Montserrat"/>
                <a:sym typeface="Montserrat"/>
              </a:rPr>
              <a:t>Le groupe corporate</a:t>
            </a:r>
          </a:p>
          <a:p>
            <a:pPr marL="285750" lvl="0" indent="-285750" algn="l" rtl="0">
              <a:spcBef>
                <a:spcPts val="0"/>
              </a:spcBef>
              <a:spcAft>
                <a:spcPts val="0"/>
              </a:spcAft>
              <a:buFontTx/>
              <a:buChar char="-"/>
            </a:pPr>
            <a:r>
              <a:rPr lang="fr-FR" i="1" dirty="0">
                <a:latin typeface="Montserrat"/>
                <a:ea typeface="Montserrat"/>
                <a:cs typeface="Montserrat"/>
                <a:sym typeface="Montserrat"/>
              </a:rPr>
              <a:t>Le groupe particulier</a:t>
            </a:r>
          </a:p>
          <a:p>
            <a:pPr marL="285750" lvl="0" indent="-285750" algn="l" rtl="0">
              <a:spcBef>
                <a:spcPts val="0"/>
              </a:spcBef>
              <a:spcAft>
                <a:spcPts val="0"/>
              </a:spcAft>
              <a:buFontTx/>
              <a:buChar char="-"/>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Enfin, j’ai vérifié la valeur de ma classification grâce au « silhouette score » qui permet de vérifier le bon fonctionnement de l’algorithme.</a:t>
            </a:r>
          </a:p>
        </p:txBody>
      </p:sp>
    </p:spTree>
    <p:extLst>
      <p:ext uri="{BB962C8B-B14F-4D97-AF65-F5344CB8AC3E}">
        <p14:creationId xmlns:p14="http://schemas.microsoft.com/office/powerpoint/2010/main" val="3813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727650" y="61720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sz="2700" dirty="0">
                <a:latin typeface="Montserrat"/>
                <a:ea typeface="Montserrat"/>
                <a:cs typeface="Montserrat"/>
                <a:sym typeface="Montserrat"/>
              </a:rPr>
              <a:t>Classement automatique des opportunités</a:t>
            </a:r>
            <a:br>
              <a:rPr lang="fr-FR" sz="2200" dirty="0">
                <a:latin typeface="Montserrat"/>
                <a:ea typeface="Montserrat"/>
                <a:cs typeface="Montserrat"/>
                <a:sym typeface="Montserrat"/>
              </a:rPr>
            </a:br>
            <a:r>
              <a:rPr lang="fr-FR" sz="1300" dirty="0">
                <a:latin typeface="Montserrat"/>
                <a:ea typeface="Montserrat"/>
                <a:cs typeface="Montserrat"/>
                <a:sym typeface="Montserrat"/>
              </a:rPr>
              <a:t>  </a:t>
            </a:r>
            <a:br>
              <a:rPr lang="fr-FR" sz="2200" dirty="0">
                <a:latin typeface="Montserrat"/>
                <a:ea typeface="Montserrat"/>
                <a:cs typeface="Montserrat"/>
                <a:sym typeface="Montserrat"/>
              </a:rPr>
            </a:br>
            <a:r>
              <a:rPr lang="fr-FR" sz="2200" dirty="0"/>
              <a:t>Méthodologie suivie</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dirty="0"/>
          </a:p>
        </p:txBody>
      </p:sp>
      <p:sp>
        <p:nvSpPr>
          <p:cNvPr id="134" name="Google Shape;134;p21"/>
          <p:cNvSpPr txBox="1">
            <a:spLocks noGrp="1"/>
          </p:cNvSpPr>
          <p:nvPr>
            <p:ph type="body" idx="1"/>
          </p:nvPr>
        </p:nvSpPr>
        <p:spPr>
          <a:xfrm>
            <a:off x="5193417" y="1864299"/>
            <a:ext cx="3299073" cy="29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i="1" dirty="0">
                <a:latin typeface="Montserrat"/>
                <a:ea typeface="Montserrat"/>
                <a:cs typeface="Montserrat"/>
                <a:sym typeface="Montserrat"/>
              </a:rPr>
              <a:t>Moyenne Corporate : 9806,93 €</a:t>
            </a:r>
          </a:p>
          <a:p>
            <a:pPr marL="0" lvl="0" indent="0" algn="l" rtl="0">
              <a:spcBef>
                <a:spcPts val="0"/>
              </a:spcBef>
              <a:spcAft>
                <a:spcPts val="0"/>
              </a:spcAft>
              <a:buNone/>
            </a:pPr>
            <a:r>
              <a:rPr lang="fr-FR" i="1" dirty="0">
                <a:latin typeface="Montserrat"/>
                <a:ea typeface="Montserrat"/>
                <a:cs typeface="Montserrat"/>
                <a:sym typeface="Montserrat"/>
              </a:rPr>
              <a:t>Moyenne Particulier : 7408,78 €</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Score de silhouette : 0,91</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Ici le résultat est flagrant, néanmoins il s’agit encore une fois d’une prédiction et il existe toujours des valeurs aberrantes qui peuvent passer entre les mailles du filet.</a:t>
            </a:r>
            <a:endParaRPr i="1" dirty="0">
              <a:latin typeface="Montserrat"/>
              <a:ea typeface="Montserrat"/>
              <a:cs typeface="Montserrat"/>
              <a:sym typeface="Montserrat"/>
            </a:endParaRPr>
          </a:p>
        </p:txBody>
      </p:sp>
      <p:pic>
        <p:nvPicPr>
          <p:cNvPr id="3" name="Image 2" descr="Une image contenant texte, capture d’écran, diagramme, ligne&#10;&#10;Description générée automatiquement">
            <a:extLst>
              <a:ext uri="{FF2B5EF4-FFF2-40B4-BE49-F238E27FC236}">
                <a16:creationId xmlns:a16="http://schemas.microsoft.com/office/drawing/2014/main" id="{A2749F44-D74D-3680-5C33-3CC61003CB71}"/>
              </a:ext>
            </a:extLst>
          </p:cNvPr>
          <p:cNvPicPr>
            <a:picLocks noChangeAspect="1"/>
          </p:cNvPicPr>
          <p:nvPr/>
        </p:nvPicPr>
        <p:blipFill>
          <a:blip r:embed="rId3"/>
          <a:stretch>
            <a:fillRect/>
          </a:stretch>
        </p:blipFill>
        <p:spPr>
          <a:xfrm>
            <a:off x="187570" y="1635791"/>
            <a:ext cx="4478956" cy="33592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sz="2700" dirty="0">
                <a:latin typeface="Montserrat"/>
                <a:ea typeface="Montserrat"/>
                <a:cs typeface="Montserrat"/>
                <a:sym typeface="Montserrat"/>
              </a:rPr>
              <a:t>Classement automatique des opportunités</a:t>
            </a:r>
            <a:br>
              <a:rPr lang="fr-FR" sz="3600" dirty="0">
                <a:latin typeface="Montserrat"/>
                <a:ea typeface="Montserrat"/>
                <a:cs typeface="Montserrat"/>
                <a:sym typeface="Montserrat"/>
              </a:rPr>
            </a:br>
            <a:r>
              <a:rPr lang="fr-FR" sz="1300" dirty="0">
                <a:latin typeface="Montserrat"/>
                <a:ea typeface="Montserrat"/>
                <a:cs typeface="Montserrat"/>
                <a:sym typeface="Montserrat"/>
              </a:rPr>
              <a:t>  </a:t>
            </a:r>
            <a:br>
              <a:rPr lang="fr-FR" sz="3600" dirty="0">
                <a:latin typeface="Montserrat"/>
                <a:ea typeface="Montserrat"/>
                <a:cs typeface="Montserrat"/>
                <a:sym typeface="Montserrat"/>
              </a:rPr>
            </a:br>
            <a:r>
              <a:rPr lang="fr-FR" sz="2200" dirty="0"/>
              <a:t>Méthodologie suivie</a:t>
            </a:r>
            <a:endParaRPr sz="22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34" name="Google Shape;134;p21"/>
          <p:cNvSpPr txBox="1">
            <a:spLocks noGrp="1"/>
          </p:cNvSpPr>
          <p:nvPr>
            <p:ph type="body" idx="1"/>
          </p:nvPr>
        </p:nvSpPr>
        <p:spPr>
          <a:xfrm>
            <a:off x="530877" y="1600650"/>
            <a:ext cx="7688700" cy="2902200"/>
          </a:xfrm>
          <a:prstGeom prst="rect">
            <a:avLst/>
          </a:prstGeom>
        </p:spPr>
        <p:txBody>
          <a:bodyPr spcFirstLastPara="1" wrap="square" lIns="91425" tIns="91425" rIns="91425" bIns="91425" anchor="t" anchorCtr="0">
            <a:normAutofit/>
          </a:bodyPr>
          <a:lstStyle/>
          <a:p>
            <a:pPr marL="146050" lvl="0" indent="0">
              <a:buNone/>
            </a:pPr>
            <a:r>
              <a:rPr lang="fr" i="1" dirty="0">
                <a:latin typeface="Montserrat"/>
                <a:ea typeface="Montserrat"/>
                <a:cs typeface="Montserrat"/>
                <a:sym typeface="Montserrat"/>
              </a:rPr>
              <a:t>Les limites et précautions à prendre avec les résultats.</a:t>
            </a:r>
          </a:p>
          <a:p>
            <a:pPr marL="146050" lvl="0" indent="0" algn="l" rtl="0">
              <a:spcBef>
                <a:spcPts val="0"/>
              </a:spcBef>
              <a:spcAft>
                <a:spcPts val="0"/>
              </a:spcAft>
              <a:buSzPts val="1300"/>
              <a:buNone/>
            </a:pPr>
            <a:endParaRPr i="1" dirty="0">
              <a:latin typeface="Montserrat"/>
              <a:ea typeface="Montserrat"/>
              <a:cs typeface="Montserrat"/>
              <a:sym typeface="Montserrat"/>
            </a:endParaRPr>
          </a:p>
        </p:txBody>
      </p:sp>
      <p:pic>
        <p:nvPicPr>
          <p:cNvPr id="3" name="Image 2" descr="Une image contenant texte, capture d’écran, Tracé, ligne&#10;&#10;Description générée automatiquement">
            <a:extLst>
              <a:ext uri="{FF2B5EF4-FFF2-40B4-BE49-F238E27FC236}">
                <a16:creationId xmlns:a16="http://schemas.microsoft.com/office/drawing/2014/main" id="{174D03EE-297B-584C-1996-D7F852B2A677}"/>
              </a:ext>
            </a:extLst>
          </p:cNvPr>
          <p:cNvPicPr>
            <a:picLocks noChangeAspect="1"/>
          </p:cNvPicPr>
          <p:nvPr/>
        </p:nvPicPr>
        <p:blipFill>
          <a:blip r:embed="rId3"/>
          <a:stretch>
            <a:fillRect/>
          </a:stretch>
        </p:blipFill>
        <p:spPr>
          <a:xfrm>
            <a:off x="244045" y="1965572"/>
            <a:ext cx="3840497" cy="2282094"/>
          </a:xfrm>
          <a:prstGeom prst="rect">
            <a:avLst/>
          </a:prstGeom>
        </p:spPr>
      </p:pic>
      <p:pic>
        <p:nvPicPr>
          <p:cNvPr id="7" name="Image 6" descr="Une image contenant texte, capture d’écran, ligne, Tracé&#10;&#10;Description générée automatiquement">
            <a:extLst>
              <a:ext uri="{FF2B5EF4-FFF2-40B4-BE49-F238E27FC236}">
                <a16:creationId xmlns:a16="http://schemas.microsoft.com/office/drawing/2014/main" id="{6825201E-F56B-D9B9-6FCE-6E3D4A32989A}"/>
              </a:ext>
            </a:extLst>
          </p:cNvPr>
          <p:cNvPicPr>
            <a:picLocks noChangeAspect="1"/>
          </p:cNvPicPr>
          <p:nvPr/>
        </p:nvPicPr>
        <p:blipFill>
          <a:blip r:embed="rId4"/>
          <a:stretch>
            <a:fillRect/>
          </a:stretch>
        </p:blipFill>
        <p:spPr>
          <a:xfrm>
            <a:off x="5444600" y="1611188"/>
            <a:ext cx="3455355" cy="2636478"/>
          </a:xfrm>
          <a:prstGeom prst="rect">
            <a:avLst/>
          </a:prstGeom>
        </p:spPr>
      </p:pic>
      <p:sp>
        <p:nvSpPr>
          <p:cNvPr id="2" name="ZoneTexte 1">
            <a:extLst>
              <a:ext uri="{FF2B5EF4-FFF2-40B4-BE49-F238E27FC236}">
                <a16:creationId xmlns:a16="http://schemas.microsoft.com/office/drawing/2014/main" id="{4103A89B-67F5-F4A6-8323-D4A3E9F1702D}"/>
              </a:ext>
            </a:extLst>
          </p:cNvPr>
          <p:cNvSpPr txBox="1"/>
          <p:nvPr/>
        </p:nvSpPr>
        <p:spPr>
          <a:xfrm>
            <a:off x="530877" y="4353308"/>
            <a:ext cx="3266831" cy="553998"/>
          </a:xfrm>
          <a:prstGeom prst="rect">
            <a:avLst/>
          </a:prstGeom>
          <a:noFill/>
        </p:spPr>
        <p:txBody>
          <a:bodyPr wrap="square" rtlCol="0">
            <a:spAutoFit/>
          </a:bodyPr>
          <a:lstStyle/>
          <a:p>
            <a:r>
              <a:rPr lang="fr-FR" sz="1000" dirty="0"/>
              <a:t>L’algorithme ne fonctionne pas inter-arrondissement, sinon nous n’aurions que des locaux commerciaux dans le 1</a:t>
            </a:r>
            <a:r>
              <a:rPr lang="fr-FR" sz="1000" baseline="30000" dirty="0"/>
              <a:t>er</a:t>
            </a:r>
            <a:r>
              <a:rPr lang="fr-FR" sz="1000" dirty="0"/>
              <a:t> et que des appartements dans le 20</a:t>
            </a:r>
            <a:r>
              <a:rPr lang="fr-FR" sz="1000" baseline="30000" dirty="0"/>
              <a:t>e</a:t>
            </a:r>
            <a:r>
              <a:rPr lang="fr-FR" sz="1000" dirty="0"/>
              <a:t>.</a:t>
            </a:r>
            <a:endParaRPr lang="fr-FR" sz="1000" baseline="30000" dirty="0"/>
          </a:p>
        </p:txBody>
      </p:sp>
      <p:sp>
        <p:nvSpPr>
          <p:cNvPr id="4" name="ZoneTexte 3">
            <a:extLst>
              <a:ext uri="{FF2B5EF4-FFF2-40B4-BE49-F238E27FC236}">
                <a16:creationId xmlns:a16="http://schemas.microsoft.com/office/drawing/2014/main" id="{70F7A769-C045-F378-8B56-D2AFBFCDD29B}"/>
              </a:ext>
            </a:extLst>
          </p:cNvPr>
          <p:cNvSpPr txBox="1"/>
          <p:nvPr/>
        </p:nvSpPr>
        <p:spPr>
          <a:xfrm>
            <a:off x="5969185" y="4276499"/>
            <a:ext cx="2930770" cy="707886"/>
          </a:xfrm>
          <a:prstGeom prst="rect">
            <a:avLst/>
          </a:prstGeom>
          <a:noFill/>
        </p:spPr>
        <p:txBody>
          <a:bodyPr wrap="square" rtlCol="0">
            <a:spAutoFit/>
          </a:bodyPr>
          <a:lstStyle/>
          <a:p>
            <a:r>
              <a:rPr lang="fr-FR" sz="1000" dirty="0"/>
              <a:t>Certaines valeurs peuvent échapper à la classification, comme nous les voyons ici. Certains appartements sont plus chers que les locaux commerciaux</a:t>
            </a:r>
          </a:p>
        </p:txBody>
      </p:sp>
    </p:spTree>
    <p:extLst>
      <p:ext uri="{BB962C8B-B14F-4D97-AF65-F5344CB8AC3E}">
        <p14:creationId xmlns:p14="http://schemas.microsoft.com/office/powerpoint/2010/main" val="258981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III. Conclusion</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34" name="Google Shape;134;p21"/>
          <p:cNvSpPr txBox="1">
            <a:spLocks noGrp="1"/>
          </p:cNvSpPr>
          <p:nvPr>
            <p:ph type="body" idx="1"/>
          </p:nvPr>
        </p:nvSpPr>
        <p:spPr>
          <a:xfrm>
            <a:off x="729450" y="1437850"/>
            <a:ext cx="7688700" cy="3181042"/>
          </a:xfrm>
          <a:prstGeom prst="rect">
            <a:avLst/>
          </a:prstGeom>
        </p:spPr>
        <p:txBody>
          <a:bodyPr spcFirstLastPara="1" wrap="square" lIns="91425" tIns="91425" rIns="91425" bIns="91425" anchor="t" anchorCtr="0">
            <a:normAutofit fontScale="92500" lnSpcReduction="10000"/>
          </a:bodyPr>
          <a:lstStyle/>
          <a:p>
            <a:pPr marL="146050" indent="0">
              <a:buNone/>
            </a:pPr>
            <a:r>
              <a:rPr lang="fr" sz="1400" i="1" dirty="0">
                <a:latin typeface="Montserrat"/>
                <a:ea typeface="Montserrat"/>
                <a:cs typeface="Montserrat"/>
                <a:sym typeface="Montserrat"/>
              </a:rPr>
              <a:t>Après avoir étudié le marché je vous recommande d’accentuer vos efforts sur le segment corporate qui semble être le plus porteur jusqu’à maintenant et qui semble continuer sur cette voie </a:t>
            </a:r>
          </a:p>
          <a:p>
            <a:pPr marL="146050" lvl="0" indent="0" algn="l" rtl="0">
              <a:spcBef>
                <a:spcPts val="0"/>
              </a:spcBef>
              <a:spcAft>
                <a:spcPts val="0"/>
              </a:spcAft>
              <a:buSzPts val="1300"/>
              <a:buNone/>
            </a:pPr>
            <a:endParaRPr lang="fr" sz="1400" i="1" dirty="0">
              <a:latin typeface="Montserrat"/>
              <a:ea typeface="Montserrat"/>
              <a:cs typeface="Montserrat"/>
              <a:sym typeface="Montserrat"/>
            </a:endParaRPr>
          </a:p>
          <a:p>
            <a:pPr marL="146050" lvl="0" indent="0" algn="l" rtl="0">
              <a:spcBef>
                <a:spcPts val="0"/>
              </a:spcBef>
              <a:spcAft>
                <a:spcPts val="0"/>
              </a:spcAft>
              <a:buSzPts val="1300"/>
              <a:buNone/>
            </a:pPr>
            <a:r>
              <a:rPr lang="fr" sz="1400" i="1" dirty="0">
                <a:latin typeface="Montserrat"/>
                <a:ea typeface="Montserrat"/>
                <a:cs typeface="Montserrat"/>
                <a:sym typeface="Montserrat"/>
              </a:rPr>
              <a:t>Vous avez maintenant une idée sur la valorisation totale de votre portefeuille ainsi que la valorisation de chaque segment.</a:t>
            </a:r>
          </a:p>
          <a:p>
            <a:pPr marL="146050" lvl="0" indent="0" algn="l" rtl="0">
              <a:spcBef>
                <a:spcPts val="0"/>
              </a:spcBef>
              <a:spcAft>
                <a:spcPts val="0"/>
              </a:spcAft>
              <a:buSzPts val="1300"/>
              <a:buNone/>
            </a:pPr>
            <a:endParaRPr lang="fr" sz="1400" i="1" dirty="0">
              <a:latin typeface="Montserrat"/>
              <a:ea typeface="Montserrat"/>
              <a:cs typeface="Montserrat"/>
              <a:sym typeface="Montserrat"/>
            </a:endParaRPr>
          </a:p>
          <a:p>
            <a:pPr marL="146050" lvl="0" indent="0" algn="l" rtl="0">
              <a:spcBef>
                <a:spcPts val="0"/>
              </a:spcBef>
              <a:spcAft>
                <a:spcPts val="0"/>
              </a:spcAft>
              <a:buSzPts val="1300"/>
              <a:buNone/>
            </a:pPr>
            <a:r>
              <a:rPr lang="fr" sz="1400" i="1" dirty="0">
                <a:latin typeface="Montserrat"/>
                <a:ea typeface="Montserrat"/>
                <a:cs typeface="Montserrat"/>
                <a:sym typeface="Montserrat"/>
              </a:rPr>
              <a:t>Vous avez également la possibilité de déduire si une nouvelle opportunité vient du segment corporate ou particulier. (Attention il s’agit ici d’une classification sur le 19</a:t>
            </a:r>
            <a:r>
              <a:rPr lang="fr" sz="1400" i="1" baseline="30000" dirty="0">
                <a:latin typeface="Montserrat"/>
                <a:ea typeface="Montserrat"/>
                <a:cs typeface="Montserrat"/>
                <a:sym typeface="Montserrat"/>
              </a:rPr>
              <a:t>e</a:t>
            </a:r>
            <a:r>
              <a:rPr lang="fr" sz="1400" i="1" dirty="0">
                <a:latin typeface="Montserrat"/>
                <a:ea typeface="Montserrat"/>
                <a:cs typeface="Montserrat"/>
                <a:sym typeface="Montserrat"/>
              </a:rPr>
              <a:t> arrondissement et, comme vu précédemment, cela ne fonctionne pas inter-arrondissement)</a:t>
            </a:r>
          </a:p>
          <a:p>
            <a:pPr marL="146050" lvl="0" indent="0" algn="l" rtl="0">
              <a:spcBef>
                <a:spcPts val="0"/>
              </a:spcBef>
              <a:spcAft>
                <a:spcPts val="0"/>
              </a:spcAft>
              <a:buSzPts val="1300"/>
              <a:buNone/>
            </a:pPr>
            <a:endParaRPr lang="fr" sz="1400" i="1" dirty="0">
              <a:latin typeface="Montserrat"/>
              <a:ea typeface="Montserrat"/>
              <a:cs typeface="Montserrat"/>
              <a:sym typeface="Montserrat"/>
            </a:endParaRPr>
          </a:p>
          <a:p>
            <a:pPr marL="146050" lvl="0" indent="0" algn="l" rtl="0">
              <a:spcBef>
                <a:spcPts val="0"/>
              </a:spcBef>
              <a:spcAft>
                <a:spcPts val="0"/>
              </a:spcAft>
              <a:buSzPts val="1300"/>
              <a:buNone/>
            </a:pPr>
            <a:r>
              <a:rPr lang="fr" sz="1400" i="1" dirty="0">
                <a:latin typeface="Montserrat"/>
                <a:ea typeface="Montserrat"/>
                <a:cs typeface="Montserrat"/>
                <a:sym typeface="Montserrat"/>
              </a:rPr>
              <a:t>Nous avons également vu ensemble les limites de ces prédictions pour que vous puissiez </a:t>
            </a:r>
            <a:r>
              <a:rPr lang="fr" sz="1400" i="1">
                <a:latin typeface="Montserrat"/>
                <a:ea typeface="Montserrat"/>
                <a:cs typeface="Montserrat"/>
                <a:sym typeface="Montserrat"/>
              </a:rPr>
              <a:t>les utiliser </a:t>
            </a:r>
            <a:r>
              <a:rPr lang="fr" sz="1400" i="1" dirty="0">
                <a:latin typeface="Montserrat"/>
                <a:ea typeface="Montserrat"/>
                <a:cs typeface="Montserrat"/>
                <a:sym typeface="Montserrat"/>
              </a:rPr>
              <a:t>dans les meilleures conditions.</a:t>
            </a:r>
          </a:p>
          <a:p>
            <a:pPr marL="146050" lvl="0" indent="0" algn="l" rtl="0">
              <a:spcBef>
                <a:spcPts val="0"/>
              </a:spcBef>
              <a:spcAft>
                <a:spcPts val="0"/>
              </a:spcAft>
              <a:buSzPts val="1300"/>
              <a:buNone/>
            </a:pPr>
            <a:endParaRPr lang="fr" sz="1400" i="1" dirty="0">
              <a:latin typeface="Montserrat"/>
              <a:ea typeface="Montserrat"/>
              <a:cs typeface="Montserrat"/>
              <a:sym typeface="Montserrat"/>
            </a:endParaRPr>
          </a:p>
        </p:txBody>
      </p:sp>
    </p:spTree>
    <p:extLst>
      <p:ext uri="{BB962C8B-B14F-4D97-AF65-F5344CB8AC3E}">
        <p14:creationId xmlns:p14="http://schemas.microsoft.com/office/powerpoint/2010/main" val="26660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623400" y="2612200"/>
            <a:ext cx="8520600" cy="1449600"/>
          </a:xfrm>
          <a:prstGeom prst="rect">
            <a:avLst/>
          </a:prstGeom>
        </p:spPr>
        <p:txBody>
          <a:bodyPr spcFirstLastPara="1" wrap="square" lIns="91425" tIns="91425" rIns="91425" bIns="91425" anchor="t" anchorCtr="0">
            <a:normAutofit lnSpcReduction="10000"/>
          </a:bodyPr>
          <a:lstStyle/>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Analyser les prix de l’immobilier avec python</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Quentin Parent</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FR" sz="2200" i="1" dirty="0">
                <a:solidFill>
                  <a:schemeClr val="dk1"/>
                </a:solidFill>
                <a:latin typeface="Montserrat"/>
                <a:ea typeface="Montserrat"/>
                <a:cs typeface="Montserrat"/>
                <a:sym typeface="Montserrat"/>
              </a:rPr>
              <a:t>19/10/2024</a:t>
            </a:r>
            <a:endParaRPr sz="2200" i="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92" name="Google Shape;92;p14"/>
          <p:cNvPicPr preferRelativeResize="0"/>
          <p:nvPr/>
        </p:nvPicPr>
        <p:blipFill>
          <a:blip r:embed="rId3">
            <a:alphaModFix/>
          </a:blip>
          <a:stretch>
            <a:fillRect/>
          </a:stretch>
        </p:blipFill>
        <p:spPr>
          <a:xfrm>
            <a:off x="0" y="0"/>
            <a:ext cx="3669750" cy="164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1910" lvl="0" algn="l" rtl="0">
              <a:spcBef>
                <a:spcPts val="0"/>
              </a:spcBef>
              <a:spcAft>
                <a:spcPts val="0"/>
              </a:spcAft>
              <a:buSzPts val="2940"/>
            </a:pPr>
            <a:r>
              <a:rPr lang="fr" sz="2940" dirty="0">
                <a:latin typeface="Montserrat"/>
                <a:ea typeface="Montserrat"/>
                <a:cs typeface="Montserrat"/>
                <a:sym typeface="Montserrat"/>
              </a:rPr>
              <a:t>Sommaire</a:t>
            </a:r>
            <a:endParaRPr sz="2520" dirty="0"/>
          </a:p>
        </p:txBody>
      </p:sp>
      <p:sp>
        <p:nvSpPr>
          <p:cNvPr id="99" name="Google Shape;99;p15"/>
          <p:cNvSpPr txBox="1">
            <a:spLocks noGrp="1"/>
          </p:cNvSpPr>
          <p:nvPr>
            <p:ph type="body" idx="1"/>
          </p:nvPr>
        </p:nvSpPr>
        <p:spPr>
          <a:xfrm>
            <a:off x="296985" y="1402775"/>
            <a:ext cx="7432430" cy="293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1600" b="1" u="sng" dirty="0">
                <a:latin typeface="Montserrat"/>
                <a:ea typeface="Montserrat"/>
                <a:cs typeface="Montserrat"/>
                <a:sym typeface="Montserrat"/>
              </a:rPr>
              <a:t>Parte 1 : Annalyse des prix de l’immobilier avec Python</a:t>
            </a:r>
          </a:p>
          <a:p>
            <a:pPr marL="342900" lvl="0" indent="-342900" algn="l" rtl="0">
              <a:spcBef>
                <a:spcPts val="0"/>
              </a:spcBef>
              <a:spcAft>
                <a:spcPts val="1200"/>
              </a:spcAft>
              <a:buAutoNum type="arabicPeriod"/>
            </a:pPr>
            <a:r>
              <a:rPr lang="fr" sz="1600" dirty="0">
                <a:latin typeface="Montserrat"/>
                <a:ea typeface="Montserrat"/>
                <a:cs typeface="Montserrat"/>
                <a:sym typeface="Montserrat"/>
              </a:rPr>
              <a:t>Analyse du marché de l’immobilier</a:t>
            </a:r>
          </a:p>
          <a:p>
            <a:pPr marL="342900" lvl="0" indent="-342900" algn="l" rtl="0">
              <a:spcBef>
                <a:spcPts val="0"/>
              </a:spcBef>
              <a:spcAft>
                <a:spcPts val="1200"/>
              </a:spcAft>
              <a:buAutoNum type="arabicPeriod"/>
            </a:pPr>
            <a:r>
              <a:rPr lang="fr" sz="1600" dirty="0">
                <a:latin typeface="Montserrat"/>
                <a:ea typeface="Montserrat"/>
                <a:cs typeface="Montserrat"/>
                <a:sym typeface="Montserrat"/>
              </a:rPr>
              <a:t>Méthodologie suivie</a:t>
            </a:r>
          </a:p>
          <a:p>
            <a:pPr marL="342900" lvl="0" indent="-342900" algn="l" rtl="0">
              <a:spcBef>
                <a:spcPts val="0"/>
              </a:spcBef>
              <a:spcAft>
                <a:spcPts val="1200"/>
              </a:spcAft>
              <a:buAutoNum type="arabicPeriod"/>
            </a:pPr>
            <a:r>
              <a:rPr lang="fr" sz="1600" dirty="0">
                <a:latin typeface="Montserrat"/>
                <a:ea typeface="Montserrat"/>
                <a:cs typeface="Montserrat"/>
                <a:sym typeface="Montserrat"/>
              </a:rPr>
              <a:t>Résultat des prédictions</a:t>
            </a:r>
          </a:p>
          <a:p>
            <a:pPr marL="0" lvl="0" indent="0" algn="l" rtl="0">
              <a:spcBef>
                <a:spcPts val="0"/>
              </a:spcBef>
              <a:spcAft>
                <a:spcPts val="1200"/>
              </a:spcAft>
              <a:buNone/>
            </a:pPr>
            <a:r>
              <a:rPr lang="fr" sz="1600" b="1" u="sng" dirty="0">
                <a:latin typeface="Montserrat"/>
                <a:ea typeface="Montserrat"/>
                <a:cs typeface="Montserrat"/>
                <a:sym typeface="Montserrat"/>
              </a:rPr>
              <a:t>Partie 2 : Classement automatique des opportunités</a:t>
            </a:r>
          </a:p>
          <a:p>
            <a:pPr marL="342900" lvl="0" indent="-342900" algn="l" rtl="0">
              <a:spcBef>
                <a:spcPts val="0"/>
              </a:spcBef>
              <a:spcAft>
                <a:spcPts val="1200"/>
              </a:spcAft>
              <a:buAutoNum type="arabicPeriod"/>
            </a:pPr>
            <a:r>
              <a:rPr lang="fr" sz="1600" dirty="0">
                <a:latin typeface="Montserrat"/>
                <a:ea typeface="Montserrat"/>
                <a:cs typeface="Montserrat"/>
                <a:sym typeface="Montserrat"/>
              </a:rPr>
              <a:t>Méthodologie suivie</a:t>
            </a:r>
          </a:p>
          <a:p>
            <a:pPr marL="342900" lvl="0" indent="-342900" algn="l" rtl="0">
              <a:spcBef>
                <a:spcPts val="0"/>
              </a:spcBef>
              <a:spcAft>
                <a:spcPts val="1200"/>
              </a:spcAft>
              <a:buAutoNum type="arabicPeriod"/>
            </a:pPr>
            <a:r>
              <a:rPr lang="fr" sz="1600" dirty="0">
                <a:latin typeface="Montserrat"/>
                <a:ea typeface="Montserrat"/>
                <a:cs typeface="Montserrat"/>
                <a:sym typeface="Montserrat"/>
              </a:rPr>
              <a:t>Résultats de la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99" name="Google Shape;99;p15"/>
          <p:cNvSpPr txBox="1">
            <a:spLocks noGrp="1"/>
          </p:cNvSpPr>
          <p:nvPr>
            <p:ph type="body" idx="1"/>
          </p:nvPr>
        </p:nvSpPr>
        <p:spPr>
          <a:xfrm>
            <a:off x="729450" y="1402775"/>
            <a:ext cx="7688700" cy="2937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fr" i="1" dirty="0">
                <a:latin typeface="Montserrat"/>
                <a:ea typeface="Montserrat"/>
                <a:cs typeface="Montserrat"/>
                <a:sym typeface="Montserrat"/>
              </a:rPr>
              <a:t>Maurice a fait appel à nos services pour statuer sur le segment de marché le plus porteur sur les prochaines années.</a:t>
            </a:r>
          </a:p>
          <a:p>
            <a:pPr marL="0" lvl="0" indent="0" algn="l" rtl="0">
              <a:spcBef>
                <a:spcPts val="0"/>
              </a:spcBef>
              <a:spcAft>
                <a:spcPts val="1200"/>
              </a:spcAft>
              <a:buNone/>
            </a:pPr>
            <a:r>
              <a:rPr lang="fr" i="1" dirty="0">
                <a:latin typeface="Montserrat"/>
                <a:ea typeface="Montserrat"/>
                <a:cs typeface="Montserrat"/>
                <a:sym typeface="Montserrat"/>
              </a:rPr>
              <a:t>Son but, vendre une partie des actifs pour récupérer de la trésorerie et se couvrir des risques du marché</a:t>
            </a:r>
          </a:p>
          <a:p>
            <a:pPr marL="0" lvl="0" indent="0" algn="l" rtl="0">
              <a:spcBef>
                <a:spcPts val="0"/>
              </a:spcBef>
              <a:spcAft>
                <a:spcPts val="1200"/>
              </a:spcAft>
              <a:buNone/>
            </a:pPr>
            <a:r>
              <a:rPr lang="fr" i="1" dirty="0">
                <a:latin typeface="Montserrat"/>
                <a:ea typeface="Montserrat"/>
                <a:cs typeface="Montserrat"/>
                <a:sym typeface="Montserrat"/>
              </a:rPr>
              <a:t>Les étapes du projet :</a:t>
            </a:r>
          </a:p>
          <a:p>
            <a:pPr marL="0" lvl="0" indent="0" algn="l" rtl="0">
              <a:spcBef>
                <a:spcPts val="0"/>
              </a:spcBef>
              <a:spcAft>
                <a:spcPts val="1200"/>
              </a:spcAft>
              <a:buNone/>
            </a:pPr>
            <a:r>
              <a:rPr lang="fr" i="1" dirty="0">
                <a:latin typeface="Montserrat"/>
                <a:ea typeface="Montserrat"/>
                <a:cs typeface="Montserrat"/>
                <a:sym typeface="Montserrat"/>
              </a:rPr>
              <a:t>1- Analyser les données de marché disponibles qui montre l’évolution des prix sur les dernières années pour les deux segments</a:t>
            </a:r>
          </a:p>
          <a:p>
            <a:pPr marL="0" lvl="0" indent="0" algn="l" rtl="0">
              <a:spcBef>
                <a:spcPts val="0"/>
              </a:spcBef>
              <a:spcAft>
                <a:spcPts val="1200"/>
              </a:spcAft>
              <a:buNone/>
            </a:pPr>
            <a:r>
              <a:rPr lang="fr" i="1" dirty="0">
                <a:latin typeface="Montserrat"/>
                <a:ea typeface="Montserrat"/>
                <a:cs typeface="Montserrat"/>
                <a:sym typeface="Montserrat"/>
              </a:rPr>
              <a:t>2- Entraîner un modèle de régression linéaire sur ces données pour effectuer une prédiction sur la valorisation future de chaque portefeuille</a:t>
            </a:r>
          </a:p>
          <a:p>
            <a:pPr marL="0" lvl="0" indent="0" algn="l" rtl="0">
              <a:spcBef>
                <a:spcPts val="0"/>
              </a:spcBef>
              <a:spcAft>
                <a:spcPts val="1200"/>
              </a:spcAft>
              <a:buNone/>
            </a:pPr>
            <a:r>
              <a:rPr lang="fr" i="1" dirty="0">
                <a:latin typeface="Montserrat"/>
                <a:ea typeface="Montserrat"/>
                <a:cs typeface="Montserrat"/>
                <a:sym typeface="Montserrat"/>
              </a:rPr>
              <a:t>3- Restituer les résultats avec une recommandation sur le segment le plus porteur.</a:t>
            </a:r>
          </a:p>
        </p:txBody>
      </p:sp>
    </p:spTree>
    <p:extLst>
      <p:ext uri="{BB962C8B-B14F-4D97-AF65-F5344CB8AC3E}">
        <p14:creationId xmlns:p14="http://schemas.microsoft.com/office/powerpoint/2010/main" val="79175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a:latin typeface="Montserrat"/>
                <a:ea typeface="Montserrat"/>
                <a:cs typeface="Montserrat"/>
                <a:sym typeface="Montserrat"/>
              </a:rPr>
              <a:t>Analyse du marché de l’immobilier</a:t>
            </a:r>
            <a:endParaRPr sz="2520"/>
          </a:p>
        </p:txBody>
      </p:sp>
      <p:pic>
        <p:nvPicPr>
          <p:cNvPr id="3" name="Image 2" descr="Une image contenant texte, ligne, Tracé, diagramme&#10;&#10;Description générée automatiquement">
            <a:extLst>
              <a:ext uri="{FF2B5EF4-FFF2-40B4-BE49-F238E27FC236}">
                <a16:creationId xmlns:a16="http://schemas.microsoft.com/office/drawing/2014/main" id="{E33BFD07-5B07-8C56-3387-4A1356196611}"/>
              </a:ext>
            </a:extLst>
          </p:cNvPr>
          <p:cNvPicPr>
            <a:picLocks noChangeAspect="1"/>
          </p:cNvPicPr>
          <p:nvPr/>
        </p:nvPicPr>
        <p:blipFill>
          <a:blip r:embed="rId3"/>
          <a:stretch>
            <a:fillRect/>
          </a:stretch>
        </p:blipFill>
        <p:spPr>
          <a:xfrm>
            <a:off x="92493" y="2036866"/>
            <a:ext cx="4338829" cy="3042517"/>
          </a:xfrm>
          <a:prstGeom prst="rect">
            <a:avLst/>
          </a:prstGeom>
        </p:spPr>
      </p:pic>
      <p:pic>
        <p:nvPicPr>
          <p:cNvPr id="11" name="Image 10" descr="Une image contenant texte, ligne, Tracé, diagramme&#10;&#10;Description générée automatiquement">
            <a:extLst>
              <a:ext uri="{FF2B5EF4-FFF2-40B4-BE49-F238E27FC236}">
                <a16:creationId xmlns:a16="http://schemas.microsoft.com/office/drawing/2014/main" id="{DB733226-5F09-C076-0AD2-1C434529FB10}"/>
              </a:ext>
            </a:extLst>
          </p:cNvPr>
          <p:cNvPicPr>
            <a:picLocks noChangeAspect="1"/>
          </p:cNvPicPr>
          <p:nvPr/>
        </p:nvPicPr>
        <p:blipFill>
          <a:blip r:embed="rId4"/>
          <a:stretch>
            <a:fillRect/>
          </a:stretch>
        </p:blipFill>
        <p:spPr>
          <a:xfrm>
            <a:off x="4572000" y="1941103"/>
            <a:ext cx="4479507" cy="3107782"/>
          </a:xfrm>
          <a:prstGeom prst="rect">
            <a:avLst/>
          </a:prstGeom>
        </p:spPr>
      </p:pic>
      <p:sp>
        <p:nvSpPr>
          <p:cNvPr id="2" name="ZoneTexte 1">
            <a:extLst>
              <a:ext uri="{FF2B5EF4-FFF2-40B4-BE49-F238E27FC236}">
                <a16:creationId xmlns:a16="http://schemas.microsoft.com/office/drawing/2014/main" id="{886E48EF-DD9B-701E-4C80-0537027928AA}"/>
              </a:ext>
            </a:extLst>
          </p:cNvPr>
          <p:cNvSpPr txBox="1"/>
          <p:nvPr/>
        </p:nvSpPr>
        <p:spPr>
          <a:xfrm>
            <a:off x="937289" y="1388765"/>
            <a:ext cx="7269421" cy="400110"/>
          </a:xfrm>
          <a:prstGeom prst="rect">
            <a:avLst/>
          </a:prstGeom>
          <a:noFill/>
        </p:spPr>
        <p:txBody>
          <a:bodyPr wrap="square" rtlCol="0">
            <a:spAutoFit/>
          </a:bodyPr>
          <a:lstStyle/>
          <a:p>
            <a:r>
              <a:rPr lang="fr-FR" sz="1000" dirty="0"/>
              <a:t>Ici nous pouvons observer que les prix dans le 1</a:t>
            </a:r>
            <a:r>
              <a:rPr lang="fr-FR" sz="1000" baseline="30000" dirty="0"/>
              <a:t>er</a:t>
            </a:r>
            <a:r>
              <a:rPr lang="fr-FR" sz="1000" dirty="0"/>
              <a:t> arrondissement ont nettement moins chuté durant la période 2020-2021 par rapport à la moyenne de tous les arrondissements</a:t>
            </a:r>
          </a:p>
        </p:txBody>
      </p:sp>
    </p:spTree>
    <p:extLst>
      <p:ext uri="{BB962C8B-B14F-4D97-AF65-F5344CB8AC3E}">
        <p14:creationId xmlns:p14="http://schemas.microsoft.com/office/powerpoint/2010/main" val="408088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a:latin typeface="Montserrat"/>
                <a:ea typeface="Montserrat"/>
                <a:cs typeface="Montserrat"/>
                <a:sym typeface="Montserrat"/>
              </a:rPr>
              <a:t>Analyse du marché de l’immobilier</a:t>
            </a:r>
            <a:endParaRPr sz="2520"/>
          </a:p>
        </p:txBody>
      </p:sp>
      <p:pic>
        <p:nvPicPr>
          <p:cNvPr id="5" name="Image 4" descr="Une image contenant texte, Police, capture d’écran, ligne&#10;&#10;Description générée automatiquement">
            <a:extLst>
              <a:ext uri="{FF2B5EF4-FFF2-40B4-BE49-F238E27FC236}">
                <a16:creationId xmlns:a16="http://schemas.microsoft.com/office/drawing/2014/main" id="{ACB45DC5-C607-06E8-5089-05E2383093B3}"/>
              </a:ext>
            </a:extLst>
          </p:cNvPr>
          <p:cNvPicPr>
            <a:picLocks noChangeAspect="1"/>
          </p:cNvPicPr>
          <p:nvPr/>
        </p:nvPicPr>
        <p:blipFill>
          <a:blip r:embed="rId3"/>
          <a:stretch>
            <a:fillRect/>
          </a:stretch>
        </p:blipFill>
        <p:spPr>
          <a:xfrm>
            <a:off x="5828489" y="1474834"/>
            <a:ext cx="2041603" cy="652757"/>
          </a:xfrm>
          <a:prstGeom prst="rect">
            <a:avLst/>
          </a:prstGeom>
        </p:spPr>
      </p:pic>
      <p:pic>
        <p:nvPicPr>
          <p:cNvPr id="7" name="Image 6" descr="Une image contenant texte, Police, capture d’écran, blanc&#10;&#10;Description générée automatiquement">
            <a:extLst>
              <a:ext uri="{FF2B5EF4-FFF2-40B4-BE49-F238E27FC236}">
                <a16:creationId xmlns:a16="http://schemas.microsoft.com/office/drawing/2014/main" id="{35A1C1A2-35AD-CDDA-B31F-D9F5D5619CE8}"/>
              </a:ext>
            </a:extLst>
          </p:cNvPr>
          <p:cNvPicPr>
            <a:picLocks noChangeAspect="1"/>
          </p:cNvPicPr>
          <p:nvPr/>
        </p:nvPicPr>
        <p:blipFill>
          <a:blip r:embed="rId4"/>
          <a:stretch>
            <a:fillRect/>
          </a:stretch>
        </p:blipFill>
        <p:spPr>
          <a:xfrm>
            <a:off x="5828489" y="2928619"/>
            <a:ext cx="2017786" cy="450009"/>
          </a:xfrm>
          <a:prstGeom prst="rect">
            <a:avLst/>
          </a:prstGeom>
        </p:spPr>
      </p:pic>
      <p:pic>
        <p:nvPicPr>
          <p:cNvPr id="9" name="Image 8" descr="Une image contenant texte, Police, capture d’écran, blanc&#10;&#10;Description générée automatiquement">
            <a:extLst>
              <a:ext uri="{FF2B5EF4-FFF2-40B4-BE49-F238E27FC236}">
                <a16:creationId xmlns:a16="http://schemas.microsoft.com/office/drawing/2014/main" id="{D334531B-0A26-7762-B208-65584D4C2FCA}"/>
              </a:ext>
            </a:extLst>
          </p:cNvPr>
          <p:cNvPicPr>
            <a:picLocks noChangeAspect="1"/>
          </p:cNvPicPr>
          <p:nvPr/>
        </p:nvPicPr>
        <p:blipFill>
          <a:blip r:embed="rId5"/>
          <a:stretch>
            <a:fillRect/>
          </a:stretch>
        </p:blipFill>
        <p:spPr>
          <a:xfrm>
            <a:off x="5852306" y="2290359"/>
            <a:ext cx="2082077" cy="475492"/>
          </a:xfrm>
          <a:prstGeom prst="rect">
            <a:avLst/>
          </a:prstGeom>
        </p:spPr>
      </p:pic>
      <p:pic>
        <p:nvPicPr>
          <p:cNvPr id="4" name="Image 3" descr="Une image contenant texte, ligne, diagramme, capture d’écran&#10;&#10;Description générée automatiquement">
            <a:extLst>
              <a:ext uri="{FF2B5EF4-FFF2-40B4-BE49-F238E27FC236}">
                <a16:creationId xmlns:a16="http://schemas.microsoft.com/office/drawing/2014/main" id="{114D3420-CC0B-0769-ECB0-F0ADFEBCA174}"/>
              </a:ext>
            </a:extLst>
          </p:cNvPr>
          <p:cNvPicPr>
            <a:picLocks noChangeAspect="1"/>
          </p:cNvPicPr>
          <p:nvPr/>
        </p:nvPicPr>
        <p:blipFill>
          <a:blip r:embed="rId6"/>
          <a:stretch>
            <a:fillRect/>
          </a:stretch>
        </p:blipFill>
        <p:spPr>
          <a:xfrm>
            <a:off x="514770" y="1333547"/>
            <a:ext cx="4477053" cy="3372384"/>
          </a:xfrm>
          <a:prstGeom prst="rect">
            <a:avLst/>
          </a:prstGeom>
        </p:spPr>
      </p:pic>
      <p:sp>
        <p:nvSpPr>
          <p:cNvPr id="2" name="ZoneTexte 1">
            <a:extLst>
              <a:ext uri="{FF2B5EF4-FFF2-40B4-BE49-F238E27FC236}">
                <a16:creationId xmlns:a16="http://schemas.microsoft.com/office/drawing/2014/main" id="{FEFF7EAD-65B7-E3CD-113A-32B5263D6F1B}"/>
              </a:ext>
            </a:extLst>
          </p:cNvPr>
          <p:cNvSpPr txBox="1"/>
          <p:nvPr/>
        </p:nvSpPr>
        <p:spPr>
          <a:xfrm>
            <a:off x="5609658" y="3702602"/>
            <a:ext cx="2682465" cy="954107"/>
          </a:xfrm>
          <a:prstGeom prst="rect">
            <a:avLst/>
          </a:prstGeom>
          <a:noFill/>
        </p:spPr>
        <p:txBody>
          <a:bodyPr wrap="square" rtlCol="0">
            <a:spAutoFit/>
          </a:bodyPr>
          <a:lstStyle/>
          <a:p>
            <a:r>
              <a:rPr lang="fr-FR" dirty="0"/>
              <a:t>Analysons le 6</a:t>
            </a:r>
            <a:r>
              <a:rPr lang="fr-FR" baseline="30000" dirty="0"/>
              <a:t>e</a:t>
            </a:r>
            <a:r>
              <a:rPr lang="fr-FR" dirty="0"/>
              <a:t> arrondissement qui a gardé une évolution importante du prix au m² durant le période 2020-2021.</a:t>
            </a:r>
          </a:p>
        </p:txBody>
      </p:sp>
    </p:spTree>
    <p:extLst>
      <p:ext uri="{BB962C8B-B14F-4D97-AF65-F5344CB8AC3E}">
        <p14:creationId xmlns:p14="http://schemas.microsoft.com/office/powerpoint/2010/main" val="427992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a:latin typeface="Montserrat"/>
                <a:ea typeface="Montserrat"/>
                <a:cs typeface="Montserrat"/>
                <a:sym typeface="Montserrat"/>
              </a:rPr>
              <a:t>Analyse du marché de l’immobilier</a:t>
            </a:r>
            <a:endParaRPr sz="2520"/>
          </a:p>
        </p:txBody>
      </p:sp>
      <p:pic>
        <p:nvPicPr>
          <p:cNvPr id="17" name="Image 16" descr="Une image contenant texte, ligne, capture d’écran, Tracé&#10;&#10;Description générée automatiquement">
            <a:extLst>
              <a:ext uri="{FF2B5EF4-FFF2-40B4-BE49-F238E27FC236}">
                <a16:creationId xmlns:a16="http://schemas.microsoft.com/office/drawing/2014/main" id="{098EEAF3-9579-0E20-8FBE-6BB6D8A26250}"/>
              </a:ext>
            </a:extLst>
          </p:cNvPr>
          <p:cNvPicPr>
            <a:picLocks noChangeAspect="1"/>
          </p:cNvPicPr>
          <p:nvPr/>
        </p:nvPicPr>
        <p:blipFill>
          <a:blip r:embed="rId3"/>
          <a:stretch>
            <a:fillRect/>
          </a:stretch>
        </p:blipFill>
        <p:spPr>
          <a:xfrm>
            <a:off x="4237777" y="1336160"/>
            <a:ext cx="4643593" cy="3493477"/>
          </a:xfrm>
          <a:prstGeom prst="rect">
            <a:avLst/>
          </a:prstGeom>
        </p:spPr>
      </p:pic>
      <p:sp>
        <p:nvSpPr>
          <p:cNvPr id="2" name="ZoneTexte 1">
            <a:extLst>
              <a:ext uri="{FF2B5EF4-FFF2-40B4-BE49-F238E27FC236}">
                <a16:creationId xmlns:a16="http://schemas.microsoft.com/office/drawing/2014/main" id="{E9A79B5B-105E-2450-F18F-2DA32982B756}"/>
              </a:ext>
            </a:extLst>
          </p:cNvPr>
          <p:cNvSpPr txBox="1"/>
          <p:nvPr/>
        </p:nvSpPr>
        <p:spPr>
          <a:xfrm>
            <a:off x="341470" y="2174957"/>
            <a:ext cx="3613114" cy="1815882"/>
          </a:xfrm>
          <a:prstGeom prst="rect">
            <a:avLst/>
          </a:prstGeom>
          <a:noFill/>
        </p:spPr>
        <p:txBody>
          <a:bodyPr wrap="square" rtlCol="0">
            <a:spAutoFit/>
          </a:bodyPr>
          <a:lstStyle/>
          <a:p>
            <a:r>
              <a:rPr lang="fr-FR" sz="1600" dirty="0"/>
              <a:t>Avec un nombre de 709 transactions, le 6</a:t>
            </a:r>
            <a:r>
              <a:rPr lang="fr-FR" sz="1600" baseline="30000" dirty="0"/>
              <a:t>e</a:t>
            </a:r>
            <a:r>
              <a:rPr lang="fr-FR" sz="1600" dirty="0"/>
              <a:t> arrondissement représente seulement 2,91% des transactions totales sur la période 2017-2022.</a:t>
            </a:r>
          </a:p>
          <a:p>
            <a:endParaRPr lang="fr-FR" sz="1600" dirty="0"/>
          </a:p>
          <a:p>
            <a:r>
              <a:rPr lang="fr-FR" sz="1600" dirty="0"/>
              <a:t>Soit 42% de transactions en moins par rapport à la moyenne de 1217,65.</a:t>
            </a:r>
          </a:p>
        </p:txBody>
      </p:sp>
    </p:spTree>
    <p:extLst>
      <p:ext uri="{BB962C8B-B14F-4D97-AF65-F5344CB8AC3E}">
        <p14:creationId xmlns:p14="http://schemas.microsoft.com/office/powerpoint/2010/main" val="181655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4" name="ZoneTexte 3">
            <a:extLst>
              <a:ext uri="{FF2B5EF4-FFF2-40B4-BE49-F238E27FC236}">
                <a16:creationId xmlns:a16="http://schemas.microsoft.com/office/drawing/2014/main" id="{0989AE5B-74A0-9FCA-4ED6-E0B16B1AE41E}"/>
              </a:ext>
            </a:extLst>
          </p:cNvPr>
          <p:cNvSpPr txBox="1"/>
          <p:nvPr/>
        </p:nvSpPr>
        <p:spPr>
          <a:xfrm>
            <a:off x="727650" y="1370544"/>
            <a:ext cx="8119365" cy="584775"/>
          </a:xfrm>
          <a:prstGeom prst="rect">
            <a:avLst/>
          </a:prstGeom>
          <a:noFill/>
        </p:spPr>
        <p:txBody>
          <a:bodyPr wrap="square" rtlCol="0">
            <a:spAutoFit/>
          </a:bodyPr>
          <a:lstStyle/>
          <a:p>
            <a:r>
              <a:rPr lang="fr-FR" sz="1600" dirty="0"/>
              <a:t>Vérification de la corrélation entre la date de vente et le prix/m² ainsi que de la surface réelle et la valeur foncière avec le coefficient de Spearman</a:t>
            </a:r>
          </a:p>
        </p:txBody>
      </p:sp>
      <p:sp>
        <p:nvSpPr>
          <p:cNvPr id="5" name="ZoneTexte 4">
            <a:extLst>
              <a:ext uri="{FF2B5EF4-FFF2-40B4-BE49-F238E27FC236}">
                <a16:creationId xmlns:a16="http://schemas.microsoft.com/office/drawing/2014/main" id="{6B17B4D7-BB86-76F2-DEC1-3D80BA593A65}"/>
              </a:ext>
            </a:extLst>
          </p:cNvPr>
          <p:cNvSpPr txBox="1"/>
          <p:nvPr/>
        </p:nvSpPr>
        <p:spPr>
          <a:xfrm>
            <a:off x="727650" y="3249737"/>
            <a:ext cx="7807569" cy="461665"/>
          </a:xfrm>
          <a:prstGeom prst="rect">
            <a:avLst/>
          </a:prstGeom>
          <a:noFill/>
        </p:spPr>
        <p:txBody>
          <a:bodyPr wrap="square" rtlCol="0">
            <a:spAutoFit/>
          </a:bodyPr>
          <a:lstStyle/>
          <a:p>
            <a:r>
              <a:rPr lang="fr-FR" sz="1200" b="0" i="0" dirty="0">
                <a:effectLst/>
                <a:latin typeface="+mn-lt"/>
              </a:rPr>
              <a:t>Le coefficient de corrélation entre </a:t>
            </a:r>
            <a:r>
              <a:rPr lang="fr-FR" sz="1200" b="1" i="0" dirty="0">
                <a:effectLst/>
                <a:latin typeface="+mn-lt"/>
              </a:rPr>
              <a:t>la date de vente et le prix/m² </a:t>
            </a:r>
            <a:r>
              <a:rPr lang="fr-FR" sz="1200" b="0" i="0" dirty="0">
                <a:effectLst/>
                <a:latin typeface="+mn-lt"/>
              </a:rPr>
              <a:t>est de </a:t>
            </a:r>
            <a:r>
              <a:rPr lang="fr-FR" sz="1200" b="1" i="0" dirty="0">
                <a:effectLst/>
                <a:latin typeface="+mn-lt"/>
              </a:rPr>
              <a:t>0.915</a:t>
            </a:r>
            <a:r>
              <a:rPr lang="fr-FR" sz="1200" b="0" i="0" dirty="0">
                <a:effectLst/>
                <a:latin typeface="+mn-lt"/>
              </a:rPr>
              <a:t> avec une valeur p de 0.00 donc nous pouvons confirmer la corrélation.</a:t>
            </a:r>
            <a:endParaRPr lang="fr-FR" sz="1200" dirty="0">
              <a:latin typeface="+mn-lt"/>
            </a:endParaRPr>
          </a:p>
        </p:txBody>
      </p:sp>
      <p:sp>
        <p:nvSpPr>
          <p:cNvPr id="7" name="ZoneTexte 6">
            <a:extLst>
              <a:ext uri="{FF2B5EF4-FFF2-40B4-BE49-F238E27FC236}">
                <a16:creationId xmlns:a16="http://schemas.microsoft.com/office/drawing/2014/main" id="{A765E0EF-458F-3DB8-22D0-2947BDF02388}"/>
              </a:ext>
            </a:extLst>
          </p:cNvPr>
          <p:cNvSpPr txBox="1"/>
          <p:nvPr/>
        </p:nvSpPr>
        <p:spPr>
          <a:xfrm>
            <a:off x="727650" y="4059810"/>
            <a:ext cx="7525396" cy="461665"/>
          </a:xfrm>
          <a:prstGeom prst="rect">
            <a:avLst/>
          </a:prstGeom>
          <a:noFill/>
        </p:spPr>
        <p:txBody>
          <a:bodyPr wrap="square" rtlCol="0">
            <a:spAutoFit/>
          </a:bodyPr>
          <a:lstStyle/>
          <a:p>
            <a:r>
              <a:rPr lang="fr-FR" sz="1200" b="0" i="0" dirty="0">
                <a:effectLst/>
                <a:latin typeface="+mn-lt"/>
              </a:rPr>
              <a:t>Le coefficient de corrélation entre </a:t>
            </a:r>
            <a:r>
              <a:rPr lang="fr-FR" sz="1200" b="1" i="0" dirty="0">
                <a:effectLst/>
                <a:latin typeface="+mn-lt"/>
              </a:rPr>
              <a:t>la surface réelle et la valeur foncière</a:t>
            </a:r>
            <a:r>
              <a:rPr lang="fr-FR" sz="1200" b="0" i="0" dirty="0">
                <a:effectLst/>
                <a:latin typeface="+mn-lt"/>
              </a:rPr>
              <a:t> est de </a:t>
            </a:r>
            <a:r>
              <a:rPr lang="fr-FR" sz="1200" b="1" i="0" dirty="0">
                <a:effectLst/>
                <a:latin typeface="+mn-lt"/>
              </a:rPr>
              <a:t>0.977</a:t>
            </a:r>
            <a:r>
              <a:rPr lang="fr-FR" sz="1200" b="0" i="0" dirty="0">
                <a:effectLst/>
                <a:latin typeface="+mn-lt"/>
              </a:rPr>
              <a:t> avec une valeur p de 0.00 La relation est donc confirmée.</a:t>
            </a:r>
            <a:endParaRPr lang="fr-FR" sz="1200" dirty="0">
              <a:latin typeface="+mn-lt"/>
            </a:endParaRPr>
          </a:p>
        </p:txBody>
      </p:sp>
      <p:sp>
        <p:nvSpPr>
          <p:cNvPr id="8" name="ZoneTexte 7">
            <a:extLst>
              <a:ext uri="{FF2B5EF4-FFF2-40B4-BE49-F238E27FC236}">
                <a16:creationId xmlns:a16="http://schemas.microsoft.com/office/drawing/2014/main" id="{D2D163BD-3DBB-DA0B-4E38-4C59A5295F47}"/>
              </a:ext>
            </a:extLst>
          </p:cNvPr>
          <p:cNvSpPr txBox="1"/>
          <p:nvPr/>
        </p:nvSpPr>
        <p:spPr>
          <a:xfrm>
            <a:off x="727651" y="2110154"/>
            <a:ext cx="8119364" cy="646331"/>
          </a:xfrm>
          <a:prstGeom prst="rect">
            <a:avLst/>
          </a:prstGeom>
          <a:noFill/>
        </p:spPr>
        <p:txBody>
          <a:bodyPr wrap="square" rtlCol="0">
            <a:spAutoFit/>
          </a:bodyPr>
          <a:lstStyle/>
          <a:p>
            <a:r>
              <a:rPr lang="fr-FR" sz="1200" dirty="0"/>
              <a:t>La corrélation de Spearman est un calcul dont le résultat se situe entre -1 et 1 qui permet de vérifier la relation entre deux caractéristiques (ici, la date de vente est le prix/m² par exemple). Plus le résultat est proche de 1 (ou -1), plus la relation est forte.</a:t>
            </a:r>
          </a:p>
        </p:txBody>
      </p:sp>
    </p:spTree>
    <p:extLst>
      <p:ext uri="{BB962C8B-B14F-4D97-AF65-F5344CB8AC3E}">
        <p14:creationId xmlns:p14="http://schemas.microsoft.com/office/powerpoint/2010/main" val="409394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pic>
        <p:nvPicPr>
          <p:cNvPr id="3" name="Image 2" descr="Une image contenant texte, ligne, diagramme, Tracé&#10;&#10;Description générée automatiquement">
            <a:extLst>
              <a:ext uri="{FF2B5EF4-FFF2-40B4-BE49-F238E27FC236}">
                <a16:creationId xmlns:a16="http://schemas.microsoft.com/office/drawing/2014/main" id="{9E7DF6C3-BE5A-E40F-31F6-95871D6E67DC}"/>
              </a:ext>
            </a:extLst>
          </p:cNvPr>
          <p:cNvPicPr>
            <a:picLocks noChangeAspect="1"/>
          </p:cNvPicPr>
          <p:nvPr/>
        </p:nvPicPr>
        <p:blipFill>
          <a:blip r:embed="rId3"/>
          <a:stretch>
            <a:fillRect/>
          </a:stretch>
        </p:blipFill>
        <p:spPr>
          <a:xfrm>
            <a:off x="633866" y="1234831"/>
            <a:ext cx="3938134" cy="3790614"/>
          </a:xfrm>
          <a:prstGeom prst="rect">
            <a:avLst/>
          </a:prstGeom>
        </p:spPr>
      </p:pic>
      <p:sp>
        <p:nvSpPr>
          <p:cNvPr id="6" name="ZoneTexte 5">
            <a:extLst>
              <a:ext uri="{FF2B5EF4-FFF2-40B4-BE49-F238E27FC236}">
                <a16:creationId xmlns:a16="http://schemas.microsoft.com/office/drawing/2014/main" id="{F43E949F-1F47-F5B6-C72B-A44D252979C9}"/>
              </a:ext>
            </a:extLst>
          </p:cNvPr>
          <p:cNvSpPr txBox="1"/>
          <p:nvPr/>
        </p:nvSpPr>
        <p:spPr>
          <a:xfrm>
            <a:off x="4931717" y="2328984"/>
            <a:ext cx="3751384" cy="1384995"/>
          </a:xfrm>
          <a:prstGeom prst="rect">
            <a:avLst/>
          </a:prstGeom>
          <a:noFill/>
        </p:spPr>
        <p:txBody>
          <a:bodyPr wrap="square" rtlCol="0">
            <a:spAutoFit/>
          </a:bodyPr>
          <a:lstStyle/>
          <a:p>
            <a:r>
              <a:rPr lang="fr-FR" b="0" i="0" dirty="0">
                <a:effectLst/>
                <a:latin typeface="+mn-lt"/>
              </a:rPr>
              <a:t>Le prix/m² des locaux commerciaux est plus élevé que celui des appartements et son évolution continue d'augmenter pendant l'année 2020 contrairement au prix/m² des appartements qui commence à chuter à partir de 2020 (période Covid-19).</a:t>
            </a:r>
            <a:endParaRPr lang="fr-FR" dirty="0">
              <a:latin typeface="+mn-lt"/>
            </a:endParaRPr>
          </a:p>
        </p:txBody>
      </p:sp>
    </p:spTree>
    <p:extLst>
      <p:ext uri="{BB962C8B-B14F-4D97-AF65-F5344CB8AC3E}">
        <p14:creationId xmlns:p14="http://schemas.microsoft.com/office/powerpoint/2010/main" val="264829023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TotalTime>
  <Words>1262</Words>
  <Application>Microsoft Office PowerPoint</Application>
  <PresentationFormat>Affichage à l'écran (16:9)</PresentationFormat>
  <Paragraphs>123</Paragraphs>
  <Slides>19</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Raleway</vt:lpstr>
      <vt:lpstr>Lato</vt:lpstr>
      <vt:lpstr>Montserrat</vt:lpstr>
      <vt:lpstr>Streamline</vt:lpstr>
      <vt:lpstr>Les Plus Beaux Logis de Paris Partie 1</vt:lpstr>
      <vt:lpstr>Présentation PowerPoint</vt:lpstr>
      <vt:lpstr>Sommaire</vt:lpstr>
      <vt:lpstr>Analyse du marché de l’immobilier</vt:lpstr>
      <vt:lpstr>Analyse du marché de l’immobilier</vt:lpstr>
      <vt:lpstr>Analyse du marché de l’immobilier</vt:lpstr>
      <vt:lpstr>Analyse du marché de l’immobilier</vt:lpstr>
      <vt:lpstr>Analyse du marché de l’immobilier</vt:lpstr>
      <vt:lpstr>Analyse du marché de l’immobilier</vt:lpstr>
      <vt:lpstr>Analyse du marché de l’immobilier</vt:lpstr>
      <vt:lpstr>II. Méthodologie suivie    </vt:lpstr>
      <vt:lpstr>II. Méthodologie suivie    </vt:lpstr>
      <vt:lpstr>III. Résultat des prédictions   </vt:lpstr>
      <vt:lpstr>Les Plus Beaux Logis de Paris Partie 2</vt:lpstr>
      <vt:lpstr>Classement automatique des opportunités   Méthodologie suivie  </vt:lpstr>
      <vt:lpstr>Classement automatique des opportunités    Méthodologie suivie </vt:lpstr>
      <vt:lpstr>Classement automatique des opportunités    Méthodologie suivie  </vt:lpstr>
      <vt:lpstr>Classement automatique des opportunités    Méthodologie suivie  </vt:lpstr>
      <vt:lpstr>III.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Quentin Parent</cp:lastModifiedBy>
  <cp:revision>9</cp:revision>
  <dcterms:modified xsi:type="dcterms:W3CDTF">2024-10-25T07:43:59Z</dcterms:modified>
</cp:coreProperties>
</file>