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9" r:id="rId5"/>
    <p:sldId id="265" r:id="rId6"/>
    <p:sldId id="263" r:id="rId7"/>
    <p:sldId id="266" r:id="rId8"/>
    <p:sldId id="267" r:id="rId9"/>
    <p:sldId id="268" r:id="rId10"/>
    <p:sldId id="259" r:id="rId11"/>
    <p:sldId id="260" r:id="rId12"/>
    <p:sldId id="261" r:id="rId13"/>
    <p:sldId id="262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Titillium Web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uent\OneDrive\Documents\Bureau\Formation%20BI%20analyst\Projet_2_Visualisez_des_donnees_avec_Excel\Excel%20de%20travail_Donne&#769;es+Primero+Bank+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travail_Données+Primero+Bank+(1).xlsx]Feuil12!Tableau croisé dynamique3</c:name>
    <c:fmtId val="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Feuil12!$B$3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CF-4281-9F53-972A9C9858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CF-4281-9F53-972A9C985853}"/>
              </c:ext>
            </c:extLst>
          </c:dPt>
          <c:dLbls>
            <c:dLbl>
              <c:idx val="0"/>
              <c:layout>
                <c:manualLayout>
                  <c:x val="7.7112204724409453E-2"/>
                  <c:y val="-0.1102380431612715"/>
                </c:manualLayout>
              </c:layout>
              <c:spPr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CF-4281-9F53-972A9C985853}"/>
                </c:ext>
              </c:extLst>
            </c:dLbl>
            <c:dLbl>
              <c:idx val="1"/>
              <c:layout>
                <c:manualLayout>
                  <c:x val="1.4552493438320198E-2"/>
                  <c:y val="-5.4042723826188818E-3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CF-4281-9F53-972A9C985853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Feuil12!$A$4:$A$6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Feuil12!$B$4:$B$6</c:f>
              <c:numCache>
                <c:formatCode>General</c:formatCode>
                <c:ptCount val="2"/>
                <c:pt idx="0">
                  <c:v>8491</c:v>
                </c:pt>
                <c:pt idx="1">
                  <c:v>1636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CF-4281-9F53-972A9C9858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travail_Données+Primero+Bank+(1).xlsx]Feuil2!Tableau croisé dynamique1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Feuil2!$B$3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A7-4E22-A17F-82291FDA77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A7-4E22-A17F-82291FDA77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A7-4E22-A17F-82291FDA77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A7-4E22-A17F-82291FDA77B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5A7-4E22-A17F-82291FDA77B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5A7-4E22-A17F-82291FDA77BE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5A7-4E22-A17F-82291FDA77BE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4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5A7-4E22-A17F-82291FDA77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Feuil2!$A$4:$A$8</c:f>
              <c:strCache>
                <c:ptCount val="4"/>
                <c:pt idx="0">
                  <c:v>Célibataire</c:v>
                </c:pt>
                <c:pt idx="1">
                  <c:v>Divorcé(e)</c:v>
                </c:pt>
                <c:pt idx="2">
                  <c:v>Marié(e)</c:v>
                </c:pt>
                <c:pt idx="3">
                  <c:v>Non connu</c:v>
                </c:pt>
              </c:strCache>
            </c:strRef>
          </c:cat>
          <c:val>
            <c:numRef>
              <c:f>Feuil2!$B$4:$B$8</c:f>
              <c:numCache>
                <c:formatCode>General</c:formatCode>
                <c:ptCount val="4"/>
                <c:pt idx="0">
                  <c:v>447</c:v>
                </c:pt>
                <c:pt idx="1">
                  <c:v>122</c:v>
                </c:pt>
                <c:pt idx="2">
                  <c:v>937</c:v>
                </c:pt>
                <c:pt idx="3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A7-4E22-A17F-82291FDA77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travail_Données+Primero+Bank+(1).xlsx]Feuil4!Tableau croisé dynamique1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Feuil4!$B$3:$B$4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Feuil4!$A$5:$A$50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Feuil4!$B$5:$B$50</c:f>
              <c:numCache>
                <c:formatCode>General</c:formatCode>
                <c:ptCount val="45"/>
                <c:pt idx="0">
                  <c:v>72</c:v>
                </c:pt>
                <c:pt idx="1">
                  <c:v>29</c:v>
                </c:pt>
                <c:pt idx="2">
                  <c:v>28</c:v>
                </c:pt>
                <c:pt idx="3">
                  <c:v>49</c:v>
                </c:pt>
                <c:pt idx="4">
                  <c:v>55</c:v>
                </c:pt>
                <c:pt idx="5">
                  <c:v>78</c:v>
                </c:pt>
                <c:pt idx="6">
                  <c:v>89</c:v>
                </c:pt>
                <c:pt idx="7">
                  <c:v>107</c:v>
                </c:pt>
                <c:pt idx="8">
                  <c:v>127</c:v>
                </c:pt>
                <c:pt idx="9">
                  <c:v>163</c:v>
                </c:pt>
                <c:pt idx="10">
                  <c:v>197</c:v>
                </c:pt>
                <c:pt idx="11">
                  <c:v>223</c:v>
                </c:pt>
                <c:pt idx="12">
                  <c:v>256</c:v>
                </c:pt>
                <c:pt idx="13">
                  <c:v>285</c:v>
                </c:pt>
                <c:pt idx="14">
                  <c:v>297</c:v>
                </c:pt>
                <c:pt idx="15">
                  <c:v>303</c:v>
                </c:pt>
                <c:pt idx="16">
                  <c:v>363</c:v>
                </c:pt>
                <c:pt idx="17">
                  <c:v>387</c:v>
                </c:pt>
                <c:pt idx="18">
                  <c:v>415</c:v>
                </c:pt>
                <c:pt idx="19">
                  <c:v>404</c:v>
                </c:pt>
                <c:pt idx="20">
                  <c:v>408</c:v>
                </c:pt>
                <c:pt idx="21">
                  <c:v>403</c:v>
                </c:pt>
                <c:pt idx="22">
                  <c:v>386</c:v>
                </c:pt>
                <c:pt idx="23">
                  <c:v>416</c:v>
                </c:pt>
                <c:pt idx="24">
                  <c:v>381</c:v>
                </c:pt>
                <c:pt idx="25">
                  <c:v>337</c:v>
                </c:pt>
                <c:pt idx="26">
                  <c:v>318</c:v>
                </c:pt>
                <c:pt idx="27">
                  <c:v>328</c:v>
                </c:pt>
                <c:pt idx="28">
                  <c:v>238</c:v>
                </c:pt>
                <c:pt idx="29">
                  <c:v>229</c:v>
                </c:pt>
                <c:pt idx="30">
                  <c:v>219</c:v>
                </c:pt>
                <c:pt idx="31">
                  <c:v>190</c:v>
                </c:pt>
                <c:pt idx="32">
                  <c:v>133</c:v>
                </c:pt>
                <c:pt idx="33">
                  <c:v>117</c:v>
                </c:pt>
                <c:pt idx="34">
                  <c:v>114</c:v>
                </c:pt>
                <c:pt idx="35">
                  <c:v>76</c:v>
                </c:pt>
                <c:pt idx="36">
                  <c:v>76</c:v>
                </c:pt>
                <c:pt idx="37">
                  <c:v>57</c:v>
                </c:pt>
                <c:pt idx="38">
                  <c:v>38</c:v>
                </c:pt>
                <c:pt idx="39">
                  <c:v>92</c:v>
                </c:pt>
                <c:pt idx="40">
                  <c:v>1</c:v>
                </c:pt>
                <c:pt idx="41">
                  <c:v>4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99-4ED5-B05A-A8544DA8EDC5}"/>
            </c:ext>
          </c:extLst>
        </c:ser>
        <c:ser>
          <c:idx val="1"/>
          <c:order val="1"/>
          <c:tx>
            <c:strRef>
              <c:f>Feuil4!$C$3:$C$4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Feuil4!$A$5:$A$50</c:f>
              <c:strCache>
                <c:ptCount val="45"/>
                <c:pt idx="0">
                  <c:v>26</c:v>
                </c:pt>
                <c:pt idx="1">
                  <c:v>27</c:v>
                </c:pt>
                <c:pt idx="2">
                  <c:v>28</c:v>
                </c:pt>
                <c:pt idx="3">
                  <c:v>29</c:v>
                </c:pt>
                <c:pt idx="4">
                  <c:v>30</c:v>
                </c:pt>
                <c:pt idx="5">
                  <c:v>31</c:v>
                </c:pt>
                <c:pt idx="6">
                  <c:v>32</c:v>
                </c:pt>
                <c:pt idx="7">
                  <c:v>33</c:v>
                </c:pt>
                <c:pt idx="8">
                  <c:v>34</c:v>
                </c:pt>
                <c:pt idx="9">
                  <c:v>35</c:v>
                </c:pt>
                <c:pt idx="10">
                  <c:v>36</c:v>
                </c:pt>
                <c:pt idx="11">
                  <c:v>37</c:v>
                </c:pt>
                <c:pt idx="12">
                  <c:v>38</c:v>
                </c:pt>
                <c:pt idx="13">
                  <c:v>39</c:v>
                </c:pt>
                <c:pt idx="14">
                  <c:v>40</c:v>
                </c:pt>
                <c:pt idx="15">
                  <c:v>41</c:v>
                </c:pt>
                <c:pt idx="16">
                  <c:v>42</c:v>
                </c:pt>
                <c:pt idx="17">
                  <c:v>43</c:v>
                </c:pt>
                <c:pt idx="18">
                  <c:v>44</c:v>
                </c:pt>
                <c:pt idx="19">
                  <c:v>45</c:v>
                </c:pt>
                <c:pt idx="20">
                  <c:v>46</c:v>
                </c:pt>
                <c:pt idx="21">
                  <c:v>47</c:v>
                </c:pt>
                <c:pt idx="22">
                  <c:v>48</c:v>
                </c:pt>
                <c:pt idx="23">
                  <c:v>49</c:v>
                </c:pt>
                <c:pt idx="24">
                  <c:v>50</c:v>
                </c:pt>
                <c:pt idx="25">
                  <c:v>51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  <c:pt idx="29">
                  <c:v>55</c:v>
                </c:pt>
                <c:pt idx="30">
                  <c:v>56</c:v>
                </c:pt>
                <c:pt idx="31">
                  <c:v>57</c:v>
                </c:pt>
                <c:pt idx="32">
                  <c:v>58</c:v>
                </c:pt>
                <c:pt idx="33">
                  <c:v>59</c:v>
                </c:pt>
                <c:pt idx="34">
                  <c:v>60</c:v>
                </c:pt>
                <c:pt idx="35">
                  <c:v>61</c:v>
                </c:pt>
                <c:pt idx="36">
                  <c:v>62</c:v>
                </c:pt>
                <c:pt idx="37">
                  <c:v>63</c:v>
                </c:pt>
                <c:pt idx="38">
                  <c:v>64</c:v>
                </c:pt>
                <c:pt idx="39">
                  <c:v>65</c:v>
                </c:pt>
                <c:pt idx="40">
                  <c:v>66</c:v>
                </c:pt>
                <c:pt idx="41">
                  <c:v>67</c:v>
                </c:pt>
                <c:pt idx="42">
                  <c:v>68</c:v>
                </c:pt>
                <c:pt idx="43">
                  <c:v>70</c:v>
                </c:pt>
                <c:pt idx="44">
                  <c:v>73</c:v>
                </c:pt>
              </c:strCache>
            </c:strRef>
          </c:cat>
          <c:val>
            <c:numRef>
              <c:f>Feuil4!$C$5:$C$50</c:f>
              <c:numCache>
                <c:formatCode>General</c:formatCode>
                <c:ptCount val="45"/>
                <c:pt idx="0">
                  <c:v>6</c:v>
                </c:pt>
                <c:pt idx="1">
                  <c:v>3</c:v>
                </c:pt>
                <c:pt idx="2">
                  <c:v>1</c:v>
                </c:pt>
                <c:pt idx="3">
                  <c:v>7</c:v>
                </c:pt>
                <c:pt idx="4">
                  <c:v>15</c:v>
                </c:pt>
                <c:pt idx="5">
                  <c:v>13</c:v>
                </c:pt>
                <c:pt idx="6">
                  <c:v>17</c:v>
                </c:pt>
                <c:pt idx="7">
                  <c:v>20</c:v>
                </c:pt>
                <c:pt idx="8">
                  <c:v>19</c:v>
                </c:pt>
                <c:pt idx="9">
                  <c:v>21</c:v>
                </c:pt>
                <c:pt idx="10">
                  <c:v>24</c:v>
                </c:pt>
                <c:pt idx="11">
                  <c:v>37</c:v>
                </c:pt>
                <c:pt idx="12">
                  <c:v>47</c:v>
                </c:pt>
                <c:pt idx="13">
                  <c:v>48</c:v>
                </c:pt>
                <c:pt idx="14">
                  <c:v>64</c:v>
                </c:pt>
                <c:pt idx="15">
                  <c:v>76</c:v>
                </c:pt>
                <c:pt idx="16">
                  <c:v>62</c:v>
                </c:pt>
                <c:pt idx="17">
                  <c:v>84</c:v>
                </c:pt>
                <c:pt idx="18">
                  <c:v>84</c:v>
                </c:pt>
                <c:pt idx="19">
                  <c:v>81</c:v>
                </c:pt>
                <c:pt idx="20">
                  <c:v>82</c:v>
                </c:pt>
                <c:pt idx="21">
                  <c:v>76</c:v>
                </c:pt>
                <c:pt idx="22">
                  <c:v>85</c:v>
                </c:pt>
                <c:pt idx="23">
                  <c:v>79</c:v>
                </c:pt>
                <c:pt idx="24">
                  <c:v>71</c:v>
                </c:pt>
                <c:pt idx="25">
                  <c:v>58</c:v>
                </c:pt>
                <c:pt idx="26">
                  <c:v>59</c:v>
                </c:pt>
                <c:pt idx="27">
                  <c:v>61</c:v>
                </c:pt>
                <c:pt idx="28">
                  <c:v>70</c:v>
                </c:pt>
                <c:pt idx="29">
                  <c:v>51</c:v>
                </c:pt>
                <c:pt idx="30">
                  <c:v>43</c:v>
                </c:pt>
                <c:pt idx="31">
                  <c:v>33</c:v>
                </c:pt>
                <c:pt idx="32">
                  <c:v>25</c:v>
                </c:pt>
                <c:pt idx="33">
                  <c:v>40</c:v>
                </c:pt>
                <c:pt idx="34">
                  <c:v>13</c:v>
                </c:pt>
                <c:pt idx="35">
                  <c:v>20</c:v>
                </c:pt>
                <c:pt idx="36">
                  <c:v>17</c:v>
                </c:pt>
                <c:pt idx="37">
                  <c:v>8</c:v>
                </c:pt>
                <c:pt idx="38">
                  <c:v>5</c:v>
                </c:pt>
                <c:pt idx="39">
                  <c:v>9</c:v>
                </c:pt>
                <c:pt idx="40">
                  <c:v>1</c:v>
                </c:pt>
                <c:pt idx="4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99-4ED5-B05A-A8544DA8E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57529296"/>
        <c:axId val="957532656"/>
      </c:areaChart>
      <c:catAx>
        <c:axId val="957529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Âge</a:t>
                </a:r>
                <a:r>
                  <a:rPr lang="fr-FR" baseline="0" dirty="0">
                    <a:solidFill>
                      <a:schemeClr val="bg2"/>
                    </a:solidFill>
                  </a:rPr>
                  <a:t> client</a:t>
                </a:r>
                <a:endParaRPr lang="fr-FR" dirty="0">
                  <a:solidFill>
                    <a:schemeClr val="bg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57532656"/>
        <c:crosses val="autoZero"/>
        <c:auto val="1"/>
        <c:lblAlgn val="ctr"/>
        <c:lblOffset val="100"/>
        <c:noMultiLvlLbl val="0"/>
      </c:catAx>
      <c:valAx>
        <c:axId val="95753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Nombre de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57529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travail_Données+Primero+Bank+(1).xlsx]Feuil10!Tableau croisé dynamique6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Feuil10!$B$3:$B$4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Feuil10!$A$5:$A$9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Feuil10!$B$5:$B$9</c:f>
              <c:numCache>
                <c:formatCode>General</c:formatCode>
                <c:ptCount val="4"/>
                <c:pt idx="0">
                  <c:v>7917</c:v>
                </c:pt>
                <c:pt idx="1">
                  <c:v>95</c:v>
                </c:pt>
                <c:pt idx="2">
                  <c:v>6</c:v>
                </c:pt>
                <c:pt idx="3">
                  <c:v>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5-4BC1-8941-C85547C2EA5A}"/>
            </c:ext>
          </c:extLst>
        </c:ser>
        <c:ser>
          <c:idx val="1"/>
          <c:order val="1"/>
          <c:tx>
            <c:strRef>
              <c:f>Feuil10!$C$3:$C$4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Feuil10!$A$5:$A$9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Feuil10!$C$5:$C$9</c:f>
              <c:numCache>
                <c:formatCode>General</c:formatCode>
                <c:ptCount val="4"/>
                <c:pt idx="0">
                  <c:v>1519</c:v>
                </c:pt>
                <c:pt idx="1">
                  <c:v>21</c:v>
                </c:pt>
                <c:pt idx="2">
                  <c:v>14</c:v>
                </c:pt>
                <c:pt idx="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5-4BC1-8941-C85547C2EA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3718640"/>
        <c:axId val="1203711920"/>
      </c:barChart>
      <c:catAx>
        <c:axId val="1203718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03711920"/>
        <c:crosses val="autoZero"/>
        <c:auto val="1"/>
        <c:lblAlgn val="ctr"/>
        <c:lblOffset val="100"/>
        <c:noMultiLvlLbl val="0"/>
      </c:catAx>
      <c:valAx>
        <c:axId val="120371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037186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dTable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travail_Données+Primero+Bank+(1).xlsx]Feuil9!Tableau croisé dynamique5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Feuil9!$B$3:$B$4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Feuil9!$A$5:$A$15</c:f>
              <c:strCach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strCache>
            </c:strRef>
          </c:cat>
          <c:val>
            <c:numRef>
              <c:f>Feuil9!$B$5:$B$15</c:f>
              <c:numCache>
                <c:formatCode>General</c:formatCode>
                <c:ptCount val="10"/>
                <c:pt idx="0">
                  <c:v>0</c:v>
                </c:pt>
                <c:pt idx="1">
                  <c:v>1388</c:v>
                </c:pt>
                <c:pt idx="2">
                  <c:v>5644</c:v>
                </c:pt>
                <c:pt idx="3">
                  <c:v>8088</c:v>
                </c:pt>
                <c:pt idx="4">
                  <c:v>4304</c:v>
                </c:pt>
                <c:pt idx="5">
                  <c:v>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0E-4E4E-A328-CF23787BC5E0}"/>
            </c:ext>
          </c:extLst>
        </c:ser>
        <c:ser>
          <c:idx val="1"/>
          <c:order val="1"/>
          <c:tx>
            <c:strRef>
              <c:f>Feuil9!$C$3:$C$4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Feuil9!$A$5:$A$15</c:f>
              <c:strCach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strCache>
            </c:strRef>
          </c:cat>
          <c:val>
            <c:numRef>
              <c:f>Feuil9!$C$5:$C$15</c:f>
              <c:numCache>
                <c:formatCode>General</c:formatCode>
                <c:ptCount val="10"/>
                <c:pt idx="0">
                  <c:v>0</c:v>
                </c:pt>
                <c:pt idx="1">
                  <c:v>111</c:v>
                </c:pt>
                <c:pt idx="2">
                  <c:v>810</c:v>
                </c:pt>
                <c:pt idx="3">
                  <c:v>2052</c:v>
                </c:pt>
                <c:pt idx="4">
                  <c:v>108</c:v>
                </c:pt>
                <c:pt idx="5">
                  <c:v>575</c:v>
                </c:pt>
                <c:pt idx="6">
                  <c:v>450</c:v>
                </c:pt>
                <c:pt idx="7">
                  <c:v>889</c:v>
                </c:pt>
                <c:pt idx="8">
                  <c:v>528</c:v>
                </c:pt>
                <c:pt idx="9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0E-4E4E-A328-CF23787BC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3699440"/>
        <c:axId val="1203712880"/>
      </c:areaChart>
      <c:catAx>
        <c:axId val="120369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Nombre d’interactions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03712880"/>
        <c:crosses val="autoZero"/>
        <c:auto val="1"/>
        <c:lblAlgn val="ctr"/>
        <c:lblOffset val="100"/>
        <c:noMultiLvlLbl val="0"/>
      </c:catAx>
      <c:valAx>
        <c:axId val="1203712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Nombre de clients</a:t>
                </a:r>
              </a:p>
            </c:rich>
          </c:tx>
          <c:layout>
            <c:manualLayout>
              <c:xMode val="edge"/>
              <c:yMode val="edge"/>
              <c:x val="1.1111111111111112E-2"/>
              <c:y val="0.284074074074074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03699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travail_Données+Primero+Bank+(1).xlsx]Feuil8!Tableau croisé dynamique4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Feuil8!$B$3:$B$4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Feuil8!$A$5:$A$14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Feuil8!$B$5:$B$14</c:f>
              <c:numCache>
                <c:formatCode>General</c:formatCode>
                <c:ptCount val="9"/>
                <c:pt idx="0">
                  <c:v>0</c:v>
                </c:pt>
                <c:pt idx="1">
                  <c:v>2131</c:v>
                </c:pt>
                <c:pt idx="2">
                  <c:v>5546</c:v>
                </c:pt>
                <c:pt idx="3">
                  <c:v>9054</c:v>
                </c:pt>
                <c:pt idx="4">
                  <c:v>1216</c:v>
                </c:pt>
                <c:pt idx="5">
                  <c:v>730</c:v>
                </c:pt>
                <c:pt idx="6">
                  <c:v>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AD-4A0F-BDCF-A86B5B077295}"/>
            </c:ext>
          </c:extLst>
        </c:ser>
        <c:ser>
          <c:idx val="1"/>
          <c:order val="1"/>
          <c:tx>
            <c:strRef>
              <c:f>Feuil8!$C$3:$C$4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Feuil8!$A$5:$A$14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Feuil8!$C$5:$C$14</c:f>
              <c:numCache>
                <c:formatCode>General</c:formatCode>
                <c:ptCount val="9"/>
                <c:pt idx="0">
                  <c:v>0</c:v>
                </c:pt>
                <c:pt idx="1">
                  <c:v>102</c:v>
                </c:pt>
                <c:pt idx="2">
                  <c:v>1018</c:v>
                </c:pt>
                <c:pt idx="3">
                  <c:v>1716</c:v>
                </c:pt>
                <c:pt idx="4">
                  <c:v>260</c:v>
                </c:pt>
                <c:pt idx="5">
                  <c:v>680</c:v>
                </c:pt>
                <c:pt idx="6">
                  <c:v>984</c:v>
                </c:pt>
                <c:pt idx="7">
                  <c:v>378</c:v>
                </c:pt>
                <c:pt idx="8">
                  <c:v>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AD-4A0F-BDCF-A86B5B0772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991039"/>
        <c:axId val="74991519"/>
      </c:areaChart>
      <c:catAx>
        <c:axId val="749910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Mois</a:t>
                </a:r>
                <a:r>
                  <a:rPr lang="fr-FR" baseline="0" dirty="0">
                    <a:solidFill>
                      <a:schemeClr val="bg2"/>
                    </a:solidFill>
                  </a:rPr>
                  <a:t> d’inactivité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991519"/>
        <c:crosses val="autoZero"/>
        <c:auto val="1"/>
        <c:lblAlgn val="ctr"/>
        <c:lblOffset val="100"/>
        <c:noMultiLvlLbl val="0"/>
      </c:catAx>
      <c:valAx>
        <c:axId val="74991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Nombre de clients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93333333333333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4991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travail_Données+Primero+Bank+(1).xlsx]Feuil1!Tableau croisé dynamique3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Feuil1!$B$3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EC2-495B-92A8-87720D5563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EC2-495B-92A8-87720D556372}"/>
              </c:ext>
            </c:extLst>
          </c:dPt>
          <c:dLbls>
            <c:dLbl>
              <c:idx val="0"/>
              <c:layout>
                <c:manualLayout>
                  <c:x val="0.17957611548556421"/>
                  <c:y val="-7.9495115193934096E-2"/>
                </c:manualLayout>
              </c:layout>
              <c:spPr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C2-495B-92A8-87720D556372}"/>
                </c:ext>
              </c:extLst>
            </c:dLbl>
            <c:dLbl>
              <c:idx val="1"/>
              <c:layout>
                <c:manualLayout>
                  <c:x val="-0.1039433508311461"/>
                  <c:y val="3.441637503645377E-2"/>
                </c:manualLayout>
              </c:layout>
              <c:spPr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C2-495B-92A8-87720D55637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Feuil1!$A$4:$A$6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Feuil1!$B$4:$B$6</c:f>
              <c:numCache>
                <c:formatCode>General</c:formatCode>
                <c:ptCount val="2"/>
                <c:pt idx="0">
                  <c:v>582907</c:v>
                </c:pt>
                <c:pt idx="1">
                  <c:v>73917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C2-495B-92A8-87720D5563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de travail_Données+Primero+Bank+(1).xlsx]Feuil6!Tableau croisé dynamique2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fr-FR" sz="1500" dirty="0">
                <a:solidFill>
                  <a:schemeClr val="bg2"/>
                </a:solidFill>
              </a:rPr>
              <a:t>Nombre de clients mariés avec</a:t>
            </a:r>
            <a:r>
              <a:rPr lang="fr-FR" sz="1500" baseline="0" dirty="0">
                <a:solidFill>
                  <a:schemeClr val="bg2"/>
                </a:solidFill>
              </a:rPr>
              <a:t> 4 interactions ou +</a:t>
            </a:r>
            <a:endParaRPr lang="fr-FR" sz="1500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Feuil6!$B$4:$B$5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Feuil6!$A$6:$A$7</c:f>
              <c:strCache>
                <c:ptCount val="1"/>
                <c:pt idx="0">
                  <c:v>Marié(e)</c:v>
                </c:pt>
              </c:strCache>
            </c:strRef>
          </c:cat>
          <c:val>
            <c:numRef>
              <c:f>Feuil6!$B$6:$B$7</c:f>
              <c:numCache>
                <c:formatCode>General</c:formatCode>
                <c:ptCount val="1"/>
                <c:pt idx="0">
                  <c:v>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E6-4FD0-B947-D17F81B4D0A9}"/>
            </c:ext>
          </c:extLst>
        </c:ser>
        <c:ser>
          <c:idx val="1"/>
          <c:order val="1"/>
          <c:tx>
            <c:strRef>
              <c:f>Feuil6!$C$4:$C$5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Feuil6!$A$6:$A$7</c:f>
              <c:strCache>
                <c:ptCount val="1"/>
                <c:pt idx="0">
                  <c:v>Marié(e)</c:v>
                </c:pt>
              </c:strCache>
            </c:strRef>
          </c:cat>
          <c:val>
            <c:numRef>
              <c:f>Feuil6!$C$6:$C$7</c:f>
              <c:numCache>
                <c:formatCode>General</c:formatCode>
                <c:ptCount val="1"/>
                <c:pt idx="0">
                  <c:v>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E6-4FD0-B947-D17F81B4D0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03656016"/>
        <c:axId val="1203656496"/>
      </c:barChart>
      <c:catAx>
        <c:axId val="1203656016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Marié(e) </a:t>
                </a:r>
                <a:r>
                  <a:rPr lang="fr-FR" baseline="0" dirty="0">
                    <a:solidFill>
                      <a:schemeClr val="bg2"/>
                    </a:solidFill>
                  </a:rPr>
                  <a:t>avec un revenu supérieur à 40k €</a:t>
                </a:r>
              </a:p>
            </c:rich>
          </c:tx>
          <c:layout>
            <c:manualLayout>
              <c:xMode val="edge"/>
              <c:yMode val="edge"/>
              <c:x val="0.10031351542868866"/>
              <c:y val="0.859825327510917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crossAx val="1203656496"/>
        <c:crosses val="autoZero"/>
        <c:auto val="1"/>
        <c:lblAlgn val="ctr"/>
        <c:lblOffset val="100"/>
        <c:noMultiLvlLbl val="0"/>
      </c:catAx>
      <c:valAx>
        <c:axId val="120365649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>
                    <a:solidFill>
                      <a:schemeClr val="bg2"/>
                    </a:solidFill>
                  </a:rPr>
                  <a:t>Nombre de clients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crossAx val="120365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999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918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368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878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16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92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88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" name="Google Shape;1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" name="Google Shape;16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" name="Google Shape;2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" name="Google Shape;2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3" name="Google Shape;3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4" name="Google Shape;3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9" name="Google Shape;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5" name="Google Shape;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50" name="Google Shape;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54" name="Google Shape;5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60" name="Google Shape;6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65" name="Google Shape;6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69" name="Google Shape;6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75" name="Google Shape;7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80" name="Google Shape;8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85" name="Google Shape;8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89" name="Google Shape;8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94" name="Google Shape;9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99" name="Google Shape;9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5" name="Google Shape;10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10" name="Google Shape;11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14" name="Google Shape;11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25" name="Google Shape;12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30" name="Google Shape;13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76" name="Google Shape;176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82" name="Google Shape;182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85" name="Google Shape;185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90" name="Google Shape;190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chart" Target="../charts/char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chart" Target="../charts/chart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chart" Target="../charts/chart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chart" Target="../charts/chart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chart" Target="../charts/chart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chart" Target="../charts/chart6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custDataLst>
              <p:tags r:id="rId1"/>
            </p:custDataLst>
          </p:nvPr>
        </p:nvSpPr>
        <p:spPr>
          <a:xfrm>
            <a:off x="795697" y="2171550"/>
            <a:ext cx="56925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Rapport sur l’attrition clientèle de </a:t>
            </a:r>
            <a:r>
              <a:rPr lang="fr-FR" sz="4000" dirty="0" err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Primero</a:t>
            </a:r>
            <a:r>
              <a:rPr lang="fr-FR" sz="4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Bank</a:t>
            </a:r>
            <a:endParaRPr sz="4000" b="0" i="0" u="none" strike="noStrike" cap="none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200" dirty="0"/>
              <a:t>Total de transactions chez les clients actuels et perdus</a:t>
            </a:r>
            <a:br>
              <a:rPr lang="fr-FR" dirty="0"/>
            </a:br>
            <a:r>
              <a:rPr lang="fr-FR" sz="2000" b="0" dirty="0"/>
              <a:t>L’analyse des données – habitude d’utilisation</a:t>
            </a:r>
            <a:br>
              <a:rPr lang="fr-FR" dirty="0"/>
            </a:br>
            <a:endParaRPr b="0" dirty="0"/>
          </a:p>
        </p:txBody>
      </p:sp>
      <p:grpSp>
        <p:nvGrpSpPr>
          <p:cNvPr id="300" name="Google Shape;300;p4"/>
          <p:cNvGrpSpPr/>
          <p:nvPr>
            <p:custDataLst>
              <p:tags r:id="rId2"/>
            </p:custDataLst>
          </p:nvPr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301" name="Google Shape;301;p4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6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4"/>
            <p:cNvSpPr txBox="1"/>
            <p:nvPr/>
          </p:nvSpPr>
          <p:spPr>
            <a:xfrm rot="21340197">
              <a:off x="6541156" y="2227103"/>
              <a:ext cx="2000250" cy="828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i="0" u="none" strike="noStrike" cap="none" dirty="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En moyenne, 8 fois moins de transactions chez les clients perdus</a:t>
              </a:r>
              <a:endParaRPr b="1" dirty="0"/>
            </a:p>
          </p:txBody>
        </p:sp>
      </p:grp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C6A093D7-70B5-99BE-C733-A07009C0F49D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6232084"/>
              </p:ext>
            </p:extLst>
          </p:nvPr>
        </p:nvGraphicFramePr>
        <p:xfrm>
          <a:off x="1416205" y="1801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/>
              <a:t>Calcul des clients à risques</a:t>
            </a:r>
            <a:br>
              <a:rPr lang="fr-FR"/>
            </a:br>
            <a:r>
              <a:rPr lang="fr-FR" sz="2000" b="0"/>
              <a:t>L’analyse des données</a:t>
            </a:r>
            <a:br>
              <a:rPr lang="fr-FR"/>
            </a:br>
            <a:endParaRPr b="0"/>
          </a:p>
        </p:txBody>
      </p:sp>
      <p:grpSp>
        <p:nvGrpSpPr>
          <p:cNvPr id="308" name="Google Shape;308;p5"/>
          <p:cNvGrpSpPr/>
          <p:nvPr>
            <p:custDataLst>
              <p:tags r:id="rId2"/>
            </p:custDataLst>
          </p:nvPr>
        </p:nvGrpSpPr>
        <p:grpSpPr>
          <a:xfrm>
            <a:off x="6090920" y="2098733"/>
            <a:ext cx="2635981" cy="2740677"/>
            <a:chOff x="6011400" y="1320800"/>
            <a:chExt cx="2923050" cy="2733840"/>
          </a:xfrm>
        </p:grpSpPr>
        <p:pic>
          <p:nvPicPr>
            <p:cNvPr id="309" name="Google Shape;309;p5" descr="Photo libre de droit de Postit Et Vidéo banque d'images et plus d'images  libres de droit de Service postal - Service postal, Technologie, Objet ou  sujet détouré - iStock"/>
            <p:cNvPicPr preferRelativeResize="0"/>
            <p:nvPr/>
          </p:nvPicPr>
          <p:blipFill rotWithShape="1">
            <a:blip r:embed="rId6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5"/>
            <p:cNvSpPr txBox="1"/>
            <p:nvPr/>
          </p:nvSpPr>
          <p:spPr>
            <a:xfrm rot="21340388">
              <a:off x="6387644" y="2044783"/>
              <a:ext cx="2170559" cy="1565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dirty="0">
                  <a:latin typeface="Maven Pro"/>
                  <a:sym typeface="Maven Pro"/>
                </a:rPr>
                <a:t>Actuellement, 532 clients sont mariés avec plus de 4 interactions et un revenu supérieur </a:t>
              </a:r>
              <a:r>
                <a:rPr lang="fr-FR" sz="1200" b="1">
                  <a:latin typeface="Maven Pro"/>
                  <a:sym typeface="Maven Pro"/>
                </a:rPr>
                <a:t>à 40k €</a:t>
              </a:r>
              <a:endParaRPr lang="fr-FR" sz="1200" b="1" dirty="0">
                <a:latin typeface="Maven Pro"/>
                <a:sym typeface="Maven Pro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dirty="0">
                  <a:latin typeface="Maven Pro"/>
                  <a:sym typeface="Maven Pro"/>
                </a:rPr>
                <a:t>Ces clients représentent le plus grand risque de départ</a:t>
              </a:r>
              <a:endParaRPr dirty="0"/>
            </a:p>
          </p:txBody>
        </p:sp>
      </p:grp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B21F87F-CF31-B9DC-4B28-F01ECAF01870}"/>
              </a:ext>
            </a:extLst>
          </p:cNvPr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28644058"/>
              </p:ext>
            </p:extLst>
          </p:nvPr>
        </p:nvGraphicFramePr>
        <p:xfrm>
          <a:off x="877571" y="1443804"/>
          <a:ext cx="4290060" cy="3489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1A1390EF-D51E-8E84-4030-ED9C8B0ECEAD}"/>
              </a:ext>
            </a:extLst>
          </p:cNvPr>
          <p:cNvSpPr txBox="1"/>
          <p:nvPr/>
        </p:nvSpPr>
        <p:spPr>
          <a:xfrm>
            <a:off x="5012235" y="3192072"/>
            <a:ext cx="98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1"/>
                </a:solidFill>
              </a:rPr>
              <a:t>Interactions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5E41F4-432F-7ED9-499D-EB1CA94EC4A3}"/>
              </a:ext>
            </a:extLst>
          </p:cNvPr>
          <p:cNvSpPr txBox="1"/>
          <p:nvPr/>
        </p:nvSpPr>
        <p:spPr>
          <a:xfrm>
            <a:off x="5012235" y="3445195"/>
            <a:ext cx="98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2"/>
                </a:solidFill>
              </a:rPr>
              <a:t>Interactions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/>
              <a:t>Bilan et recommandations</a:t>
            </a:r>
            <a:br>
              <a:rPr lang="fr-FR"/>
            </a:br>
            <a:endParaRPr b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658583-E254-7B38-F1D1-83547B217DA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999785" y="1873219"/>
            <a:ext cx="5144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Actuellement, la problématique à traiter est celle des 532 clients susceptibles de quitter la banque pour cela, il faut 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Identifier le type d’interaction des clients perdus pour ne pas reproduire les mêmes</a:t>
            </a:r>
          </a:p>
          <a:p>
            <a:pPr marL="285750" indent="-285750">
              <a:buFontTx/>
              <a:buChar char="-"/>
            </a:pPr>
            <a:r>
              <a:rPr lang="fr-FR" dirty="0"/>
              <a:t>Identifier pourquoi les clients mariés avec de plus gros revenus quittent la banque (s’orienter vers les crédits immobiliers, faire un benchmark de ce que proposent les autres banques)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/>
          <p:nvPr>
            <p:custDataLst>
              <p:tags r:id="rId1"/>
            </p:custDataLst>
          </p:nvPr>
        </p:nvSpPr>
        <p:spPr>
          <a:xfrm>
            <a:off x="778800" y="1925025"/>
            <a:ext cx="569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sz="2000" b="0" i="0" u="none" strike="noStrike" cap="non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7"/>
          <p:cNvSpPr txBox="1"/>
          <p:nvPr>
            <p:custDataLst>
              <p:tags r:id="rId2"/>
            </p:custDataLst>
          </p:nvPr>
        </p:nvSpPr>
        <p:spPr>
          <a:xfrm>
            <a:off x="930100" y="2723025"/>
            <a:ext cx="6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7"/>
          <p:cNvSpPr txBox="1"/>
          <p:nvPr>
            <p:custDataLst>
              <p:tags r:id="rId3"/>
            </p:custDataLst>
          </p:nvPr>
        </p:nvSpPr>
        <p:spPr>
          <a:xfrm>
            <a:off x="778800" y="2417625"/>
            <a:ext cx="75864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Pour conclure, voici les 3 actions à faire pour limiter l’attrition.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fr-FR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Voir le type d’interactions avec les clients perdus pour ne pas reproduire le même schéma avec les clients à risque.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Identifier les offres des autres banques pour le profil</a:t>
            </a:r>
            <a:r>
              <a:rPr lang="fr-FR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des clients perdus.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fr-FR" sz="1400" b="0" i="0" u="none" strike="noStrike" cap="none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Revoir l’offre </a:t>
            </a:r>
            <a:r>
              <a:rPr lang="fr-FR" dirty="0" err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platinum</a:t>
            </a:r>
            <a:r>
              <a:rPr lang="fr-FR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qui ne correspond pas à ce que cherchent les clients à aujourd’hui.</a:t>
            </a:r>
            <a:endParaRPr sz="1400" b="0" i="0" u="none" strike="noStrike" cap="none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/>
              <a:t>Notre compréhension de vos enjeux</a:t>
            </a:r>
            <a:endParaRPr/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dirty="0" err="1"/>
              <a:t>Primero</a:t>
            </a:r>
            <a:r>
              <a:rPr lang="fr-FR" dirty="0"/>
              <a:t> Bank nous a contacté pour identifier quels types de clients quittent leur banque et ainsi trouver une stratégie pour éviter que les clients actuels de la banque quittent à leur tour.</a:t>
            </a: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-FR" b="1" dirty="0"/>
              <a:t>Enjeux du client : </a:t>
            </a:r>
            <a:r>
              <a:rPr lang="fr-FR" dirty="0" err="1"/>
              <a:t>Primero</a:t>
            </a:r>
            <a:r>
              <a:rPr lang="fr-FR" dirty="0"/>
              <a:t> Bank souhaite éviter la perte de clients supplémentaire</a:t>
            </a:r>
          </a:p>
          <a:p>
            <a:pPr marL="1460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-FR" b="1" dirty="0"/>
              <a:t>Les objectifs de la présentation : </a:t>
            </a:r>
            <a:r>
              <a:rPr lang="fr-FR" dirty="0"/>
              <a:t>La présentation permet d’identifier le profil de clients ayant quitté la banque, les clients représentant un risque de départ et également des pistes pour </a:t>
            </a:r>
            <a:r>
              <a:rPr lang="fr-FR" dirty="0" err="1"/>
              <a:t>stratégiser</a:t>
            </a:r>
            <a:r>
              <a:rPr lang="fr-FR" dirty="0"/>
              <a:t> la fidélisation clientèle.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400" dirty="0"/>
              <a:t>Répartition des clients perdus et actuels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pSp>
        <p:nvGrpSpPr>
          <p:cNvPr id="3" name="Google Shape;308;p5">
            <a:extLst>
              <a:ext uri="{FF2B5EF4-FFF2-40B4-BE49-F238E27FC236}">
                <a16:creationId xmlns:a16="http://schemas.microsoft.com/office/drawing/2014/main" id="{15626A60-91C4-4BB1-B1A0-EA990BA29A0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4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FB0F0111-3ED0-7F28-221C-1DD1EA717CE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5">
              <a:extLst>
                <a:ext uri="{FF2B5EF4-FFF2-40B4-BE49-F238E27FC236}">
                  <a16:creationId xmlns:a16="http://schemas.microsoft.com/office/drawing/2014/main" id="{931D8B0E-8FE8-C0D1-F9F1-62C59710B6CC}"/>
                </a:ext>
              </a:extLst>
            </p:cNvPr>
            <p:cNvSpPr txBox="1"/>
            <p:nvPr/>
          </p:nvSpPr>
          <p:spPr>
            <a:xfrm rot="21340388">
              <a:off x="6387408" y="2238727"/>
              <a:ext cx="2335946" cy="1166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b="1" dirty="0"/>
                <a:t>Avec 10127 clients, </a:t>
              </a:r>
              <a:r>
                <a:rPr lang="fr-FR" b="1" dirty="0" err="1"/>
                <a:t>Primero</a:t>
              </a:r>
              <a:r>
                <a:rPr lang="fr-FR" b="1" dirty="0"/>
                <a:t> Bank rencontre une perte client de l’ordre de 16%</a:t>
              </a:r>
              <a:endParaRPr b="1" dirty="0"/>
            </a:p>
          </p:txBody>
        </p:sp>
      </p:grp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D59B027-878A-0BFF-C317-70EB30951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739892"/>
              </p:ext>
            </p:extLst>
          </p:nvPr>
        </p:nvGraphicFramePr>
        <p:xfrm>
          <a:off x="947854" y="20962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0527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400" dirty="0"/>
              <a:t>Répartition des clients perdus par statut marital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8D250193-127F-E5C9-D23D-29BDD643C60E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481783" y="2098733"/>
          <a:ext cx="528883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oogle Shape;308;p5">
            <a:extLst>
              <a:ext uri="{FF2B5EF4-FFF2-40B4-BE49-F238E27FC236}">
                <a16:creationId xmlns:a16="http://schemas.microsoft.com/office/drawing/2014/main" id="{15626A60-91C4-4BB1-B1A0-EA990BA29A0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4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FB0F0111-3ED0-7F28-221C-1DD1EA717CE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5">
              <a:extLst>
                <a:ext uri="{FF2B5EF4-FFF2-40B4-BE49-F238E27FC236}">
                  <a16:creationId xmlns:a16="http://schemas.microsoft.com/office/drawing/2014/main" id="{931D8B0E-8FE8-C0D1-F9F1-62C59710B6CC}"/>
                </a:ext>
              </a:extLst>
            </p:cNvPr>
            <p:cNvSpPr txBox="1"/>
            <p:nvPr/>
          </p:nvSpPr>
          <p:spPr>
            <a:xfrm rot="21340388">
              <a:off x="6387473" y="2347697"/>
              <a:ext cx="2291266" cy="9516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b="1" dirty="0"/>
                <a:t>Les clients mariés sont les plus nombreux à quitter la banque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74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400" dirty="0"/>
              <a:t>Volume de clients en fonction de l’âge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6DFF2B59-B204-A62F-B6D3-299AC61F6E03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9515901"/>
              </p:ext>
            </p:extLst>
          </p:nvPr>
        </p:nvGraphicFramePr>
        <p:xfrm>
          <a:off x="763487" y="18017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oogle Shape;308;p5">
            <a:extLst>
              <a:ext uri="{FF2B5EF4-FFF2-40B4-BE49-F238E27FC236}">
                <a16:creationId xmlns:a16="http://schemas.microsoft.com/office/drawing/2014/main" id="{8C0F49B2-648B-FB3A-3B14-1226A420488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4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4DB36397-87B1-6D58-9E47-792677E6BDA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5">
              <a:extLst>
                <a:ext uri="{FF2B5EF4-FFF2-40B4-BE49-F238E27FC236}">
                  <a16:creationId xmlns:a16="http://schemas.microsoft.com/office/drawing/2014/main" id="{DA2E5931-8DDC-5F69-7654-6B0A76D1FA16}"/>
                </a:ext>
              </a:extLst>
            </p:cNvPr>
            <p:cNvSpPr txBox="1"/>
            <p:nvPr/>
          </p:nvSpPr>
          <p:spPr>
            <a:xfrm rot="21340388">
              <a:off x="6387644" y="2459246"/>
              <a:ext cx="2170559" cy="736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b="1" dirty="0"/>
                <a:t>La moyenne d’âge des clients perdus est de 45 ans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04323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Répartition des clients par type de carte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2DB270F2-B1A9-F117-4AB6-48631ECCECEA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6510644"/>
              </p:ext>
            </p:extLst>
          </p:nvPr>
        </p:nvGraphicFramePr>
        <p:xfrm>
          <a:off x="823278" y="1754622"/>
          <a:ext cx="5112091" cy="272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6" name="Google Shape;308;p5">
            <a:extLst>
              <a:ext uri="{FF2B5EF4-FFF2-40B4-BE49-F238E27FC236}">
                <a16:creationId xmlns:a16="http://schemas.microsoft.com/office/drawing/2014/main" id="{0FCC8B88-6C22-1B32-19CE-6B2713EEAB7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7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004E35CB-2591-C8C9-4151-6D6F0D39F21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10;p5">
              <a:extLst>
                <a:ext uri="{FF2B5EF4-FFF2-40B4-BE49-F238E27FC236}">
                  <a16:creationId xmlns:a16="http://schemas.microsoft.com/office/drawing/2014/main" id="{3DF9BFCB-9578-4033-8C93-F9F3A44AB3A1}"/>
                </a:ext>
              </a:extLst>
            </p:cNvPr>
            <p:cNvSpPr txBox="1"/>
            <p:nvPr/>
          </p:nvSpPr>
          <p:spPr>
            <a:xfrm rot="21340388">
              <a:off x="6387493" y="1918372"/>
              <a:ext cx="2276965" cy="1811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b="1" dirty="0"/>
                <a:t>Le volume de clients perdus sur la carte </a:t>
              </a:r>
              <a:r>
                <a:rPr lang="fr-FR" b="1" dirty="0" err="1"/>
                <a:t>blue</a:t>
              </a:r>
              <a:r>
                <a:rPr lang="fr-FR" b="1" dirty="0"/>
                <a:t> est plus important. En revanche la carte </a:t>
              </a:r>
              <a:r>
                <a:rPr lang="fr-FR" b="1" dirty="0" err="1"/>
                <a:t>platinum</a:t>
              </a:r>
              <a:r>
                <a:rPr lang="fr-FR" b="1" dirty="0"/>
                <a:t> à un % de perte bien plus important.</a:t>
              </a:r>
              <a:endParaRPr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3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Répartition des clients par revenus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pSp>
        <p:nvGrpSpPr>
          <p:cNvPr id="3" name="Google Shape;308;p5">
            <a:extLst>
              <a:ext uri="{FF2B5EF4-FFF2-40B4-BE49-F238E27FC236}">
                <a16:creationId xmlns:a16="http://schemas.microsoft.com/office/drawing/2014/main" id="{56C4E66D-F4F1-2FA7-A7EC-6875C24A8FC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336433" y="1942963"/>
            <a:ext cx="2635981" cy="2740677"/>
            <a:chOff x="6011400" y="1320800"/>
            <a:chExt cx="2923050" cy="2733840"/>
          </a:xfrm>
        </p:grpSpPr>
        <p:pic>
          <p:nvPicPr>
            <p:cNvPr id="4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0D2691A2-1EB3-5AB9-BC0F-BC58AB6ED4D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5">
              <a:extLst>
                <a:ext uri="{FF2B5EF4-FFF2-40B4-BE49-F238E27FC236}">
                  <a16:creationId xmlns:a16="http://schemas.microsoft.com/office/drawing/2014/main" id="{B9E475A9-557E-0890-7DA3-24A08D5AB062}"/>
                </a:ext>
              </a:extLst>
            </p:cNvPr>
            <p:cNvSpPr txBox="1"/>
            <p:nvPr/>
          </p:nvSpPr>
          <p:spPr>
            <a:xfrm rot="21340388">
              <a:off x="6387508" y="2026201"/>
              <a:ext cx="2265851" cy="1596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b="1" dirty="0"/>
                <a:t>Environ ¼ des clients qui gagnent + de 40k€ /an quittent la banque contre seulement 1/10 chez ceux qui gagnent moins de 40k€ / an</a:t>
              </a:r>
              <a:endParaRPr b="1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C933F786-3245-B88E-CCBF-91F27F3A6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15" y="1837758"/>
            <a:ext cx="6099818" cy="322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Nombres d’interactions clients (sur 12 mois)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BC444955-FFC1-7AA7-40AE-C0181D5FB514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03986482"/>
              </p:ext>
            </p:extLst>
          </p:nvPr>
        </p:nvGraphicFramePr>
        <p:xfrm>
          <a:off x="1485900" y="1962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oogle Shape;308;p5">
            <a:extLst>
              <a:ext uri="{FF2B5EF4-FFF2-40B4-BE49-F238E27FC236}">
                <a16:creationId xmlns:a16="http://schemas.microsoft.com/office/drawing/2014/main" id="{ACCAAF76-DFF4-1C1D-044D-65AC69EA89E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4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47968B52-A337-A8BA-4A70-C961D21EFD4A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5">
              <a:extLst>
                <a:ext uri="{FF2B5EF4-FFF2-40B4-BE49-F238E27FC236}">
                  <a16:creationId xmlns:a16="http://schemas.microsoft.com/office/drawing/2014/main" id="{C6894AC6-EB9C-39EC-EB8B-DC92C7A0C29E}"/>
                </a:ext>
              </a:extLst>
            </p:cNvPr>
            <p:cNvSpPr txBox="1"/>
            <p:nvPr/>
          </p:nvSpPr>
          <p:spPr>
            <a:xfrm rot="21340388">
              <a:off x="6387644" y="2244339"/>
              <a:ext cx="2170559" cy="1166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dirty="0"/>
                <a:t>Tous les clients ayant accumulés + de 4 interactions ont quitté la banque (voir type d’interactions)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8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dirty="0"/>
              <a:t>Nombre de mois d’inactivité</a:t>
            </a:r>
            <a:br>
              <a:rPr lang="fr-FR" dirty="0"/>
            </a:br>
            <a:r>
              <a:rPr lang="fr-FR" sz="2000" b="0" dirty="0"/>
              <a:t>L’analyse des données – Profil client</a:t>
            </a:r>
            <a:br>
              <a:rPr lang="fr-FR" dirty="0"/>
            </a:br>
            <a:endParaRPr b="0"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5D924472-E180-03CE-BC16-980DFFBD528F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0107163"/>
              </p:ext>
            </p:extLst>
          </p:nvPr>
        </p:nvGraphicFramePr>
        <p:xfrm>
          <a:off x="1546860" y="19088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oogle Shape;308;p5">
            <a:extLst>
              <a:ext uri="{FF2B5EF4-FFF2-40B4-BE49-F238E27FC236}">
                <a16:creationId xmlns:a16="http://schemas.microsoft.com/office/drawing/2014/main" id="{206A7103-A266-7DD7-5E14-7202C60DDFD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121400" y="2098733"/>
            <a:ext cx="2635981" cy="2740677"/>
            <a:chOff x="6011400" y="1320800"/>
            <a:chExt cx="2923050" cy="2733840"/>
          </a:xfrm>
        </p:grpSpPr>
        <p:pic>
          <p:nvPicPr>
            <p:cNvPr id="4" name="Google Shape;309;p5" descr="Photo libre de droit de Postit Et Vidéo banque d'images et plus d'images  libres de droit de Service postal - Service postal, Technologie, Objet ou  sujet détouré - iStock">
              <a:extLst>
                <a:ext uri="{FF2B5EF4-FFF2-40B4-BE49-F238E27FC236}">
                  <a16:creationId xmlns:a16="http://schemas.microsoft.com/office/drawing/2014/main" id="{5A4D6F1F-F653-BD76-F4B9-92850A7DA445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15765" t="5378" r="16891" b="-1598"/>
            <a:stretch/>
          </p:blipFill>
          <p:spPr>
            <a:xfrm>
              <a:off x="6011400" y="1320800"/>
              <a:ext cx="2923050" cy="2733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310;p5">
              <a:extLst>
                <a:ext uri="{FF2B5EF4-FFF2-40B4-BE49-F238E27FC236}">
                  <a16:creationId xmlns:a16="http://schemas.microsoft.com/office/drawing/2014/main" id="{CC46A9EA-70E4-86DE-05C9-C867D0128DBE}"/>
                </a:ext>
              </a:extLst>
            </p:cNvPr>
            <p:cNvSpPr txBox="1"/>
            <p:nvPr/>
          </p:nvSpPr>
          <p:spPr>
            <a:xfrm rot="21340388">
              <a:off x="6387644" y="2413194"/>
              <a:ext cx="2170559" cy="8288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fr-FR" sz="1200" b="1" dirty="0">
                  <a:latin typeface="Maven Pro"/>
                  <a:sym typeface="Maven Pro"/>
                </a:rPr>
                <a:t>Tous les clients cumulant plus de 5 mois d’inactivités finissent par quitter la banque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666445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583</Words>
  <Application>Microsoft Office PowerPoint</Application>
  <PresentationFormat>Affichage à l'écran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Titillium Web</vt:lpstr>
      <vt:lpstr>Maven Pro</vt:lpstr>
      <vt:lpstr>Arial</vt:lpstr>
      <vt:lpstr>Nunito</vt:lpstr>
      <vt:lpstr>Momentum</vt:lpstr>
      <vt:lpstr>Présentation PowerPoint</vt:lpstr>
      <vt:lpstr>Notre compréhension de vos enjeux</vt:lpstr>
      <vt:lpstr>Répartition des clients perdus et actuels L’analyse des données – Profil client </vt:lpstr>
      <vt:lpstr>Répartition des clients perdus par statut marital L’analyse des données – Profil client </vt:lpstr>
      <vt:lpstr>Volume de clients en fonction de l’âge L’analyse des données – Profil client </vt:lpstr>
      <vt:lpstr>Répartition des clients par type de carte L’analyse des données – Profil client </vt:lpstr>
      <vt:lpstr>Répartition des clients par revenus L’analyse des données – Profil client </vt:lpstr>
      <vt:lpstr>Nombres d’interactions clients (sur 12 mois) L’analyse des données – Profil client </vt:lpstr>
      <vt:lpstr>Nombre de mois d’inactivité L’analyse des données – Profil client </vt:lpstr>
      <vt:lpstr>Total de transactions chez les clients actuels et perdus L’analyse des données – habitude d’utilisation </vt:lpstr>
      <vt:lpstr>Calcul des clients à risques L’analyse des données </vt:lpstr>
      <vt:lpstr>Bilan et recommandations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JeYjEy</dc:creator>
  <cp:lastModifiedBy>Quentin Parent</cp:lastModifiedBy>
  <cp:revision>11</cp:revision>
  <dcterms:modified xsi:type="dcterms:W3CDTF">2024-06-09T08:29:47Z</dcterms:modified>
</cp:coreProperties>
</file>