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nva Sans 1" charset="1" panose="020B0503030501040103"/>
      <p:regular r:id="rId14"/>
    </p:embeddedFont>
    <p:embeddedFont>
      <p:font typeface="Codec Pro ExtraBold" charset="1" panose="00000700000000000000"/>
      <p:regular r:id="rId15"/>
    </p:embeddedFont>
    <p:embeddedFont>
      <p:font typeface="Canva Sans 1 Bold" charset="1" panose="020B0803030501040103"/>
      <p:regular r:id="rId16"/>
    </p:embeddedFont>
    <p:embeddedFont>
      <p:font typeface="Canva Sans 2" charset="1" panose="020B0503030501040103"/>
      <p:regular r:id="rId17"/>
    </p:embeddedFont>
    <p:embeddedFont>
      <p:font typeface="Canva Sans 2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2" Target="../media/image27.jpeg" Type="http://schemas.openxmlformats.org/officeDocument/2006/relationships/image"/><Relationship Id="rId3" Target="../media/image28.jpeg" Type="http://schemas.openxmlformats.org/officeDocument/2006/relationships/image"/><Relationship Id="rId4" Target="../media/image29.jpe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11087100" y="3086100"/>
            <a:ext cx="7200900" cy="7200900"/>
          </a:xfrm>
          <a:custGeom>
            <a:avLst/>
            <a:gdLst/>
            <a:ahLst/>
            <a:cxnLst/>
            <a:rect r="r" b="b" t="t" l="l"/>
            <a:pathLst>
              <a:path h="7200900" w="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10113" y="2652012"/>
            <a:ext cx="1276987" cy="1276987"/>
          </a:xfrm>
          <a:custGeom>
            <a:avLst/>
            <a:gdLst/>
            <a:ahLst/>
            <a:cxnLst/>
            <a:rect r="r" b="b" t="t" l="l"/>
            <a:pathLst>
              <a:path h="1276987" w="1276987">
                <a:moveTo>
                  <a:pt x="0" y="0"/>
                </a:moveTo>
                <a:lnTo>
                  <a:pt x="1276987" y="0"/>
                </a:lnTo>
                <a:lnTo>
                  <a:pt x="1276987" y="1276987"/>
                </a:lnTo>
                <a:lnTo>
                  <a:pt x="0" y="12769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20864" y="1427539"/>
            <a:ext cx="482144" cy="467032"/>
          </a:xfrm>
          <a:custGeom>
            <a:avLst/>
            <a:gdLst/>
            <a:ahLst/>
            <a:cxnLst/>
            <a:rect r="r" b="b" t="t" l="l"/>
            <a:pathLst>
              <a:path h="467032" w="482144">
                <a:moveTo>
                  <a:pt x="0" y="0"/>
                </a:moveTo>
                <a:lnTo>
                  <a:pt x="482145" y="0"/>
                </a:lnTo>
                <a:lnTo>
                  <a:pt x="482145" y="467031"/>
                </a:lnTo>
                <a:lnTo>
                  <a:pt x="0" y="4670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682761">
            <a:off x="-1383321" y="-18594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722956" y="7381782"/>
            <a:ext cx="7604641" cy="698405"/>
            <a:chOff x="0" y="0"/>
            <a:chExt cx="1480066" cy="135928"/>
          </a:xfrm>
        </p:grpSpPr>
        <p:sp>
          <p:nvSpPr>
            <p:cNvPr name="Freeform 7" id="7"/>
            <p:cNvSpPr/>
            <p:nvPr/>
          </p:nvSpPr>
          <p:spPr>
            <a:xfrm flipH="false" flipV="false" rot="0">
              <a:off x="0" y="0"/>
              <a:ext cx="1480066" cy="135928"/>
            </a:xfrm>
            <a:custGeom>
              <a:avLst/>
              <a:gdLst/>
              <a:ahLst/>
              <a:cxnLst/>
              <a:rect r="r" b="b" t="t" l="l"/>
              <a:pathLst>
                <a:path h="135928" w="1480066">
                  <a:moveTo>
                    <a:pt x="18325" y="0"/>
                  </a:moveTo>
                  <a:lnTo>
                    <a:pt x="1461741" y="0"/>
                  </a:lnTo>
                  <a:cubicBezTo>
                    <a:pt x="1466601" y="0"/>
                    <a:pt x="1471262" y="1931"/>
                    <a:pt x="1474699" y="5367"/>
                  </a:cubicBezTo>
                  <a:cubicBezTo>
                    <a:pt x="1478135" y="8804"/>
                    <a:pt x="1480066" y="13465"/>
                    <a:pt x="1480066" y="18325"/>
                  </a:cubicBezTo>
                  <a:lnTo>
                    <a:pt x="1480066" y="117603"/>
                  </a:lnTo>
                  <a:cubicBezTo>
                    <a:pt x="1480066" y="122463"/>
                    <a:pt x="1478135" y="127124"/>
                    <a:pt x="1474699" y="130561"/>
                  </a:cubicBezTo>
                  <a:cubicBezTo>
                    <a:pt x="1471262" y="133998"/>
                    <a:pt x="1466601" y="135928"/>
                    <a:pt x="1461741" y="135928"/>
                  </a:cubicBezTo>
                  <a:lnTo>
                    <a:pt x="18325" y="135928"/>
                  </a:lnTo>
                  <a:cubicBezTo>
                    <a:pt x="13465" y="135928"/>
                    <a:pt x="8804" y="133998"/>
                    <a:pt x="5367" y="130561"/>
                  </a:cubicBezTo>
                  <a:cubicBezTo>
                    <a:pt x="1931" y="127124"/>
                    <a:pt x="0" y="122463"/>
                    <a:pt x="0" y="117603"/>
                  </a:cubicBezTo>
                  <a:lnTo>
                    <a:pt x="0" y="18325"/>
                  </a:lnTo>
                  <a:cubicBezTo>
                    <a:pt x="0" y="13465"/>
                    <a:pt x="1931" y="8804"/>
                    <a:pt x="5367" y="5367"/>
                  </a:cubicBezTo>
                  <a:cubicBezTo>
                    <a:pt x="8804" y="1931"/>
                    <a:pt x="13465" y="0"/>
                    <a:pt x="18325" y="0"/>
                  </a:cubicBezTo>
                  <a:close/>
                </a:path>
              </a:pathLst>
            </a:custGeom>
            <a:solidFill>
              <a:srgbClr val="FFFFFF"/>
            </a:solidFill>
            <a:ln w="9525" cap="sq">
              <a:solidFill>
                <a:srgbClr val="000000"/>
              </a:solidFill>
              <a:prstDash val="solid"/>
              <a:miter/>
            </a:ln>
          </p:spPr>
        </p:sp>
        <p:sp>
          <p:nvSpPr>
            <p:cNvPr name="TextBox 8" id="8"/>
            <p:cNvSpPr txBox="true"/>
            <p:nvPr/>
          </p:nvSpPr>
          <p:spPr>
            <a:xfrm>
              <a:off x="0" y="-19050"/>
              <a:ext cx="1480066" cy="154978"/>
            </a:xfrm>
            <a:prstGeom prst="rect">
              <a:avLst/>
            </a:prstGeom>
          </p:spPr>
          <p:txBody>
            <a:bodyPr anchor="ctr" rtlCol="false" tIns="68744" lIns="68744" bIns="68744" rIns="68744"/>
            <a:lstStyle/>
            <a:p>
              <a:pPr algn="l">
                <a:lnSpc>
                  <a:spcPts val="2730"/>
                </a:lnSpc>
              </a:pPr>
              <a:r>
                <a:rPr lang="en-US" sz="2100" spc="119">
                  <a:solidFill>
                    <a:srgbClr val="000000"/>
                  </a:solidFill>
                  <a:latin typeface="Canva Sans 1"/>
                  <a:ea typeface="Canva Sans 1"/>
                  <a:cs typeface="Canva Sans 1"/>
                  <a:sym typeface="Canva Sans 1"/>
                </a:rPr>
                <a:t>Utilisation et protection des données personnelles</a:t>
              </a:r>
            </a:p>
          </p:txBody>
        </p:sp>
      </p:grpSp>
      <p:sp>
        <p:nvSpPr>
          <p:cNvPr name="TextBox 9" id="9"/>
          <p:cNvSpPr txBox="true"/>
          <p:nvPr/>
        </p:nvSpPr>
        <p:spPr>
          <a:xfrm rot="0">
            <a:off x="14719876" y="8513226"/>
            <a:ext cx="2484121" cy="745074"/>
          </a:xfrm>
          <a:prstGeom prst="rect">
            <a:avLst/>
          </a:prstGeom>
        </p:spPr>
        <p:txBody>
          <a:bodyPr anchor="t" rtlCol="false" tIns="0" lIns="0" bIns="0" rIns="0">
            <a:spAutoFit/>
          </a:bodyPr>
          <a:lstStyle/>
          <a:p>
            <a:pPr algn="ctr">
              <a:lnSpc>
                <a:spcPts val="3032"/>
              </a:lnSpc>
            </a:pPr>
            <a:r>
              <a:rPr lang="en-US" sz="2166" spc="108">
                <a:solidFill>
                  <a:srgbClr val="FFFFFF"/>
                </a:solidFill>
                <a:latin typeface="Canva Sans 1"/>
                <a:ea typeface="Canva Sans 1"/>
                <a:cs typeface="Canva Sans 1"/>
                <a:sym typeface="Canva Sans 1"/>
              </a:rPr>
              <a:t>Presenté par: Quentin Parent</a:t>
            </a:r>
          </a:p>
        </p:txBody>
      </p:sp>
      <p:sp>
        <p:nvSpPr>
          <p:cNvPr name="Freeform 10" id="10"/>
          <p:cNvSpPr/>
          <p:nvPr/>
        </p:nvSpPr>
        <p:spPr>
          <a:xfrm flipH="false" flipV="false" rot="7682761">
            <a:off x="14146738" y="8589103"/>
            <a:ext cx="631420" cy="631420"/>
          </a:xfrm>
          <a:custGeom>
            <a:avLst/>
            <a:gdLst/>
            <a:ahLst/>
            <a:cxnLst/>
            <a:rect r="r" b="b" t="t" l="l"/>
            <a:pathLst>
              <a:path h="631420" w="631420">
                <a:moveTo>
                  <a:pt x="0" y="0"/>
                </a:moveTo>
                <a:lnTo>
                  <a:pt x="631420" y="0"/>
                </a:lnTo>
                <a:lnTo>
                  <a:pt x="631420" y="631420"/>
                </a:lnTo>
                <a:lnTo>
                  <a:pt x="0" y="6314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3348829" y="1170700"/>
            <a:ext cx="4744070" cy="1481312"/>
          </a:xfrm>
          <a:custGeom>
            <a:avLst/>
            <a:gdLst/>
            <a:ahLst/>
            <a:cxnLst/>
            <a:rect r="r" b="b" t="t" l="l"/>
            <a:pathLst>
              <a:path h="1481312" w="4744070">
                <a:moveTo>
                  <a:pt x="0" y="0"/>
                </a:moveTo>
                <a:lnTo>
                  <a:pt x="4744070" y="0"/>
                </a:lnTo>
                <a:lnTo>
                  <a:pt x="4744070" y="1481312"/>
                </a:lnTo>
                <a:lnTo>
                  <a:pt x="0" y="1481312"/>
                </a:lnTo>
                <a:lnTo>
                  <a:pt x="0" y="0"/>
                </a:lnTo>
                <a:close/>
              </a:path>
            </a:pathLst>
          </a:custGeom>
          <a:blipFill>
            <a:blip r:embed="rId12"/>
            <a:stretch>
              <a:fillRect l="0" t="0" r="0" b="0"/>
            </a:stretch>
          </a:blipFill>
        </p:spPr>
      </p:sp>
      <p:sp>
        <p:nvSpPr>
          <p:cNvPr name="TextBox 12" id="12"/>
          <p:cNvSpPr txBox="true"/>
          <p:nvPr/>
        </p:nvSpPr>
        <p:spPr>
          <a:xfrm rot="0">
            <a:off x="1722956" y="6564251"/>
            <a:ext cx="8883055" cy="695325"/>
          </a:xfrm>
          <a:prstGeom prst="rect">
            <a:avLst/>
          </a:prstGeom>
        </p:spPr>
        <p:txBody>
          <a:bodyPr anchor="t" rtlCol="false" tIns="0" lIns="0" bIns="0" rIns="0">
            <a:spAutoFit/>
          </a:bodyPr>
          <a:lstStyle/>
          <a:p>
            <a:pPr algn="l">
              <a:lnSpc>
                <a:spcPts val="5076"/>
              </a:lnSpc>
            </a:pPr>
            <a:r>
              <a:rPr lang="en-US" sz="4230" spc="287">
                <a:solidFill>
                  <a:srgbClr val="F35000"/>
                </a:solidFill>
                <a:latin typeface="Codec Pro ExtraBold"/>
                <a:ea typeface="Codec Pro ExtraBold"/>
                <a:cs typeface="Codec Pro ExtraBold"/>
                <a:sym typeface="Codec Pro ExtraBold"/>
              </a:rPr>
              <a:t>Presentation Juillet 2024</a:t>
            </a:r>
          </a:p>
        </p:txBody>
      </p:sp>
      <p:sp>
        <p:nvSpPr>
          <p:cNvPr name="TextBox 13" id="13"/>
          <p:cNvSpPr txBox="true"/>
          <p:nvPr/>
        </p:nvSpPr>
        <p:spPr>
          <a:xfrm rot="0">
            <a:off x="1565552" y="3133725"/>
            <a:ext cx="8883055" cy="2009775"/>
          </a:xfrm>
          <a:prstGeom prst="rect">
            <a:avLst/>
          </a:prstGeom>
        </p:spPr>
        <p:txBody>
          <a:bodyPr anchor="t" rtlCol="false" tIns="0" lIns="0" bIns="0" rIns="0">
            <a:spAutoFit/>
          </a:bodyPr>
          <a:lstStyle/>
          <a:p>
            <a:pPr algn="l">
              <a:lnSpc>
                <a:spcPts val="14487"/>
              </a:lnSpc>
            </a:pPr>
            <a:r>
              <a:rPr lang="en-US" sz="12072" spc="820">
                <a:solidFill>
                  <a:srgbClr val="000000"/>
                </a:solidFill>
                <a:latin typeface="Codec Pro ExtraBold"/>
                <a:ea typeface="Codec Pro ExtraBold"/>
                <a:cs typeface="Codec Pro ExtraBold"/>
                <a:sym typeface="Codec Pro ExtraBold"/>
              </a:rPr>
              <a:t>Plan RGPD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TextBox 2" id="2"/>
          <p:cNvSpPr txBox="true"/>
          <p:nvPr/>
        </p:nvSpPr>
        <p:spPr>
          <a:xfrm rot="0">
            <a:off x="2033062" y="2887743"/>
            <a:ext cx="6559375" cy="4021864"/>
          </a:xfrm>
          <a:prstGeom prst="rect">
            <a:avLst/>
          </a:prstGeom>
        </p:spPr>
        <p:txBody>
          <a:bodyPr anchor="t" rtlCol="false" tIns="0" lIns="0" bIns="0" rIns="0">
            <a:spAutoFit/>
          </a:bodyPr>
          <a:lstStyle/>
          <a:p>
            <a:pPr algn="l" marL="706335" indent="-353167" lvl="1">
              <a:lnSpc>
                <a:spcPts val="5332"/>
              </a:lnSpc>
              <a:buAutoNum type="arabicPeriod" startAt="1"/>
            </a:pPr>
            <a:r>
              <a:rPr lang="en-US" sz="3271" spc="19">
                <a:solidFill>
                  <a:srgbClr val="231F20"/>
                </a:solidFill>
                <a:latin typeface="Canva Sans 1"/>
                <a:ea typeface="Canva Sans 1"/>
                <a:cs typeface="Canva Sans 1"/>
                <a:sym typeface="Canva Sans 1"/>
              </a:rPr>
              <a:t>Contexte</a:t>
            </a:r>
          </a:p>
          <a:p>
            <a:pPr algn="l" marL="706335" indent="-353167" lvl="1">
              <a:lnSpc>
                <a:spcPts val="5332"/>
              </a:lnSpc>
              <a:buAutoNum type="arabicPeriod" startAt="1"/>
            </a:pPr>
            <a:r>
              <a:rPr lang="en-US" sz="3271" spc="19">
                <a:solidFill>
                  <a:srgbClr val="231F20"/>
                </a:solidFill>
                <a:latin typeface="Canva Sans 1"/>
                <a:ea typeface="Canva Sans 1"/>
                <a:cs typeface="Canva Sans 1"/>
                <a:sym typeface="Canva Sans 1"/>
              </a:rPr>
              <a:t>Enjeux</a:t>
            </a:r>
          </a:p>
          <a:p>
            <a:pPr algn="l" marL="706335" indent="-353167" lvl="1">
              <a:lnSpc>
                <a:spcPts val="5332"/>
              </a:lnSpc>
              <a:buAutoNum type="arabicPeriod" startAt="1"/>
            </a:pPr>
            <a:r>
              <a:rPr lang="en-US" sz="3271" spc="19">
                <a:solidFill>
                  <a:srgbClr val="231F20"/>
                </a:solidFill>
                <a:latin typeface="Canva Sans 1"/>
                <a:ea typeface="Canva Sans 1"/>
                <a:cs typeface="Canva Sans 1"/>
                <a:sym typeface="Canva Sans 1"/>
              </a:rPr>
              <a:t>Étapes</a:t>
            </a:r>
          </a:p>
          <a:p>
            <a:pPr algn="l" marL="706335" indent="-353167" lvl="1">
              <a:lnSpc>
                <a:spcPts val="5332"/>
              </a:lnSpc>
              <a:buAutoNum type="arabicPeriod" startAt="1"/>
            </a:pPr>
            <a:r>
              <a:rPr lang="en-US" sz="3271" spc="19">
                <a:solidFill>
                  <a:srgbClr val="231F20"/>
                </a:solidFill>
                <a:latin typeface="Canva Sans 1"/>
                <a:ea typeface="Canva Sans 1"/>
                <a:cs typeface="Canva Sans 1"/>
                <a:sym typeface="Canva Sans 1"/>
              </a:rPr>
              <a:t>Recommandations RGPD</a:t>
            </a:r>
          </a:p>
          <a:p>
            <a:pPr algn="l" marL="706335" indent="-353167" lvl="1">
              <a:lnSpc>
                <a:spcPts val="5332"/>
              </a:lnSpc>
              <a:buAutoNum type="arabicPeriod" startAt="1"/>
            </a:pPr>
            <a:r>
              <a:rPr lang="en-US" sz="3271" spc="19">
                <a:solidFill>
                  <a:srgbClr val="231F20"/>
                </a:solidFill>
                <a:latin typeface="Canva Sans 1"/>
                <a:ea typeface="Canva Sans 1"/>
                <a:cs typeface="Canva Sans 1"/>
                <a:sym typeface="Canva Sans 1"/>
              </a:rPr>
              <a:t>Anonymisation</a:t>
            </a:r>
          </a:p>
          <a:p>
            <a:pPr algn="l" marL="706335" indent="-353167" lvl="1">
              <a:lnSpc>
                <a:spcPts val="5332"/>
              </a:lnSpc>
              <a:spcBef>
                <a:spcPct val="0"/>
              </a:spcBef>
              <a:buAutoNum type="arabicPeriod" startAt="1"/>
            </a:pPr>
            <a:r>
              <a:rPr lang="en-US" sz="3271" spc="19">
                <a:solidFill>
                  <a:srgbClr val="231F20"/>
                </a:solidFill>
                <a:latin typeface="Canva Sans 1"/>
                <a:ea typeface="Canva Sans 1"/>
                <a:cs typeface="Canva Sans 1"/>
                <a:sym typeface="Canva Sans 1"/>
              </a:rPr>
              <a:t>Conclusion</a:t>
            </a:r>
          </a:p>
        </p:txBody>
      </p:sp>
      <p:grpSp>
        <p:nvGrpSpPr>
          <p:cNvPr name="Group 3" id="3"/>
          <p:cNvGrpSpPr/>
          <p:nvPr/>
        </p:nvGrpSpPr>
        <p:grpSpPr>
          <a:xfrm rot="0">
            <a:off x="2033062" y="1894618"/>
            <a:ext cx="4122555" cy="864127"/>
            <a:chOff x="0" y="0"/>
            <a:chExt cx="1085776" cy="227589"/>
          </a:xfrm>
        </p:grpSpPr>
        <p:sp>
          <p:nvSpPr>
            <p:cNvPr name="Freeform 4" id="4"/>
            <p:cNvSpPr/>
            <p:nvPr/>
          </p:nvSpPr>
          <p:spPr>
            <a:xfrm flipH="false" flipV="false" rot="0">
              <a:off x="0" y="0"/>
              <a:ext cx="1085776" cy="227589"/>
            </a:xfrm>
            <a:custGeom>
              <a:avLst/>
              <a:gdLst/>
              <a:ahLst/>
              <a:cxnLst/>
              <a:rect r="r" b="b" t="t" l="l"/>
              <a:pathLst>
                <a:path h="227589" w="1085776">
                  <a:moveTo>
                    <a:pt x="46949" y="0"/>
                  </a:moveTo>
                  <a:lnTo>
                    <a:pt x="1038827" y="0"/>
                  </a:lnTo>
                  <a:cubicBezTo>
                    <a:pt x="1051279" y="0"/>
                    <a:pt x="1063220" y="4946"/>
                    <a:pt x="1072025" y="13751"/>
                  </a:cubicBezTo>
                  <a:cubicBezTo>
                    <a:pt x="1080830" y="22555"/>
                    <a:pt x="1085776" y="34497"/>
                    <a:pt x="1085776" y="46949"/>
                  </a:cubicBezTo>
                  <a:lnTo>
                    <a:pt x="1085776" y="180641"/>
                  </a:lnTo>
                  <a:cubicBezTo>
                    <a:pt x="1085776" y="193092"/>
                    <a:pt x="1080830" y="205034"/>
                    <a:pt x="1072025" y="213838"/>
                  </a:cubicBezTo>
                  <a:cubicBezTo>
                    <a:pt x="1063220" y="222643"/>
                    <a:pt x="1051279" y="227589"/>
                    <a:pt x="1038827" y="227589"/>
                  </a:cubicBezTo>
                  <a:lnTo>
                    <a:pt x="46949" y="227589"/>
                  </a:lnTo>
                  <a:cubicBezTo>
                    <a:pt x="34497" y="227589"/>
                    <a:pt x="22555" y="222643"/>
                    <a:pt x="13751" y="213838"/>
                  </a:cubicBezTo>
                  <a:cubicBezTo>
                    <a:pt x="4946" y="205034"/>
                    <a:pt x="0" y="193092"/>
                    <a:pt x="0" y="180641"/>
                  </a:cubicBezTo>
                  <a:lnTo>
                    <a:pt x="0" y="46949"/>
                  </a:lnTo>
                  <a:cubicBezTo>
                    <a:pt x="0" y="34497"/>
                    <a:pt x="4946" y="22555"/>
                    <a:pt x="13751" y="13751"/>
                  </a:cubicBezTo>
                  <a:cubicBezTo>
                    <a:pt x="22555" y="4946"/>
                    <a:pt x="34497" y="0"/>
                    <a:pt x="46949" y="0"/>
                  </a:cubicBezTo>
                  <a:close/>
                </a:path>
              </a:pathLst>
            </a:custGeom>
            <a:solidFill>
              <a:srgbClr val="F47C00"/>
            </a:solidFill>
            <a:ln cap="rnd">
              <a:noFill/>
              <a:prstDash val="solid"/>
              <a:round/>
            </a:ln>
          </p:spPr>
        </p:sp>
        <p:sp>
          <p:nvSpPr>
            <p:cNvPr name="TextBox 5" id="5"/>
            <p:cNvSpPr txBox="true"/>
            <p:nvPr/>
          </p:nvSpPr>
          <p:spPr>
            <a:xfrm>
              <a:off x="0" y="-76200"/>
              <a:ext cx="1085776" cy="303789"/>
            </a:xfrm>
            <a:prstGeom prst="rect">
              <a:avLst/>
            </a:prstGeom>
          </p:spPr>
          <p:txBody>
            <a:bodyPr anchor="ctr" rtlCol="false" tIns="50800" lIns="50800" bIns="50800" rIns="50800"/>
            <a:lstStyle/>
            <a:p>
              <a:pPr algn="ctr" marL="0" indent="0" lvl="0">
                <a:lnSpc>
                  <a:spcPts val="5534"/>
                </a:lnSpc>
                <a:spcBef>
                  <a:spcPct val="0"/>
                </a:spcBef>
              </a:pPr>
              <a:r>
                <a:rPr lang="en-US" sz="4010" spc="862">
                  <a:solidFill>
                    <a:srgbClr val="FFFFFF"/>
                  </a:solidFill>
                  <a:latin typeface="Canva Sans 1"/>
                  <a:ea typeface="Canva Sans 1"/>
                  <a:cs typeface="Canva Sans 1"/>
                  <a:sym typeface="Canva Sans 1"/>
                </a:rPr>
                <a:t>Sommaire</a:t>
              </a:r>
            </a:p>
          </p:txBody>
        </p:sp>
      </p:grpSp>
      <p:sp>
        <p:nvSpPr>
          <p:cNvPr name="Freeform 6" id="6"/>
          <p:cNvSpPr/>
          <p:nvPr/>
        </p:nvSpPr>
        <p:spPr>
          <a:xfrm flipH="false" flipV="false" rot="0">
            <a:off x="8275376" y="5431056"/>
            <a:ext cx="12295876" cy="10509296"/>
          </a:xfrm>
          <a:custGeom>
            <a:avLst/>
            <a:gdLst/>
            <a:ahLst/>
            <a:cxnLst/>
            <a:rect r="r" b="b" t="t" l="l"/>
            <a:pathLst>
              <a:path h="10509296" w="12295876">
                <a:moveTo>
                  <a:pt x="0" y="0"/>
                </a:moveTo>
                <a:lnTo>
                  <a:pt x="12295876" y="0"/>
                </a:lnTo>
                <a:lnTo>
                  <a:pt x="12295876" y="10509295"/>
                </a:lnTo>
                <a:lnTo>
                  <a:pt x="0" y="10509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121754">
            <a:off x="14196449" y="953069"/>
            <a:ext cx="1286811" cy="1099839"/>
          </a:xfrm>
          <a:custGeom>
            <a:avLst/>
            <a:gdLst/>
            <a:ahLst/>
            <a:cxnLst/>
            <a:rect r="r" b="b" t="t" l="l"/>
            <a:pathLst>
              <a:path h="1099839" w="1286811">
                <a:moveTo>
                  <a:pt x="0" y="0"/>
                </a:moveTo>
                <a:lnTo>
                  <a:pt x="1286812" y="0"/>
                </a:lnTo>
                <a:lnTo>
                  <a:pt x="1286812" y="1099839"/>
                </a:lnTo>
                <a:lnTo>
                  <a:pt x="0" y="10998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grpSp>
        <p:nvGrpSpPr>
          <p:cNvPr name="Group 2" id="2"/>
          <p:cNvGrpSpPr/>
          <p:nvPr/>
        </p:nvGrpSpPr>
        <p:grpSpPr>
          <a:xfrm rot="0">
            <a:off x="-1084267" y="0"/>
            <a:ext cx="8581348" cy="10493317"/>
            <a:chOff x="0" y="0"/>
            <a:chExt cx="3850616" cy="4708553"/>
          </a:xfrm>
        </p:grpSpPr>
        <p:sp>
          <p:nvSpPr>
            <p:cNvPr name="Freeform 3" id="3"/>
            <p:cNvSpPr/>
            <p:nvPr/>
          </p:nvSpPr>
          <p:spPr>
            <a:xfrm flipH="false" flipV="false" rot="0">
              <a:off x="0" y="0"/>
              <a:ext cx="3850616" cy="4708553"/>
            </a:xfrm>
            <a:custGeom>
              <a:avLst/>
              <a:gdLst/>
              <a:ahLst/>
              <a:cxnLst/>
              <a:rect r="r" b="b" t="t" l="l"/>
              <a:pathLst>
                <a:path h="4708553" w="3850616">
                  <a:moveTo>
                    <a:pt x="0" y="0"/>
                  </a:moveTo>
                  <a:lnTo>
                    <a:pt x="2970262" y="0"/>
                  </a:lnTo>
                  <a:cubicBezTo>
                    <a:pt x="3455872" y="0"/>
                    <a:pt x="3850616" y="482695"/>
                    <a:pt x="3850616" y="1076501"/>
                  </a:cubicBezTo>
                  <a:lnTo>
                    <a:pt x="3850616" y="4708553"/>
                  </a:lnTo>
                  <a:lnTo>
                    <a:pt x="0" y="4708553"/>
                  </a:lnTo>
                  <a:lnTo>
                    <a:pt x="0" y="0"/>
                  </a:lnTo>
                  <a:close/>
                </a:path>
              </a:pathLst>
            </a:custGeom>
            <a:solidFill>
              <a:srgbClr val="F37221"/>
            </a:solidFill>
            <a:ln w="12700">
              <a:solidFill>
                <a:srgbClr val="000000"/>
              </a:solidFill>
            </a:ln>
          </p:spPr>
        </p:sp>
      </p:grpSp>
      <p:sp>
        <p:nvSpPr>
          <p:cNvPr name="Freeform 4" id="4"/>
          <p:cNvSpPr/>
          <p:nvPr/>
        </p:nvSpPr>
        <p:spPr>
          <a:xfrm flipH="false" flipV="false" rot="0">
            <a:off x="7735206" y="5408811"/>
            <a:ext cx="2579125" cy="2579125"/>
          </a:xfrm>
          <a:custGeom>
            <a:avLst/>
            <a:gdLst/>
            <a:ahLst/>
            <a:cxnLst/>
            <a:rect r="r" b="b" t="t" l="l"/>
            <a:pathLst>
              <a:path h="2579125" w="2579125">
                <a:moveTo>
                  <a:pt x="0" y="0"/>
                </a:moveTo>
                <a:lnTo>
                  <a:pt x="2579125" y="0"/>
                </a:lnTo>
                <a:lnTo>
                  <a:pt x="2579125" y="2579125"/>
                </a:lnTo>
                <a:lnTo>
                  <a:pt x="0" y="25791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279747" y="5942355"/>
            <a:ext cx="1490043" cy="1512036"/>
          </a:xfrm>
          <a:custGeom>
            <a:avLst/>
            <a:gdLst/>
            <a:ahLst/>
            <a:cxnLst/>
            <a:rect r="r" b="b" t="t" l="l"/>
            <a:pathLst>
              <a:path h="1512036" w="1490043">
                <a:moveTo>
                  <a:pt x="0" y="0"/>
                </a:moveTo>
                <a:lnTo>
                  <a:pt x="1490043" y="0"/>
                </a:lnTo>
                <a:lnTo>
                  <a:pt x="1490043" y="1512036"/>
                </a:lnTo>
                <a:lnTo>
                  <a:pt x="0" y="1512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6399378" y="-227355"/>
            <a:ext cx="2512109" cy="2512109"/>
          </a:xfrm>
          <a:custGeom>
            <a:avLst/>
            <a:gdLst/>
            <a:ahLst/>
            <a:cxnLst/>
            <a:rect r="r" b="b" t="t" l="l"/>
            <a:pathLst>
              <a:path h="2512109" w="2512109">
                <a:moveTo>
                  <a:pt x="0" y="0"/>
                </a:moveTo>
                <a:lnTo>
                  <a:pt x="2512110" y="0"/>
                </a:lnTo>
                <a:lnTo>
                  <a:pt x="2512110" y="2512110"/>
                </a:lnTo>
                <a:lnTo>
                  <a:pt x="0" y="2512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0" y="2559647"/>
            <a:ext cx="7497081" cy="6306919"/>
          </a:xfrm>
          <a:custGeom>
            <a:avLst/>
            <a:gdLst/>
            <a:ahLst/>
            <a:cxnLst/>
            <a:rect r="r" b="b" t="t" l="l"/>
            <a:pathLst>
              <a:path h="6306919" w="7497081">
                <a:moveTo>
                  <a:pt x="0" y="0"/>
                </a:moveTo>
                <a:lnTo>
                  <a:pt x="7497081" y="0"/>
                </a:lnTo>
                <a:lnTo>
                  <a:pt x="7497081" y="6306920"/>
                </a:lnTo>
                <a:lnTo>
                  <a:pt x="0" y="63069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0554039" y="5365452"/>
            <a:ext cx="7101394" cy="3060633"/>
          </a:xfrm>
          <a:prstGeom prst="rect">
            <a:avLst/>
          </a:prstGeom>
        </p:spPr>
        <p:txBody>
          <a:bodyPr anchor="t" rtlCol="false" tIns="0" lIns="0" bIns="0" rIns="0">
            <a:spAutoFit/>
          </a:bodyPr>
          <a:lstStyle/>
          <a:p>
            <a:pPr algn="l">
              <a:lnSpc>
                <a:spcPts val="3503"/>
              </a:lnSpc>
            </a:pPr>
            <a:r>
              <a:rPr lang="en-US" sz="2502" spc="25">
                <a:solidFill>
                  <a:srgbClr val="231F20"/>
                </a:solidFill>
                <a:latin typeface="Canva Sans 1"/>
                <a:ea typeface="Canva Sans 1"/>
                <a:cs typeface="Canva Sans 1"/>
                <a:sym typeface="Canva Sans 1"/>
              </a:rPr>
              <a:t>Après un appel de Clara et un mail de Jean-Luc, le contexte était clair. </a:t>
            </a:r>
          </a:p>
          <a:p>
            <a:pPr algn="l" marL="0" indent="0" lvl="0">
              <a:lnSpc>
                <a:spcPts val="3503"/>
              </a:lnSpc>
            </a:pPr>
            <a:r>
              <a:rPr lang="en-US" sz="2502" spc="25">
                <a:solidFill>
                  <a:srgbClr val="231F20"/>
                </a:solidFill>
                <a:latin typeface="Canva Sans 1"/>
                <a:ea typeface="Canva Sans 1"/>
                <a:cs typeface="Canva Sans 1"/>
                <a:sym typeface="Canva Sans 1"/>
              </a:rPr>
              <a:t>Améliorer le traitement de leurs données selon le Règlement Général de Protection des Données (RGPD) sous peine de se voir sanctionner par la Commission Nationale de l’Informatique et des Libertés (CNIL). </a:t>
            </a:r>
          </a:p>
        </p:txBody>
      </p:sp>
      <p:sp>
        <p:nvSpPr>
          <p:cNvPr name="TextBox 9" id="9"/>
          <p:cNvSpPr txBox="true"/>
          <p:nvPr/>
        </p:nvSpPr>
        <p:spPr>
          <a:xfrm rot="0">
            <a:off x="7847086" y="1910954"/>
            <a:ext cx="9412214" cy="1173562"/>
          </a:xfrm>
          <a:prstGeom prst="rect">
            <a:avLst/>
          </a:prstGeom>
        </p:spPr>
        <p:txBody>
          <a:bodyPr anchor="t" rtlCol="false" tIns="0" lIns="0" bIns="0" rIns="0">
            <a:spAutoFit/>
          </a:bodyPr>
          <a:lstStyle/>
          <a:p>
            <a:pPr algn="ctr">
              <a:lnSpc>
                <a:spcPts val="9624"/>
              </a:lnSpc>
              <a:spcBef>
                <a:spcPct val="0"/>
              </a:spcBef>
            </a:pPr>
            <a:r>
              <a:rPr lang="en-US" sz="6973" spc="348">
                <a:solidFill>
                  <a:srgbClr val="F35000"/>
                </a:solidFill>
                <a:latin typeface="Canva Sans 1 Bold"/>
                <a:ea typeface="Canva Sans 1 Bold"/>
                <a:cs typeface="Canva Sans 1 Bold"/>
                <a:sym typeface="Canva Sans 1 Bold"/>
              </a:rPr>
              <a:t>Contexte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grpSp>
        <p:nvGrpSpPr>
          <p:cNvPr name="Group 2" id="2"/>
          <p:cNvGrpSpPr/>
          <p:nvPr/>
        </p:nvGrpSpPr>
        <p:grpSpPr>
          <a:xfrm rot="0">
            <a:off x="0" y="0"/>
            <a:ext cx="5544818" cy="10287000"/>
            <a:chOff x="0" y="0"/>
            <a:chExt cx="1460363" cy="2709333"/>
          </a:xfrm>
        </p:grpSpPr>
        <p:sp>
          <p:nvSpPr>
            <p:cNvPr name="Freeform 3" id="3"/>
            <p:cNvSpPr/>
            <p:nvPr/>
          </p:nvSpPr>
          <p:spPr>
            <a:xfrm flipH="false" flipV="false" rot="0">
              <a:off x="0" y="0"/>
              <a:ext cx="1460363" cy="2709333"/>
            </a:xfrm>
            <a:custGeom>
              <a:avLst/>
              <a:gdLst/>
              <a:ahLst/>
              <a:cxnLst/>
              <a:rect r="r" b="b" t="t" l="l"/>
              <a:pathLst>
                <a:path h="2709333" w="1460363">
                  <a:moveTo>
                    <a:pt x="0" y="0"/>
                  </a:moveTo>
                  <a:lnTo>
                    <a:pt x="1460363" y="0"/>
                  </a:lnTo>
                  <a:lnTo>
                    <a:pt x="1460363" y="2709333"/>
                  </a:lnTo>
                  <a:lnTo>
                    <a:pt x="0" y="2709333"/>
                  </a:lnTo>
                  <a:close/>
                </a:path>
              </a:pathLst>
            </a:custGeom>
            <a:solidFill>
              <a:srgbClr val="F37221"/>
            </a:solidFill>
          </p:spPr>
        </p:sp>
        <p:sp>
          <p:nvSpPr>
            <p:cNvPr name="TextBox 4" id="4"/>
            <p:cNvSpPr txBox="true"/>
            <p:nvPr/>
          </p:nvSpPr>
          <p:spPr>
            <a:xfrm>
              <a:off x="0" y="-57150"/>
              <a:ext cx="1460363" cy="2766483"/>
            </a:xfrm>
            <a:prstGeom prst="rect">
              <a:avLst/>
            </a:prstGeom>
          </p:spPr>
          <p:txBody>
            <a:bodyPr anchor="ctr" rtlCol="false" tIns="50800" lIns="50800" bIns="50800" rIns="50800"/>
            <a:lstStyle/>
            <a:p>
              <a:pPr algn="ctr">
                <a:lnSpc>
                  <a:spcPts val="3632"/>
                </a:lnSpc>
              </a:pPr>
            </a:p>
          </p:txBody>
        </p:sp>
      </p:grpSp>
      <p:grpSp>
        <p:nvGrpSpPr>
          <p:cNvPr name="Group 5" id="5"/>
          <p:cNvGrpSpPr/>
          <p:nvPr/>
        </p:nvGrpSpPr>
        <p:grpSpPr>
          <a:xfrm rot="0">
            <a:off x="6570969" y="3393093"/>
            <a:ext cx="3726378" cy="372637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221"/>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4332"/>
                </a:lnSpc>
              </a:pPr>
              <a:r>
                <a:rPr lang="en-US" sz="3094" spc="30">
                  <a:solidFill>
                    <a:srgbClr val="FFFFFF"/>
                  </a:solidFill>
                  <a:latin typeface="Canva Sans 2"/>
                  <a:ea typeface="Canva Sans 2"/>
                  <a:cs typeface="Canva Sans 2"/>
                  <a:sym typeface="Canva Sans 2"/>
                </a:rPr>
                <a:t>Les Enjeux</a:t>
              </a:r>
            </a:p>
          </p:txBody>
        </p:sp>
      </p:grpSp>
      <p:grpSp>
        <p:nvGrpSpPr>
          <p:cNvPr name="Group 8" id="8"/>
          <p:cNvGrpSpPr/>
          <p:nvPr/>
        </p:nvGrpSpPr>
        <p:grpSpPr>
          <a:xfrm rot="0">
            <a:off x="11564443" y="2853964"/>
            <a:ext cx="3573978" cy="1078257"/>
            <a:chOff x="0" y="0"/>
            <a:chExt cx="1347049" cy="406400"/>
          </a:xfrm>
        </p:grpSpPr>
        <p:sp>
          <p:nvSpPr>
            <p:cNvPr name="Freeform 9" id="9"/>
            <p:cNvSpPr/>
            <p:nvPr/>
          </p:nvSpPr>
          <p:spPr>
            <a:xfrm flipH="false" flipV="false" rot="0">
              <a:off x="0" y="0"/>
              <a:ext cx="1347049" cy="406400"/>
            </a:xfrm>
            <a:custGeom>
              <a:avLst/>
              <a:gdLst/>
              <a:ahLst/>
              <a:cxnLst/>
              <a:rect r="r" b="b" t="t" l="l"/>
              <a:pathLst>
                <a:path h="406400" w="1347049">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37221"/>
            </a:solidFill>
          </p:spPr>
        </p:sp>
        <p:sp>
          <p:nvSpPr>
            <p:cNvPr name="TextBox 10" id="10"/>
            <p:cNvSpPr txBox="true"/>
            <p:nvPr/>
          </p:nvSpPr>
          <p:spPr>
            <a:xfrm>
              <a:off x="0" y="-28575"/>
              <a:ext cx="1347049" cy="434975"/>
            </a:xfrm>
            <a:prstGeom prst="rect">
              <a:avLst/>
            </a:prstGeom>
          </p:spPr>
          <p:txBody>
            <a:bodyPr anchor="ctr" rtlCol="false" tIns="50800" lIns="50800" bIns="50800" rIns="50800"/>
            <a:lstStyle/>
            <a:p>
              <a:pPr algn="ctr">
                <a:lnSpc>
                  <a:spcPts val="2372"/>
                </a:lnSpc>
              </a:pPr>
              <a:r>
                <a:rPr lang="en-US" sz="1694" spc="16">
                  <a:solidFill>
                    <a:srgbClr val="FFFFFF"/>
                  </a:solidFill>
                  <a:latin typeface="Canva Sans 2"/>
                  <a:ea typeface="Canva Sans 2"/>
                  <a:cs typeface="Canva Sans 2"/>
                  <a:sym typeface="Canva Sans 2"/>
                </a:rPr>
                <a:t>Améliorer la protection des données</a:t>
              </a:r>
            </a:p>
          </p:txBody>
        </p:sp>
      </p:grpSp>
      <p:grpSp>
        <p:nvGrpSpPr>
          <p:cNvPr name="Group 11" id="11"/>
          <p:cNvGrpSpPr/>
          <p:nvPr/>
        </p:nvGrpSpPr>
        <p:grpSpPr>
          <a:xfrm rot="0">
            <a:off x="12154722" y="4717153"/>
            <a:ext cx="3573978" cy="1078257"/>
            <a:chOff x="0" y="0"/>
            <a:chExt cx="1347049" cy="406400"/>
          </a:xfrm>
        </p:grpSpPr>
        <p:sp>
          <p:nvSpPr>
            <p:cNvPr name="Freeform 12" id="12"/>
            <p:cNvSpPr/>
            <p:nvPr/>
          </p:nvSpPr>
          <p:spPr>
            <a:xfrm flipH="false" flipV="false" rot="0">
              <a:off x="0" y="0"/>
              <a:ext cx="1347049" cy="406400"/>
            </a:xfrm>
            <a:custGeom>
              <a:avLst/>
              <a:gdLst/>
              <a:ahLst/>
              <a:cxnLst/>
              <a:rect r="r" b="b" t="t" l="l"/>
              <a:pathLst>
                <a:path h="406400" w="1347049">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F37221"/>
            </a:solidFill>
          </p:spPr>
        </p:sp>
        <p:sp>
          <p:nvSpPr>
            <p:cNvPr name="TextBox 13" id="13"/>
            <p:cNvSpPr txBox="true"/>
            <p:nvPr/>
          </p:nvSpPr>
          <p:spPr>
            <a:xfrm>
              <a:off x="0" y="-28575"/>
              <a:ext cx="1347049" cy="434975"/>
            </a:xfrm>
            <a:prstGeom prst="rect">
              <a:avLst/>
            </a:prstGeom>
          </p:spPr>
          <p:txBody>
            <a:bodyPr anchor="ctr" rtlCol="false" tIns="50800" lIns="50800" bIns="50800" rIns="50800"/>
            <a:lstStyle/>
            <a:p>
              <a:pPr algn="ctr">
                <a:lnSpc>
                  <a:spcPts val="2372"/>
                </a:lnSpc>
              </a:pPr>
              <a:r>
                <a:rPr lang="en-US" sz="1694" spc="16">
                  <a:solidFill>
                    <a:srgbClr val="FFFFFF"/>
                  </a:solidFill>
                  <a:latin typeface="Canva Sans 2"/>
                  <a:ea typeface="Canva Sans 2"/>
                  <a:cs typeface="Canva Sans 2"/>
                  <a:sym typeface="Canva Sans 2"/>
                </a:rPr>
                <a:t>Retrouver l’habilitation de Dev’immédiat à traiter les données personnelles</a:t>
              </a:r>
            </a:p>
          </p:txBody>
        </p:sp>
      </p:grpSp>
      <p:grpSp>
        <p:nvGrpSpPr>
          <p:cNvPr name="Group 14" id="14"/>
          <p:cNvGrpSpPr/>
          <p:nvPr/>
        </p:nvGrpSpPr>
        <p:grpSpPr>
          <a:xfrm rot="0">
            <a:off x="11574187" y="6357385"/>
            <a:ext cx="3848953" cy="1391537"/>
            <a:chOff x="0" y="0"/>
            <a:chExt cx="1347049" cy="487007"/>
          </a:xfrm>
        </p:grpSpPr>
        <p:sp>
          <p:nvSpPr>
            <p:cNvPr name="Freeform 15" id="15"/>
            <p:cNvSpPr/>
            <p:nvPr/>
          </p:nvSpPr>
          <p:spPr>
            <a:xfrm flipH="false" flipV="false" rot="0">
              <a:off x="0" y="0"/>
              <a:ext cx="1347049" cy="487007"/>
            </a:xfrm>
            <a:custGeom>
              <a:avLst/>
              <a:gdLst/>
              <a:ahLst/>
              <a:cxnLst/>
              <a:rect r="r" b="b" t="t" l="l"/>
              <a:pathLst>
                <a:path h="487007" w="1347049">
                  <a:moveTo>
                    <a:pt x="1143849" y="0"/>
                  </a:moveTo>
                  <a:cubicBezTo>
                    <a:pt x="1256073" y="0"/>
                    <a:pt x="1347049" y="109020"/>
                    <a:pt x="1347049" y="243504"/>
                  </a:cubicBezTo>
                  <a:cubicBezTo>
                    <a:pt x="1347049" y="377987"/>
                    <a:pt x="1256073" y="487007"/>
                    <a:pt x="1143849" y="487007"/>
                  </a:cubicBezTo>
                  <a:lnTo>
                    <a:pt x="203200" y="487007"/>
                  </a:lnTo>
                  <a:cubicBezTo>
                    <a:pt x="90976" y="487007"/>
                    <a:pt x="0" y="377987"/>
                    <a:pt x="0" y="243504"/>
                  </a:cubicBezTo>
                  <a:cubicBezTo>
                    <a:pt x="0" y="109020"/>
                    <a:pt x="90976" y="0"/>
                    <a:pt x="203200" y="0"/>
                  </a:cubicBezTo>
                  <a:close/>
                </a:path>
              </a:pathLst>
            </a:custGeom>
            <a:solidFill>
              <a:srgbClr val="F37221"/>
            </a:solidFill>
          </p:spPr>
        </p:sp>
        <p:sp>
          <p:nvSpPr>
            <p:cNvPr name="TextBox 16" id="16"/>
            <p:cNvSpPr txBox="true"/>
            <p:nvPr/>
          </p:nvSpPr>
          <p:spPr>
            <a:xfrm>
              <a:off x="0" y="-28575"/>
              <a:ext cx="1347049" cy="515582"/>
            </a:xfrm>
            <a:prstGeom prst="rect">
              <a:avLst/>
            </a:prstGeom>
          </p:spPr>
          <p:txBody>
            <a:bodyPr anchor="ctr" rtlCol="false" tIns="50800" lIns="50800" bIns="50800" rIns="50800"/>
            <a:lstStyle/>
            <a:p>
              <a:pPr algn="ctr">
                <a:lnSpc>
                  <a:spcPts val="2372"/>
                </a:lnSpc>
              </a:pPr>
              <a:r>
                <a:rPr lang="en-US" sz="1694" spc="16">
                  <a:solidFill>
                    <a:srgbClr val="FFFFFF"/>
                  </a:solidFill>
                  <a:latin typeface="Canva Sans 2"/>
                  <a:ea typeface="Canva Sans 2"/>
                  <a:cs typeface="Canva Sans 2"/>
                  <a:sym typeface="Canva Sans 2"/>
                </a:rPr>
                <a:t>Systématiser le processus pour simplifier le traitement des données futurs</a:t>
              </a:r>
            </a:p>
          </p:txBody>
        </p:sp>
      </p:grpSp>
      <p:sp>
        <p:nvSpPr>
          <p:cNvPr name="Freeform 17" id="17"/>
          <p:cNvSpPr/>
          <p:nvPr/>
        </p:nvSpPr>
        <p:spPr>
          <a:xfrm flipH="false" flipV="false" rot="0">
            <a:off x="10587605" y="5041782"/>
            <a:ext cx="1567117" cy="428998"/>
          </a:xfrm>
          <a:custGeom>
            <a:avLst/>
            <a:gdLst/>
            <a:ahLst/>
            <a:cxnLst/>
            <a:rect r="r" b="b" t="t" l="l"/>
            <a:pathLst>
              <a:path h="428998" w="1567117">
                <a:moveTo>
                  <a:pt x="0" y="0"/>
                </a:moveTo>
                <a:lnTo>
                  <a:pt x="1567117" y="0"/>
                </a:lnTo>
                <a:lnTo>
                  <a:pt x="1567117" y="428999"/>
                </a:lnTo>
                <a:lnTo>
                  <a:pt x="0" y="428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432946" y="3792355"/>
            <a:ext cx="3280649" cy="2547606"/>
          </a:xfrm>
          <a:prstGeom prst="rect">
            <a:avLst/>
          </a:prstGeom>
        </p:spPr>
        <p:txBody>
          <a:bodyPr anchor="t" rtlCol="false" tIns="0" lIns="0" bIns="0" rIns="0">
            <a:spAutoFit/>
          </a:bodyPr>
          <a:lstStyle/>
          <a:p>
            <a:pPr algn="l" marL="0" indent="0" lvl="0">
              <a:lnSpc>
                <a:spcPts val="3430"/>
              </a:lnSpc>
            </a:pPr>
            <a:r>
              <a:rPr lang="en-US" sz="2450" spc="24">
                <a:solidFill>
                  <a:srgbClr val="FFFFFF"/>
                </a:solidFill>
                <a:latin typeface="Canva Sans 1"/>
                <a:ea typeface="Canva Sans 1"/>
                <a:cs typeface="Canva Sans 1"/>
                <a:sym typeface="Canva Sans 1"/>
              </a:rPr>
              <a:t>Pour améliorer le traitement de leur données, il faut dans un premier temps, comprendre les différents enjeux</a:t>
            </a:r>
          </a:p>
        </p:txBody>
      </p:sp>
      <p:sp>
        <p:nvSpPr>
          <p:cNvPr name="TextBox 19" id="19"/>
          <p:cNvSpPr txBox="true"/>
          <p:nvPr/>
        </p:nvSpPr>
        <p:spPr>
          <a:xfrm rot="0">
            <a:off x="1432946" y="2703084"/>
            <a:ext cx="3375304" cy="803917"/>
          </a:xfrm>
          <a:prstGeom prst="rect">
            <a:avLst/>
          </a:prstGeom>
        </p:spPr>
        <p:txBody>
          <a:bodyPr anchor="t" rtlCol="false" tIns="0" lIns="0" bIns="0" rIns="0">
            <a:spAutoFit/>
          </a:bodyPr>
          <a:lstStyle/>
          <a:p>
            <a:pPr algn="l">
              <a:lnSpc>
                <a:spcPts val="6669"/>
              </a:lnSpc>
              <a:spcBef>
                <a:spcPct val="0"/>
              </a:spcBef>
            </a:pPr>
            <a:r>
              <a:rPr lang="en-US" sz="4833" spc="241">
                <a:solidFill>
                  <a:srgbClr val="FDFBFB"/>
                </a:solidFill>
                <a:latin typeface="Canva Sans 1 Bold"/>
                <a:ea typeface="Canva Sans 1 Bold"/>
                <a:cs typeface="Canva Sans 1 Bold"/>
                <a:sym typeface="Canva Sans 1 Bold"/>
              </a:rPr>
              <a:t>Enjeux</a:t>
            </a:r>
          </a:p>
        </p:txBody>
      </p:sp>
      <p:sp>
        <p:nvSpPr>
          <p:cNvPr name="Freeform 20" id="20"/>
          <p:cNvSpPr/>
          <p:nvPr/>
        </p:nvSpPr>
        <p:spPr>
          <a:xfrm flipH="false" flipV="false" rot="-1482789">
            <a:off x="9979414" y="3451084"/>
            <a:ext cx="1567117" cy="428998"/>
          </a:xfrm>
          <a:custGeom>
            <a:avLst/>
            <a:gdLst/>
            <a:ahLst/>
            <a:cxnLst/>
            <a:rect r="r" b="b" t="t" l="l"/>
            <a:pathLst>
              <a:path h="428998" w="1567117">
                <a:moveTo>
                  <a:pt x="0" y="0"/>
                </a:moveTo>
                <a:lnTo>
                  <a:pt x="1567117" y="0"/>
                </a:lnTo>
                <a:lnTo>
                  <a:pt x="1567117" y="428998"/>
                </a:lnTo>
                <a:lnTo>
                  <a:pt x="0" y="428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963931">
            <a:off x="9883676" y="6515409"/>
            <a:ext cx="1567117" cy="428998"/>
          </a:xfrm>
          <a:custGeom>
            <a:avLst/>
            <a:gdLst/>
            <a:ahLst/>
            <a:cxnLst/>
            <a:rect r="r" b="b" t="t" l="l"/>
            <a:pathLst>
              <a:path h="428998" w="1567117">
                <a:moveTo>
                  <a:pt x="0" y="0"/>
                </a:moveTo>
                <a:lnTo>
                  <a:pt x="1567117" y="0"/>
                </a:lnTo>
                <a:lnTo>
                  <a:pt x="1567117" y="428998"/>
                </a:lnTo>
                <a:lnTo>
                  <a:pt x="0" y="428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grpSp>
        <p:nvGrpSpPr>
          <p:cNvPr name="Group 2" id="2"/>
          <p:cNvGrpSpPr/>
          <p:nvPr/>
        </p:nvGrpSpPr>
        <p:grpSpPr>
          <a:xfrm rot="0">
            <a:off x="5171636" y="3712264"/>
            <a:ext cx="3353350" cy="1672110"/>
            <a:chOff x="0" y="0"/>
            <a:chExt cx="1046652" cy="521901"/>
          </a:xfrm>
        </p:grpSpPr>
        <p:sp>
          <p:nvSpPr>
            <p:cNvPr name="Freeform 3" id="3"/>
            <p:cNvSpPr/>
            <p:nvPr/>
          </p:nvSpPr>
          <p:spPr>
            <a:xfrm flipH="false" flipV="false" rot="0">
              <a:off x="0" y="0"/>
              <a:ext cx="1046652" cy="521901"/>
            </a:xfrm>
            <a:custGeom>
              <a:avLst/>
              <a:gdLst/>
              <a:ahLst/>
              <a:cxnLst/>
              <a:rect r="r" b="b" t="t" l="l"/>
              <a:pathLst>
                <a:path h="521901" w="1046652">
                  <a:moveTo>
                    <a:pt x="41557" y="0"/>
                  </a:moveTo>
                  <a:lnTo>
                    <a:pt x="1005095" y="0"/>
                  </a:lnTo>
                  <a:cubicBezTo>
                    <a:pt x="1028046" y="0"/>
                    <a:pt x="1046652" y="18606"/>
                    <a:pt x="1046652" y="41557"/>
                  </a:cubicBezTo>
                  <a:lnTo>
                    <a:pt x="1046652" y="480344"/>
                  </a:lnTo>
                  <a:cubicBezTo>
                    <a:pt x="1046652" y="491366"/>
                    <a:pt x="1042274" y="501936"/>
                    <a:pt x="1034480" y="509729"/>
                  </a:cubicBezTo>
                  <a:cubicBezTo>
                    <a:pt x="1026687" y="517523"/>
                    <a:pt x="1016117" y="521901"/>
                    <a:pt x="1005095" y="521901"/>
                  </a:cubicBezTo>
                  <a:lnTo>
                    <a:pt x="41557" y="521901"/>
                  </a:lnTo>
                  <a:cubicBezTo>
                    <a:pt x="18606" y="521901"/>
                    <a:pt x="0" y="503296"/>
                    <a:pt x="0" y="480344"/>
                  </a:cubicBezTo>
                  <a:lnTo>
                    <a:pt x="0" y="41557"/>
                  </a:lnTo>
                  <a:cubicBezTo>
                    <a:pt x="0" y="18606"/>
                    <a:pt x="18606" y="0"/>
                    <a:pt x="41557" y="0"/>
                  </a:cubicBezTo>
                  <a:close/>
                </a:path>
              </a:pathLst>
            </a:custGeom>
            <a:solidFill>
              <a:srgbClr val="000000">
                <a:alpha val="0"/>
              </a:srgbClr>
            </a:solidFill>
            <a:ln w="38100" cap="sq">
              <a:solidFill>
                <a:srgbClr val="F47C00"/>
              </a:solidFill>
              <a:prstDash val="solid"/>
              <a:miter/>
            </a:ln>
          </p:spPr>
        </p:sp>
        <p:sp>
          <p:nvSpPr>
            <p:cNvPr name="TextBox 4" id="4"/>
            <p:cNvSpPr txBox="true"/>
            <p:nvPr/>
          </p:nvSpPr>
          <p:spPr>
            <a:xfrm>
              <a:off x="0" y="-47625"/>
              <a:ext cx="1046652" cy="569526"/>
            </a:xfrm>
            <a:prstGeom prst="rect">
              <a:avLst/>
            </a:prstGeom>
          </p:spPr>
          <p:txBody>
            <a:bodyPr anchor="ctr" rtlCol="false" tIns="50800" lIns="50800" bIns="50800" rIns="50800"/>
            <a:lstStyle/>
            <a:p>
              <a:pPr algn="ctr">
                <a:lnSpc>
                  <a:spcPts val="3212"/>
                </a:lnSpc>
              </a:pPr>
            </a:p>
          </p:txBody>
        </p:sp>
      </p:grpSp>
      <p:grpSp>
        <p:nvGrpSpPr>
          <p:cNvPr name="Group 5" id="5"/>
          <p:cNvGrpSpPr/>
          <p:nvPr/>
        </p:nvGrpSpPr>
        <p:grpSpPr>
          <a:xfrm rot="0">
            <a:off x="0" y="8242369"/>
            <a:ext cx="18288000" cy="2044631"/>
            <a:chOff x="0" y="0"/>
            <a:chExt cx="4816593" cy="538504"/>
          </a:xfrm>
        </p:grpSpPr>
        <p:sp>
          <p:nvSpPr>
            <p:cNvPr name="Freeform 6" id="6"/>
            <p:cNvSpPr/>
            <p:nvPr/>
          </p:nvSpPr>
          <p:spPr>
            <a:xfrm flipH="false" flipV="false" rot="0">
              <a:off x="0" y="0"/>
              <a:ext cx="4816592" cy="538504"/>
            </a:xfrm>
            <a:custGeom>
              <a:avLst/>
              <a:gdLst/>
              <a:ahLst/>
              <a:cxnLst/>
              <a:rect r="r" b="b" t="t" l="l"/>
              <a:pathLst>
                <a:path h="538504" w="4816592">
                  <a:moveTo>
                    <a:pt x="0" y="0"/>
                  </a:moveTo>
                  <a:lnTo>
                    <a:pt x="4816592" y="0"/>
                  </a:lnTo>
                  <a:lnTo>
                    <a:pt x="4816592" y="538504"/>
                  </a:lnTo>
                  <a:lnTo>
                    <a:pt x="0" y="538504"/>
                  </a:lnTo>
                  <a:close/>
                </a:path>
              </a:pathLst>
            </a:custGeom>
            <a:solidFill>
              <a:srgbClr val="F37221"/>
            </a:solidFill>
          </p:spPr>
        </p:sp>
        <p:sp>
          <p:nvSpPr>
            <p:cNvPr name="TextBox 7" id="7"/>
            <p:cNvSpPr txBox="true"/>
            <p:nvPr/>
          </p:nvSpPr>
          <p:spPr>
            <a:xfrm>
              <a:off x="0" y="-57150"/>
              <a:ext cx="4816593" cy="595654"/>
            </a:xfrm>
            <a:prstGeom prst="rect">
              <a:avLst/>
            </a:prstGeom>
          </p:spPr>
          <p:txBody>
            <a:bodyPr anchor="ctr" rtlCol="false" tIns="50800" lIns="50800" bIns="50800" rIns="50800"/>
            <a:lstStyle/>
            <a:p>
              <a:pPr algn="ctr">
                <a:lnSpc>
                  <a:spcPts val="3632"/>
                </a:lnSpc>
              </a:pPr>
            </a:p>
          </p:txBody>
        </p:sp>
      </p:grpSp>
      <p:sp>
        <p:nvSpPr>
          <p:cNvPr name="Freeform 8" id="8"/>
          <p:cNvSpPr/>
          <p:nvPr/>
        </p:nvSpPr>
        <p:spPr>
          <a:xfrm flipH="false" flipV="false" rot="0">
            <a:off x="777918" y="1028700"/>
            <a:ext cx="4031769" cy="6493525"/>
          </a:xfrm>
          <a:custGeom>
            <a:avLst/>
            <a:gdLst/>
            <a:ahLst/>
            <a:cxnLst/>
            <a:rect r="r" b="b" t="t" l="l"/>
            <a:pathLst>
              <a:path h="6493525" w="4031769">
                <a:moveTo>
                  <a:pt x="0" y="0"/>
                </a:moveTo>
                <a:lnTo>
                  <a:pt x="4031768" y="0"/>
                </a:lnTo>
                <a:lnTo>
                  <a:pt x="4031768" y="6493525"/>
                </a:lnTo>
                <a:lnTo>
                  <a:pt x="0" y="6493525"/>
                </a:lnTo>
                <a:lnTo>
                  <a:pt x="0" y="0"/>
                </a:lnTo>
                <a:close/>
              </a:path>
            </a:pathLst>
          </a:custGeom>
          <a:blipFill>
            <a:blip r:embed="rId2"/>
            <a:stretch>
              <a:fillRect l="-3652" t="0" r="-3652" b="0"/>
            </a:stretch>
          </a:blipFill>
        </p:spPr>
      </p:sp>
      <p:sp>
        <p:nvSpPr>
          <p:cNvPr name="Freeform 9" id="9"/>
          <p:cNvSpPr/>
          <p:nvPr/>
        </p:nvSpPr>
        <p:spPr>
          <a:xfrm flipH="false" flipV="false" rot="0">
            <a:off x="3904469" y="1028700"/>
            <a:ext cx="2534336" cy="1689557"/>
          </a:xfrm>
          <a:custGeom>
            <a:avLst/>
            <a:gdLst/>
            <a:ahLst/>
            <a:cxnLst/>
            <a:rect r="r" b="b" t="t" l="l"/>
            <a:pathLst>
              <a:path h="1689557" w="2534336">
                <a:moveTo>
                  <a:pt x="0" y="0"/>
                </a:moveTo>
                <a:lnTo>
                  <a:pt x="2534335" y="0"/>
                </a:lnTo>
                <a:lnTo>
                  <a:pt x="2534335" y="1689557"/>
                </a:lnTo>
                <a:lnTo>
                  <a:pt x="0" y="16895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5864123" y="3548511"/>
            <a:ext cx="1782567" cy="523404"/>
            <a:chOff x="0" y="0"/>
            <a:chExt cx="405394" cy="119033"/>
          </a:xfrm>
        </p:grpSpPr>
        <p:sp>
          <p:nvSpPr>
            <p:cNvPr name="Freeform 11" id="11"/>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12" id="12"/>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ea typeface="Canva Sans 2 Bold"/>
                  <a:cs typeface="Canva Sans 2 Bold"/>
                  <a:sym typeface="Canva Sans 2 Bold"/>
                </a:rPr>
                <a:t>01</a:t>
              </a:r>
            </a:p>
          </p:txBody>
        </p:sp>
      </p:grpSp>
      <p:grpSp>
        <p:nvGrpSpPr>
          <p:cNvPr name="Group 13" id="13"/>
          <p:cNvGrpSpPr/>
          <p:nvPr/>
        </p:nvGrpSpPr>
        <p:grpSpPr>
          <a:xfrm rot="0">
            <a:off x="8886936" y="3679686"/>
            <a:ext cx="3353350" cy="1672110"/>
            <a:chOff x="0" y="0"/>
            <a:chExt cx="1046652" cy="521901"/>
          </a:xfrm>
        </p:grpSpPr>
        <p:sp>
          <p:nvSpPr>
            <p:cNvPr name="Freeform 14" id="14"/>
            <p:cNvSpPr/>
            <p:nvPr/>
          </p:nvSpPr>
          <p:spPr>
            <a:xfrm flipH="false" flipV="false" rot="0">
              <a:off x="0" y="0"/>
              <a:ext cx="1046652" cy="521901"/>
            </a:xfrm>
            <a:custGeom>
              <a:avLst/>
              <a:gdLst/>
              <a:ahLst/>
              <a:cxnLst/>
              <a:rect r="r" b="b" t="t" l="l"/>
              <a:pathLst>
                <a:path h="521901" w="1046652">
                  <a:moveTo>
                    <a:pt x="41557" y="0"/>
                  </a:moveTo>
                  <a:lnTo>
                    <a:pt x="1005095" y="0"/>
                  </a:lnTo>
                  <a:cubicBezTo>
                    <a:pt x="1028046" y="0"/>
                    <a:pt x="1046652" y="18606"/>
                    <a:pt x="1046652" y="41557"/>
                  </a:cubicBezTo>
                  <a:lnTo>
                    <a:pt x="1046652" y="480344"/>
                  </a:lnTo>
                  <a:cubicBezTo>
                    <a:pt x="1046652" y="491366"/>
                    <a:pt x="1042274" y="501936"/>
                    <a:pt x="1034480" y="509729"/>
                  </a:cubicBezTo>
                  <a:cubicBezTo>
                    <a:pt x="1026687" y="517523"/>
                    <a:pt x="1016117" y="521901"/>
                    <a:pt x="1005095" y="521901"/>
                  </a:cubicBezTo>
                  <a:lnTo>
                    <a:pt x="41557" y="521901"/>
                  </a:lnTo>
                  <a:cubicBezTo>
                    <a:pt x="18606" y="521901"/>
                    <a:pt x="0" y="503296"/>
                    <a:pt x="0" y="480344"/>
                  </a:cubicBezTo>
                  <a:lnTo>
                    <a:pt x="0" y="41557"/>
                  </a:lnTo>
                  <a:cubicBezTo>
                    <a:pt x="0" y="18606"/>
                    <a:pt x="18606" y="0"/>
                    <a:pt x="41557" y="0"/>
                  </a:cubicBezTo>
                  <a:close/>
                </a:path>
              </a:pathLst>
            </a:custGeom>
            <a:solidFill>
              <a:srgbClr val="000000">
                <a:alpha val="0"/>
              </a:srgbClr>
            </a:solidFill>
            <a:ln w="38100" cap="sq">
              <a:solidFill>
                <a:srgbClr val="F47C00"/>
              </a:solidFill>
              <a:prstDash val="solid"/>
              <a:miter/>
            </a:ln>
          </p:spPr>
        </p:sp>
        <p:sp>
          <p:nvSpPr>
            <p:cNvPr name="TextBox 15" id="15"/>
            <p:cNvSpPr txBox="true"/>
            <p:nvPr/>
          </p:nvSpPr>
          <p:spPr>
            <a:xfrm>
              <a:off x="0" y="-47625"/>
              <a:ext cx="1046652" cy="569526"/>
            </a:xfrm>
            <a:prstGeom prst="rect">
              <a:avLst/>
            </a:prstGeom>
          </p:spPr>
          <p:txBody>
            <a:bodyPr anchor="ctr" rtlCol="false" tIns="50800" lIns="50800" bIns="50800" rIns="50800"/>
            <a:lstStyle/>
            <a:p>
              <a:pPr algn="ctr">
                <a:lnSpc>
                  <a:spcPts val="3212"/>
                </a:lnSpc>
              </a:pPr>
            </a:p>
          </p:txBody>
        </p:sp>
      </p:grpSp>
      <p:grpSp>
        <p:nvGrpSpPr>
          <p:cNvPr name="Group 16" id="16"/>
          <p:cNvGrpSpPr/>
          <p:nvPr/>
        </p:nvGrpSpPr>
        <p:grpSpPr>
          <a:xfrm rot="0">
            <a:off x="9579423" y="3515933"/>
            <a:ext cx="1782567" cy="523404"/>
            <a:chOff x="0" y="0"/>
            <a:chExt cx="405394" cy="119033"/>
          </a:xfrm>
        </p:grpSpPr>
        <p:sp>
          <p:nvSpPr>
            <p:cNvPr name="Freeform 17" id="17"/>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18" id="18"/>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ea typeface="Canva Sans 2 Bold"/>
                  <a:cs typeface="Canva Sans 2 Bold"/>
                  <a:sym typeface="Canva Sans 2 Bold"/>
                </a:rPr>
                <a:t>02</a:t>
              </a:r>
            </a:p>
          </p:txBody>
        </p:sp>
      </p:grpSp>
      <p:grpSp>
        <p:nvGrpSpPr>
          <p:cNvPr name="Group 19" id="19"/>
          <p:cNvGrpSpPr/>
          <p:nvPr/>
        </p:nvGrpSpPr>
        <p:grpSpPr>
          <a:xfrm rot="0">
            <a:off x="12602236" y="3647109"/>
            <a:ext cx="3353350" cy="1672110"/>
            <a:chOff x="0" y="0"/>
            <a:chExt cx="1046652" cy="521901"/>
          </a:xfrm>
        </p:grpSpPr>
        <p:sp>
          <p:nvSpPr>
            <p:cNvPr name="Freeform 20" id="20"/>
            <p:cNvSpPr/>
            <p:nvPr/>
          </p:nvSpPr>
          <p:spPr>
            <a:xfrm flipH="false" flipV="false" rot="0">
              <a:off x="0" y="0"/>
              <a:ext cx="1046652" cy="521901"/>
            </a:xfrm>
            <a:custGeom>
              <a:avLst/>
              <a:gdLst/>
              <a:ahLst/>
              <a:cxnLst/>
              <a:rect r="r" b="b" t="t" l="l"/>
              <a:pathLst>
                <a:path h="521901" w="1046652">
                  <a:moveTo>
                    <a:pt x="41557" y="0"/>
                  </a:moveTo>
                  <a:lnTo>
                    <a:pt x="1005095" y="0"/>
                  </a:lnTo>
                  <a:cubicBezTo>
                    <a:pt x="1028046" y="0"/>
                    <a:pt x="1046652" y="18606"/>
                    <a:pt x="1046652" y="41557"/>
                  </a:cubicBezTo>
                  <a:lnTo>
                    <a:pt x="1046652" y="480344"/>
                  </a:lnTo>
                  <a:cubicBezTo>
                    <a:pt x="1046652" y="491366"/>
                    <a:pt x="1042274" y="501936"/>
                    <a:pt x="1034480" y="509729"/>
                  </a:cubicBezTo>
                  <a:cubicBezTo>
                    <a:pt x="1026687" y="517523"/>
                    <a:pt x="1016117" y="521901"/>
                    <a:pt x="1005095" y="521901"/>
                  </a:cubicBezTo>
                  <a:lnTo>
                    <a:pt x="41557" y="521901"/>
                  </a:lnTo>
                  <a:cubicBezTo>
                    <a:pt x="18606" y="521901"/>
                    <a:pt x="0" y="503296"/>
                    <a:pt x="0" y="480344"/>
                  </a:cubicBezTo>
                  <a:lnTo>
                    <a:pt x="0" y="41557"/>
                  </a:lnTo>
                  <a:cubicBezTo>
                    <a:pt x="0" y="18606"/>
                    <a:pt x="18606" y="0"/>
                    <a:pt x="41557" y="0"/>
                  </a:cubicBezTo>
                  <a:close/>
                </a:path>
              </a:pathLst>
            </a:custGeom>
            <a:solidFill>
              <a:srgbClr val="000000">
                <a:alpha val="0"/>
              </a:srgbClr>
            </a:solidFill>
            <a:ln w="38100" cap="sq">
              <a:solidFill>
                <a:srgbClr val="F47C00"/>
              </a:solidFill>
              <a:prstDash val="solid"/>
              <a:miter/>
            </a:ln>
          </p:spPr>
        </p:sp>
        <p:sp>
          <p:nvSpPr>
            <p:cNvPr name="TextBox 21" id="21"/>
            <p:cNvSpPr txBox="true"/>
            <p:nvPr/>
          </p:nvSpPr>
          <p:spPr>
            <a:xfrm>
              <a:off x="0" y="-47625"/>
              <a:ext cx="1046652" cy="569526"/>
            </a:xfrm>
            <a:prstGeom prst="rect">
              <a:avLst/>
            </a:prstGeom>
          </p:spPr>
          <p:txBody>
            <a:bodyPr anchor="ctr" rtlCol="false" tIns="50800" lIns="50800" bIns="50800" rIns="50800"/>
            <a:lstStyle/>
            <a:p>
              <a:pPr algn="ctr">
                <a:lnSpc>
                  <a:spcPts val="3212"/>
                </a:lnSpc>
              </a:pPr>
            </a:p>
          </p:txBody>
        </p:sp>
      </p:grpSp>
      <p:grpSp>
        <p:nvGrpSpPr>
          <p:cNvPr name="Group 22" id="22"/>
          <p:cNvGrpSpPr/>
          <p:nvPr/>
        </p:nvGrpSpPr>
        <p:grpSpPr>
          <a:xfrm rot="0">
            <a:off x="13294723" y="3483355"/>
            <a:ext cx="1782567" cy="523404"/>
            <a:chOff x="0" y="0"/>
            <a:chExt cx="405394" cy="119033"/>
          </a:xfrm>
        </p:grpSpPr>
        <p:sp>
          <p:nvSpPr>
            <p:cNvPr name="Freeform 23" id="23"/>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24" id="24"/>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ea typeface="Canva Sans 2 Bold"/>
                  <a:cs typeface="Canva Sans 2 Bold"/>
                  <a:sym typeface="Canva Sans 2 Bold"/>
                </a:rPr>
                <a:t>03</a:t>
              </a:r>
            </a:p>
          </p:txBody>
        </p:sp>
      </p:grpSp>
      <p:grpSp>
        <p:nvGrpSpPr>
          <p:cNvPr name="Group 25" id="25"/>
          <p:cNvGrpSpPr/>
          <p:nvPr/>
        </p:nvGrpSpPr>
        <p:grpSpPr>
          <a:xfrm rot="0">
            <a:off x="5171636" y="5681477"/>
            <a:ext cx="3353350" cy="1672110"/>
            <a:chOff x="0" y="0"/>
            <a:chExt cx="1046652" cy="521901"/>
          </a:xfrm>
        </p:grpSpPr>
        <p:sp>
          <p:nvSpPr>
            <p:cNvPr name="Freeform 26" id="26"/>
            <p:cNvSpPr/>
            <p:nvPr/>
          </p:nvSpPr>
          <p:spPr>
            <a:xfrm flipH="false" flipV="false" rot="0">
              <a:off x="0" y="0"/>
              <a:ext cx="1046652" cy="521901"/>
            </a:xfrm>
            <a:custGeom>
              <a:avLst/>
              <a:gdLst/>
              <a:ahLst/>
              <a:cxnLst/>
              <a:rect r="r" b="b" t="t" l="l"/>
              <a:pathLst>
                <a:path h="521901" w="1046652">
                  <a:moveTo>
                    <a:pt x="41557" y="0"/>
                  </a:moveTo>
                  <a:lnTo>
                    <a:pt x="1005095" y="0"/>
                  </a:lnTo>
                  <a:cubicBezTo>
                    <a:pt x="1028046" y="0"/>
                    <a:pt x="1046652" y="18606"/>
                    <a:pt x="1046652" y="41557"/>
                  </a:cubicBezTo>
                  <a:lnTo>
                    <a:pt x="1046652" y="480344"/>
                  </a:lnTo>
                  <a:cubicBezTo>
                    <a:pt x="1046652" y="491366"/>
                    <a:pt x="1042274" y="501936"/>
                    <a:pt x="1034480" y="509729"/>
                  </a:cubicBezTo>
                  <a:cubicBezTo>
                    <a:pt x="1026687" y="517523"/>
                    <a:pt x="1016117" y="521901"/>
                    <a:pt x="1005095" y="521901"/>
                  </a:cubicBezTo>
                  <a:lnTo>
                    <a:pt x="41557" y="521901"/>
                  </a:lnTo>
                  <a:cubicBezTo>
                    <a:pt x="18606" y="521901"/>
                    <a:pt x="0" y="503296"/>
                    <a:pt x="0" y="480344"/>
                  </a:cubicBezTo>
                  <a:lnTo>
                    <a:pt x="0" y="41557"/>
                  </a:lnTo>
                  <a:cubicBezTo>
                    <a:pt x="0" y="18606"/>
                    <a:pt x="18606" y="0"/>
                    <a:pt x="41557" y="0"/>
                  </a:cubicBezTo>
                  <a:close/>
                </a:path>
              </a:pathLst>
            </a:custGeom>
            <a:solidFill>
              <a:srgbClr val="000000">
                <a:alpha val="0"/>
              </a:srgbClr>
            </a:solidFill>
            <a:ln w="38100" cap="sq">
              <a:solidFill>
                <a:srgbClr val="F47C00"/>
              </a:solidFill>
              <a:prstDash val="solid"/>
              <a:miter/>
            </a:ln>
          </p:spPr>
        </p:sp>
        <p:sp>
          <p:nvSpPr>
            <p:cNvPr name="TextBox 27" id="27"/>
            <p:cNvSpPr txBox="true"/>
            <p:nvPr/>
          </p:nvSpPr>
          <p:spPr>
            <a:xfrm>
              <a:off x="0" y="-47625"/>
              <a:ext cx="1046652" cy="569526"/>
            </a:xfrm>
            <a:prstGeom prst="rect">
              <a:avLst/>
            </a:prstGeom>
          </p:spPr>
          <p:txBody>
            <a:bodyPr anchor="ctr" rtlCol="false" tIns="50800" lIns="50800" bIns="50800" rIns="50800"/>
            <a:lstStyle/>
            <a:p>
              <a:pPr algn="ctr">
                <a:lnSpc>
                  <a:spcPts val="3212"/>
                </a:lnSpc>
              </a:pPr>
            </a:p>
          </p:txBody>
        </p:sp>
      </p:grpSp>
      <p:grpSp>
        <p:nvGrpSpPr>
          <p:cNvPr name="Group 28" id="28"/>
          <p:cNvGrpSpPr/>
          <p:nvPr/>
        </p:nvGrpSpPr>
        <p:grpSpPr>
          <a:xfrm rot="0">
            <a:off x="5864123" y="5517724"/>
            <a:ext cx="1782567" cy="523404"/>
            <a:chOff x="0" y="0"/>
            <a:chExt cx="405394" cy="119033"/>
          </a:xfrm>
        </p:grpSpPr>
        <p:sp>
          <p:nvSpPr>
            <p:cNvPr name="Freeform 29" id="29"/>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30" id="30"/>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ea typeface="Canva Sans 2 Bold"/>
                  <a:cs typeface="Canva Sans 2 Bold"/>
                  <a:sym typeface="Canva Sans 2 Bold"/>
                </a:rPr>
                <a:t>04</a:t>
              </a:r>
            </a:p>
          </p:txBody>
        </p:sp>
      </p:grpSp>
      <p:grpSp>
        <p:nvGrpSpPr>
          <p:cNvPr name="Group 31" id="31"/>
          <p:cNvGrpSpPr/>
          <p:nvPr/>
        </p:nvGrpSpPr>
        <p:grpSpPr>
          <a:xfrm rot="0">
            <a:off x="8886936" y="5681477"/>
            <a:ext cx="3353350" cy="1672110"/>
            <a:chOff x="0" y="0"/>
            <a:chExt cx="1046652" cy="521901"/>
          </a:xfrm>
        </p:grpSpPr>
        <p:sp>
          <p:nvSpPr>
            <p:cNvPr name="Freeform 32" id="32"/>
            <p:cNvSpPr/>
            <p:nvPr/>
          </p:nvSpPr>
          <p:spPr>
            <a:xfrm flipH="false" flipV="false" rot="0">
              <a:off x="0" y="0"/>
              <a:ext cx="1046652" cy="521901"/>
            </a:xfrm>
            <a:custGeom>
              <a:avLst/>
              <a:gdLst/>
              <a:ahLst/>
              <a:cxnLst/>
              <a:rect r="r" b="b" t="t" l="l"/>
              <a:pathLst>
                <a:path h="521901" w="1046652">
                  <a:moveTo>
                    <a:pt x="41557" y="0"/>
                  </a:moveTo>
                  <a:lnTo>
                    <a:pt x="1005095" y="0"/>
                  </a:lnTo>
                  <a:cubicBezTo>
                    <a:pt x="1028046" y="0"/>
                    <a:pt x="1046652" y="18606"/>
                    <a:pt x="1046652" y="41557"/>
                  </a:cubicBezTo>
                  <a:lnTo>
                    <a:pt x="1046652" y="480344"/>
                  </a:lnTo>
                  <a:cubicBezTo>
                    <a:pt x="1046652" y="491366"/>
                    <a:pt x="1042274" y="501936"/>
                    <a:pt x="1034480" y="509729"/>
                  </a:cubicBezTo>
                  <a:cubicBezTo>
                    <a:pt x="1026687" y="517523"/>
                    <a:pt x="1016117" y="521901"/>
                    <a:pt x="1005095" y="521901"/>
                  </a:cubicBezTo>
                  <a:lnTo>
                    <a:pt x="41557" y="521901"/>
                  </a:lnTo>
                  <a:cubicBezTo>
                    <a:pt x="18606" y="521901"/>
                    <a:pt x="0" y="503296"/>
                    <a:pt x="0" y="480344"/>
                  </a:cubicBezTo>
                  <a:lnTo>
                    <a:pt x="0" y="41557"/>
                  </a:lnTo>
                  <a:cubicBezTo>
                    <a:pt x="0" y="18606"/>
                    <a:pt x="18606" y="0"/>
                    <a:pt x="41557" y="0"/>
                  </a:cubicBezTo>
                  <a:close/>
                </a:path>
              </a:pathLst>
            </a:custGeom>
            <a:solidFill>
              <a:srgbClr val="000000">
                <a:alpha val="0"/>
              </a:srgbClr>
            </a:solidFill>
            <a:ln w="38100" cap="sq">
              <a:solidFill>
                <a:srgbClr val="F47C00"/>
              </a:solidFill>
              <a:prstDash val="solid"/>
              <a:miter/>
            </a:ln>
          </p:spPr>
        </p:sp>
        <p:sp>
          <p:nvSpPr>
            <p:cNvPr name="TextBox 33" id="33"/>
            <p:cNvSpPr txBox="true"/>
            <p:nvPr/>
          </p:nvSpPr>
          <p:spPr>
            <a:xfrm>
              <a:off x="0" y="-47625"/>
              <a:ext cx="1046652" cy="569526"/>
            </a:xfrm>
            <a:prstGeom prst="rect">
              <a:avLst/>
            </a:prstGeom>
          </p:spPr>
          <p:txBody>
            <a:bodyPr anchor="ctr" rtlCol="false" tIns="50800" lIns="50800" bIns="50800" rIns="50800"/>
            <a:lstStyle/>
            <a:p>
              <a:pPr algn="ctr">
                <a:lnSpc>
                  <a:spcPts val="3212"/>
                </a:lnSpc>
              </a:pPr>
            </a:p>
          </p:txBody>
        </p:sp>
      </p:grpSp>
      <p:grpSp>
        <p:nvGrpSpPr>
          <p:cNvPr name="Group 34" id="34"/>
          <p:cNvGrpSpPr/>
          <p:nvPr/>
        </p:nvGrpSpPr>
        <p:grpSpPr>
          <a:xfrm rot="0">
            <a:off x="9579423" y="5517724"/>
            <a:ext cx="1782567" cy="523404"/>
            <a:chOff x="0" y="0"/>
            <a:chExt cx="405394" cy="119033"/>
          </a:xfrm>
        </p:grpSpPr>
        <p:sp>
          <p:nvSpPr>
            <p:cNvPr name="Freeform 35" id="35"/>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36" id="36"/>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ea typeface="Canva Sans 2 Bold"/>
                  <a:cs typeface="Canva Sans 2 Bold"/>
                  <a:sym typeface="Canva Sans 2 Bold"/>
                </a:rPr>
                <a:t>05</a:t>
              </a:r>
            </a:p>
          </p:txBody>
        </p:sp>
      </p:grpSp>
      <p:grpSp>
        <p:nvGrpSpPr>
          <p:cNvPr name="Group 37" id="37"/>
          <p:cNvGrpSpPr/>
          <p:nvPr/>
        </p:nvGrpSpPr>
        <p:grpSpPr>
          <a:xfrm rot="0">
            <a:off x="12602236" y="5648900"/>
            <a:ext cx="3353350" cy="1672110"/>
            <a:chOff x="0" y="0"/>
            <a:chExt cx="1046652" cy="521901"/>
          </a:xfrm>
        </p:grpSpPr>
        <p:sp>
          <p:nvSpPr>
            <p:cNvPr name="Freeform 38" id="38"/>
            <p:cNvSpPr/>
            <p:nvPr/>
          </p:nvSpPr>
          <p:spPr>
            <a:xfrm flipH="false" flipV="false" rot="0">
              <a:off x="0" y="0"/>
              <a:ext cx="1046652" cy="521901"/>
            </a:xfrm>
            <a:custGeom>
              <a:avLst/>
              <a:gdLst/>
              <a:ahLst/>
              <a:cxnLst/>
              <a:rect r="r" b="b" t="t" l="l"/>
              <a:pathLst>
                <a:path h="521901" w="1046652">
                  <a:moveTo>
                    <a:pt x="41557" y="0"/>
                  </a:moveTo>
                  <a:lnTo>
                    <a:pt x="1005095" y="0"/>
                  </a:lnTo>
                  <a:cubicBezTo>
                    <a:pt x="1028046" y="0"/>
                    <a:pt x="1046652" y="18606"/>
                    <a:pt x="1046652" y="41557"/>
                  </a:cubicBezTo>
                  <a:lnTo>
                    <a:pt x="1046652" y="480344"/>
                  </a:lnTo>
                  <a:cubicBezTo>
                    <a:pt x="1046652" y="491366"/>
                    <a:pt x="1042274" y="501936"/>
                    <a:pt x="1034480" y="509729"/>
                  </a:cubicBezTo>
                  <a:cubicBezTo>
                    <a:pt x="1026687" y="517523"/>
                    <a:pt x="1016117" y="521901"/>
                    <a:pt x="1005095" y="521901"/>
                  </a:cubicBezTo>
                  <a:lnTo>
                    <a:pt x="41557" y="521901"/>
                  </a:lnTo>
                  <a:cubicBezTo>
                    <a:pt x="18606" y="521901"/>
                    <a:pt x="0" y="503296"/>
                    <a:pt x="0" y="480344"/>
                  </a:cubicBezTo>
                  <a:lnTo>
                    <a:pt x="0" y="41557"/>
                  </a:lnTo>
                  <a:cubicBezTo>
                    <a:pt x="0" y="18606"/>
                    <a:pt x="18606" y="0"/>
                    <a:pt x="41557" y="0"/>
                  </a:cubicBezTo>
                  <a:close/>
                </a:path>
              </a:pathLst>
            </a:custGeom>
            <a:solidFill>
              <a:srgbClr val="000000">
                <a:alpha val="0"/>
              </a:srgbClr>
            </a:solidFill>
            <a:ln w="38100" cap="sq">
              <a:solidFill>
                <a:srgbClr val="F47C00"/>
              </a:solidFill>
              <a:prstDash val="solid"/>
              <a:miter/>
            </a:ln>
          </p:spPr>
        </p:sp>
        <p:sp>
          <p:nvSpPr>
            <p:cNvPr name="TextBox 39" id="39"/>
            <p:cNvSpPr txBox="true"/>
            <p:nvPr/>
          </p:nvSpPr>
          <p:spPr>
            <a:xfrm>
              <a:off x="0" y="-47625"/>
              <a:ext cx="1046652" cy="569526"/>
            </a:xfrm>
            <a:prstGeom prst="rect">
              <a:avLst/>
            </a:prstGeom>
          </p:spPr>
          <p:txBody>
            <a:bodyPr anchor="ctr" rtlCol="false" tIns="50800" lIns="50800" bIns="50800" rIns="50800"/>
            <a:lstStyle/>
            <a:p>
              <a:pPr algn="ctr">
                <a:lnSpc>
                  <a:spcPts val="3212"/>
                </a:lnSpc>
              </a:pPr>
            </a:p>
          </p:txBody>
        </p:sp>
      </p:grpSp>
      <p:grpSp>
        <p:nvGrpSpPr>
          <p:cNvPr name="Group 40" id="40"/>
          <p:cNvGrpSpPr/>
          <p:nvPr/>
        </p:nvGrpSpPr>
        <p:grpSpPr>
          <a:xfrm rot="0">
            <a:off x="13294723" y="5485146"/>
            <a:ext cx="1782567" cy="523404"/>
            <a:chOff x="0" y="0"/>
            <a:chExt cx="405394" cy="119033"/>
          </a:xfrm>
        </p:grpSpPr>
        <p:sp>
          <p:nvSpPr>
            <p:cNvPr name="Freeform 41" id="41"/>
            <p:cNvSpPr/>
            <p:nvPr/>
          </p:nvSpPr>
          <p:spPr>
            <a:xfrm flipH="false" flipV="false" rot="0">
              <a:off x="0" y="0"/>
              <a:ext cx="405394" cy="119033"/>
            </a:xfrm>
            <a:custGeom>
              <a:avLst/>
              <a:gdLst/>
              <a:ahLst/>
              <a:cxnLst/>
              <a:rect r="r" b="b" t="t" l="l"/>
              <a:pathLst>
                <a:path h="119033" w="405394">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37221"/>
            </a:solidFill>
          </p:spPr>
        </p:sp>
        <p:sp>
          <p:nvSpPr>
            <p:cNvPr name="TextBox 42" id="42"/>
            <p:cNvSpPr txBox="true"/>
            <p:nvPr/>
          </p:nvSpPr>
          <p:spPr>
            <a:xfrm>
              <a:off x="0" y="-47625"/>
              <a:ext cx="405394" cy="166658"/>
            </a:xfrm>
            <a:prstGeom prst="rect">
              <a:avLst/>
            </a:prstGeom>
          </p:spPr>
          <p:txBody>
            <a:bodyPr anchor="ctr" rtlCol="false" tIns="50800" lIns="50800" bIns="50800" rIns="50800"/>
            <a:lstStyle/>
            <a:p>
              <a:pPr algn="ctr">
                <a:lnSpc>
                  <a:spcPts val="3212"/>
                </a:lnSpc>
              </a:pPr>
              <a:r>
                <a:rPr lang="en-US" sz="2294" spc="22">
                  <a:solidFill>
                    <a:srgbClr val="FFFFFF"/>
                  </a:solidFill>
                  <a:latin typeface="Canva Sans 2 Bold"/>
                  <a:ea typeface="Canva Sans 2 Bold"/>
                  <a:cs typeface="Canva Sans 2 Bold"/>
                  <a:sym typeface="Canva Sans 2 Bold"/>
                </a:rPr>
                <a:t>06</a:t>
              </a:r>
            </a:p>
          </p:txBody>
        </p:sp>
      </p:grpSp>
      <p:sp>
        <p:nvSpPr>
          <p:cNvPr name="TextBox 43" id="43"/>
          <p:cNvSpPr txBox="true"/>
          <p:nvPr/>
        </p:nvSpPr>
        <p:spPr>
          <a:xfrm rot="0">
            <a:off x="6848311" y="952500"/>
            <a:ext cx="7337695" cy="803917"/>
          </a:xfrm>
          <a:prstGeom prst="rect">
            <a:avLst/>
          </a:prstGeom>
        </p:spPr>
        <p:txBody>
          <a:bodyPr anchor="t" rtlCol="false" tIns="0" lIns="0" bIns="0" rIns="0">
            <a:spAutoFit/>
          </a:bodyPr>
          <a:lstStyle/>
          <a:p>
            <a:pPr algn="ctr" marL="0" indent="0" lvl="0">
              <a:lnSpc>
                <a:spcPts val="6669"/>
              </a:lnSpc>
              <a:spcBef>
                <a:spcPct val="0"/>
              </a:spcBef>
            </a:pPr>
            <a:r>
              <a:rPr lang="en-US" sz="4833" spc="241">
                <a:solidFill>
                  <a:srgbClr val="F47C00"/>
                </a:solidFill>
                <a:latin typeface="Canva Sans 1 Bold"/>
                <a:ea typeface="Canva Sans 1 Bold"/>
                <a:cs typeface="Canva Sans 1 Bold"/>
                <a:sym typeface="Canva Sans 1 Bold"/>
              </a:rPr>
              <a:t>Les Étapes</a:t>
            </a:r>
          </a:p>
        </p:txBody>
      </p:sp>
      <p:sp>
        <p:nvSpPr>
          <p:cNvPr name="TextBox 44" id="44"/>
          <p:cNvSpPr txBox="true"/>
          <p:nvPr/>
        </p:nvSpPr>
        <p:spPr>
          <a:xfrm rot="0">
            <a:off x="6170378" y="1708792"/>
            <a:ext cx="8674959" cy="789445"/>
          </a:xfrm>
          <a:prstGeom prst="rect">
            <a:avLst/>
          </a:prstGeom>
        </p:spPr>
        <p:txBody>
          <a:bodyPr anchor="t" rtlCol="false" tIns="0" lIns="0" bIns="0" rIns="0">
            <a:spAutoFit/>
          </a:bodyPr>
          <a:lstStyle/>
          <a:p>
            <a:pPr algn="ctr">
              <a:lnSpc>
                <a:spcPts val="3212"/>
              </a:lnSpc>
              <a:spcBef>
                <a:spcPct val="0"/>
              </a:spcBef>
            </a:pPr>
            <a:r>
              <a:rPr lang="en-US" sz="2294" spc="22">
                <a:solidFill>
                  <a:srgbClr val="000000"/>
                </a:solidFill>
                <a:latin typeface="Canva Sans 2"/>
                <a:ea typeface="Canva Sans 2"/>
                <a:cs typeface="Canva Sans 2"/>
                <a:sym typeface="Canva Sans 2"/>
              </a:rPr>
              <a:t>Pour traiter la demande de Clara, j’ai travaillé par étape que vous voyez ci-dessous.</a:t>
            </a:r>
          </a:p>
        </p:txBody>
      </p:sp>
      <p:sp>
        <p:nvSpPr>
          <p:cNvPr name="TextBox 45" id="45"/>
          <p:cNvSpPr txBox="true"/>
          <p:nvPr/>
        </p:nvSpPr>
        <p:spPr>
          <a:xfrm rot="0">
            <a:off x="13021336" y="6354693"/>
            <a:ext cx="2583261" cy="576084"/>
          </a:xfrm>
          <a:prstGeom prst="rect">
            <a:avLst/>
          </a:prstGeom>
        </p:spPr>
        <p:txBody>
          <a:bodyPr anchor="t" rtlCol="false" tIns="0" lIns="0" bIns="0" rIns="0">
            <a:spAutoFit/>
          </a:bodyPr>
          <a:lstStyle/>
          <a:p>
            <a:pPr algn="ctr">
              <a:lnSpc>
                <a:spcPts val="2372"/>
              </a:lnSpc>
              <a:spcBef>
                <a:spcPct val="0"/>
              </a:spcBef>
            </a:pPr>
            <a:r>
              <a:rPr lang="en-US" sz="1694" spc="16">
                <a:solidFill>
                  <a:srgbClr val="000000"/>
                </a:solidFill>
                <a:latin typeface="Canva Sans 2"/>
                <a:ea typeface="Canva Sans 2"/>
                <a:cs typeface="Canva Sans 2"/>
                <a:sym typeface="Canva Sans 2"/>
              </a:rPr>
              <a:t>Vérifier l’anonymisation et écrire le rapport</a:t>
            </a:r>
          </a:p>
        </p:txBody>
      </p:sp>
      <p:sp>
        <p:nvSpPr>
          <p:cNvPr name="TextBox 46" id="46"/>
          <p:cNvSpPr txBox="true"/>
          <p:nvPr/>
        </p:nvSpPr>
        <p:spPr>
          <a:xfrm rot="0">
            <a:off x="9309708" y="6207056"/>
            <a:ext cx="2507805" cy="871359"/>
          </a:xfrm>
          <a:prstGeom prst="rect">
            <a:avLst/>
          </a:prstGeom>
        </p:spPr>
        <p:txBody>
          <a:bodyPr anchor="t" rtlCol="false" tIns="0" lIns="0" bIns="0" rIns="0">
            <a:spAutoFit/>
          </a:bodyPr>
          <a:lstStyle/>
          <a:p>
            <a:pPr algn="ctr">
              <a:lnSpc>
                <a:spcPts val="2372"/>
              </a:lnSpc>
              <a:spcBef>
                <a:spcPct val="0"/>
              </a:spcBef>
            </a:pPr>
            <a:r>
              <a:rPr lang="en-US" sz="1694" spc="16">
                <a:solidFill>
                  <a:srgbClr val="000000"/>
                </a:solidFill>
                <a:latin typeface="Canva Sans 2"/>
                <a:ea typeface="Canva Sans 2"/>
                <a:cs typeface="Canva Sans 2"/>
                <a:sym typeface="Canva Sans 2"/>
              </a:rPr>
              <a:t>Charger et Transformer les données sur Power Query</a:t>
            </a:r>
          </a:p>
        </p:txBody>
      </p:sp>
      <p:sp>
        <p:nvSpPr>
          <p:cNvPr name="TextBox 47" id="47"/>
          <p:cNvSpPr txBox="true"/>
          <p:nvPr/>
        </p:nvSpPr>
        <p:spPr>
          <a:xfrm rot="0">
            <a:off x="13100464" y="4184077"/>
            <a:ext cx="2356894" cy="576084"/>
          </a:xfrm>
          <a:prstGeom prst="rect">
            <a:avLst/>
          </a:prstGeom>
        </p:spPr>
        <p:txBody>
          <a:bodyPr anchor="t" rtlCol="false" tIns="0" lIns="0" bIns="0" rIns="0">
            <a:spAutoFit/>
          </a:bodyPr>
          <a:lstStyle/>
          <a:p>
            <a:pPr algn="ctr">
              <a:lnSpc>
                <a:spcPts val="2372"/>
              </a:lnSpc>
              <a:spcBef>
                <a:spcPct val="0"/>
              </a:spcBef>
            </a:pPr>
            <a:r>
              <a:rPr lang="en-US" sz="1694" spc="16">
                <a:solidFill>
                  <a:srgbClr val="000000"/>
                </a:solidFill>
                <a:latin typeface="Canva Sans 2"/>
                <a:ea typeface="Canva Sans 2"/>
                <a:cs typeface="Canva Sans 2"/>
                <a:sym typeface="Canva Sans 2"/>
              </a:rPr>
              <a:t>Analyser la base de données fournie</a:t>
            </a:r>
          </a:p>
        </p:txBody>
      </p:sp>
      <p:sp>
        <p:nvSpPr>
          <p:cNvPr name="TextBox 48" id="48"/>
          <p:cNvSpPr txBox="true"/>
          <p:nvPr/>
        </p:nvSpPr>
        <p:spPr>
          <a:xfrm rot="0">
            <a:off x="9385164" y="4184077"/>
            <a:ext cx="2356894" cy="871359"/>
          </a:xfrm>
          <a:prstGeom prst="rect">
            <a:avLst/>
          </a:prstGeom>
        </p:spPr>
        <p:txBody>
          <a:bodyPr anchor="t" rtlCol="false" tIns="0" lIns="0" bIns="0" rIns="0">
            <a:spAutoFit/>
          </a:bodyPr>
          <a:lstStyle/>
          <a:p>
            <a:pPr algn="ctr">
              <a:lnSpc>
                <a:spcPts val="2372"/>
              </a:lnSpc>
              <a:spcBef>
                <a:spcPct val="0"/>
              </a:spcBef>
            </a:pPr>
            <a:r>
              <a:rPr lang="en-US" sz="1694" spc="16">
                <a:solidFill>
                  <a:srgbClr val="000000"/>
                </a:solidFill>
                <a:latin typeface="Canva Sans 2"/>
                <a:ea typeface="Canva Sans 2"/>
                <a:cs typeface="Canva Sans 2"/>
                <a:sym typeface="Canva Sans 2"/>
              </a:rPr>
              <a:t>Réaliser le documents  de recommandations RGPD</a:t>
            </a:r>
          </a:p>
        </p:txBody>
      </p:sp>
      <p:sp>
        <p:nvSpPr>
          <p:cNvPr name="TextBox 49" id="49"/>
          <p:cNvSpPr txBox="true"/>
          <p:nvPr/>
        </p:nvSpPr>
        <p:spPr>
          <a:xfrm rot="0">
            <a:off x="5672793" y="4184077"/>
            <a:ext cx="2356894" cy="871359"/>
          </a:xfrm>
          <a:prstGeom prst="rect">
            <a:avLst/>
          </a:prstGeom>
        </p:spPr>
        <p:txBody>
          <a:bodyPr anchor="t" rtlCol="false" tIns="0" lIns="0" bIns="0" rIns="0">
            <a:spAutoFit/>
          </a:bodyPr>
          <a:lstStyle/>
          <a:p>
            <a:pPr algn="ctr">
              <a:lnSpc>
                <a:spcPts val="2372"/>
              </a:lnSpc>
              <a:spcBef>
                <a:spcPct val="0"/>
              </a:spcBef>
            </a:pPr>
            <a:r>
              <a:rPr lang="en-US" sz="1694" spc="16">
                <a:solidFill>
                  <a:srgbClr val="000000"/>
                </a:solidFill>
                <a:latin typeface="Canva Sans 2"/>
                <a:ea typeface="Canva Sans 2"/>
                <a:cs typeface="Canva Sans 2"/>
                <a:sym typeface="Canva Sans 2"/>
              </a:rPr>
              <a:t>Reformuler la demande pour partir sur de bonnes bases</a:t>
            </a:r>
          </a:p>
        </p:txBody>
      </p:sp>
      <p:sp>
        <p:nvSpPr>
          <p:cNvPr name="TextBox 50" id="50"/>
          <p:cNvSpPr txBox="true"/>
          <p:nvPr/>
        </p:nvSpPr>
        <p:spPr>
          <a:xfrm rot="0">
            <a:off x="5297262" y="6198936"/>
            <a:ext cx="3102099" cy="871359"/>
          </a:xfrm>
          <a:prstGeom prst="rect">
            <a:avLst/>
          </a:prstGeom>
        </p:spPr>
        <p:txBody>
          <a:bodyPr anchor="t" rtlCol="false" tIns="0" lIns="0" bIns="0" rIns="0">
            <a:spAutoFit/>
          </a:bodyPr>
          <a:lstStyle/>
          <a:p>
            <a:pPr algn="ctr">
              <a:lnSpc>
                <a:spcPts val="2372"/>
              </a:lnSpc>
              <a:spcBef>
                <a:spcPct val="0"/>
              </a:spcBef>
            </a:pPr>
            <a:r>
              <a:rPr lang="en-US" sz="1694" spc="16">
                <a:solidFill>
                  <a:srgbClr val="000000"/>
                </a:solidFill>
                <a:latin typeface="Canva Sans 2"/>
                <a:ea typeface="Canva Sans 2"/>
                <a:cs typeface="Canva Sans 2"/>
                <a:sym typeface="Canva Sans 2"/>
              </a:rPr>
              <a:t>Extraire avec la requête SQL la base de donnée pour commencer l’anonymisation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171348" y="2146533"/>
            <a:ext cx="2061398" cy="2061398"/>
            <a:chOff x="0" y="0"/>
            <a:chExt cx="6350000" cy="6350000"/>
          </a:xfrm>
        </p:grpSpPr>
        <p:sp>
          <p:nvSpPr>
            <p:cNvPr name="Freeform 3" id="3"/>
            <p:cNvSpPr/>
            <p:nvPr/>
          </p:nvSpPr>
          <p:spPr>
            <a:xfrm flipH="false" flipV="false" rot="0">
              <a:off x="0" y="0"/>
              <a:ext cx="6351270" cy="6350000"/>
            </a:xfrm>
            <a:custGeom>
              <a:avLst/>
              <a:gdLst/>
              <a:ahLst/>
              <a:cxnLst/>
              <a:rect r="r" b="b" t="t" l="l"/>
              <a:pathLst>
                <a:path h="6350000" w="635127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F47C00"/>
            </a:solidFill>
          </p:spPr>
        </p:sp>
        <p:sp>
          <p:nvSpPr>
            <p:cNvPr name="Freeform 4" id="4"/>
            <p:cNvSpPr/>
            <p:nvPr/>
          </p:nvSpPr>
          <p:spPr>
            <a:xfrm flipH="false" flipV="false" rot="0">
              <a:off x="190500" y="190500"/>
              <a:ext cx="5970270" cy="5969000"/>
            </a:xfrm>
            <a:custGeom>
              <a:avLst/>
              <a:gdLst/>
              <a:ahLst/>
              <a:cxnLst/>
              <a:rect r="r" b="b" t="t" l="l"/>
              <a:pathLst>
                <a:path h="5969000" w="597027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2"/>
              <a:stretch>
                <a:fillRect l="-25455" t="0" r="-25455" b="0"/>
              </a:stretch>
            </a:blipFill>
          </p:spPr>
        </p:sp>
      </p:grpSp>
      <p:grpSp>
        <p:nvGrpSpPr>
          <p:cNvPr name="Group 5" id="5"/>
          <p:cNvGrpSpPr>
            <a:grpSpLocks noChangeAspect="true"/>
          </p:cNvGrpSpPr>
          <p:nvPr/>
        </p:nvGrpSpPr>
        <p:grpSpPr>
          <a:xfrm rot="0">
            <a:off x="5790102" y="2146533"/>
            <a:ext cx="2061398" cy="2061398"/>
            <a:chOff x="0" y="0"/>
            <a:chExt cx="6350000" cy="6350000"/>
          </a:xfrm>
        </p:grpSpPr>
        <p:sp>
          <p:nvSpPr>
            <p:cNvPr name="Freeform 6" id="6"/>
            <p:cNvSpPr/>
            <p:nvPr/>
          </p:nvSpPr>
          <p:spPr>
            <a:xfrm flipH="false" flipV="false" rot="0">
              <a:off x="0" y="0"/>
              <a:ext cx="6351270" cy="6350000"/>
            </a:xfrm>
            <a:custGeom>
              <a:avLst/>
              <a:gdLst/>
              <a:ahLst/>
              <a:cxnLst/>
              <a:rect r="r" b="b" t="t" l="l"/>
              <a:pathLst>
                <a:path h="6350000" w="635127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F47C00"/>
            </a:solidFill>
          </p:spPr>
        </p:sp>
        <p:sp>
          <p:nvSpPr>
            <p:cNvPr name="Freeform 7" id="7"/>
            <p:cNvSpPr/>
            <p:nvPr/>
          </p:nvSpPr>
          <p:spPr>
            <a:xfrm flipH="false" flipV="false" rot="0">
              <a:off x="190500" y="190500"/>
              <a:ext cx="5970270" cy="5969000"/>
            </a:xfrm>
            <a:custGeom>
              <a:avLst/>
              <a:gdLst/>
              <a:ahLst/>
              <a:cxnLst/>
              <a:rect r="r" b="b" t="t" l="l"/>
              <a:pathLst>
                <a:path h="5969000" w="597027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3"/>
              <a:stretch>
                <a:fillRect l="-24960" t="0" r="-24960" b="0"/>
              </a:stretch>
            </a:blipFill>
          </p:spPr>
        </p:sp>
      </p:grpSp>
      <p:grpSp>
        <p:nvGrpSpPr>
          <p:cNvPr name="Group 8" id="8"/>
          <p:cNvGrpSpPr>
            <a:grpSpLocks noChangeAspect="true"/>
          </p:cNvGrpSpPr>
          <p:nvPr/>
        </p:nvGrpSpPr>
        <p:grpSpPr>
          <a:xfrm rot="0">
            <a:off x="9410398" y="2146533"/>
            <a:ext cx="2061398" cy="2061398"/>
            <a:chOff x="0" y="0"/>
            <a:chExt cx="6350000" cy="6350000"/>
          </a:xfrm>
        </p:grpSpPr>
        <p:sp>
          <p:nvSpPr>
            <p:cNvPr name="Freeform 9" id="9"/>
            <p:cNvSpPr/>
            <p:nvPr/>
          </p:nvSpPr>
          <p:spPr>
            <a:xfrm flipH="false" flipV="false" rot="0">
              <a:off x="0" y="0"/>
              <a:ext cx="6351270" cy="6350000"/>
            </a:xfrm>
            <a:custGeom>
              <a:avLst/>
              <a:gdLst/>
              <a:ahLst/>
              <a:cxnLst/>
              <a:rect r="r" b="b" t="t" l="l"/>
              <a:pathLst>
                <a:path h="6350000" w="635127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F47C00"/>
            </a:solidFill>
          </p:spPr>
        </p:sp>
        <p:sp>
          <p:nvSpPr>
            <p:cNvPr name="Freeform 10" id="10"/>
            <p:cNvSpPr/>
            <p:nvPr/>
          </p:nvSpPr>
          <p:spPr>
            <a:xfrm flipH="false" flipV="false" rot="0">
              <a:off x="190500" y="190500"/>
              <a:ext cx="5970270" cy="5969000"/>
            </a:xfrm>
            <a:custGeom>
              <a:avLst/>
              <a:gdLst/>
              <a:ahLst/>
              <a:cxnLst/>
              <a:rect r="r" b="b" t="t" l="l"/>
              <a:pathLst>
                <a:path h="5969000" w="597027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4"/>
              <a:stretch>
                <a:fillRect l="0" t="-25015" r="0" b="-25015"/>
              </a:stretch>
            </a:blipFill>
          </p:spPr>
        </p:sp>
      </p:grpSp>
      <p:sp>
        <p:nvSpPr>
          <p:cNvPr name="Freeform 11" id="11"/>
          <p:cNvSpPr/>
          <p:nvPr/>
        </p:nvSpPr>
        <p:spPr>
          <a:xfrm flipH="false" flipV="false" rot="0">
            <a:off x="10105414" y="-3741011"/>
            <a:ext cx="10901093" cy="10901093"/>
          </a:xfrm>
          <a:custGeom>
            <a:avLst/>
            <a:gdLst/>
            <a:ahLst/>
            <a:cxnLst/>
            <a:rect r="r" b="b" t="t" l="l"/>
            <a:pathLst>
              <a:path h="10901093" w="10901093">
                <a:moveTo>
                  <a:pt x="0" y="0"/>
                </a:moveTo>
                <a:lnTo>
                  <a:pt x="10901093" y="0"/>
                </a:lnTo>
                <a:lnTo>
                  <a:pt x="10901093" y="10901092"/>
                </a:lnTo>
                <a:lnTo>
                  <a:pt x="0" y="109010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2160539" y="4690380"/>
            <a:ext cx="2029539" cy="1033557"/>
            <a:chOff x="0" y="0"/>
            <a:chExt cx="633463" cy="322595"/>
          </a:xfrm>
        </p:grpSpPr>
        <p:sp>
          <p:nvSpPr>
            <p:cNvPr name="Freeform 13" id="13"/>
            <p:cNvSpPr/>
            <p:nvPr/>
          </p:nvSpPr>
          <p:spPr>
            <a:xfrm flipH="false" flipV="false" rot="0">
              <a:off x="0" y="0"/>
              <a:ext cx="633463" cy="322595"/>
            </a:xfrm>
            <a:custGeom>
              <a:avLst/>
              <a:gdLst/>
              <a:ahLst/>
              <a:cxnLst/>
              <a:rect r="r" b="b" t="t" l="l"/>
              <a:pathLst>
                <a:path h="322595" w="633463">
                  <a:moveTo>
                    <a:pt x="61034" y="0"/>
                  </a:moveTo>
                  <a:lnTo>
                    <a:pt x="572429" y="0"/>
                  </a:lnTo>
                  <a:cubicBezTo>
                    <a:pt x="606137" y="0"/>
                    <a:pt x="633463" y="27326"/>
                    <a:pt x="633463" y="61034"/>
                  </a:cubicBezTo>
                  <a:lnTo>
                    <a:pt x="633463" y="261561"/>
                  </a:lnTo>
                  <a:cubicBezTo>
                    <a:pt x="633463" y="277748"/>
                    <a:pt x="627032" y="293273"/>
                    <a:pt x="615586" y="304719"/>
                  </a:cubicBezTo>
                  <a:cubicBezTo>
                    <a:pt x="604140" y="316165"/>
                    <a:pt x="588616" y="322595"/>
                    <a:pt x="572429" y="322595"/>
                  </a:cubicBezTo>
                  <a:lnTo>
                    <a:pt x="61034" y="322595"/>
                  </a:lnTo>
                  <a:cubicBezTo>
                    <a:pt x="44847" y="322595"/>
                    <a:pt x="29322" y="316165"/>
                    <a:pt x="17876" y="304719"/>
                  </a:cubicBezTo>
                  <a:cubicBezTo>
                    <a:pt x="6430" y="293273"/>
                    <a:pt x="0" y="277748"/>
                    <a:pt x="0" y="261561"/>
                  </a:cubicBezTo>
                  <a:lnTo>
                    <a:pt x="0" y="61034"/>
                  </a:lnTo>
                  <a:cubicBezTo>
                    <a:pt x="0" y="44847"/>
                    <a:pt x="6430" y="29322"/>
                    <a:pt x="17876" y="17876"/>
                  </a:cubicBezTo>
                  <a:cubicBezTo>
                    <a:pt x="29322" y="6430"/>
                    <a:pt x="44847" y="0"/>
                    <a:pt x="61034" y="0"/>
                  </a:cubicBezTo>
                  <a:close/>
                </a:path>
              </a:pathLst>
            </a:custGeom>
            <a:solidFill>
              <a:srgbClr val="000000">
                <a:alpha val="0"/>
              </a:srgbClr>
            </a:solidFill>
            <a:ln w="57150" cap="sq">
              <a:solidFill>
                <a:srgbClr val="F47C00"/>
              </a:solidFill>
              <a:prstDash val="solid"/>
              <a:miter/>
            </a:ln>
          </p:spPr>
        </p:sp>
        <p:sp>
          <p:nvSpPr>
            <p:cNvPr name="TextBox 14" id="14"/>
            <p:cNvSpPr txBox="true"/>
            <p:nvPr/>
          </p:nvSpPr>
          <p:spPr>
            <a:xfrm>
              <a:off x="0" y="-38100"/>
              <a:ext cx="633463" cy="360695"/>
            </a:xfrm>
            <a:prstGeom prst="rect">
              <a:avLst/>
            </a:prstGeom>
          </p:spPr>
          <p:txBody>
            <a:bodyPr anchor="ctr" rtlCol="false" tIns="101600" lIns="101600" bIns="101600" rIns="101600"/>
            <a:lstStyle/>
            <a:p>
              <a:pPr algn="ctr">
                <a:lnSpc>
                  <a:spcPts val="2652"/>
                </a:lnSpc>
              </a:pPr>
              <a:r>
                <a:rPr lang="en-US" sz="1894" spc="18">
                  <a:solidFill>
                    <a:srgbClr val="000000"/>
                  </a:solidFill>
                  <a:latin typeface="Canva Sans 2"/>
                  <a:ea typeface="Canva Sans 2"/>
                  <a:cs typeface="Canva Sans 2"/>
                  <a:sym typeface="Canva Sans 2"/>
                </a:rPr>
                <a:t>Consentementclient</a:t>
              </a:r>
            </a:p>
          </p:txBody>
        </p:sp>
      </p:grpSp>
      <p:grpSp>
        <p:nvGrpSpPr>
          <p:cNvPr name="Group 15" id="15"/>
          <p:cNvGrpSpPr/>
          <p:nvPr/>
        </p:nvGrpSpPr>
        <p:grpSpPr>
          <a:xfrm rot="0">
            <a:off x="5821960" y="4690380"/>
            <a:ext cx="2029539" cy="1033557"/>
            <a:chOff x="0" y="0"/>
            <a:chExt cx="633463" cy="322595"/>
          </a:xfrm>
        </p:grpSpPr>
        <p:sp>
          <p:nvSpPr>
            <p:cNvPr name="Freeform 16" id="16"/>
            <p:cNvSpPr/>
            <p:nvPr/>
          </p:nvSpPr>
          <p:spPr>
            <a:xfrm flipH="false" flipV="false" rot="0">
              <a:off x="0" y="0"/>
              <a:ext cx="633463" cy="322595"/>
            </a:xfrm>
            <a:custGeom>
              <a:avLst/>
              <a:gdLst/>
              <a:ahLst/>
              <a:cxnLst/>
              <a:rect r="r" b="b" t="t" l="l"/>
              <a:pathLst>
                <a:path h="322595" w="633463">
                  <a:moveTo>
                    <a:pt x="61034" y="0"/>
                  </a:moveTo>
                  <a:lnTo>
                    <a:pt x="572429" y="0"/>
                  </a:lnTo>
                  <a:cubicBezTo>
                    <a:pt x="606137" y="0"/>
                    <a:pt x="633463" y="27326"/>
                    <a:pt x="633463" y="61034"/>
                  </a:cubicBezTo>
                  <a:lnTo>
                    <a:pt x="633463" y="261561"/>
                  </a:lnTo>
                  <a:cubicBezTo>
                    <a:pt x="633463" y="277748"/>
                    <a:pt x="627032" y="293273"/>
                    <a:pt x="615586" y="304719"/>
                  </a:cubicBezTo>
                  <a:cubicBezTo>
                    <a:pt x="604140" y="316165"/>
                    <a:pt x="588616" y="322595"/>
                    <a:pt x="572429" y="322595"/>
                  </a:cubicBezTo>
                  <a:lnTo>
                    <a:pt x="61034" y="322595"/>
                  </a:lnTo>
                  <a:cubicBezTo>
                    <a:pt x="44847" y="322595"/>
                    <a:pt x="29322" y="316165"/>
                    <a:pt x="17876" y="304719"/>
                  </a:cubicBezTo>
                  <a:cubicBezTo>
                    <a:pt x="6430" y="293273"/>
                    <a:pt x="0" y="277748"/>
                    <a:pt x="0" y="261561"/>
                  </a:cubicBezTo>
                  <a:lnTo>
                    <a:pt x="0" y="61034"/>
                  </a:lnTo>
                  <a:cubicBezTo>
                    <a:pt x="0" y="44847"/>
                    <a:pt x="6430" y="29322"/>
                    <a:pt x="17876" y="17876"/>
                  </a:cubicBezTo>
                  <a:cubicBezTo>
                    <a:pt x="29322" y="6430"/>
                    <a:pt x="44847" y="0"/>
                    <a:pt x="61034" y="0"/>
                  </a:cubicBezTo>
                  <a:close/>
                </a:path>
              </a:pathLst>
            </a:custGeom>
            <a:solidFill>
              <a:srgbClr val="000000">
                <a:alpha val="0"/>
              </a:srgbClr>
            </a:solidFill>
            <a:ln w="57150" cap="sq">
              <a:solidFill>
                <a:srgbClr val="F47C00"/>
              </a:solidFill>
              <a:prstDash val="solid"/>
              <a:miter/>
            </a:ln>
          </p:spPr>
        </p:sp>
        <p:sp>
          <p:nvSpPr>
            <p:cNvPr name="TextBox 17" id="17"/>
            <p:cNvSpPr txBox="true"/>
            <p:nvPr/>
          </p:nvSpPr>
          <p:spPr>
            <a:xfrm>
              <a:off x="0" y="-38100"/>
              <a:ext cx="633463" cy="360695"/>
            </a:xfrm>
            <a:prstGeom prst="rect">
              <a:avLst/>
            </a:prstGeom>
          </p:spPr>
          <p:txBody>
            <a:bodyPr anchor="ctr" rtlCol="false" tIns="101600" lIns="101600" bIns="101600" rIns="101600"/>
            <a:lstStyle/>
            <a:p>
              <a:pPr algn="ctr">
                <a:lnSpc>
                  <a:spcPts val="2652"/>
                </a:lnSpc>
              </a:pPr>
              <a:r>
                <a:rPr lang="en-US" sz="1894" spc="18">
                  <a:solidFill>
                    <a:srgbClr val="000000"/>
                  </a:solidFill>
                  <a:latin typeface="Canva Sans 2"/>
                  <a:ea typeface="Canva Sans 2"/>
                  <a:cs typeface="Canva Sans 2"/>
                  <a:sym typeface="Canva Sans 2"/>
                </a:rPr>
                <a:t>Stockage superflus</a:t>
              </a:r>
            </a:p>
          </p:txBody>
        </p:sp>
      </p:grpSp>
      <p:grpSp>
        <p:nvGrpSpPr>
          <p:cNvPr name="Group 18" id="18"/>
          <p:cNvGrpSpPr/>
          <p:nvPr/>
        </p:nvGrpSpPr>
        <p:grpSpPr>
          <a:xfrm rot="0">
            <a:off x="9386341" y="4690380"/>
            <a:ext cx="2061398" cy="1033557"/>
            <a:chOff x="0" y="0"/>
            <a:chExt cx="643406" cy="322595"/>
          </a:xfrm>
        </p:grpSpPr>
        <p:sp>
          <p:nvSpPr>
            <p:cNvPr name="Freeform 19" id="19"/>
            <p:cNvSpPr/>
            <p:nvPr/>
          </p:nvSpPr>
          <p:spPr>
            <a:xfrm flipH="false" flipV="false" rot="0">
              <a:off x="0" y="0"/>
              <a:ext cx="643406" cy="322595"/>
            </a:xfrm>
            <a:custGeom>
              <a:avLst/>
              <a:gdLst/>
              <a:ahLst/>
              <a:cxnLst/>
              <a:rect r="r" b="b" t="t" l="l"/>
              <a:pathLst>
                <a:path h="322595" w="643406">
                  <a:moveTo>
                    <a:pt x="60091" y="0"/>
                  </a:moveTo>
                  <a:lnTo>
                    <a:pt x="583316" y="0"/>
                  </a:lnTo>
                  <a:cubicBezTo>
                    <a:pt x="599253" y="0"/>
                    <a:pt x="614537" y="6331"/>
                    <a:pt x="625806" y="17600"/>
                  </a:cubicBezTo>
                  <a:cubicBezTo>
                    <a:pt x="637075" y="28869"/>
                    <a:pt x="643406" y="44154"/>
                    <a:pt x="643406" y="60091"/>
                  </a:cubicBezTo>
                  <a:lnTo>
                    <a:pt x="643406" y="262505"/>
                  </a:lnTo>
                  <a:cubicBezTo>
                    <a:pt x="643406" y="278442"/>
                    <a:pt x="637075" y="293726"/>
                    <a:pt x="625806" y="304995"/>
                  </a:cubicBezTo>
                  <a:cubicBezTo>
                    <a:pt x="614537" y="316264"/>
                    <a:pt x="599253" y="322595"/>
                    <a:pt x="583316" y="322595"/>
                  </a:cubicBezTo>
                  <a:lnTo>
                    <a:pt x="60091" y="322595"/>
                  </a:lnTo>
                  <a:cubicBezTo>
                    <a:pt x="44154" y="322595"/>
                    <a:pt x="28869" y="316264"/>
                    <a:pt x="17600" y="304995"/>
                  </a:cubicBezTo>
                  <a:cubicBezTo>
                    <a:pt x="6331" y="293726"/>
                    <a:pt x="0" y="278442"/>
                    <a:pt x="0" y="262505"/>
                  </a:cubicBezTo>
                  <a:lnTo>
                    <a:pt x="0" y="60091"/>
                  </a:lnTo>
                  <a:cubicBezTo>
                    <a:pt x="0" y="44154"/>
                    <a:pt x="6331" y="28869"/>
                    <a:pt x="17600" y="17600"/>
                  </a:cubicBezTo>
                  <a:cubicBezTo>
                    <a:pt x="28869" y="6331"/>
                    <a:pt x="44154" y="0"/>
                    <a:pt x="60091" y="0"/>
                  </a:cubicBezTo>
                  <a:close/>
                </a:path>
              </a:pathLst>
            </a:custGeom>
            <a:solidFill>
              <a:srgbClr val="000000">
                <a:alpha val="0"/>
              </a:srgbClr>
            </a:solidFill>
            <a:ln w="57150" cap="sq">
              <a:solidFill>
                <a:srgbClr val="F47C00"/>
              </a:solidFill>
              <a:prstDash val="solid"/>
              <a:miter/>
            </a:ln>
          </p:spPr>
        </p:sp>
        <p:sp>
          <p:nvSpPr>
            <p:cNvPr name="TextBox 20" id="20"/>
            <p:cNvSpPr txBox="true"/>
            <p:nvPr/>
          </p:nvSpPr>
          <p:spPr>
            <a:xfrm>
              <a:off x="0" y="-38100"/>
              <a:ext cx="643406" cy="360695"/>
            </a:xfrm>
            <a:prstGeom prst="rect">
              <a:avLst/>
            </a:prstGeom>
          </p:spPr>
          <p:txBody>
            <a:bodyPr anchor="ctr" rtlCol="false" tIns="101600" lIns="101600" bIns="101600" rIns="101600"/>
            <a:lstStyle/>
            <a:p>
              <a:pPr algn="ctr">
                <a:lnSpc>
                  <a:spcPts val="2652"/>
                </a:lnSpc>
              </a:pPr>
              <a:r>
                <a:rPr lang="en-US" sz="1894" spc="18">
                  <a:solidFill>
                    <a:srgbClr val="000000"/>
                  </a:solidFill>
                  <a:latin typeface="Canva Sans 2"/>
                  <a:ea typeface="Canva Sans 2"/>
                  <a:cs typeface="Canva Sans 2"/>
                  <a:sym typeface="Canva Sans 2"/>
                </a:rPr>
                <a:t>Purge automatique</a:t>
              </a:r>
            </a:p>
          </p:txBody>
        </p:sp>
      </p:grpSp>
      <p:sp>
        <p:nvSpPr>
          <p:cNvPr name="Freeform 21" id="21"/>
          <p:cNvSpPr/>
          <p:nvPr/>
        </p:nvSpPr>
        <p:spPr>
          <a:xfrm flipH="false" flipV="false" rot="0">
            <a:off x="-2335306" y="8594810"/>
            <a:ext cx="4769224" cy="2384612"/>
          </a:xfrm>
          <a:custGeom>
            <a:avLst/>
            <a:gdLst/>
            <a:ahLst/>
            <a:cxnLst/>
            <a:rect r="r" b="b" t="t" l="l"/>
            <a:pathLst>
              <a:path h="2384612" w="4769224">
                <a:moveTo>
                  <a:pt x="0" y="0"/>
                </a:moveTo>
                <a:lnTo>
                  <a:pt x="4769224" y="0"/>
                </a:lnTo>
                <a:lnTo>
                  <a:pt x="4769224" y="2384612"/>
                </a:lnTo>
                <a:lnTo>
                  <a:pt x="0" y="23846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2" id="22"/>
          <p:cNvGrpSpPr>
            <a:grpSpLocks noChangeAspect="true"/>
          </p:cNvGrpSpPr>
          <p:nvPr/>
        </p:nvGrpSpPr>
        <p:grpSpPr>
          <a:xfrm rot="0">
            <a:off x="3953986" y="6209712"/>
            <a:ext cx="2061398" cy="2061398"/>
            <a:chOff x="0" y="0"/>
            <a:chExt cx="6350000" cy="6350000"/>
          </a:xfrm>
        </p:grpSpPr>
        <p:sp>
          <p:nvSpPr>
            <p:cNvPr name="Freeform 23" id="23"/>
            <p:cNvSpPr/>
            <p:nvPr/>
          </p:nvSpPr>
          <p:spPr>
            <a:xfrm flipH="false" flipV="false" rot="0">
              <a:off x="0" y="0"/>
              <a:ext cx="6351270" cy="6350000"/>
            </a:xfrm>
            <a:custGeom>
              <a:avLst/>
              <a:gdLst/>
              <a:ahLst/>
              <a:cxnLst/>
              <a:rect r="r" b="b" t="t" l="l"/>
              <a:pathLst>
                <a:path h="6350000" w="635127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F47C00"/>
            </a:solidFill>
          </p:spPr>
        </p:sp>
        <p:sp>
          <p:nvSpPr>
            <p:cNvPr name="Freeform 24" id="24"/>
            <p:cNvSpPr/>
            <p:nvPr/>
          </p:nvSpPr>
          <p:spPr>
            <a:xfrm flipH="false" flipV="false" rot="0">
              <a:off x="190500" y="190500"/>
              <a:ext cx="5970270" cy="5969000"/>
            </a:xfrm>
            <a:custGeom>
              <a:avLst/>
              <a:gdLst/>
              <a:ahLst/>
              <a:cxnLst/>
              <a:rect r="r" b="b" t="t" l="l"/>
              <a:pathLst>
                <a:path h="5969000" w="597027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3"/>
              <a:stretch>
                <a:fillRect l="-24960" t="0" r="-24960" b="0"/>
              </a:stretch>
            </a:blipFill>
          </p:spPr>
        </p:sp>
      </p:grpSp>
      <p:grpSp>
        <p:nvGrpSpPr>
          <p:cNvPr name="Group 25" id="25"/>
          <p:cNvGrpSpPr>
            <a:grpSpLocks noChangeAspect="true"/>
          </p:cNvGrpSpPr>
          <p:nvPr/>
        </p:nvGrpSpPr>
        <p:grpSpPr>
          <a:xfrm rot="0">
            <a:off x="7574283" y="6209712"/>
            <a:ext cx="2061398" cy="2061398"/>
            <a:chOff x="0" y="0"/>
            <a:chExt cx="6350000" cy="6350000"/>
          </a:xfrm>
        </p:grpSpPr>
        <p:sp>
          <p:nvSpPr>
            <p:cNvPr name="Freeform 26" id="26"/>
            <p:cNvSpPr/>
            <p:nvPr/>
          </p:nvSpPr>
          <p:spPr>
            <a:xfrm flipH="false" flipV="false" rot="0">
              <a:off x="0" y="0"/>
              <a:ext cx="6351270" cy="6350000"/>
            </a:xfrm>
            <a:custGeom>
              <a:avLst/>
              <a:gdLst/>
              <a:ahLst/>
              <a:cxnLst/>
              <a:rect r="r" b="b" t="t" l="l"/>
              <a:pathLst>
                <a:path h="6350000" w="635127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F47C00"/>
            </a:solidFill>
          </p:spPr>
        </p:sp>
        <p:sp>
          <p:nvSpPr>
            <p:cNvPr name="Freeform 27" id="27"/>
            <p:cNvSpPr/>
            <p:nvPr/>
          </p:nvSpPr>
          <p:spPr>
            <a:xfrm flipH="false" flipV="false" rot="0">
              <a:off x="190500" y="190500"/>
              <a:ext cx="5970270" cy="5969000"/>
            </a:xfrm>
            <a:custGeom>
              <a:avLst/>
              <a:gdLst/>
              <a:ahLst/>
              <a:cxnLst/>
              <a:rect r="r" b="b" t="t" l="l"/>
              <a:pathLst>
                <a:path h="5969000" w="597027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solidFill>
              <a:srgbClr val="000000">
                <a:alpha val="0"/>
              </a:srgbClr>
            </a:solidFill>
            <a:ln w="12700">
              <a:solidFill>
                <a:srgbClr val="000000"/>
              </a:solidFill>
            </a:ln>
          </p:spPr>
        </p:sp>
      </p:grpSp>
      <p:grpSp>
        <p:nvGrpSpPr>
          <p:cNvPr name="Group 28" id="28"/>
          <p:cNvGrpSpPr/>
          <p:nvPr/>
        </p:nvGrpSpPr>
        <p:grpSpPr>
          <a:xfrm rot="0">
            <a:off x="3718761" y="8753559"/>
            <a:ext cx="2574092" cy="1033557"/>
            <a:chOff x="0" y="0"/>
            <a:chExt cx="803429" cy="322595"/>
          </a:xfrm>
        </p:grpSpPr>
        <p:sp>
          <p:nvSpPr>
            <p:cNvPr name="Freeform 29" id="29"/>
            <p:cNvSpPr/>
            <p:nvPr/>
          </p:nvSpPr>
          <p:spPr>
            <a:xfrm flipH="false" flipV="false" rot="0">
              <a:off x="0" y="0"/>
              <a:ext cx="803429" cy="322595"/>
            </a:xfrm>
            <a:custGeom>
              <a:avLst/>
              <a:gdLst/>
              <a:ahLst/>
              <a:cxnLst/>
              <a:rect r="r" b="b" t="t" l="l"/>
              <a:pathLst>
                <a:path h="322595" w="803429">
                  <a:moveTo>
                    <a:pt x="48122" y="0"/>
                  </a:moveTo>
                  <a:lnTo>
                    <a:pt x="755307" y="0"/>
                  </a:lnTo>
                  <a:cubicBezTo>
                    <a:pt x="768070" y="0"/>
                    <a:pt x="780310" y="5070"/>
                    <a:pt x="789334" y="14095"/>
                  </a:cubicBezTo>
                  <a:cubicBezTo>
                    <a:pt x="798359" y="23119"/>
                    <a:pt x="803429" y="35359"/>
                    <a:pt x="803429" y="48122"/>
                  </a:cubicBezTo>
                  <a:lnTo>
                    <a:pt x="803429" y="274473"/>
                  </a:lnTo>
                  <a:cubicBezTo>
                    <a:pt x="803429" y="287236"/>
                    <a:pt x="798359" y="299476"/>
                    <a:pt x="789334" y="308501"/>
                  </a:cubicBezTo>
                  <a:cubicBezTo>
                    <a:pt x="780310" y="317525"/>
                    <a:pt x="768070" y="322595"/>
                    <a:pt x="755307" y="322595"/>
                  </a:cubicBezTo>
                  <a:lnTo>
                    <a:pt x="48122" y="322595"/>
                  </a:lnTo>
                  <a:cubicBezTo>
                    <a:pt x="35359" y="322595"/>
                    <a:pt x="23119" y="317525"/>
                    <a:pt x="14095" y="308501"/>
                  </a:cubicBezTo>
                  <a:cubicBezTo>
                    <a:pt x="5070" y="299476"/>
                    <a:pt x="0" y="287236"/>
                    <a:pt x="0" y="274473"/>
                  </a:cubicBezTo>
                  <a:lnTo>
                    <a:pt x="0" y="48122"/>
                  </a:lnTo>
                  <a:cubicBezTo>
                    <a:pt x="0" y="35359"/>
                    <a:pt x="5070" y="23119"/>
                    <a:pt x="14095" y="14095"/>
                  </a:cubicBezTo>
                  <a:cubicBezTo>
                    <a:pt x="23119" y="5070"/>
                    <a:pt x="35359" y="0"/>
                    <a:pt x="48122" y="0"/>
                  </a:cubicBezTo>
                  <a:close/>
                </a:path>
              </a:pathLst>
            </a:custGeom>
            <a:solidFill>
              <a:srgbClr val="000000">
                <a:alpha val="0"/>
              </a:srgbClr>
            </a:solidFill>
            <a:ln w="57150" cap="sq">
              <a:solidFill>
                <a:srgbClr val="F47C00"/>
              </a:solidFill>
              <a:prstDash val="solid"/>
              <a:miter/>
            </a:ln>
          </p:spPr>
        </p:sp>
        <p:sp>
          <p:nvSpPr>
            <p:cNvPr name="TextBox 30" id="30"/>
            <p:cNvSpPr txBox="true"/>
            <p:nvPr/>
          </p:nvSpPr>
          <p:spPr>
            <a:xfrm>
              <a:off x="0" y="-38100"/>
              <a:ext cx="803429" cy="360695"/>
            </a:xfrm>
            <a:prstGeom prst="rect">
              <a:avLst/>
            </a:prstGeom>
          </p:spPr>
          <p:txBody>
            <a:bodyPr anchor="ctr" rtlCol="false" tIns="101600" lIns="101600" bIns="101600" rIns="101600"/>
            <a:lstStyle/>
            <a:p>
              <a:pPr algn="ctr">
                <a:lnSpc>
                  <a:spcPts val="2652"/>
                </a:lnSpc>
              </a:pPr>
              <a:r>
                <a:rPr lang="en-US" sz="1894" spc="18">
                  <a:solidFill>
                    <a:srgbClr val="000000"/>
                  </a:solidFill>
                  <a:latin typeface="Canva Sans 2"/>
                  <a:ea typeface="Canva Sans 2"/>
                  <a:cs typeface="Canva Sans 2"/>
                  <a:sym typeface="Canva Sans 2"/>
                </a:rPr>
                <a:t>Pseudonymisation</a:t>
              </a:r>
            </a:p>
          </p:txBody>
        </p:sp>
      </p:grpSp>
      <p:grpSp>
        <p:nvGrpSpPr>
          <p:cNvPr name="Group 31" id="31"/>
          <p:cNvGrpSpPr/>
          <p:nvPr/>
        </p:nvGrpSpPr>
        <p:grpSpPr>
          <a:xfrm rot="0">
            <a:off x="7550226" y="8753559"/>
            <a:ext cx="2061398" cy="1033557"/>
            <a:chOff x="0" y="0"/>
            <a:chExt cx="643406" cy="322595"/>
          </a:xfrm>
        </p:grpSpPr>
        <p:sp>
          <p:nvSpPr>
            <p:cNvPr name="Freeform 32" id="32"/>
            <p:cNvSpPr/>
            <p:nvPr/>
          </p:nvSpPr>
          <p:spPr>
            <a:xfrm flipH="false" flipV="false" rot="0">
              <a:off x="0" y="0"/>
              <a:ext cx="643406" cy="322595"/>
            </a:xfrm>
            <a:custGeom>
              <a:avLst/>
              <a:gdLst/>
              <a:ahLst/>
              <a:cxnLst/>
              <a:rect r="r" b="b" t="t" l="l"/>
              <a:pathLst>
                <a:path h="322595" w="643406">
                  <a:moveTo>
                    <a:pt x="60091" y="0"/>
                  </a:moveTo>
                  <a:lnTo>
                    <a:pt x="583316" y="0"/>
                  </a:lnTo>
                  <a:cubicBezTo>
                    <a:pt x="599253" y="0"/>
                    <a:pt x="614537" y="6331"/>
                    <a:pt x="625806" y="17600"/>
                  </a:cubicBezTo>
                  <a:cubicBezTo>
                    <a:pt x="637075" y="28869"/>
                    <a:pt x="643406" y="44154"/>
                    <a:pt x="643406" y="60091"/>
                  </a:cubicBezTo>
                  <a:lnTo>
                    <a:pt x="643406" y="262505"/>
                  </a:lnTo>
                  <a:cubicBezTo>
                    <a:pt x="643406" y="278442"/>
                    <a:pt x="637075" y="293726"/>
                    <a:pt x="625806" y="304995"/>
                  </a:cubicBezTo>
                  <a:cubicBezTo>
                    <a:pt x="614537" y="316264"/>
                    <a:pt x="599253" y="322595"/>
                    <a:pt x="583316" y="322595"/>
                  </a:cubicBezTo>
                  <a:lnTo>
                    <a:pt x="60091" y="322595"/>
                  </a:lnTo>
                  <a:cubicBezTo>
                    <a:pt x="44154" y="322595"/>
                    <a:pt x="28869" y="316264"/>
                    <a:pt x="17600" y="304995"/>
                  </a:cubicBezTo>
                  <a:cubicBezTo>
                    <a:pt x="6331" y="293726"/>
                    <a:pt x="0" y="278442"/>
                    <a:pt x="0" y="262505"/>
                  </a:cubicBezTo>
                  <a:lnTo>
                    <a:pt x="0" y="60091"/>
                  </a:lnTo>
                  <a:cubicBezTo>
                    <a:pt x="0" y="44154"/>
                    <a:pt x="6331" y="28869"/>
                    <a:pt x="17600" y="17600"/>
                  </a:cubicBezTo>
                  <a:cubicBezTo>
                    <a:pt x="28869" y="6331"/>
                    <a:pt x="44154" y="0"/>
                    <a:pt x="60091" y="0"/>
                  </a:cubicBezTo>
                  <a:close/>
                </a:path>
              </a:pathLst>
            </a:custGeom>
            <a:solidFill>
              <a:srgbClr val="000000">
                <a:alpha val="0"/>
              </a:srgbClr>
            </a:solidFill>
            <a:ln w="57150" cap="sq">
              <a:solidFill>
                <a:srgbClr val="F47C00"/>
              </a:solidFill>
              <a:prstDash val="solid"/>
              <a:miter/>
            </a:ln>
          </p:spPr>
        </p:sp>
        <p:sp>
          <p:nvSpPr>
            <p:cNvPr name="TextBox 33" id="33"/>
            <p:cNvSpPr txBox="true"/>
            <p:nvPr/>
          </p:nvSpPr>
          <p:spPr>
            <a:xfrm>
              <a:off x="0" y="-38100"/>
              <a:ext cx="643406" cy="360695"/>
            </a:xfrm>
            <a:prstGeom prst="rect">
              <a:avLst/>
            </a:prstGeom>
          </p:spPr>
          <p:txBody>
            <a:bodyPr anchor="ctr" rtlCol="false" tIns="101600" lIns="101600" bIns="101600" rIns="101600"/>
            <a:lstStyle/>
            <a:p>
              <a:pPr algn="ctr">
                <a:lnSpc>
                  <a:spcPts val="2652"/>
                </a:lnSpc>
              </a:pPr>
              <a:r>
                <a:rPr lang="en-US" sz="1894" spc="18">
                  <a:solidFill>
                    <a:srgbClr val="000000"/>
                  </a:solidFill>
                  <a:latin typeface="Canva Sans 2"/>
                  <a:ea typeface="Canva Sans 2"/>
                  <a:cs typeface="Canva Sans 2"/>
                  <a:sym typeface="Canva Sans 2"/>
                </a:rPr>
                <a:t>Stratégie Data gouvernance</a:t>
              </a:r>
            </a:p>
          </p:txBody>
        </p:sp>
      </p:grpSp>
      <p:grpSp>
        <p:nvGrpSpPr>
          <p:cNvPr name="Group 34" id="34"/>
          <p:cNvGrpSpPr>
            <a:grpSpLocks noChangeAspect="true"/>
          </p:cNvGrpSpPr>
          <p:nvPr/>
        </p:nvGrpSpPr>
        <p:grpSpPr>
          <a:xfrm rot="0">
            <a:off x="7550226" y="6209712"/>
            <a:ext cx="2061398" cy="2061398"/>
            <a:chOff x="0" y="0"/>
            <a:chExt cx="6350000" cy="6350000"/>
          </a:xfrm>
        </p:grpSpPr>
        <p:sp>
          <p:nvSpPr>
            <p:cNvPr name="Freeform 35" id="35"/>
            <p:cNvSpPr/>
            <p:nvPr/>
          </p:nvSpPr>
          <p:spPr>
            <a:xfrm flipH="false" flipV="false" rot="0">
              <a:off x="0" y="0"/>
              <a:ext cx="6351270" cy="6350000"/>
            </a:xfrm>
            <a:custGeom>
              <a:avLst/>
              <a:gdLst/>
              <a:ahLst/>
              <a:cxnLst/>
              <a:rect r="r" b="b" t="t" l="l"/>
              <a:pathLst>
                <a:path h="6350000" w="635127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F47C00"/>
            </a:solidFill>
          </p:spPr>
        </p:sp>
        <p:sp>
          <p:nvSpPr>
            <p:cNvPr name="Freeform 36" id="36"/>
            <p:cNvSpPr/>
            <p:nvPr/>
          </p:nvSpPr>
          <p:spPr>
            <a:xfrm flipH="false" flipV="false" rot="0">
              <a:off x="190500" y="190500"/>
              <a:ext cx="5970270" cy="5969000"/>
            </a:xfrm>
            <a:custGeom>
              <a:avLst/>
              <a:gdLst/>
              <a:ahLst/>
              <a:cxnLst/>
              <a:rect r="r" b="b" t="t" l="l"/>
              <a:pathLst>
                <a:path h="5969000" w="597027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2"/>
              <a:stretch>
                <a:fillRect l="-25455" t="0" r="-25455" b="0"/>
              </a:stretch>
            </a:blipFill>
          </p:spPr>
        </p:sp>
      </p:grpSp>
      <p:sp>
        <p:nvSpPr>
          <p:cNvPr name="Freeform 37" id="37"/>
          <p:cNvSpPr/>
          <p:nvPr/>
        </p:nvSpPr>
        <p:spPr>
          <a:xfrm flipH="false" flipV="false" rot="0">
            <a:off x="14980544" y="1017096"/>
            <a:ext cx="2278756" cy="2160136"/>
          </a:xfrm>
          <a:custGeom>
            <a:avLst/>
            <a:gdLst/>
            <a:ahLst/>
            <a:cxnLst/>
            <a:rect r="r" b="b" t="t" l="l"/>
            <a:pathLst>
              <a:path h="2160136" w="2278756">
                <a:moveTo>
                  <a:pt x="0" y="0"/>
                </a:moveTo>
                <a:lnTo>
                  <a:pt x="2278756" y="0"/>
                </a:lnTo>
                <a:lnTo>
                  <a:pt x="2278756" y="2160136"/>
                </a:lnTo>
                <a:lnTo>
                  <a:pt x="0" y="21601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8" id="38"/>
          <p:cNvSpPr txBox="true"/>
          <p:nvPr/>
        </p:nvSpPr>
        <p:spPr>
          <a:xfrm rot="0">
            <a:off x="1858619" y="588641"/>
            <a:ext cx="8313530" cy="803917"/>
          </a:xfrm>
          <a:prstGeom prst="rect">
            <a:avLst/>
          </a:prstGeom>
        </p:spPr>
        <p:txBody>
          <a:bodyPr anchor="t" rtlCol="false" tIns="0" lIns="0" bIns="0" rIns="0">
            <a:spAutoFit/>
          </a:bodyPr>
          <a:lstStyle/>
          <a:p>
            <a:pPr algn="ctr" marL="0" indent="0" lvl="0">
              <a:lnSpc>
                <a:spcPts val="6669"/>
              </a:lnSpc>
              <a:spcBef>
                <a:spcPct val="0"/>
              </a:spcBef>
            </a:pPr>
            <a:r>
              <a:rPr lang="en-US" sz="4833" spc="241">
                <a:solidFill>
                  <a:srgbClr val="F47C00"/>
                </a:solidFill>
                <a:latin typeface="Canva Sans 1 Bold"/>
                <a:ea typeface="Canva Sans 1 Bold"/>
                <a:cs typeface="Canva Sans 1 Bold"/>
                <a:sym typeface="Canva Sans 1 Bold"/>
              </a:rPr>
              <a:t>Recommandations RGPD</a:t>
            </a:r>
          </a:p>
        </p:txBody>
      </p:sp>
      <p:sp>
        <p:nvSpPr>
          <p:cNvPr name="TextBox 39" id="39"/>
          <p:cNvSpPr txBox="true"/>
          <p:nvPr/>
        </p:nvSpPr>
        <p:spPr>
          <a:xfrm rot="0">
            <a:off x="2171348" y="2219173"/>
            <a:ext cx="1003961" cy="642417"/>
          </a:xfrm>
          <a:prstGeom prst="rect">
            <a:avLst/>
          </a:prstGeom>
        </p:spPr>
        <p:txBody>
          <a:bodyPr anchor="t" rtlCol="false" tIns="0" lIns="0" bIns="0" rIns="0">
            <a:spAutoFit/>
          </a:bodyPr>
          <a:lstStyle/>
          <a:p>
            <a:pPr algn="ctr" marL="0" indent="0" lvl="0">
              <a:lnSpc>
                <a:spcPts val="5276"/>
              </a:lnSpc>
              <a:spcBef>
                <a:spcPct val="0"/>
              </a:spcBef>
            </a:pPr>
            <a:r>
              <a:rPr lang="en-US" sz="3823">
                <a:solidFill>
                  <a:srgbClr val="FFFFFF"/>
                </a:solidFill>
                <a:latin typeface="Canva Sans 1 Bold"/>
                <a:ea typeface="Canva Sans 1 Bold"/>
                <a:cs typeface="Canva Sans 1 Bold"/>
                <a:sym typeface="Canva Sans 1 Bold"/>
              </a:rPr>
              <a:t>01</a:t>
            </a:r>
          </a:p>
        </p:txBody>
      </p:sp>
      <p:sp>
        <p:nvSpPr>
          <p:cNvPr name="TextBox 40" id="40"/>
          <p:cNvSpPr txBox="true"/>
          <p:nvPr/>
        </p:nvSpPr>
        <p:spPr>
          <a:xfrm rot="0">
            <a:off x="5790873" y="2219173"/>
            <a:ext cx="1003961" cy="642417"/>
          </a:xfrm>
          <a:prstGeom prst="rect">
            <a:avLst/>
          </a:prstGeom>
        </p:spPr>
        <p:txBody>
          <a:bodyPr anchor="t" rtlCol="false" tIns="0" lIns="0" bIns="0" rIns="0">
            <a:spAutoFit/>
          </a:bodyPr>
          <a:lstStyle/>
          <a:p>
            <a:pPr algn="ctr" marL="0" indent="0" lvl="0">
              <a:lnSpc>
                <a:spcPts val="5276"/>
              </a:lnSpc>
              <a:spcBef>
                <a:spcPct val="0"/>
              </a:spcBef>
            </a:pPr>
            <a:r>
              <a:rPr lang="en-US" sz="3823">
                <a:solidFill>
                  <a:srgbClr val="FFFFFF"/>
                </a:solidFill>
                <a:latin typeface="Canva Sans 1 Bold"/>
                <a:ea typeface="Canva Sans 1 Bold"/>
                <a:cs typeface="Canva Sans 1 Bold"/>
                <a:sym typeface="Canva Sans 1 Bold"/>
              </a:rPr>
              <a:t>02</a:t>
            </a:r>
          </a:p>
        </p:txBody>
      </p:sp>
      <p:sp>
        <p:nvSpPr>
          <p:cNvPr name="TextBox 41" id="41"/>
          <p:cNvSpPr txBox="true"/>
          <p:nvPr/>
        </p:nvSpPr>
        <p:spPr>
          <a:xfrm rot="0">
            <a:off x="9413080" y="2219173"/>
            <a:ext cx="1003961" cy="642417"/>
          </a:xfrm>
          <a:prstGeom prst="rect">
            <a:avLst/>
          </a:prstGeom>
        </p:spPr>
        <p:txBody>
          <a:bodyPr anchor="t" rtlCol="false" tIns="0" lIns="0" bIns="0" rIns="0">
            <a:spAutoFit/>
          </a:bodyPr>
          <a:lstStyle/>
          <a:p>
            <a:pPr algn="ctr" marL="0" indent="0" lvl="0">
              <a:lnSpc>
                <a:spcPts val="5276"/>
              </a:lnSpc>
              <a:spcBef>
                <a:spcPct val="0"/>
              </a:spcBef>
            </a:pPr>
            <a:r>
              <a:rPr lang="en-US" sz="3823">
                <a:solidFill>
                  <a:srgbClr val="FFFFFF"/>
                </a:solidFill>
                <a:latin typeface="Canva Sans 1 Bold"/>
                <a:ea typeface="Canva Sans 1 Bold"/>
                <a:cs typeface="Canva Sans 1 Bold"/>
                <a:sym typeface="Canva Sans 1 Bold"/>
              </a:rPr>
              <a:t>03</a:t>
            </a:r>
          </a:p>
        </p:txBody>
      </p:sp>
      <p:sp>
        <p:nvSpPr>
          <p:cNvPr name="TextBox 42" id="42"/>
          <p:cNvSpPr txBox="true"/>
          <p:nvPr/>
        </p:nvSpPr>
        <p:spPr>
          <a:xfrm rot="0">
            <a:off x="3953986" y="6290615"/>
            <a:ext cx="1003961" cy="642417"/>
          </a:xfrm>
          <a:prstGeom prst="rect">
            <a:avLst/>
          </a:prstGeom>
        </p:spPr>
        <p:txBody>
          <a:bodyPr anchor="t" rtlCol="false" tIns="0" lIns="0" bIns="0" rIns="0">
            <a:spAutoFit/>
          </a:bodyPr>
          <a:lstStyle/>
          <a:p>
            <a:pPr algn="ctr" marL="0" indent="0" lvl="0">
              <a:lnSpc>
                <a:spcPts val="5276"/>
              </a:lnSpc>
              <a:spcBef>
                <a:spcPct val="0"/>
              </a:spcBef>
            </a:pPr>
            <a:r>
              <a:rPr lang="en-US" sz="3823">
                <a:solidFill>
                  <a:srgbClr val="FFFFFF"/>
                </a:solidFill>
                <a:latin typeface="Canva Sans 1 Bold"/>
                <a:ea typeface="Canva Sans 1 Bold"/>
                <a:cs typeface="Canva Sans 1 Bold"/>
                <a:sym typeface="Canva Sans 1 Bold"/>
              </a:rPr>
              <a:t>04</a:t>
            </a:r>
          </a:p>
        </p:txBody>
      </p:sp>
      <p:sp>
        <p:nvSpPr>
          <p:cNvPr name="TextBox 43" id="43"/>
          <p:cNvSpPr txBox="true"/>
          <p:nvPr/>
        </p:nvSpPr>
        <p:spPr>
          <a:xfrm rot="0">
            <a:off x="7550226" y="6290615"/>
            <a:ext cx="1003961" cy="642417"/>
          </a:xfrm>
          <a:prstGeom prst="rect">
            <a:avLst/>
          </a:prstGeom>
        </p:spPr>
        <p:txBody>
          <a:bodyPr anchor="t" rtlCol="false" tIns="0" lIns="0" bIns="0" rIns="0">
            <a:spAutoFit/>
          </a:bodyPr>
          <a:lstStyle/>
          <a:p>
            <a:pPr algn="ctr" marL="0" indent="0" lvl="0">
              <a:lnSpc>
                <a:spcPts val="5276"/>
              </a:lnSpc>
              <a:spcBef>
                <a:spcPct val="0"/>
              </a:spcBef>
            </a:pPr>
            <a:r>
              <a:rPr lang="en-US" sz="3823">
                <a:solidFill>
                  <a:srgbClr val="FFFFFF"/>
                </a:solidFill>
                <a:latin typeface="Canva Sans 1 Bold"/>
                <a:ea typeface="Canva Sans 1 Bold"/>
                <a:cs typeface="Canva Sans 1 Bold"/>
                <a:sym typeface="Canva Sans 1 Bold"/>
              </a:rPr>
              <a:t>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7C00"/>
        </a:solidFill>
      </p:bgPr>
    </p:bg>
    <p:spTree>
      <p:nvGrpSpPr>
        <p:cNvPr id="1" name=""/>
        <p:cNvGrpSpPr/>
        <p:nvPr/>
      </p:nvGrpSpPr>
      <p:grpSpPr>
        <a:xfrm>
          <a:off x="0" y="0"/>
          <a:ext cx="0" cy="0"/>
          <a:chOff x="0" y="0"/>
          <a:chExt cx="0" cy="0"/>
        </a:xfrm>
      </p:grpSpPr>
      <p:sp>
        <p:nvSpPr>
          <p:cNvPr name="Freeform 2" id="2"/>
          <p:cNvSpPr/>
          <p:nvPr/>
        </p:nvSpPr>
        <p:spPr>
          <a:xfrm flipH="false" flipV="false" rot="0">
            <a:off x="8332809" y="600359"/>
            <a:ext cx="9955191" cy="9955191"/>
          </a:xfrm>
          <a:custGeom>
            <a:avLst/>
            <a:gdLst/>
            <a:ahLst/>
            <a:cxnLst/>
            <a:rect r="r" b="b" t="t" l="l"/>
            <a:pathLst>
              <a:path h="9955191" w="9955191">
                <a:moveTo>
                  <a:pt x="0" y="0"/>
                </a:moveTo>
                <a:lnTo>
                  <a:pt x="9955191" y="0"/>
                </a:lnTo>
                <a:lnTo>
                  <a:pt x="9955191" y="9955191"/>
                </a:lnTo>
                <a:lnTo>
                  <a:pt x="0" y="99551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8755" y="1962392"/>
            <a:ext cx="2222506" cy="8794090"/>
          </a:xfrm>
          <a:custGeom>
            <a:avLst/>
            <a:gdLst/>
            <a:ahLst/>
            <a:cxnLst/>
            <a:rect r="r" b="b" t="t" l="l"/>
            <a:pathLst>
              <a:path h="8794090" w="2222506">
                <a:moveTo>
                  <a:pt x="0" y="0"/>
                </a:moveTo>
                <a:lnTo>
                  <a:pt x="2222507" y="0"/>
                </a:lnTo>
                <a:lnTo>
                  <a:pt x="2222507" y="8794089"/>
                </a:lnTo>
                <a:lnTo>
                  <a:pt x="0" y="87940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9144000" y="4011930"/>
            <a:ext cx="8685582" cy="5394222"/>
            <a:chOff x="0" y="0"/>
            <a:chExt cx="6357620" cy="3948430"/>
          </a:xfrm>
        </p:grpSpPr>
        <p:sp>
          <p:nvSpPr>
            <p:cNvPr name="Freeform 5" id="5"/>
            <p:cNvSpPr/>
            <p:nvPr/>
          </p:nvSpPr>
          <p:spPr>
            <a:xfrm flipH="false" flipV="false" rot="0">
              <a:off x="0" y="535940"/>
              <a:ext cx="6357620" cy="3413760"/>
            </a:xfrm>
            <a:custGeom>
              <a:avLst/>
              <a:gdLst/>
              <a:ahLst/>
              <a:cxnLst/>
              <a:rect r="r" b="b" t="t" l="l"/>
              <a:pathLst>
                <a:path h="3413760" w="6357620">
                  <a:moveTo>
                    <a:pt x="0" y="0"/>
                  </a:moveTo>
                  <a:lnTo>
                    <a:pt x="6357620" y="0"/>
                  </a:lnTo>
                  <a:lnTo>
                    <a:pt x="6357620" y="3413760"/>
                  </a:lnTo>
                  <a:lnTo>
                    <a:pt x="0" y="3413760"/>
                  </a:lnTo>
                  <a:lnTo>
                    <a:pt x="0" y="0"/>
                  </a:lnTo>
                  <a:close/>
                </a:path>
              </a:pathLst>
            </a:custGeom>
            <a:blipFill>
              <a:blip r:embed="rId6"/>
              <a:stretch>
                <a:fillRect l="-2528" t="0" r="-2528" b="0"/>
              </a:stretch>
            </a:blipFill>
          </p:spPr>
        </p:sp>
        <p:sp>
          <p:nvSpPr>
            <p:cNvPr name="Freeform 6" id="6"/>
            <p:cNvSpPr/>
            <p:nvPr/>
          </p:nvSpPr>
          <p:spPr>
            <a:xfrm flipH="false" flipV="false" rot="0">
              <a:off x="0" y="0"/>
              <a:ext cx="6358890" cy="3948430"/>
            </a:xfrm>
            <a:custGeom>
              <a:avLst/>
              <a:gdLst/>
              <a:ahLst/>
              <a:cxnLst/>
              <a:rect r="r" b="b" t="t" l="l"/>
              <a:pathLst>
                <a:path h="3948430" w="6358890">
                  <a:moveTo>
                    <a:pt x="6357620" y="0"/>
                  </a:moveTo>
                  <a:lnTo>
                    <a:pt x="0" y="0"/>
                  </a:lnTo>
                  <a:lnTo>
                    <a:pt x="0" y="0"/>
                  </a:lnTo>
                  <a:lnTo>
                    <a:pt x="0" y="3948430"/>
                  </a:lnTo>
                  <a:lnTo>
                    <a:pt x="6060440" y="3948430"/>
                  </a:lnTo>
                  <a:lnTo>
                    <a:pt x="6358890" y="3948430"/>
                  </a:lnTo>
                  <a:lnTo>
                    <a:pt x="6358890" y="3948430"/>
                  </a:lnTo>
                  <a:lnTo>
                    <a:pt x="6357620" y="0"/>
                  </a:lnTo>
                  <a:lnTo>
                    <a:pt x="6357620" y="0"/>
                  </a:lnTo>
                  <a:close/>
                  <a:moveTo>
                    <a:pt x="6111240" y="3897630"/>
                  </a:moveTo>
                  <a:lnTo>
                    <a:pt x="6111240" y="2863850"/>
                  </a:lnTo>
                  <a:lnTo>
                    <a:pt x="6308090" y="2863850"/>
                  </a:lnTo>
                  <a:lnTo>
                    <a:pt x="6308090" y="3897630"/>
                  </a:lnTo>
                  <a:lnTo>
                    <a:pt x="6111240" y="3897630"/>
                  </a:lnTo>
                  <a:close/>
                  <a:moveTo>
                    <a:pt x="6306820" y="2141220"/>
                  </a:moveTo>
                  <a:lnTo>
                    <a:pt x="6109970" y="2141220"/>
                  </a:lnTo>
                  <a:lnTo>
                    <a:pt x="6109970" y="535940"/>
                  </a:lnTo>
                  <a:lnTo>
                    <a:pt x="6306820" y="535940"/>
                  </a:lnTo>
                  <a:lnTo>
                    <a:pt x="6306820" y="2141220"/>
                  </a:lnTo>
                  <a:close/>
                  <a:moveTo>
                    <a:pt x="6060440" y="2141220"/>
                  </a:moveTo>
                  <a:lnTo>
                    <a:pt x="6060440" y="2865120"/>
                  </a:lnTo>
                  <a:lnTo>
                    <a:pt x="6060440" y="3898900"/>
                  </a:lnTo>
                  <a:lnTo>
                    <a:pt x="50800" y="3898900"/>
                  </a:lnTo>
                  <a:lnTo>
                    <a:pt x="50800" y="535940"/>
                  </a:lnTo>
                  <a:lnTo>
                    <a:pt x="6060440" y="535940"/>
                  </a:lnTo>
                  <a:lnTo>
                    <a:pt x="6060440" y="2141220"/>
                  </a:lnTo>
                  <a:close/>
                </a:path>
              </a:pathLst>
            </a:custGeom>
            <a:solidFill>
              <a:srgbClr val="3954A3"/>
            </a:solidFill>
          </p:spPr>
        </p:sp>
        <p:sp>
          <p:nvSpPr>
            <p:cNvPr name="Freeform 7" id="7"/>
            <p:cNvSpPr/>
            <p:nvPr/>
          </p:nvSpPr>
          <p:spPr>
            <a:xfrm flipH="false" flipV="false" rot="0">
              <a:off x="198120" y="100330"/>
              <a:ext cx="6109970" cy="3798570"/>
            </a:xfrm>
            <a:custGeom>
              <a:avLst/>
              <a:gdLst/>
              <a:ahLst/>
              <a:cxnLst/>
              <a:rect r="r" b="b" t="t" l="l"/>
              <a:pathLst>
                <a:path h="3798570" w="6109970">
                  <a:moveTo>
                    <a:pt x="5913120" y="2764790"/>
                  </a:moveTo>
                  <a:lnTo>
                    <a:pt x="6109970" y="2764790"/>
                  </a:lnTo>
                  <a:lnTo>
                    <a:pt x="6109970" y="3798570"/>
                  </a:lnTo>
                  <a:lnTo>
                    <a:pt x="5913120" y="3798570"/>
                  </a:lnTo>
                  <a:lnTo>
                    <a:pt x="5913120" y="2764790"/>
                  </a:lnTo>
                  <a:close/>
                  <a:moveTo>
                    <a:pt x="5913120" y="435610"/>
                  </a:moveTo>
                  <a:lnTo>
                    <a:pt x="5913120" y="2040890"/>
                  </a:lnTo>
                  <a:lnTo>
                    <a:pt x="6109970" y="2040890"/>
                  </a:lnTo>
                  <a:lnTo>
                    <a:pt x="6109970" y="435610"/>
                  </a:lnTo>
                  <a:lnTo>
                    <a:pt x="5913120" y="435610"/>
                  </a:lnTo>
                  <a:close/>
                  <a:moveTo>
                    <a:pt x="115570" y="45720"/>
                  </a:moveTo>
                  <a:cubicBezTo>
                    <a:pt x="52070" y="45720"/>
                    <a:pt x="0" y="97790"/>
                    <a:pt x="0" y="161290"/>
                  </a:cubicBezTo>
                  <a:cubicBezTo>
                    <a:pt x="0" y="224790"/>
                    <a:pt x="52070" y="276860"/>
                    <a:pt x="115570" y="276860"/>
                  </a:cubicBezTo>
                  <a:cubicBezTo>
                    <a:pt x="179070" y="276860"/>
                    <a:pt x="231140" y="224790"/>
                    <a:pt x="231140" y="161290"/>
                  </a:cubicBezTo>
                  <a:cubicBezTo>
                    <a:pt x="231140" y="97790"/>
                    <a:pt x="180340" y="45720"/>
                    <a:pt x="115570" y="45720"/>
                  </a:cubicBezTo>
                  <a:close/>
                  <a:moveTo>
                    <a:pt x="427990" y="45720"/>
                  </a:moveTo>
                  <a:cubicBezTo>
                    <a:pt x="364490" y="45720"/>
                    <a:pt x="312420" y="97790"/>
                    <a:pt x="312420" y="161290"/>
                  </a:cubicBezTo>
                  <a:cubicBezTo>
                    <a:pt x="312420" y="224790"/>
                    <a:pt x="364490" y="276860"/>
                    <a:pt x="427990" y="276860"/>
                  </a:cubicBezTo>
                  <a:cubicBezTo>
                    <a:pt x="491490" y="276860"/>
                    <a:pt x="543560" y="224790"/>
                    <a:pt x="543560" y="161290"/>
                  </a:cubicBezTo>
                  <a:cubicBezTo>
                    <a:pt x="543560" y="97790"/>
                    <a:pt x="491490" y="45720"/>
                    <a:pt x="427990" y="45720"/>
                  </a:cubicBezTo>
                  <a:close/>
                  <a:moveTo>
                    <a:pt x="739140" y="45720"/>
                  </a:moveTo>
                  <a:cubicBezTo>
                    <a:pt x="675640" y="45720"/>
                    <a:pt x="623570" y="97790"/>
                    <a:pt x="623570" y="161290"/>
                  </a:cubicBezTo>
                  <a:cubicBezTo>
                    <a:pt x="623570" y="224790"/>
                    <a:pt x="675640" y="276860"/>
                    <a:pt x="739140" y="276860"/>
                  </a:cubicBezTo>
                  <a:cubicBezTo>
                    <a:pt x="802640" y="276860"/>
                    <a:pt x="854710" y="224790"/>
                    <a:pt x="854710" y="161290"/>
                  </a:cubicBezTo>
                  <a:cubicBezTo>
                    <a:pt x="854710" y="97790"/>
                    <a:pt x="803910" y="45720"/>
                    <a:pt x="739140" y="45720"/>
                  </a:cubicBezTo>
                  <a:close/>
                  <a:moveTo>
                    <a:pt x="5966460" y="242570"/>
                  </a:moveTo>
                  <a:lnTo>
                    <a:pt x="5866130" y="242570"/>
                  </a:lnTo>
                  <a:lnTo>
                    <a:pt x="6022340" y="86360"/>
                  </a:lnTo>
                  <a:lnTo>
                    <a:pt x="6022340" y="186690"/>
                  </a:lnTo>
                  <a:lnTo>
                    <a:pt x="6073140" y="186690"/>
                  </a:lnTo>
                  <a:lnTo>
                    <a:pt x="6073140" y="0"/>
                  </a:lnTo>
                  <a:lnTo>
                    <a:pt x="5885180" y="0"/>
                  </a:lnTo>
                  <a:lnTo>
                    <a:pt x="5885180" y="50800"/>
                  </a:lnTo>
                  <a:lnTo>
                    <a:pt x="5985510" y="50800"/>
                  </a:lnTo>
                  <a:lnTo>
                    <a:pt x="5829300" y="207010"/>
                  </a:lnTo>
                  <a:lnTo>
                    <a:pt x="5829300" y="106680"/>
                  </a:lnTo>
                  <a:lnTo>
                    <a:pt x="5778500" y="106680"/>
                  </a:lnTo>
                  <a:lnTo>
                    <a:pt x="5778500" y="293370"/>
                  </a:lnTo>
                  <a:lnTo>
                    <a:pt x="5966460" y="293370"/>
                  </a:lnTo>
                  <a:lnTo>
                    <a:pt x="5966460" y="242570"/>
                  </a:lnTo>
                  <a:close/>
                </a:path>
              </a:pathLst>
            </a:custGeom>
            <a:solidFill>
              <a:srgbClr val="FFFFFF"/>
            </a:solidFill>
          </p:spPr>
        </p:sp>
      </p:grpSp>
      <p:sp>
        <p:nvSpPr>
          <p:cNvPr name="TextBox 8" id="8"/>
          <p:cNvSpPr txBox="true"/>
          <p:nvPr/>
        </p:nvSpPr>
        <p:spPr>
          <a:xfrm rot="0">
            <a:off x="2223518" y="1379330"/>
            <a:ext cx="5026030" cy="803917"/>
          </a:xfrm>
          <a:prstGeom prst="rect">
            <a:avLst/>
          </a:prstGeom>
        </p:spPr>
        <p:txBody>
          <a:bodyPr anchor="t" rtlCol="false" tIns="0" lIns="0" bIns="0" rIns="0">
            <a:spAutoFit/>
          </a:bodyPr>
          <a:lstStyle/>
          <a:p>
            <a:pPr algn="l" marL="0" indent="0" lvl="0">
              <a:lnSpc>
                <a:spcPts val="6669"/>
              </a:lnSpc>
              <a:spcBef>
                <a:spcPct val="0"/>
              </a:spcBef>
            </a:pPr>
            <a:r>
              <a:rPr lang="en-US" sz="4833" spc="241">
                <a:solidFill>
                  <a:srgbClr val="FFFFFF"/>
                </a:solidFill>
                <a:latin typeface="Canva Sans 1 Bold"/>
                <a:ea typeface="Canva Sans 1 Bold"/>
                <a:cs typeface="Canva Sans 1 Bold"/>
                <a:sym typeface="Canva Sans 1 Bold"/>
              </a:rPr>
              <a:t>Anonymisation</a:t>
            </a:r>
          </a:p>
        </p:txBody>
      </p:sp>
      <p:sp>
        <p:nvSpPr>
          <p:cNvPr name="TextBox 9" id="9"/>
          <p:cNvSpPr txBox="true"/>
          <p:nvPr/>
        </p:nvSpPr>
        <p:spPr>
          <a:xfrm rot="0">
            <a:off x="2223518" y="2229862"/>
            <a:ext cx="5026030" cy="1589545"/>
          </a:xfrm>
          <a:prstGeom prst="rect">
            <a:avLst/>
          </a:prstGeom>
        </p:spPr>
        <p:txBody>
          <a:bodyPr anchor="t" rtlCol="false" tIns="0" lIns="0" bIns="0" rIns="0">
            <a:spAutoFit/>
          </a:bodyPr>
          <a:lstStyle/>
          <a:p>
            <a:pPr algn="l">
              <a:lnSpc>
                <a:spcPts val="3212"/>
              </a:lnSpc>
              <a:spcBef>
                <a:spcPct val="0"/>
              </a:spcBef>
            </a:pPr>
            <a:r>
              <a:rPr lang="en-US" sz="2294" spc="22">
                <a:solidFill>
                  <a:srgbClr val="FFFFFF"/>
                </a:solidFill>
                <a:latin typeface="Canva Sans 2"/>
                <a:ea typeface="Canva Sans 2"/>
                <a:cs typeface="Canva Sans 2"/>
                <a:sym typeface="Canva Sans 2"/>
              </a:rPr>
              <a:t>L’anonymisation permettra aux équipes des continuer à travailler sur les données tout en respectant la mise en demeure de la CNIL</a:t>
            </a:r>
          </a:p>
        </p:txBody>
      </p:sp>
      <p:sp>
        <p:nvSpPr>
          <p:cNvPr name="TextBox 10" id="10"/>
          <p:cNvSpPr txBox="true"/>
          <p:nvPr/>
        </p:nvSpPr>
        <p:spPr>
          <a:xfrm rot="0">
            <a:off x="2223518" y="5048250"/>
            <a:ext cx="874733" cy="786623"/>
          </a:xfrm>
          <a:prstGeom prst="rect">
            <a:avLst/>
          </a:prstGeom>
        </p:spPr>
        <p:txBody>
          <a:bodyPr anchor="t" rtlCol="false" tIns="0" lIns="0" bIns="0" rIns="0">
            <a:spAutoFit/>
          </a:bodyPr>
          <a:lstStyle/>
          <a:p>
            <a:pPr algn="ctr">
              <a:lnSpc>
                <a:spcPts val="5992"/>
              </a:lnSpc>
              <a:spcBef>
                <a:spcPct val="0"/>
              </a:spcBef>
            </a:pPr>
            <a:r>
              <a:rPr lang="en-US" sz="4280">
                <a:solidFill>
                  <a:srgbClr val="FFFFFF"/>
                </a:solidFill>
                <a:latin typeface="Codec Pro ExtraBold"/>
                <a:ea typeface="Codec Pro ExtraBold"/>
                <a:cs typeface="Codec Pro ExtraBold"/>
                <a:sym typeface="Codec Pro ExtraBold"/>
              </a:rPr>
              <a:t>01</a:t>
            </a:r>
          </a:p>
        </p:txBody>
      </p:sp>
      <p:sp>
        <p:nvSpPr>
          <p:cNvPr name="TextBox 11" id="11"/>
          <p:cNvSpPr txBox="true"/>
          <p:nvPr/>
        </p:nvSpPr>
        <p:spPr>
          <a:xfrm rot="0">
            <a:off x="3107776" y="5095875"/>
            <a:ext cx="2900014" cy="789445"/>
          </a:xfrm>
          <a:prstGeom prst="rect">
            <a:avLst/>
          </a:prstGeom>
        </p:spPr>
        <p:txBody>
          <a:bodyPr anchor="t" rtlCol="false" tIns="0" lIns="0" bIns="0" rIns="0">
            <a:spAutoFit/>
          </a:bodyPr>
          <a:lstStyle/>
          <a:p>
            <a:pPr algn="l">
              <a:lnSpc>
                <a:spcPts val="3212"/>
              </a:lnSpc>
              <a:spcBef>
                <a:spcPct val="0"/>
              </a:spcBef>
            </a:pPr>
            <a:r>
              <a:rPr lang="en-US" sz="2294" spc="22">
                <a:solidFill>
                  <a:srgbClr val="FFFFFF"/>
                </a:solidFill>
                <a:latin typeface="Canva Sans 2"/>
                <a:ea typeface="Canva Sans 2"/>
                <a:cs typeface="Canva Sans 2"/>
                <a:sym typeface="Canva Sans 2"/>
              </a:rPr>
              <a:t>Extraire les données avec la requête SQL</a:t>
            </a:r>
          </a:p>
        </p:txBody>
      </p:sp>
      <p:sp>
        <p:nvSpPr>
          <p:cNvPr name="TextBox 12" id="12"/>
          <p:cNvSpPr txBox="true"/>
          <p:nvPr/>
        </p:nvSpPr>
        <p:spPr>
          <a:xfrm rot="0">
            <a:off x="2223518" y="5961667"/>
            <a:ext cx="874733" cy="786623"/>
          </a:xfrm>
          <a:prstGeom prst="rect">
            <a:avLst/>
          </a:prstGeom>
        </p:spPr>
        <p:txBody>
          <a:bodyPr anchor="t" rtlCol="false" tIns="0" lIns="0" bIns="0" rIns="0">
            <a:spAutoFit/>
          </a:bodyPr>
          <a:lstStyle/>
          <a:p>
            <a:pPr algn="ctr">
              <a:lnSpc>
                <a:spcPts val="5992"/>
              </a:lnSpc>
              <a:spcBef>
                <a:spcPct val="0"/>
              </a:spcBef>
            </a:pPr>
            <a:r>
              <a:rPr lang="en-US" sz="4280">
                <a:solidFill>
                  <a:srgbClr val="FFFFFF"/>
                </a:solidFill>
                <a:latin typeface="Codec Pro ExtraBold"/>
                <a:ea typeface="Codec Pro ExtraBold"/>
                <a:cs typeface="Codec Pro ExtraBold"/>
                <a:sym typeface="Codec Pro ExtraBold"/>
              </a:rPr>
              <a:t>02</a:t>
            </a:r>
          </a:p>
        </p:txBody>
      </p:sp>
      <p:sp>
        <p:nvSpPr>
          <p:cNvPr name="TextBox 13" id="13"/>
          <p:cNvSpPr txBox="true"/>
          <p:nvPr/>
        </p:nvSpPr>
        <p:spPr>
          <a:xfrm rot="0">
            <a:off x="3107776" y="6009292"/>
            <a:ext cx="3243193" cy="789445"/>
          </a:xfrm>
          <a:prstGeom prst="rect">
            <a:avLst/>
          </a:prstGeom>
        </p:spPr>
        <p:txBody>
          <a:bodyPr anchor="t" rtlCol="false" tIns="0" lIns="0" bIns="0" rIns="0">
            <a:spAutoFit/>
          </a:bodyPr>
          <a:lstStyle/>
          <a:p>
            <a:pPr algn="l">
              <a:lnSpc>
                <a:spcPts val="3212"/>
              </a:lnSpc>
              <a:spcBef>
                <a:spcPct val="0"/>
              </a:spcBef>
            </a:pPr>
            <a:r>
              <a:rPr lang="en-US" sz="2294" spc="22">
                <a:solidFill>
                  <a:srgbClr val="FFFFFF"/>
                </a:solidFill>
                <a:latin typeface="Canva Sans 2"/>
                <a:ea typeface="Canva Sans 2"/>
                <a:cs typeface="Canva Sans 2"/>
                <a:sym typeface="Canva Sans 2"/>
              </a:rPr>
              <a:t>Charger les données dans Power Query</a:t>
            </a:r>
          </a:p>
        </p:txBody>
      </p:sp>
      <p:sp>
        <p:nvSpPr>
          <p:cNvPr name="TextBox 14" id="14"/>
          <p:cNvSpPr txBox="true"/>
          <p:nvPr/>
        </p:nvSpPr>
        <p:spPr>
          <a:xfrm rot="0">
            <a:off x="2223518" y="6875291"/>
            <a:ext cx="874733" cy="786623"/>
          </a:xfrm>
          <a:prstGeom prst="rect">
            <a:avLst/>
          </a:prstGeom>
        </p:spPr>
        <p:txBody>
          <a:bodyPr anchor="t" rtlCol="false" tIns="0" lIns="0" bIns="0" rIns="0">
            <a:spAutoFit/>
          </a:bodyPr>
          <a:lstStyle/>
          <a:p>
            <a:pPr algn="ctr">
              <a:lnSpc>
                <a:spcPts val="5992"/>
              </a:lnSpc>
              <a:spcBef>
                <a:spcPct val="0"/>
              </a:spcBef>
            </a:pPr>
            <a:r>
              <a:rPr lang="en-US" sz="4280">
                <a:solidFill>
                  <a:srgbClr val="FFFFFF"/>
                </a:solidFill>
                <a:latin typeface="Codec Pro ExtraBold"/>
                <a:ea typeface="Codec Pro ExtraBold"/>
                <a:cs typeface="Codec Pro ExtraBold"/>
                <a:sym typeface="Codec Pro ExtraBold"/>
              </a:rPr>
              <a:t>03</a:t>
            </a:r>
          </a:p>
        </p:txBody>
      </p:sp>
      <p:sp>
        <p:nvSpPr>
          <p:cNvPr name="TextBox 15" id="15"/>
          <p:cNvSpPr txBox="true"/>
          <p:nvPr/>
        </p:nvSpPr>
        <p:spPr>
          <a:xfrm rot="0">
            <a:off x="2223518" y="7788708"/>
            <a:ext cx="874733" cy="786623"/>
          </a:xfrm>
          <a:prstGeom prst="rect">
            <a:avLst/>
          </a:prstGeom>
        </p:spPr>
        <p:txBody>
          <a:bodyPr anchor="t" rtlCol="false" tIns="0" lIns="0" bIns="0" rIns="0">
            <a:spAutoFit/>
          </a:bodyPr>
          <a:lstStyle/>
          <a:p>
            <a:pPr algn="ctr">
              <a:lnSpc>
                <a:spcPts val="5992"/>
              </a:lnSpc>
              <a:spcBef>
                <a:spcPct val="0"/>
              </a:spcBef>
            </a:pPr>
            <a:r>
              <a:rPr lang="en-US" sz="4280">
                <a:solidFill>
                  <a:srgbClr val="FFFFFF"/>
                </a:solidFill>
                <a:latin typeface="Codec Pro ExtraBold"/>
                <a:ea typeface="Codec Pro ExtraBold"/>
                <a:cs typeface="Codec Pro ExtraBold"/>
                <a:sym typeface="Codec Pro ExtraBold"/>
              </a:rPr>
              <a:t>04</a:t>
            </a:r>
          </a:p>
        </p:txBody>
      </p:sp>
      <p:sp>
        <p:nvSpPr>
          <p:cNvPr name="TextBox 16" id="16"/>
          <p:cNvSpPr txBox="true"/>
          <p:nvPr/>
        </p:nvSpPr>
        <p:spPr>
          <a:xfrm rot="0">
            <a:off x="3107776" y="6969155"/>
            <a:ext cx="4705423" cy="789445"/>
          </a:xfrm>
          <a:prstGeom prst="rect">
            <a:avLst/>
          </a:prstGeom>
        </p:spPr>
        <p:txBody>
          <a:bodyPr anchor="t" rtlCol="false" tIns="0" lIns="0" bIns="0" rIns="0">
            <a:spAutoFit/>
          </a:bodyPr>
          <a:lstStyle/>
          <a:p>
            <a:pPr algn="l">
              <a:lnSpc>
                <a:spcPts val="3212"/>
              </a:lnSpc>
              <a:spcBef>
                <a:spcPct val="0"/>
              </a:spcBef>
            </a:pPr>
            <a:r>
              <a:rPr lang="en-US" sz="2294" spc="22">
                <a:solidFill>
                  <a:srgbClr val="FFFFFF"/>
                </a:solidFill>
                <a:latin typeface="Canva Sans 2"/>
                <a:ea typeface="Canva Sans 2"/>
                <a:cs typeface="Canva Sans 2"/>
                <a:sym typeface="Canva Sans 2"/>
              </a:rPr>
              <a:t>Modifier les données  restantes pour éviter l’identification</a:t>
            </a:r>
          </a:p>
        </p:txBody>
      </p:sp>
      <p:sp>
        <p:nvSpPr>
          <p:cNvPr name="TextBox 17" id="17"/>
          <p:cNvSpPr txBox="true"/>
          <p:nvPr/>
        </p:nvSpPr>
        <p:spPr>
          <a:xfrm rot="0">
            <a:off x="3109436" y="7883958"/>
            <a:ext cx="3937688" cy="789445"/>
          </a:xfrm>
          <a:prstGeom prst="rect">
            <a:avLst/>
          </a:prstGeom>
        </p:spPr>
        <p:txBody>
          <a:bodyPr anchor="t" rtlCol="false" tIns="0" lIns="0" bIns="0" rIns="0">
            <a:spAutoFit/>
          </a:bodyPr>
          <a:lstStyle/>
          <a:p>
            <a:pPr algn="l">
              <a:lnSpc>
                <a:spcPts val="3212"/>
              </a:lnSpc>
              <a:spcBef>
                <a:spcPct val="0"/>
              </a:spcBef>
            </a:pPr>
            <a:r>
              <a:rPr lang="en-US" sz="2294" spc="22">
                <a:solidFill>
                  <a:srgbClr val="FFFFFF"/>
                </a:solidFill>
                <a:latin typeface="Canva Sans 2"/>
                <a:ea typeface="Canva Sans 2"/>
                <a:cs typeface="Canva Sans 2"/>
                <a:sym typeface="Canva Sans 2"/>
              </a:rPr>
              <a:t>Extraire le fichier CSV pour le transmettre aux équipes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6399378" y="-227355"/>
            <a:ext cx="2512109" cy="2512109"/>
          </a:xfrm>
          <a:custGeom>
            <a:avLst/>
            <a:gdLst/>
            <a:ahLst/>
            <a:cxnLst/>
            <a:rect r="r" b="b" t="t" l="l"/>
            <a:pathLst>
              <a:path h="2512109" w="2512109">
                <a:moveTo>
                  <a:pt x="0" y="0"/>
                </a:moveTo>
                <a:lnTo>
                  <a:pt x="2512110" y="0"/>
                </a:lnTo>
                <a:lnTo>
                  <a:pt x="2512110" y="2512110"/>
                </a:lnTo>
                <a:lnTo>
                  <a:pt x="0" y="2512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847086" y="1636061"/>
            <a:ext cx="9412214" cy="1173562"/>
          </a:xfrm>
          <a:prstGeom prst="rect">
            <a:avLst/>
          </a:prstGeom>
        </p:spPr>
        <p:txBody>
          <a:bodyPr anchor="t" rtlCol="false" tIns="0" lIns="0" bIns="0" rIns="0">
            <a:spAutoFit/>
          </a:bodyPr>
          <a:lstStyle/>
          <a:p>
            <a:pPr algn="ctr">
              <a:lnSpc>
                <a:spcPts val="9624"/>
              </a:lnSpc>
              <a:spcBef>
                <a:spcPct val="0"/>
              </a:spcBef>
            </a:pPr>
            <a:r>
              <a:rPr lang="en-US" sz="6973" spc="348">
                <a:solidFill>
                  <a:srgbClr val="F35000"/>
                </a:solidFill>
                <a:latin typeface="Canva Sans 1 Bold"/>
                <a:ea typeface="Canva Sans 1 Bold"/>
                <a:cs typeface="Canva Sans 1 Bold"/>
                <a:sym typeface="Canva Sans 1 Bold"/>
              </a:rPr>
              <a:t>Conclusion</a:t>
            </a:r>
          </a:p>
        </p:txBody>
      </p:sp>
      <p:sp>
        <p:nvSpPr>
          <p:cNvPr name="Freeform 4" id="4"/>
          <p:cNvSpPr/>
          <p:nvPr/>
        </p:nvSpPr>
        <p:spPr>
          <a:xfrm flipH="false" flipV="false" rot="5400000">
            <a:off x="0" y="1947490"/>
            <a:ext cx="8339510" cy="8339510"/>
          </a:xfrm>
          <a:custGeom>
            <a:avLst/>
            <a:gdLst/>
            <a:ahLst/>
            <a:cxnLst/>
            <a:rect r="r" b="b" t="t" l="l"/>
            <a:pathLst>
              <a:path h="8339510" w="8339510">
                <a:moveTo>
                  <a:pt x="0" y="0"/>
                </a:moveTo>
                <a:lnTo>
                  <a:pt x="8339510" y="0"/>
                </a:lnTo>
                <a:lnTo>
                  <a:pt x="8339510" y="8339510"/>
                </a:lnTo>
                <a:lnTo>
                  <a:pt x="0" y="83395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41364" y="3849853"/>
            <a:ext cx="4856783" cy="4856783"/>
          </a:xfrm>
          <a:custGeom>
            <a:avLst/>
            <a:gdLst/>
            <a:ahLst/>
            <a:cxnLst/>
            <a:rect r="r" b="b" t="t" l="l"/>
            <a:pathLst>
              <a:path h="4856783" w="4856783">
                <a:moveTo>
                  <a:pt x="0" y="0"/>
                </a:moveTo>
                <a:lnTo>
                  <a:pt x="4856783" y="0"/>
                </a:lnTo>
                <a:lnTo>
                  <a:pt x="4856783" y="4856784"/>
                </a:lnTo>
                <a:lnTo>
                  <a:pt x="0" y="48567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690169" y="3250565"/>
            <a:ext cx="8965264" cy="6007735"/>
          </a:xfrm>
          <a:prstGeom prst="rect">
            <a:avLst/>
          </a:prstGeom>
        </p:spPr>
        <p:txBody>
          <a:bodyPr anchor="t" rtlCol="false" tIns="0" lIns="0" bIns="0" rIns="0">
            <a:spAutoFit/>
          </a:bodyPr>
          <a:lstStyle/>
          <a:p>
            <a:pPr algn="l">
              <a:lnSpc>
                <a:spcPts val="2813"/>
              </a:lnSpc>
            </a:pPr>
            <a:r>
              <a:rPr lang="en-US" sz="2009" spc="20">
                <a:solidFill>
                  <a:srgbClr val="231F20"/>
                </a:solidFill>
                <a:latin typeface="Canva Sans 1"/>
                <a:ea typeface="Canva Sans 1"/>
                <a:cs typeface="Canva Sans 1"/>
                <a:sym typeface="Canva Sans 1"/>
              </a:rPr>
              <a:t>La stratégie de Data gouvernance qui sera sous la supervision de Jean-Luc, vous permettra de suivre vos données comme il se doit et cela aura plusieurs avantages :</a:t>
            </a:r>
          </a:p>
          <a:p>
            <a:pPr algn="l">
              <a:lnSpc>
                <a:spcPts val="2813"/>
              </a:lnSpc>
            </a:pPr>
          </a:p>
          <a:p>
            <a:pPr algn="l">
              <a:lnSpc>
                <a:spcPts val="2813"/>
              </a:lnSpc>
            </a:pPr>
            <a:r>
              <a:rPr lang="en-US" sz="2009" spc="20">
                <a:solidFill>
                  <a:srgbClr val="231F20"/>
                </a:solidFill>
                <a:latin typeface="Canva Sans 1"/>
                <a:ea typeface="Canva Sans 1"/>
                <a:cs typeface="Canva Sans 1"/>
                <a:sym typeface="Canva Sans 1"/>
              </a:rPr>
              <a:t>-Protection des données</a:t>
            </a:r>
          </a:p>
          <a:p>
            <a:pPr algn="l">
              <a:lnSpc>
                <a:spcPts val="2813"/>
              </a:lnSpc>
            </a:pPr>
            <a:r>
              <a:rPr lang="en-US" sz="2009" spc="20">
                <a:solidFill>
                  <a:srgbClr val="231F20"/>
                </a:solidFill>
                <a:latin typeface="Canva Sans 1"/>
                <a:ea typeface="Canva Sans 1"/>
                <a:cs typeface="Canva Sans 1"/>
                <a:sym typeface="Canva Sans 1"/>
              </a:rPr>
              <a:t>-Favorise la défense contre la cybercriminalité</a:t>
            </a:r>
          </a:p>
          <a:p>
            <a:pPr algn="l">
              <a:lnSpc>
                <a:spcPts val="2813"/>
              </a:lnSpc>
            </a:pPr>
            <a:r>
              <a:rPr lang="en-US" sz="2009" spc="20">
                <a:solidFill>
                  <a:srgbClr val="231F20"/>
                </a:solidFill>
                <a:latin typeface="Canva Sans 1"/>
                <a:ea typeface="Canva Sans 1"/>
                <a:cs typeface="Canva Sans 1"/>
                <a:sym typeface="Canva Sans 1"/>
              </a:rPr>
              <a:t>-Améliore la relation et la satisfaction client</a:t>
            </a:r>
          </a:p>
          <a:p>
            <a:pPr algn="l">
              <a:lnSpc>
                <a:spcPts val="2813"/>
              </a:lnSpc>
            </a:pPr>
            <a:r>
              <a:rPr lang="en-US" sz="2009" spc="20">
                <a:solidFill>
                  <a:srgbClr val="231F20"/>
                </a:solidFill>
                <a:latin typeface="Canva Sans 1"/>
                <a:ea typeface="Canva Sans 1"/>
                <a:cs typeface="Canva Sans 1"/>
                <a:sym typeface="Canva Sans 1"/>
              </a:rPr>
              <a:t>-Gain de temps pour vos équipes</a:t>
            </a:r>
          </a:p>
          <a:p>
            <a:pPr algn="l">
              <a:lnSpc>
                <a:spcPts val="2813"/>
              </a:lnSpc>
            </a:pPr>
          </a:p>
          <a:p>
            <a:pPr algn="l">
              <a:lnSpc>
                <a:spcPts val="2813"/>
              </a:lnSpc>
            </a:pPr>
          </a:p>
          <a:p>
            <a:pPr algn="l">
              <a:lnSpc>
                <a:spcPts val="2813"/>
              </a:lnSpc>
            </a:pPr>
            <a:r>
              <a:rPr lang="en-US" sz="2009" spc="20">
                <a:solidFill>
                  <a:srgbClr val="231F20"/>
                </a:solidFill>
                <a:latin typeface="Canva Sans 1"/>
                <a:ea typeface="Canva Sans 1"/>
                <a:cs typeface="Canva Sans 1"/>
                <a:sym typeface="Canva Sans 1"/>
              </a:rPr>
              <a:t>Pour que cette stratégie soit pérenne, il faudra nommer, en plus d’un data Stewart qui s’occupera d’organiser la base de données pour chaque équipe, un DPO (rôle qui pour l’instant est géré par Jean-Luc) ainsi qu’un intervenant dans chaque équipe afin de se mettre à jour régulièrement sur les besoins business et sur l’évolution de la réglementation.</a:t>
            </a:r>
          </a:p>
          <a:p>
            <a:pPr algn="l" marL="0" indent="0" lvl="0">
              <a:lnSpc>
                <a:spcPts val="281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DAGKAE83HlI</dc:identifier>
  <dcterms:modified xsi:type="dcterms:W3CDTF">2011-08-01T06:04:30Z</dcterms:modified>
  <cp:revision>1</cp:revision>
  <dc:title>Marketing Plan</dc:title>
</cp:coreProperties>
</file>