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8288000" cy="10287000"/>
  <p:notesSz cx="6858000" cy="9144000"/>
  <p:embeddedFontLst>
    <p:embeddedFont>
      <p:font typeface="Montserrat" panose="00000500000000000000" pitchFamily="2" charset="0"/>
      <p:regular r:id="rId22"/>
    </p:embeddedFont>
    <p:embeddedFont>
      <p:font typeface="Open Sans" panose="020B0606030504020204" pitchFamily="34" charset="0"/>
      <p:regular r:id="rId23"/>
    </p:embeddedFont>
    <p:embeddedFont>
      <p:font typeface="Open Sans Bold" panose="020B0806030504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946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74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image" Target="../media/image26.png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image" Target="../media/image25.pn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image" Target="../media/image24.png"/><Relationship Id="rId5" Type="http://schemas.openxmlformats.org/officeDocument/2006/relationships/tags" Target="../tags/tag82.xml"/><Relationship Id="rId10" Type="http://schemas.openxmlformats.org/officeDocument/2006/relationships/image" Target="../media/image23.png"/><Relationship Id="rId4" Type="http://schemas.openxmlformats.org/officeDocument/2006/relationships/tags" Target="../tags/tag81.xml"/><Relationship Id="rId9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95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101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107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113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119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image" Target="../media/image3.png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2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tags" Target="../tags/tag28.xml"/><Relationship Id="rId16" Type="http://schemas.openxmlformats.org/officeDocument/2006/relationships/image" Target="../media/image11.png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image" Target="../media/image6.png"/><Relationship Id="rId5" Type="http://schemas.openxmlformats.org/officeDocument/2006/relationships/tags" Target="../tags/tag31.xm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4" Type="http://schemas.openxmlformats.org/officeDocument/2006/relationships/tags" Target="../tags/tag30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image" Target="../media/image15.png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19.png"/><Relationship Id="rId2" Type="http://schemas.openxmlformats.org/officeDocument/2006/relationships/tags" Target="../tags/tag36.xml"/><Relationship Id="rId16" Type="http://schemas.openxmlformats.org/officeDocument/2006/relationships/image" Target="../media/image18.png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image" Target="../media/image17.png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9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>
            <p:custDataLst>
              <p:tags r:id="rId1"/>
            </p:custDataLst>
          </p:nvPr>
        </p:nvGrpSpPr>
        <p:grpSpPr>
          <a:xfrm>
            <a:off x="-9525" y="-9525"/>
            <a:ext cx="18307050" cy="10306050"/>
            <a:chOff x="0" y="0"/>
            <a:chExt cx="24409400" cy="13741400"/>
          </a:xfrm>
        </p:grpSpPr>
        <p:sp>
          <p:nvSpPr>
            <p:cNvPr id="3" name="Freeform 3"/>
            <p:cNvSpPr/>
            <p:nvPr/>
          </p:nvSpPr>
          <p:spPr>
            <a:xfrm>
              <a:off x="12700" y="1270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4D40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24409400" cy="13741400"/>
            </a:xfrm>
            <a:custGeom>
              <a:avLst/>
              <a:gdLst/>
              <a:ahLst/>
              <a:cxnLst/>
              <a:rect l="l" t="t" r="r" b="b"/>
              <a:pathLst>
                <a:path w="24409400" h="13741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13728700"/>
                  </a:lnTo>
                  <a:cubicBezTo>
                    <a:pt x="24409400" y="13735686"/>
                    <a:pt x="24403686" y="13741400"/>
                    <a:pt x="24396700" y="13741400"/>
                  </a:cubicBezTo>
                  <a:lnTo>
                    <a:pt x="12700" y="13741400"/>
                  </a:lnTo>
                  <a:cubicBezTo>
                    <a:pt x="5715" y="13741400"/>
                    <a:pt x="0" y="13735686"/>
                    <a:pt x="0" y="1372870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3728700"/>
                  </a:lnTo>
                  <a:lnTo>
                    <a:pt x="12700" y="13728700"/>
                  </a:lnTo>
                  <a:lnTo>
                    <a:pt x="12700" y="13716000"/>
                  </a:lnTo>
                  <a:lnTo>
                    <a:pt x="24396700" y="13716000"/>
                  </a:lnTo>
                  <a:lnTo>
                    <a:pt x="24396700" y="13728700"/>
                  </a:lnTo>
                  <a:lnTo>
                    <a:pt x="24384000" y="13728700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5" name="TextBox 5"/>
          <p:cNvSpPr txBox="1"/>
          <p:nvPr>
            <p:custDataLst>
              <p:tags r:id="rId2"/>
            </p:custDataLst>
          </p:nvPr>
        </p:nvSpPr>
        <p:spPr>
          <a:xfrm>
            <a:off x="1395725" y="4061841"/>
            <a:ext cx="15783750" cy="1337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89"/>
              </a:lnSpc>
            </a:pPr>
            <a:r>
              <a:rPr lang="en-US" sz="961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BottleNeck</a:t>
            </a:r>
          </a:p>
        </p:txBody>
      </p:sp>
      <p:sp>
        <p:nvSpPr>
          <p:cNvPr id="6" name="TextBox 6"/>
          <p:cNvSpPr txBox="1"/>
          <p:nvPr>
            <p:custDataLst>
              <p:tags r:id="rId3"/>
            </p:custDataLst>
          </p:nvPr>
        </p:nvSpPr>
        <p:spPr>
          <a:xfrm>
            <a:off x="10029353" y="7341446"/>
            <a:ext cx="7432510" cy="474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51"/>
              </a:lnSpc>
            </a:pPr>
            <a:r>
              <a:rPr lang="en-US" sz="3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Quentin Parent</a:t>
            </a:r>
          </a:p>
        </p:txBody>
      </p:sp>
      <p:sp>
        <p:nvSpPr>
          <p:cNvPr id="7" name="TextBox 7"/>
          <p:cNvSpPr txBox="1"/>
          <p:nvPr>
            <p:custDataLst>
              <p:tags r:id="rId4"/>
            </p:custDataLst>
          </p:nvPr>
        </p:nvSpPr>
        <p:spPr>
          <a:xfrm>
            <a:off x="10029353" y="8127356"/>
            <a:ext cx="7432510" cy="79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51"/>
              </a:lnSpc>
            </a:pPr>
            <a:r>
              <a:rPr lang="en-US" sz="37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Business Intelligence Analyst</a:t>
            </a:r>
          </a:p>
        </p:txBody>
      </p:sp>
      <p:sp>
        <p:nvSpPr>
          <p:cNvPr id="8" name="TextBox 8"/>
          <p:cNvSpPr txBox="1"/>
          <p:nvPr>
            <p:custDataLst>
              <p:tags r:id="rId5"/>
            </p:custDataLst>
          </p:nvPr>
        </p:nvSpPr>
        <p:spPr>
          <a:xfrm>
            <a:off x="10029353" y="8913266"/>
            <a:ext cx="7432510" cy="474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51"/>
              </a:lnSpc>
            </a:pPr>
            <a:r>
              <a:rPr lang="en-US" sz="3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15/09/2024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>
            <p:custDataLst>
              <p:tags r:id="rId1"/>
            </p:custDataLst>
          </p:nvPr>
        </p:nvGrpSpPr>
        <p:grpSpPr>
          <a:xfrm>
            <a:off x="-9525" y="-9525"/>
            <a:ext cx="18307050" cy="2799450"/>
            <a:chOff x="0" y="0"/>
            <a:chExt cx="24409400" cy="3732600"/>
          </a:xfrm>
        </p:grpSpPr>
        <p:sp>
          <p:nvSpPr>
            <p:cNvPr id="3" name="Freeform 3"/>
            <p:cNvSpPr/>
            <p:nvPr/>
          </p:nvSpPr>
          <p:spPr>
            <a:xfrm>
              <a:off x="12700" y="12700"/>
              <a:ext cx="24384000" cy="3707257"/>
            </a:xfrm>
            <a:custGeom>
              <a:avLst/>
              <a:gdLst/>
              <a:ahLst/>
              <a:cxnLst/>
              <a:rect l="l" t="t" r="r" b="b"/>
              <a:pathLst>
                <a:path w="24384000" h="3707257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24409400" cy="3732657"/>
            </a:xfrm>
            <a:custGeom>
              <a:avLst/>
              <a:gdLst/>
              <a:ahLst/>
              <a:cxnLst/>
              <a:rect l="l" t="t" r="r" b="b"/>
              <a:pathLst>
                <a:path w="24409400" h="3732657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" name="Group 5"/>
          <p:cNvGrpSpPr/>
          <p:nvPr>
            <p:custDataLst>
              <p:tags r:id="rId2"/>
            </p:custDataLst>
          </p:nvPr>
        </p:nvGrpSpPr>
        <p:grpSpPr>
          <a:xfrm>
            <a:off x="2024350" y="1986700"/>
            <a:ext cx="905400" cy="100800"/>
            <a:chOff x="0" y="0"/>
            <a:chExt cx="1207200" cy="134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07262" cy="134366"/>
            </a:xfrm>
            <a:custGeom>
              <a:avLst/>
              <a:gdLst/>
              <a:ahLst/>
              <a:cxnLst/>
              <a:rect l="l" t="t" r="r" b="b"/>
              <a:pathLst>
                <a:path w="1207262" h="134366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7" name="TextBox 7"/>
          <p:cNvSpPr txBox="1"/>
          <p:nvPr>
            <p:custDataLst>
              <p:tags r:id="rId3"/>
            </p:custDataLst>
          </p:nvPr>
        </p:nvSpPr>
        <p:spPr>
          <a:xfrm>
            <a:off x="1028700" y="4263951"/>
            <a:ext cx="1623060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Vigilance sur les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noms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colonne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pour les jointures et sur la bonne jointure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ainsi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que le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right_on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et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left_on</a:t>
            </a:r>
            <a:endParaRPr lang="en-US" sz="3399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Freeform 8"/>
          <p:cNvSpPr/>
          <p:nvPr>
            <p:custDataLst>
              <p:tags r:id="rId4"/>
            </p:custDataLst>
          </p:nvPr>
        </p:nvSpPr>
        <p:spPr>
          <a:xfrm>
            <a:off x="1028700" y="5701591"/>
            <a:ext cx="16230600" cy="669512"/>
          </a:xfrm>
          <a:custGeom>
            <a:avLst/>
            <a:gdLst/>
            <a:ahLst/>
            <a:cxnLst/>
            <a:rect l="l" t="t" r="r" b="b"/>
            <a:pathLst>
              <a:path w="16230600" h="669512">
                <a:moveTo>
                  <a:pt x="0" y="0"/>
                </a:moveTo>
                <a:lnTo>
                  <a:pt x="16230600" y="0"/>
                </a:lnTo>
                <a:lnTo>
                  <a:pt x="16230600" y="669512"/>
                </a:lnTo>
                <a:lnTo>
                  <a:pt x="0" y="66951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TextBox 9"/>
          <p:cNvSpPr txBox="1"/>
          <p:nvPr>
            <p:custDataLst>
              <p:tags r:id="rId5"/>
            </p:custDataLst>
          </p:nvPr>
        </p:nvSpPr>
        <p:spPr>
          <a:xfrm>
            <a:off x="1882475" y="775450"/>
            <a:ext cx="16858350" cy="95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Fusion ou consolidations des données</a:t>
            </a:r>
          </a:p>
        </p:txBody>
      </p:sp>
      <p:sp>
        <p:nvSpPr>
          <p:cNvPr id="10" name="TextBox 10"/>
          <p:cNvSpPr txBox="1"/>
          <p:nvPr>
            <p:custDataLst>
              <p:tags r:id="rId6"/>
            </p:custDataLst>
          </p:nvPr>
        </p:nvSpPr>
        <p:spPr>
          <a:xfrm>
            <a:off x="2274737" y="2939628"/>
            <a:ext cx="13738525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3. vigilances et </a:t>
            </a: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difficultés</a:t>
            </a:r>
            <a:r>
              <a:rPr lang="en-US" sz="51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rencontrées</a:t>
            </a:r>
            <a:endParaRPr lang="en-US" sz="51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11" name="TextBox 11"/>
          <p:cNvSpPr txBox="1"/>
          <p:nvPr>
            <p:custDataLst>
              <p:tags r:id="rId7"/>
            </p:custDataLst>
          </p:nvPr>
        </p:nvSpPr>
        <p:spPr>
          <a:xfrm>
            <a:off x="1028700" y="6799728"/>
            <a:ext cx="16230600" cy="1805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759"/>
              </a:lnSpc>
            </a:pP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Difficulté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rencontrée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avec le type de jointure pour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df_web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résolue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avec un “.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dropna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()” qui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faussait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la jointure et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donnait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9000+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valeurs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dans les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colonnes</a:t>
            </a:r>
            <a:endParaRPr lang="en-US" sz="3399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>
            <p:custDataLst>
              <p:tags r:id="rId1"/>
            </p:custDataLst>
          </p:nvPr>
        </p:nvGrpSpPr>
        <p:grpSpPr>
          <a:xfrm>
            <a:off x="-9525" y="-9525"/>
            <a:ext cx="18307050" cy="2799450"/>
            <a:chOff x="0" y="0"/>
            <a:chExt cx="24409400" cy="3732600"/>
          </a:xfrm>
        </p:grpSpPr>
        <p:sp>
          <p:nvSpPr>
            <p:cNvPr id="3" name="Freeform 3"/>
            <p:cNvSpPr/>
            <p:nvPr/>
          </p:nvSpPr>
          <p:spPr>
            <a:xfrm>
              <a:off x="12700" y="12700"/>
              <a:ext cx="24384000" cy="3707257"/>
            </a:xfrm>
            <a:custGeom>
              <a:avLst/>
              <a:gdLst/>
              <a:ahLst/>
              <a:cxnLst/>
              <a:rect l="l" t="t" r="r" b="b"/>
              <a:pathLst>
                <a:path w="24384000" h="3707257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24409400" cy="3732657"/>
            </a:xfrm>
            <a:custGeom>
              <a:avLst/>
              <a:gdLst/>
              <a:ahLst/>
              <a:cxnLst/>
              <a:rect l="l" t="t" r="r" b="b"/>
              <a:pathLst>
                <a:path w="24409400" h="3732657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" name="Group 5"/>
          <p:cNvGrpSpPr/>
          <p:nvPr>
            <p:custDataLst>
              <p:tags r:id="rId2"/>
            </p:custDataLst>
          </p:nvPr>
        </p:nvGrpSpPr>
        <p:grpSpPr>
          <a:xfrm>
            <a:off x="2024350" y="1986700"/>
            <a:ext cx="905400" cy="100800"/>
            <a:chOff x="0" y="0"/>
            <a:chExt cx="1207200" cy="134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07262" cy="134366"/>
            </a:xfrm>
            <a:custGeom>
              <a:avLst/>
              <a:gdLst/>
              <a:ahLst/>
              <a:cxnLst/>
              <a:rect l="l" t="t" r="r" b="b"/>
              <a:pathLst>
                <a:path w="1207262" h="134366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7" name="Freeform 7"/>
          <p:cNvSpPr/>
          <p:nvPr>
            <p:custDataLst>
              <p:tags r:id="rId3"/>
            </p:custDataLst>
          </p:nvPr>
        </p:nvSpPr>
        <p:spPr>
          <a:xfrm>
            <a:off x="11928898" y="2789925"/>
            <a:ext cx="6359102" cy="7460162"/>
          </a:xfrm>
          <a:custGeom>
            <a:avLst/>
            <a:gdLst/>
            <a:ahLst/>
            <a:cxnLst/>
            <a:rect l="l" t="t" r="r" b="b"/>
            <a:pathLst>
              <a:path w="6359102" h="7460162">
                <a:moveTo>
                  <a:pt x="0" y="0"/>
                </a:moveTo>
                <a:lnTo>
                  <a:pt x="6359102" y="0"/>
                </a:lnTo>
                <a:lnTo>
                  <a:pt x="6359102" y="7460162"/>
                </a:lnTo>
                <a:lnTo>
                  <a:pt x="0" y="746016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3170" b="-3170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Freeform 8"/>
          <p:cNvSpPr/>
          <p:nvPr>
            <p:custDataLst>
              <p:tags r:id="rId4"/>
            </p:custDataLst>
          </p:nvPr>
        </p:nvSpPr>
        <p:spPr>
          <a:xfrm>
            <a:off x="743814" y="3678666"/>
            <a:ext cx="10481528" cy="1261494"/>
          </a:xfrm>
          <a:custGeom>
            <a:avLst/>
            <a:gdLst/>
            <a:ahLst/>
            <a:cxnLst/>
            <a:rect l="l" t="t" r="r" b="b"/>
            <a:pathLst>
              <a:path w="10481528" h="1261494">
                <a:moveTo>
                  <a:pt x="0" y="0"/>
                </a:moveTo>
                <a:lnTo>
                  <a:pt x="10481528" y="0"/>
                </a:lnTo>
                <a:lnTo>
                  <a:pt x="10481528" y="1261493"/>
                </a:lnTo>
                <a:lnTo>
                  <a:pt x="0" y="126149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TextBox 9"/>
          <p:cNvSpPr txBox="1"/>
          <p:nvPr>
            <p:custDataLst>
              <p:tags r:id="rId5"/>
            </p:custDataLst>
          </p:nvPr>
        </p:nvSpPr>
        <p:spPr>
          <a:xfrm>
            <a:off x="1882475" y="775450"/>
            <a:ext cx="16858350" cy="95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univariées du prix</a:t>
            </a:r>
          </a:p>
        </p:txBody>
      </p:sp>
      <p:sp>
        <p:nvSpPr>
          <p:cNvPr id="10" name="TextBox 10"/>
          <p:cNvSpPr txBox="1"/>
          <p:nvPr>
            <p:custDataLst>
              <p:tags r:id="rId6"/>
            </p:custDataLst>
          </p:nvPr>
        </p:nvSpPr>
        <p:spPr>
          <a:xfrm>
            <a:off x="743814" y="5353302"/>
            <a:ext cx="11481368" cy="4500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96"/>
              </a:lnSpc>
            </a:pP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Réalisation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d’une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boîte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à moustache pour la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colonne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“price”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indiquant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:</a:t>
            </a:r>
          </a:p>
          <a:p>
            <a:pPr algn="just">
              <a:lnSpc>
                <a:spcPts val="5096"/>
              </a:lnSpc>
            </a:pP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 minimum</a:t>
            </a:r>
          </a:p>
          <a:p>
            <a:pPr algn="just">
              <a:lnSpc>
                <a:spcPts val="5096"/>
              </a:lnSpc>
            </a:pP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 maximum</a:t>
            </a:r>
          </a:p>
          <a:p>
            <a:pPr algn="just">
              <a:lnSpc>
                <a:spcPts val="5096"/>
              </a:lnSpc>
            </a:pP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 prix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médian</a:t>
            </a:r>
            <a:endParaRPr lang="en-US" sz="26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5096"/>
              </a:lnSpc>
            </a:pP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 quartile 25 %</a:t>
            </a:r>
          </a:p>
          <a:p>
            <a:pPr algn="just">
              <a:lnSpc>
                <a:spcPts val="5096"/>
              </a:lnSpc>
            </a:pP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 quartile 50 %</a:t>
            </a:r>
          </a:p>
          <a:p>
            <a:pPr algn="just">
              <a:lnSpc>
                <a:spcPts val="5096"/>
              </a:lnSpc>
            </a:pP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les outliers au-dessus de </a:t>
            </a:r>
            <a:r>
              <a:rPr lang="en-US" sz="2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l’Upper</a:t>
            </a:r>
            <a:r>
              <a:rPr lang="en-US" sz="2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fence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>
            <p:custDataLst>
              <p:tags r:id="rId1"/>
            </p:custDataLst>
          </p:nvPr>
        </p:nvGrpSpPr>
        <p:grpSpPr>
          <a:xfrm>
            <a:off x="-9525" y="-9525"/>
            <a:ext cx="18307050" cy="2799450"/>
            <a:chOff x="0" y="0"/>
            <a:chExt cx="24409400" cy="3732600"/>
          </a:xfrm>
        </p:grpSpPr>
        <p:sp>
          <p:nvSpPr>
            <p:cNvPr id="3" name="Freeform 3"/>
            <p:cNvSpPr/>
            <p:nvPr/>
          </p:nvSpPr>
          <p:spPr>
            <a:xfrm>
              <a:off x="12700" y="12700"/>
              <a:ext cx="24384000" cy="3707257"/>
            </a:xfrm>
            <a:custGeom>
              <a:avLst/>
              <a:gdLst/>
              <a:ahLst/>
              <a:cxnLst/>
              <a:rect l="l" t="t" r="r" b="b"/>
              <a:pathLst>
                <a:path w="24384000" h="3707257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24409400" cy="3732657"/>
            </a:xfrm>
            <a:custGeom>
              <a:avLst/>
              <a:gdLst/>
              <a:ahLst/>
              <a:cxnLst/>
              <a:rect l="l" t="t" r="r" b="b"/>
              <a:pathLst>
                <a:path w="24409400" h="3732657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" name="Group 5"/>
          <p:cNvGrpSpPr/>
          <p:nvPr>
            <p:custDataLst>
              <p:tags r:id="rId2"/>
            </p:custDataLst>
          </p:nvPr>
        </p:nvGrpSpPr>
        <p:grpSpPr>
          <a:xfrm>
            <a:off x="2024350" y="1986700"/>
            <a:ext cx="905400" cy="100800"/>
            <a:chOff x="0" y="0"/>
            <a:chExt cx="1207200" cy="134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07262" cy="134366"/>
            </a:xfrm>
            <a:custGeom>
              <a:avLst/>
              <a:gdLst/>
              <a:ahLst/>
              <a:cxnLst/>
              <a:rect l="l" t="t" r="r" b="b"/>
              <a:pathLst>
                <a:path w="1207262" h="134366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7" name="Freeform 7"/>
          <p:cNvSpPr/>
          <p:nvPr>
            <p:custDataLst>
              <p:tags r:id="rId3"/>
            </p:custDataLst>
          </p:nvPr>
        </p:nvSpPr>
        <p:spPr>
          <a:xfrm>
            <a:off x="1028700" y="4149376"/>
            <a:ext cx="16230600" cy="994124"/>
          </a:xfrm>
          <a:custGeom>
            <a:avLst/>
            <a:gdLst/>
            <a:ahLst/>
            <a:cxnLst/>
            <a:rect l="l" t="t" r="r" b="b"/>
            <a:pathLst>
              <a:path w="16230600" h="994124">
                <a:moveTo>
                  <a:pt x="0" y="0"/>
                </a:moveTo>
                <a:lnTo>
                  <a:pt x="16230600" y="0"/>
                </a:lnTo>
                <a:lnTo>
                  <a:pt x="16230600" y="994124"/>
                </a:lnTo>
                <a:lnTo>
                  <a:pt x="0" y="99412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Freeform 8"/>
          <p:cNvSpPr/>
          <p:nvPr>
            <p:custDataLst>
              <p:tags r:id="rId4"/>
            </p:custDataLst>
          </p:nvPr>
        </p:nvSpPr>
        <p:spPr>
          <a:xfrm>
            <a:off x="1028700" y="5400675"/>
            <a:ext cx="4840856" cy="834630"/>
          </a:xfrm>
          <a:custGeom>
            <a:avLst/>
            <a:gdLst/>
            <a:ahLst/>
            <a:cxnLst/>
            <a:rect l="l" t="t" r="r" b="b"/>
            <a:pathLst>
              <a:path w="4840856" h="834630">
                <a:moveTo>
                  <a:pt x="0" y="0"/>
                </a:moveTo>
                <a:lnTo>
                  <a:pt x="4840856" y="0"/>
                </a:lnTo>
                <a:lnTo>
                  <a:pt x="4840856" y="834630"/>
                </a:lnTo>
                <a:lnTo>
                  <a:pt x="0" y="83463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Freeform 9"/>
          <p:cNvSpPr/>
          <p:nvPr>
            <p:custDataLst>
              <p:tags r:id="rId5"/>
            </p:custDataLst>
          </p:nvPr>
        </p:nvSpPr>
        <p:spPr>
          <a:xfrm>
            <a:off x="1028700" y="8010405"/>
            <a:ext cx="13553553" cy="562693"/>
          </a:xfrm>
          <a:custGeom>
            <a:avLst/>
            <a:gdLst/>
            <a:ahLst/>
            <a:cxnLst/>
            <a:rect l="l" t="t" r="r" b="b"/>
            <a:pathLst>
              <a:path w="13553553" h="562693">
                <a:moveTo>
                  <a:pt x="0" y="0"/>
                </a:moveTo>
                <a:lnTo>
                  <a:pt x="13553553" y="0"/>
                </a:lnTo>
                <a:lnTo>
                  <a:pt x="13553553" y="562692"/>
                </a:lnTo>
                <a:lnTo>
                  <a:pt x="0" y="56269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Freeform 10"/>
          <p:cNvSpPr/>
          <p:nvPr>
            <p:custDataLst>
              <p:tags r:id="rId6"/>
            </p:custDataLst>
          </p:nvPr>
        </p:nvSpPr>
        <p:spPr>
          <a:xfrm>
            <a:off x="1028700" y="6492480"/>
            <a:ext cx="16230600" cy="1095565"/>
          </a:xfrm>
          <a:custGeom>
            <a:avLst/>
            <a:gdLst/>
            <a:ahLst/>
            <a:cxnLst/>
            <a:rect l="l" t="t" r="r" b="b"/>
            <a:pathLst>
              <a:path w="16230600" h="1095565">
                <a:moveTo>
                  <a:pt x="0" y="0"/>
                </a:moveTo>
                <a:lnTo>
                  <a:pt x="16230600" y="0"/>
                </a:lnTo>
                <a:lnTo>
                  <a:pt x="16230600" y="1095566"/>
                </a:lnTo>
                <a:lnTo>
                  <a:pt x="0" y="109556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1" name="TextBox 11"/>
          <p:cNvSpPr txBox="1"/>
          <p:nvPr>
            <p:custDataLst>
              <p:tags r:id="rId7"/>
            </p:custDataLst>
          </p:nvPr>
        </p:nvSpPr>
        <p:spPr>
          <a:xfrm>
            <a:off x="1882475" y="775450"/>
            <a:ext cx="16858350" cy="95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univariées du prix</a:t>
            </a:r>
          </a:p>
        </p:txBody>
      </p:sp>
      <p:sp>
        <p:nvSpPr>
          <p:cNvPr id="12" name="TextBox 12"/>
          <p:cNvSpPr txBox="1"/>
          <p:nvPr>
            <p:custDataLst>
              <p:tags r:id="rId8"/>
            </p:custDataLst>
          </p:nvPr>
        </p:nvSpPr>
        <p:spPr>
          <a:xfrm>
            <a:off x="1882474" y="2951850"/>
            <a:ext cx="6118525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Calcul</a:t>
            </a:r>
            <a:r>
              <a:rPr lang="en-US" sz="51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du Z-score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>
            <p:custDataLst>
              <p:tags r:id="rId1"/>
            </p:custDataLst>
          </p:nvPr>
        </p:nvGrpSpPr>
        <p:grpSpPr>
          <a:xfrm>
            <a:off x="-9525" y="33184"/>
            <a:ext cx="18307050" cy="2799450"/>
            <a:chOff x="0" y="0"/>
            <a:chExt cx="24409400" cy="3732600"/>
          </a:xfrm>
        </p:grpSpPr>
        <p:sp>
          <p:nvSpPr>
            <p:cNvPr id="3" name="Freeform 3"/>
            <p:cNvSpPr/>
            <p:nvPr/>
          </p:nvSpPr>
          <p:spPr>
            <a:xfrm>
              <a:off x="12700" y="12700"/>
              <a:ext cx="24384000" cy="3707257"/>
            </a:xfrm>
            <a:custGeom>
              <a:avLst/>
              <a:gdLst/>
              <a:ahLst/>
              <a:cxnLst/>
              <a:rect l="l" t="t" r="r" b="b"/>
              <a:pathLst>
                <a:path w="24384000" h="3707257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24409400" cy="3732657"/>
            </a:xfrm>
            <a:custGeom>
              <a:avLst/>
              <a:gdLst/>
              <a:ahLst/>
              <a:cxnLst/>
              <a:rect l="l" t="t" r="r" b="b"/>
              <a:pathLst>
                <a:path w="24409400" h="3732657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" name="Group 5"/>
          <p:cNvGrpSpPr/>
          <p:nvPr>
            <p:custDataLst>
              <p:tags r:id="rId2"/>
            </p:custDataLst>
          </p:nvPr>
        </p:nvGrpSpPr>
        <p:grpSpPr>
          <a:xfrm>
            <a:off x="2024350" y="1986700"/>
            <a:ext cx="905400" cy="100800"/>
            <a:chOff x="0" y="0"/>
            <a:chExt cx="1207200" cy="134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07262" cy="134366"/>
            </a:xfrm>
            <a:custGeom>
              <a:avLst/>
              <a:gdLst/>
              <a:ahLst/>
              <a:cxnLst/>
              <a:rect l="l" t="t" r="r" b="b"/>
              <a:pathLst>
                <a:path w="1207262" h="134366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7" name="Freeform 7"/>
          <p:cNvSpPr/>
          <p:nvPr>
            <p:custDataLst>
              <p:tags r:id="rId3"/>
            </p:custDataLst>
          </p:nvPr>
        </p:nvSpPr>
        <p:spPr>
          <a:xfrm>
            <a:off x="1028700" y="4096120"/>
            <a:ext cx="9845854" cy="4043586"/>
          </a:xfrm>
          <a:custGeom>
            <a:avLst/>
            <a:gdLst/>
            <a:ahLst/>
            <a:cxnLst/>
            <a:rect l="l" t="t" r="r" b="b"/>
            <a:pathLst>
              <a:path w="9845854" h="4043586">
                <a:moveTo>
                  <a:pt x="0" y="0"/>
                </a:moveTo>
                <a:lnTo>
                  <a:pt x="9845854" y="0"/>
                </a:lnTo>
                <a:lnTo>
                  <a:pt x="9845854" y="4043586"/>
                </a:lnTo>
                <a:lnTo>
                  <a:pt x="0" y="404358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TextBox 8"/>
          <p:cNvSpPr txBox="1"/>
          <p:nvPr>
            <p:custDataLst>
              <p:tags r:id="rId4"/>
            </p:custDataLst>
          </p:nvPr>
        </p:nvSpPr>
        <p:spPr>
          <a:xfrm>
            <a:off x="1882475" y="775450"/>
            <a:ext cx="16858350" cy="95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univariées du prix</a:t>
            </a:r>
          </a:p>
        </p:txBody>
      </p:sp>
      <p:sp>
        <p:nvSpPr>
          <p:cNvPr id="9" name="TextBox 9"/>
          <p:cNvSpPr txBox="1"/>
          <p:nvPr>
            <p:custDataLst>
              <p:tags r:id="rId5"/>
            </p:custDataLst>
          </p:nvPr>
        </p:nvSpPr>
        <p:spPr>
          <a:xfrm>
            <a:off x="1811060" y="2951850"/>
            <a:ext cx="8247340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Définition</a:t>
            </a:r>
            <a:r>
              <a:rPr lang="en-US" sz="51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des outliers</a:t>
            </a:r>
          </a:p>
        </p:txBody>
      </p:sp>
      <p:sp>
        <p:nvSpPr>
          <p:cNvPr id="10" name="TextBox 10"/>
          <p:cNvSpPr txBox="1"/>
          <p:nvPr>
            <p:custDataLst>
              <p:tags r:id="rId6"/>
            </p:custDataLst>
          </p:nvPr>
        </p:nvSpPr>
        <p:spPr>
          <a:xfrm>
            <a:off x="11507696" y="5301219"/>
            <a:ext cx="6094504" cy="15808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19"/>
              </a:lnSpc>
            </a:pPr>
            <a:r>
              <a:rPr lang="en-US" sz="3013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Seuil</a:t>
            </a:r>
            <a:r>
              <a:rPr lang="en-US" sz="3013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prix outliers :              83,7 €</a:t>
            </a:r>
          </a:p>
          <a:p>
            <a:pPr>
              <a:lnSpc>
                <a:spcPts val="4219"/>
              </a:lnSpc>
            </a:pPr>
            <a:r>
              <a:rPr lang="en-US" sz="3013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Nombres</a:t>
            </a:r>
            <a:r>
              <a:rPr lang="en-US" sz="3013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13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d’outliers</a:t>
            </a:r>
            <a:r>
              <a:rPr lang="en-US" sz="3013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:           36</a:t>
            </a:r>
          </a:p>
          <a:p>
            <a:pPr>
              <a:lnSpc>
                <a:spcPts val="4219"/>
              </a:lnSpc>
            </a:pPr>
            <a:r>
              <a:rPr lang="en-US" sz="3013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proportion dans le catalogue :  4%</a:t>
            </a:r>
          </a:p>
        </p:txBody>
      </p:sp>
      <p:sp>
        <p:nvSpPr>
          <p:cNvPr id="11" name="TextBox 11"/>
          <p:cNvSpPr txBox="1"/>
          <p:nvPr>
            <p:custDataLst>
              <p:tags r:id="rId7"/>
            </p:custDataLst>
          </p:nvPr>
        </p:nvSpPr>
        <p:spPr>
          <a:xfrm>
            <a:off x="1028700" y="8330206"/>
            <a:ext cx="17010202" cy="1805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 constate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qu’il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y a 2 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fois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plus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d’outliers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avec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cette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méthode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qu’avec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le Z-score (17)</a:t>
            </a:r>
          </a:p>
          <a:p>
            <a:pPr algn="ctr">
              <a:lnSpc>
                <a:spcPts val="4759"/>
              </a:lnSpc>
            </a:pP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Cela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s’explique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par la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présence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prix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élevés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comparés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à la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moyenne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ce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qui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peut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fausser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le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résultat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avec le Z-score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>
            <p:custDataLst>
              <p:tags r:id="rId1"/>
            </p:custDataLst>
          </p:nvPr>
        </p:nvGrpSpPr>
        <p:grpSpPr>
          <a:xfrm>
            <a:off x="-9525" y="-9525"/>
            <a:ext cx="18307050" cy="2799450"/>
            <a:chOff x="0" y="0"/>
            <a:chExt cx="24409400" cy="3732600"/>
          </a:xfrm>
        </p:grpSpPr>
        <p:sp>
          <p:nvSpPr>
            <p:cNvPr id="3" name="Freeform 3"/>
            <p:cNvSpPr/>
            <p:nvPr/>
          </p:nvSpPr>
          <p:spPr>
            <a:xfrm>
              <a:off x="12700" y="12700"/>
              <a:ext cx="24384000" cy="3707257"/>
            </a:xfrm>
            <a:custGeom>
              <a:avLst/>
              <a:gdLst/>
              <a:ahLst/>
              <a:cxnLst/>
              <a:rect l="l" t="t" r="r" b="b"/>
              <a:pathLst>
                <a:path w="24384000" h="3707257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24409400" cy="3732657"/>
            </a:xfrm>
            <a:custGeom>
              <a:avLst/>
              <a:gdLst/>
              <a:ahLst/>
              <a:cxnLst/>
              <a:rect l="l" t="t" r="r" b="b"/>
              <a:pathLst>
                <a:path w="24409400" h="3732657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5" name="TextBox 5"/>
          <p:cNvSpPr txBox="1"/>
          <p:nvPr>
            <p:custDataLst>
              <p:tags r:id="rId2"/>
            </p:custDataLst>
          </p:nvPr>
        </p:nvSpPr>
        <p:spPr>
          <a:xfrm>
            <a:off x="1882475" y="823075"/>
            <a:ext cx="16858350" cy="670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75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</a:t>
            </a:r>
            <a:r>
              <a:rPr lang="en-US" sz="2750" dirty="0" err="1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complémentaires</a:t>
            </a:r>
            <a:endParaRPr lang="en-US" sz="2750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640"/>
              </a:lnSpc>
            </a:pPr>
            <a:r>
              <a:rPr lang="en-US" sz="275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CA, </a:t>
            </a:r>
            <a:r>
              <a:rPr lang="en-US" sz="2750" dirty="0" err="1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quantités</a:t>
            </a:r>
            <a:r>
              <a:rPr lang="en-US" sz="275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, stocks, </a:t>
            </a:r>
            <a:r>
              <a:rPr lang="en-US" sz="2750" dirty="0" err="1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taux</a:t>
            </a:r>
            <a:r>
              <a:rPr lang="en-US" sz="275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de marge et </a:t>
            </a:r>
            <a:r>
              <a:rPr lang="en-US" sz="2750" dirty="0" err="1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corrélations</a:t>
            </a:r>
            <a:endParaRPr lang="en-US" sz="2750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" name="Group 6"/>
          <p:cNvGrpSpPr/>
          <p:nvPr>
            <p:custDataLst>
              <p:tags r:id="rId3"/>
            </p:custDataLst>
          </p:nvPr>
        </p:nvGrpSpPr>
        <p:grpSpPr>
          <a:xfrm>
            <a:off x="2024350" y="1986700"/>
            <a:ext cx="905400" cy="100800"/>
            <a:chOff x="0" y="0"/>
            <a:chExt cx="1207200" cy="134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07262" cy="134366"/>
            </a:xfrm>
            <a:custGeom>
              <a:avLst/>
              <a:gdLst/>
              <a:ahLst/>
              <a:cxnLst/>
              <a:rect l="l" t="t" r="r" b="b"/>
              <a:pathLst>
                <a:path w="1207262" h="134366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8" name="Freeform 8"/>
          <p:cNvSpPr/>
          <p:nvPr>
            <p:custDataLst>
              <p:tags r:id="rId4"/>
            </p:custDataLst>
          </p:nvPr>
        </p:nvSpPr>
        <p:spPr>
          <a:xfrm>
            <a:off x="3538139" y="3984888"/>
            <a:ext cx="11211723" cy="3097238"/>
          </a:xfrm>
          <a:custGeom>
            <a:avLst/>
            <a:gdLst/>
            <a:ahLst/>
            <a:cxnLst/>
            <a:rect l="l" t="t" r="r" b="b"/>
            <a:pathLst>
              <a:path w="11211723" h="3097238">
                <a:moveTo>
                  <a:pt x="0" y="0"/>
                </a:moveTo>
                <a:lnTo>
                  <a:pt x="11211722" y="0"/>
                </a:lnTo>
                <a:lnTo>
                  <a:pt x="11211722" y="3097239"/>
                </a:lnTo>
                <a:lnTo>
                  <a:pt x="0" y="309723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TextBox 9"/>
          <p:cNvSpPr txBox="1"/>
          <p:nvPr>
            <p:custDataLst>
              <p:tags r:id="rId5"/>
            </p:custDataLst>
          </p:nvPr>
        </p:nvSpPr>
        <p:spPr>
          <a:xfrm>
            <a:off x="5374184" y="3061598"/>
            <a:ext cx="8570416" cy="574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20 Premiers articles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chiffre d’affaires</a:t>
            </a:r>
          </a:p>
        </p:txBody>
      </p:sp>
      <p:sp>
        <p:nvSpPr>
          <p:cNvPr id="10" name="TextBox 10"/>
          <p:cNvSpPr txBox="1"/>
          <p:nvPr>
            <p:custDataLst>
              <p:tags r:id="rId6"/>
            </p:custDataLst>
          </p:nvPr>
        </p:nvSpPr>
        <p:spPr>
          <a:xfrm>
            <a:off x="1920929" y="7827738"/>
            <a:ext cx="14446142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Nombre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d’articles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représentant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80 % du chiffre d’affaires :        420</a:t>
            </a:r>
          </a:p>
          <a:p>
            <a:pPr algn="just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Proportion de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ces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articles dans le catalogue :                              51 %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>
            <p:custDataLst>
              <p:tags r:id="rId1"/>
            </p:custDataLst>
          </p:nvPr>
        </p:nvGrpSpPr>
        <p:grpSpPr>
          <a:xfrm>
            <a:off x="-9525" y="-9525"/>
            <a:ext cx="18307050" cy="2799450"/>
            <a:chOff x="0" y="0"/>
            <a:chExt cx="24409400" cy="3732600"/>
          </a:xfrm>
        </p:grpSpPr>
        <p:sp>
          <p:nvSpPr>
            <p:cNvPr id="3" name="Freeform 3"/>
            <p:cNvSpPr/>
            <p:nvPr/>
          </p:nvSpPr>
          <p:spPr>
            <a:xfrm>
              <a:off x="12700" y="12700"/>
              <a:ext cx="24384000" cy="3707257"/>
            </a:xfrm>
            <a:custGeom>
              <a:avLst/>
              <a:gdLst/>
              <a:ahLst/>
              <a:cxnLst/>
              <a:rect l="l" t="t" r="r" b="b"/>
              <a:pathLst>
                <a:path w="24384000" h="3707257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24409400" cy="3732657"/>
            </a:xfrm>
            <a:custGeom>
              <a:avLst/>
              <a:gdLst/>
              <a:ahLst/>
              <a:cxnLst/>
              <a:rect l="l" t="t" r="r" b="b"/>
              <a:pathLst>
                <a:path w="24409400" h="3732657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" name="Group 5"/>
          <p:cNvGrpSpPr/>
          <p:nvPr>
            <p:custDataLst>
              <p:tags r:id="rId2"/>
            </p:custDataLst>
          </p:nvPr>
        </p:nvGrpSpPr>
        <p:grpSpPr>
          <a:xfrm>
            <a:off x="2024350" y="1986700"/>
            <a:ext cx="905400" cy="100800"/>
            <a:chOff x="0" y="0"/>
            <a:chExt cx="1207200" cy="134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07262" cy="134366"/>
            </a:xfrm>
            <a:custGeom>
              <a:avLst/>
              <a:gdLst/>
              <a:ahLst/>
              <a:cxnLst/>
              <a:rect l="l" t="t" r="r" b="b"/>
              <a:pathLst>
                <a:path w="1207262" h="134366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7" name="Freeform 7"/>
          <p:cNvSpPr/>
          <p:nvPr>
            <p:custDataLst>
              <p:tags r:id="rId3"/>
            </p:custDataLst>
          </p:nvPr>
        </p:nvSpPr>
        <p:spPr>
          <a:xfrm>
            <a:off x="2261035" y="3899163"/>
            <a:ext cx="13765929" cy="3768423"/>
          </a:xfrm>
          <a:custGeom>
            <a:avLst/>
            <a:gdLst/>
            <a:ahLst/>
            <a:cxnLst/>
            <a:rect l="l" t="t" r="r" b="b"/>
            <a:pathLst>
              <a:path w="13765929" h="3768423">
                <a:moveTo>
                  <a:pt x="0" y="0"/>
                </a:moveTo>
                <a:lnTo>
                  <a:pt x="13765930" y="0"/>
                </a:lnTo>
                <a:lnTo>
                  <a:pt x="13765930" y="3768424"/>
                </a:lnTo>
                <a:lnTo>
                  <a:pt x="0" y="376842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TextBox 8"/>
          <p:cNvSpPr txBox="1"/>
          <p:nvPr>
            <p:custDataLst>
              <p:tags r:id="rId4"/>
            </p:custDataLst>
          </p:nvPr>
        </p:nvSpPr>
        <p:spPr>
          <a:xfrm>
            <a:off x="1882475" y="823075"/>
            <a:ext cx="16858350" cy="670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75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</a:t>
            </a:r>
            <a:r>
              <a:rPr lang="en-US" sz="2750" dirty="0" err="1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complémentaires</a:t>
            </a:r>
            <a:endParaRPr lang="en-US" sz="2750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640"/>
              </a:lnSpc>
            </a:pPr>
            <a:r>
              <a:rPr lang="en-US" sz="275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CA, </a:t>
            </a:r>
            <a:r>
              <a:rPr lang="en-US" sz="2750" dirty="0" err="1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quantités</a:t>
            </a:r>
            <a:r>
              <a:rPr lang="en-US" sz="275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, stocks, </a:t>
            </a:r>
            <a:r>
              <a:rPr lang="en-US" sz="2750" dirty="0" err="1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taux</a:t>
            </a:r>
            <a:r>
              <a:rPr lang="en-US" sz="275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de marge et </a:t>
            </a:r>
            <a:r>
              <a:rPr lang="en-US" sz="2750" dirty="0" err="1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corrélations</a:t>
            </a:r>
            <a:endParaRPr lang="en-US" sz="2750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TextBox 9"/>
          <p:cNvSpPr txBox="1"/>
          <p:nvPr>
            <p:custDataLst>
              <p:tags r:id="rId5"/>
            </p:custDataLst>
          </p:nvPr>
        </p:nvSpPr>
        <p:spPr>
          <a:xfrm>
            <a:off x="5157549" y="3061598"/>
            <a:ext cx="8787051" cy="574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20 Premiers articles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quantité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vendue</a:t>
            </a:r>
          </a:p>
        </p:txBody>
      </p:sp>
      <p:sp>
        <p:nvSpPr>
          <p:cNvPr id="10" name="TextBox 10"/>
          <p:cNvSpPr txBox="1"/>
          <p:nvPr>
            <p:custDataLst>
              <p:tags r:id="rId6"/>
            </p:custDataLst>
          </p:nvPr>
        </p:nvSpPr>
        <p:spPr>
          <a:xfrm>
            <a:off x="1920929" y="7827738"/>
            <a:ext cx="14446142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Nombre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d’articles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représentant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80 % du chiffre d’affaires :        510</a:t>
            </a:r>
          </a:p>
          <a:p>
            <a:pPr algn="just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Proportion de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ces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articles dans le catalogue :                              62 %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>
            <p:custDataLst>
              <p:tags r:id="rId1"/>
            </p:custDataLst>
          </p:nvPr>
        </p:nvGrpSpPr>
        <p:grpSpPr>
          <a:xfrm>
            <a:off x="-9525" y="-9525"/>
            <a:ext cx="18307050" cy="2799450"/>
            <a:chOff x="0" y="0"/>
            <a:chExt cx="24409400" cy="3732600"/>
          </a:xfrm>
        </p:grpSpPr>
        <p:sp>
          <p:nvSpPr>
            <p:cNvPr id="3" name="Freeform 3"/>
            <p:cNvSpPr/>
            <p:nvPr/>
          </p:nvSpPr>
          <p:spPr>
            <a:xfrm>
              <a:off x="12700" y="12700"/>
              <a:ext cx="24384000" cy="3707257"/>
            </a:xfrm>
            <a:custGeom>
              <a:avLst/>
              <a:gdLst/>
              <a:ahLst/>
              <a:cxnLst/>
              <a:rect l="l" t="t" r="r" b="b"/>
              <a:pathLst>
                <a:path w="24384000" h="3707257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24409400" cy="3732657"/>
            </a:xfrm>
            <a:custGeom>
              <a:avLst/>
              <a:gdLst/>
              <a:ahLst/>
              <a:cxnLst/>
              <a:rect l="l" t="t" r="r" b="b"/>
              <a:pathLst>
                <a:path w="24409400" h="3732657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" name="Group 5"/>
          <p:cNvGrpSpPr/>
          <p:nvPr>
            <p:custDataLst>
              <p:tags r:id="rId2"/>
            </p:custDataLst>
          </p:nvPr>
        </p:nvGrpSpPr>
        <p:grpSpPr>
          <a:xfrm>
            <a:off x="2024350" y="1986700"/>
            <a:ext cx="905400" cy="100800"/>
            <a:chOff x="0" y="0"/>
            <a:chExt cx="1207200" cy="134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07262" cy="134366"/>
            </a:xfrm>
            <a:custGeom>
              <a:avLst/>
              <a:gdLst/>
              <a:ahLst/>
              <a:cxnLst/>
              <a:rect l="l" t="t" r="r" b="b"/>
              <a:pathLst>
                <a:path w="1207262" h="134366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7" name="Freeform 7"/>
          <p:cNvSpPr/>
          <p:nvPr>
            <p:custDataLst>
              <p:tags r:id="rId3"/>
            </p:custDataLst>
          </p:nvPr>
        </p:nvSpPr>
        <p:spPr>
          <a:xfrm>
            <a:off x="2428868" y="3899163"/>
            <a:ext cx="13430264" cy="3911564"/>
          </a:xfrm>
          <a:custGeom>
            <a:avLst/>
            <a:gdLst/>
            <a:ahLst/>
            <a:cxnLst/>
            <a:rect l="l" t="t" r="r" b="b"/>
            <a:pathLst>
              <a:path w="13430264" h="3911564">
                <a:moveTo>
                  <a:pt x="0" y="0"/>
                </a:moveTo>
                <a:lnTo>
                  <a:pt x="13430264" y="0"/>
                </a:lnTo>
                <a:lnTo>
                  <a:pt x="13430264" y="3911565"/>
                </a:lnTo>
                <a:lnTo>
                  <a:pt x="0" y="391156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TextBox 8"/>
          <p:cNvSpPr txBox="1"/>
          <p:nvPr>
            <p:custDataLst>
              <p:tags r:id="rId4"/>
            </p:custDataLst>
          </p:nvPr>
        </p:nvSpPr>
        <p:spPr>
          <a:xfrm>
            <a:off x="1882475" y="823075"/>
            <a:ext cx="16858350" cy="670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75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</a:t>
            </a:r>
            <a:r>
              <a:rPr lang="en-US" sz="2750" dirty="0" err="1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complémentaires</a:t>
            </a:r>
            <a:endParaRPr lang="en-US" sz="2750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640"/>
              </a:lnSpc>
            </a:pPr>
            <a:r>
              <a:rPr lang="en-US" sz="275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CA, </a:t>
            </a:r>
            <a:r>
              <a:rPr lang="en-US" sz="2750" dirty="0" err="1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quantités</a:t>
            </a:r>
            <a:r>
              <a:rPr lang="en-US" sz="275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, stocks, </a:t>
            </a:r>
            <a:r>
              <a:rPr lang="en-US" sz="2750" dirty="0" err="1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taux</a:t>
            </a:r>
            <a:r>
              <a:rPr lang="en-US" sz="275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de marge et </a:t>
            </a:r>
            <a:r>
              <a:rPr lang="en-US" sz="2750" dirty="0" err="1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corrélations</a:t>
            </a:r>
            <a:endParaRPr lang="en-US" sz="2750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TextBox 9"/>
          <p:cNvSpPr txBox="1"/>
          <p:nvPr>
            <p:custDataLst>
              <p:tags r:id="rId5"/>
            </p:custDataLst>
          </p:nvPr>
        </p:nvSpPr>
        <p:spPr>
          <a:xfrm>
            <a:off x="5362277" y="3061598"/>
            <a:ext cx="756344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Rotation du stock en nombre de mois</a:t>
            </a:r>
          </a:p>
        </p:txBody>
      </p:sp>
      <p:sp>
        <p:nvSpPr>
          <p:cNvPr id="10" name="TextBox 10"/>
          <p:cNvSpPr txBox="1"/>
          <p:nvPr>
            <p:custDataLst>
              <p:tags r:id="rId6"/>
            </p:custDataLst>
          </p:nvPr>
        </p:nvSpPr>
        <p:spPr>
          <a:xfrm>
            <a:off x="2024350" y="8001228"/>
            <a:ext cx="14446142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Valorisation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du stock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euros :        531 773,3 €</a:t>
            </a:r>
          </a:p>
          <a:p>
            <a:pPr algn="just">
              <a:lnSpc>
                <a:spcPts val="4759"/>
              </a:lnSpc>
            </a:pP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Nombre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d’articles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stock :              17 822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>
            <p:custDataLst>
              <p:tags r:id="rId1"/>
            </p:custDataLst>
          </p:nvPr>
        </p:nvGrpSpPr>
        <p:grpSpPr>
          <a:xfrm>
            <a:off x="-9525" y="-9525"/>
            <a:ext cx="18307050" cy="2799450"/>
            <a:chOff x="0" y="0"/>
            <a:chExt cx="24409400" cy="3732600"/>
          </a:xfrm>
        </p:grpSpPr>
        <p:sp>
          <p:nvSpPr>
            <p:cNvPr id="3" name="Freeform 3"/>
            <p:cNvSpPr/>
            <p:nvPr/>
          </p:nvSpPr>
          <p:spPr>
            <a:xfrm>
              <a:off x="12700" y="12700"/>
              <a:ext cx="24384000" cy="3707257"/>
            </a:xfrm>
            <a:custGeom>
              <a:avLst/>
              <a:gdLst/>
              <a:ahLst/>
              <a:cxnLst/>
              <a:rect l="l" t="t" r="r" b="b"/>
              <a:pathLst>
                <a:path w="24384000" h="3707257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24409400" cy="3732657"/>
            </a:xfrm>
            <a:custGeom>
              <a:avLst/>
              <a:gdLst/>
              <a:ahLst/>
              <a:cxnLst/>
              <a:rect l="l" t="t" r="r" b="b"/>
              <a:pathLst>
                <a:path w="24409400" h="3732657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" name="Group 5"/>
          <p:cNvGrpSpPr/>
          <p:nvPr>
            <p:custDataLst>
              <p:tags r:id="rId2"/>
            </p:custDataLst>
          </p:nvPr>
        </p:nvGrpSpPr>
        <p:grpSpPr>
          <a:xfrm>
            <a:off x="2024350" y="1986700"/>
            <a:ext cx="905400" cy="100800"/>
            <a:chOff x="0" y="0"/>
            <a:chExt cx="1207200" cy="134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07262" cy="134366"/>
            </a:xfrm>
            <a:custGeom>
              <a:avLst/>
              <a:gdLst/>
              <a:ahLst/>
              <a:cxnLst/>
              <a:rect l="l" t="t" r="r" b="b"/>
              <a:pathLst>
                <a:path w="1207262" h="134366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7" name="Freeform 7"/>
          <p:cNvSpPr/>
          <p:nvPr>
            <p:custDataLst>
              <p:tags r:id="rId3"/>
            </p:custDataLst>
          </p:nvPr>
        </p:nvSpPr>
        <p:spPr>
          <a:xfrm>
            <a:off x="1028700" y="4893856"/>
            <a:ext cx="11846567" cy="3331847"/>
          </a:xfrm>
          <a:custGeom>
            <a:avLst/>
            <a:gdLst/>
            <a:ahLst/>
            <a:cxnLst/>
            <a:rect l="l" t="t" r="r" b="b"/>
            <a:pathLst>
              <a:path w="11846567" h="3331847">
                <a:moveTo>
                  <a:pt x="0" y="0"/>
                </a:moveTo>
                <a:lnTo>
                  <a:pt x="11846567" y="0"/>
                </a:lnTo>
                <a:lnTo>
                  <a:pt x="11846567" y="3331846"/>
                </a:lnTo>
                <a:lnTo>
                  <a:pt x="0" y="333184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Freeform 8"/>
          <p:cNvSpPr/>
          <p:nvPr>
            <p:custDataLst>
              <p:tags r:id="rId4"/>
            </p:custDataLst>
          </p:nvPr>
        </p:nvSpPr>
        <p:spPr>
          <a:xfrm>
            <a:off x="13056401" y="4893856"/>
            <a:ext cx="4202899" cy="2773224"/>
          </a:xfrm>
          <a:custGeom>
            <a:avLst/>
            <a:gdLst/>
            <a:ahLst/>
            <a:cxnLst/>
            <a:rect l="l" t="t" r="r" b="b"/>
            <a:pathLst>
              <a:path w="4202899" h="2773224">
                <a:moveTo>
                  <a:pt x="0" y="0"/>
                </a:moveTo>
                <a:lnTo>
                  <a:pt x="4202899" y="0"/>
                </a:lnTo>
                <a:lnTo>
                  <a:pt x="4202899" y="2773224"/>
                </a:lnTo>
                <a:lnTo>
                  <a:pt x="0" y="277322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TextBox 9"/>
          <p:cNvSpPr txBox="1"/>
          <p:nvPr>
            <p:custDataLst>
              <p:tags r:id="rId5"/>
            </p:custDataLst>
          </p:nvPr>
        </p:nvSpPr>
        <p:spPr>
          <a:xfrm>
            <a:off x="1882475" y="823075"/>
            <a:ext cx="16858350" cy="670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75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</a:t>
            </a:r>
            <a:r>
              <a:rPr lang="en-US" sz="2750" dirty="0" err="1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complémentaires</a:t>
            </a:r>
            <a:endParaRPr lang="en-US" sz="2750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640"/>
              </a:lnSpc>
            </a:pPr>
            <a:r>
              <a:rPr lang="en-US" sz="275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CA, </a:t>
            </a:r>
            <a:r>
              <a:rPr lang="en-US" sz="2750" dirty="0" err="1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quantités</a:t>
            </a:r>
            <a:r>
              <a:rPr lang="en-US" sz="275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, stocks, </a:t>
            </a:r>
            <a:r>
              <a:rPr lang="en-US" sz="2750" dirty="0" err="1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taux</a:t>
            </a:r>
            <a:r>
              <a:rPr lang="en-US" sz="275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de marge et </a:t>
            </a:r>
            <a:r>
              <a:rPr lang="en-US" sz="2750" dirty="0" err="1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corrélations</a:t>
            </a:r>
            <a:endParaRPr lang="en-US" sz="2750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TextBox 10"/>
          <p:cNvSpPr txBox="1"/>
          <p:nvPr>
            <p:custDataLst>
              <p:tags r:id="rId6"/>
            </p:custDataLst>
          </p:nvPr>
        </p:nvSpPr>
        <p:spPr>
          <a:xfrm>
            <a:off x="1882475" y="2951850"/>
            <a:ext cx="1140618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Taux de marge par type de produit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>
            <p:custDataLst>
              <p:tags r:id="rId1"/>
            </p:custDataLst>
          </p:nvPr>
        </p:nvGrpSpPr>
        <p:grpSpPr>
          <a:xfrm>
            <a:off x="-9525" y="-9525"/>
            <a:ext cx="18307050" cy="2799450"/>
            <a:chOff x="0" y="0"/>
            <a:chExt cx="24409400" cy="3732600"/>
          </a:xfrm>
        </p:grpSpPr>
        <p:sp>
          <p:nvSpPr>
            <p:cNvPr id="3" name="Freeform 3"/>
            <p:cNvSpPr/>
            <p:nvPr/>
          </p:nvSpPr>
          <p:spPr>
            <a:xfrm>
              <a:off x="12700" y="12700"/>
              <a:ext cx="24384000" cy="3707257"/>
            </a:xfrm>
            <a:custGeom>
              <a:avLst/>
              <a:gdLst/>
              <a:ahLst/>
              <a:cxnLst/>
              <a:rect l="l" t="t" r="r" b="b"/>
              <a:pathLst>
                <a:path w="24384000" h="3707257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24409400" cy="3732657"/>
            </a:xfrm>
            <a:custGeom>
              <a:avLst/>
              <a:gdLst/>
              <a:ahLst/>
              <a:cxnLst/>
              <a:rect l="l" t="t" r="r" b="b"/>
              <a:pathLst>
                <a:path w="24409400" h="3732657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" name="Group 5"/>
          <p:cNvGrpSpPr/>
          <p:nvPr>
            <p:custDataLst>
              <p:tags r:id="rId2"/>
            </p:custDataLst>
          </p:nvPr>
        </p:nvGrpSpPr>
        <p:grpSpPr>
          <a:xfrm>
            <a:off x="2024350" y="1986700"/>
            <a:ext cx="905400" cy="100800"/>
            <a:chOff x="0" y="0"/>
            <a:chExt cx="1207200" cy="134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07262" cy="134366"/>
            </a:xfrm>
            <a:custGeom>
              <a:avLst/>
              <a:gdLst/>
              <a:ahLst/>
              <a:cxnLst/>
              <a:rect l="l" t="t" r="r" b="b"/>
              <a:pathLst>
                <a:path w="1207262" h="134366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7" name="Freeform 7"/>
          <p:cNvSpPr/>
          <p:nvPr>
            <p:custDataLst>
              <p:tags r:id="rId3"/>
            </p:custDataLst>
          </p:nvPr>
        </p:nvSpPr>
        <p:spPr>
          <a:xfrm>
            <a:off x="1404262" y="3047100"/>
            <a:ext cx="7739738" cy="6839239"/>
          </a:xfrm>
          <a:custGeom>
            <a:avLst/>
            <a:gdLst/>
            <a:ahLst/>
            <a:cxnLst/>
            <a:rect l="l" t="t" r="r" b="b"/>
            <a:pathLst>
              <a:path w="7739738" h="6839239">
                <a:moveTo>
                  <a:pt x="0" y="0"/>
                </a:moveTo>
                <a:lnTo>
                  <a:pt x="7739738" y="0"/>
                </a:lnTo>
                <a:lnTo>
                  <a:pt x="7739738" y="6839239"/>
                </a:lnTo>
                <a:lnTo>
                  <a:pt x="0" y="683923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TextBox 8"/>
          <p:cNvSpPr txBox="1"/>
          <p:nvPr>
            <p:custDataLst>
              <p:tags r:id="rId4"/>
            </p:custDataLst>
          </p:nvPr>
        </p:nvSpPr>
        <p:spPr>
          <a:xfrm>
            <a:off x="1882475" y="823075"/>
            <a:ext cx="16858350" cy="670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75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</a:t>
            </a:r>
            <a:r>
              <a:rPr lang="en-US" sz="2750" dirty="0" err="1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complémentaires</a:t>
            </a:r>
            <a:endParaRPr lang="en-US" sz="2750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640"/>
              </a:lnSpc>
            </a:pPr>
            <a:r>
              <a:rPr lang="en-US" sz="275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CA, </a:t>
            </a:r>
            <a:r>
              <a:rPr lang="en-US" sz="2750" dirty="0" err="1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quantités</a:t>
            </a:r>
            <a:r>
              <a:rPr lang="en-US" sz="275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, stocks, </a:t>
            </a:r>
            <a:r>
              <a:rPr lang="en-US" sz="2750" dirty="0" err="1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taux</a:t>
            </a:r>
            <a:r>
              <a:rPr lang="en-US" sz="275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de marge et </a:t>
            </a:r>
            <a:r>
              <a:rPr lang="en-US" sz="2750" dirty="0" err="1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corrélations</a:t>
            </a:r>
            <a:endParaRPr lang="en-US" sz="2750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TextBox 9"/>
          <p:cNvSpPr txBox="1"/>
          <p:nvPr>
            <p:custDataLst>
              <p:tags r:id="rId5"/>
            </p:custDataLst>
          </p:nvPr>
        </p:nvSpPr>
        <p:spPr>
          <a:xfrm>
            <a:off x="9139238" y="4652327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sp>
        <p:nvSpPr>
          <p:cNvPr id="10" name="TextBox 10"/>
          <p:cNvSpPr txBox="1"/>
          <p:nvPr>
            <p:custDataLst>
              <p:tags r:id="rId6"/>
            </p:custDataLst>
          </p:nvPr>
        </p:nvSpPr>
        <p:spPr>
          <a:xfrm>
            <a:off x="10498812" y="4315778"/>
            <a:ext cx="6760488" cy="2420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Tendances :</a:t>
            </a:r>
          </a:p>
          <a:p>
            <a:pPr algn="ctr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Total sales et stock quantity : 0,29</a:t>
            </a:r>
          </a:p>
          <a:p>
            <a:pPr algn="just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Total sales et Price :                -0,27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>
            <p:custDataLst>
              <p:tags r:id="rId1"/>
            </p:custDataLst>
          </p:nvPr>
        </p:nvGrpSpPr>
        <p:grpSpPr>
          <a:xfrm>
            <a:off x="-9525" y="-9525"/>
            <a:ext cx="18307050" cy="2799450"/>
            <a:chOff x="0" y="0"/>
            <a:chExt cx="24409400" cy="3732600"/>
          </a:xfrm>
        </p:grpSpPr>
        <p:sp>
          <p:nvSpPr>
            <p:cNvPr id="3" name="Freeform 3"/>
            <p:cNvSpPr/>
            <p:nvPr/>
          </p:nvSpPr>
          <p:spPr>
            <a:xfrm>
              <a:off x="12700" y="12700"/>
              <a:ext cx="24384000" cy="3707257"/>
            </a:xfrm>
            <a:custGeom>
              <a:avLst/>
              <a:gdLst/>
              <a:ahLst/>
              <a:cxnLst/>
              <a:rect l="l" t="t" r="r" b="b"/>
              <a:pathLst>
                <a:path w="24384000" h="3707257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24409400" cy="3732657"/>
            </a:xfrm>
            <a:custGeom>
              <a:avLst/>
              <a:gdLst/>
              <a:ahLst/>
              <a:cxnLst/>
              <a:rect l="l" t="t" r="r" b="b"/>
              <a:pathLst>
                <a:path w="24409400" h="3732657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5" name="TextBox 5"/>
          <p:cNvSpPr txBox="1"/>
          <p:nvPr>
            <p:custDataLst>
              <p:tags r:id="rId2"/>
            </p:custDataLst>
          </p:nvPr>
        </p:nvSpPr>
        <p:spPr>
          <a:xfrm>
            <a:off x="1882475" y="775450"/>
            <a:ext cx="16858350" cy="95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Actions pour la suite</a:t>
            </a:r>
          </a:p>
        </p:txBody>
      </p:sp>
      <p:grpSp>
        <p:nvGrpSpPr>
          <p:cNvPr id="6" name="Group 6"/>
          <p:cNvGrpSpPr/>
          <p:nvPr>
            <p:custDataLst>
              <p:tags r:id="rId3"/>
            </p:custDataLst>
          </p:nvPr>
        </p:nvGrpSpPr>
        <p:grpSpPr>
          <a:xfrm>
            <a:off x="2024350" y="1986700"/>
            <a:ext cx="905400" cy="100800"/>
            <a:chOff x="0" y="0"/>
            <a:chExt cx="1207200" cy="134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07262" cy="134366"/>
            </a:xfrm>
            <a:custGeom>
              <a:avLst/>
              <a:gdLst/>
              <a:ahLst/>
              <a:cxnLst/>
              <a:rect l="l" t="t" r="r" b="b"/>
              <a:pathLst>
                <a:path w="1207262" h="134366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8" name="TextBox 8"/>
          <p:cNvSpPr txBox="1"/>
          <p:nvPr>
            <p:custDataLst>
              <p:tags r:id="rId4"/>
            </p:custDataLst>
          </p:nvPr>
        </p:nvSpPr>
        <p:spPr>
          <a:xfrm>
            <a:off x="404406" y="3286760"/>
            <a:ext cx="17479188" cy="5848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Nous </a:t>
            </a: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avons</a:t>
            </a: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identifié</a:t>
            </a: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les </a:t>
            </a: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produits</a:t>
            </a: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phares </a:t>
            </a: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termes</a:t>
            </a: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Chiffre </a:t>
            </a: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d’affaire</a:t>
            </a: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et de </a:t>
            </a: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quantités</a:t>
            </a: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vendues </a:t>
            </a: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ainsi</a:t>
            </a: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que le flop 20 des </a:t>
            </a: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produits</a:t>
            </a: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stock.</a:t>
            </a:r>
          </a:p>
          <a:p>
            <a:pPr algn="ctr"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200"/>
              </a:lnSpc>
            </a:pP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Plusieurs</a:t>
            </a: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actions </a:t>
            </a: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sont</a:t>
            </a: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possibles : </a:t>
            </a:r>
          </a:p>
          <a:p>
            <a:pPr algn="l"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Organiser</a:t>
            </a: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une</a:t>
            </a: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action de promotion sur le flop 20 pour </a:t>
            </a: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vider</a:t>
            </a: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les stocks</a:t>
            </a:r>
          </a:p>
          <a:p>
            <a:pPr algn="l"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Identifier </a:t>
            </a: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ce</a:t>
            </a: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qui fait le </a:t>
            </a: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produit</a:t>
            </a: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phare (actions marketing ? </a:t>
            </a: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Préférences</a:t>
            </a: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du </a:t>
            </a: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consommateur</a:t>
            </a: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?)</a:t>
            </a:r>
          </a:p>
          <a:p>
            <a:pPr algn="l"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Comprendre</a:t>
            </a: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le plus </a:t>
            </a: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faible</a:t>
            </a: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taux</a:t>
            </a: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marge du Champagne (</a:t>
            </a: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coût</a:t>
            </a: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fabrication ? Exportation ? </a:t>
            </a: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Négociation</a:t>
            </a: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fournisseurs</a:t>
            </a: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?)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>
            <p:custDataLst>
              <p:tags r:id="rId1"/>
            </p:custDataLst>
          </p:nvPr>
        </p:nvGrpSpPr>
        <p:grpSpPr>
          <a:xfrm>
            <a:off x="-9525" y="-9525"/>
            <a:ext cx="18307050" cy="2799450"/>
            <a:chOff x="0" y="0"/>
            <a:chExt cx="24409400" cy="3732600"/>
          </a:xfrm>
        </p:grpSpPr>
        <p:sp>
          <p:nvSpPr>
            <p:cNvPr id="3" name="Freeform 3"/>
            <p:cNvSpPr/>
            <p:nvPr/>
          </p:nvSpPr>
          <p:spPr>
            <a:xfrm>
              <a:off x="12700" y="12700"/>
              <a:ext cx="24384000" cy="3707257"/>
            </a:xfrm>
            <a:custGeom>
              <a:avLst/>
              <a:gdLst/>
              <a:ahLst/>
              <a:cxnLst/>
              <a:rect l="l" t="t" r="r" b="b"/>
              <a:pathLst>
                <a:path w="24384000" h="3707257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24409400" cy="3732657"/>
            </a:xfrm>
            <a:custGeom>
              <a:avLst/>
              <a:gdLst/>
              <a:ahLst/>
              <a:cxnLst/>
              <a:rect l="l" t="t" r="r" b="b"/>
              <a:pathLst>
                <a:path w="24409400" h="3732657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" name="Group 5"/>
          <p:cNvGrpSpPr/>
          <p:nvPr>
            <p:custDataLst>
              <p:tags r:id="rId2"/>
            </p:custDataLst>
          </p:nvPr>
        </p:nvGrpSpPr>
        <p:grpSpPr>
          <a:xfrm>
            <a:off x="2024350" y="1986700"/>
            <a:ext cx="905400" cy="100800"/>
            <a:chOff x="0" y="0"/>
            <a:chExt cx="1207200" cy="134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07262" cy="134366"/>
            </a:xfrm>
            <a:custGeom>
              <a:avLst/>
              <a:gdLst/>
              <a:ahLst/>
              <a:cxnLst/>
              <a:rect l="l" t="t" r="r" b="b"/>
              <a:pathLst>
                <a:path w="1207262" h="134366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7" name="TextBox 7"/>
          <p:cNvSpPr txBox="1"/>
          <p:nvPr>
            <p:custDataLst>
              <p:tags r:id="rId3"/>
            </p:custDataLst>
          </p:nvPr>
        </p:nvSpPr>
        <p:spPr>
          <a:xfrm>
            <a:off x="1882475" y="775450"/>
            <a:ext cx="16858350" cy="95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</a:t>
            </a:r>
            <a:r>
              <a:rPr lang="en-US" sz="4999" dirty="0" err="1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Exploratoires</a:t>
            </a:r>
            <a:r>
              <a:rPr lang="en-US" sz="4999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des Données </a:t>
            </a:r>
          </a:p>
        </p:txBody>
      </p:sp>
      <p:sp>
        <p:nvSpPr>
          <p:cNvPr id="8" name="TextBox 8"/>
          <p:cNvSpPr txBox="1"/>
          <p:nvPr>
            <p:custDataLst>
              <p:tags r:id="rId4"/>
            </p:custDataLst>
          </p:nvPr>
        </p:nvSpPr>
        <p:spPr>
          <a:xfrm>
            <a:off x="7234178" y="3052952"/>
            <a:ext cx="3819644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</a:p>
        </p:txBody>
      </p:sp>
      <p:sp>
        <p:nvSpPr>
          <p:cNvPr id="9" name="TextBox 9"/>
          <p:cNvSpPr txBox="1"/>
          <p:nvPr>
            <p:custDataLst>
              <p:tags r:id="rId5"/>
            </p:custDataLst>
          </p:nvPr>
        </p:nvSpPr>
        <p:spPr>
          <a:xfrm>
            <a:off x="1028700" y="6877685"/>
            <a:ext cx="15970805" cy="3036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mission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s’est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déroulée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2 phases :</a:t>
            </a: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1ère :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Extraire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nettoyer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et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joindre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les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fichiers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web et ERP</a:t>
            </a:r>
          </a:p>
          <a:p>
            <a:pPr algn="l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2ème :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Manipuler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et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analyser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les données de ventes, chiffre d’affaires et stock</a:t>
            </a:r>
          </a:p>
        </p:txBody>
      </p:sp>
      <p:sp>
        <p:nvSpPr>
          <p:cNvPr id="10" name="TextBox 10"/>
          <p:cNvSpPr txBox="1"/>
          <p:nvPr>
            <p:custDataLst>
              <p:tags r:id="rId6"/>
            </p:custDataLst>
          </p:nvPr>
        </p:nvSpPr>
        <p:spPr>
          <a:xfrm>
            <a:off x="1028700" y="4235322"/>
            <a:ext cx="15970805" cy="1805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Après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avoir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reçu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les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consignes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mission de la part de Nicolas, tout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était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clair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: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utiliser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Python et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Jupyter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NoteBook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pour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nettoyer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et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optimiser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le jeu de données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qu’il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m’a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fourni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>
            <p:custDataLst>
              <p:tags r:id="rId1"/>
            </p:custDataLst>
          </p:nvPr>
        </p:nvGrpSpPr>
        <p:grpSpPr>
          <a:xfrm>
            <a:off x="-9525" y="-9525"/>
            <a:ext cx="18307050" cy="2799450"/>
            <a:chOff x="0" y="0"/>
            <a:chExt cx="24409400" cy="3732600"/>
          </a:xfrm>
        </p:grpSpPr>
        <p:sp>
          <p:nvSpPr>
            <p:cNvPr id="3" name="Freeform 3"/>
            <p:cNvSpPr/>
            <p:nvPr/>
          </p:nvSpPr>
          <p:spPr>
            <a:xfrm>
              <a:off x="12700" y="12700"/>
              <a:ext cx="24384000" cy="3707257"/>
            </a:xfrm>
            <a:custGeom>
              <a:avLst/>
              <a:gdLst/>
              <a:ahLst/>
              <a:cxnLst/>
              <a:rect l="l" t="t" r="r" b="b"/>
              <a:pathLst>
                <a:path w="24384000" h="3707257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24409400" cy="3732657"/>
            </a:xfrm>
            <a:custGeom>
              <a:avLst/>
              <a:gdLst/>
              <a:ahLst/>
              <a:cxnLst/>
              <a:rect l="l" t="t" r="r" b="b"/>
              <a:pathLst>
                <a:path w="24409400" h="3732657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5" name="TextBox 5"/>
          <p:cNvSpPr txBox="1"/>
          <p:nvPr>
            <p:custDataLst>
              <p:tags r:id="rId2"/>
            </p:custDataLst>
          </p:nvPr>
        </p:nvSpPr>
        <p:spPr>
          <a:xfrm>
            <a:off x="1882475" y="775450"/>
            <a:ext cx="16858350" cy="95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Point sur les compétences apprises</a:t>
            </a:r>
          </a:p>
        </p:txBody>
      </p:sp>
      <p:grpSp>
        <p:nvGrpSpPr>
          <p:cNvPr id="6" name="Group 6"/>
          <p:cNvGrpSpPr/>
          <p:nvPr>
            <p:custDataLst>
              <p:tags r:id="rId3"/>
            </p:custDataLst>
          </p:nvPr>
        </p:nvGrpSpPr>
        <p:grpSpPr>
          <a:xfrm>
            <a:off x="2024350" y="1986700"/>
            <a:ext cx="905400" cy="100800"/>
            <a:chOff x="0" y="0"/>
            <a:chExt cx="1207200" cy="134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07262" cy="134366"/>
            </a:xfrm>
            <a:custGeom>
              <a:avLst/>
              <a:gdLst/>
              <a:ahLst/>
              <a:cxnLst/>
              <a:rect l="l" t="t" r="r" b="b"/>
              <a:pathLst>
                <a:path w="1207262" h="134366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8" name="TextBox 8"/>
          <p:cNvSpPr txBox="1"/>
          <p:nvPr>
            <p:custDataLst>
              <p:tags r:id="rId4"/>
            </p:custDataLst>
          </p:nvPr>
        </p:nvSpPr>
        <p:spPr>
          <a:xfrm>
            <a:off x="1906384" y="3184338"/>
            <a:ext cx="14475233" cy="6703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Globalement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tout le travail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s’est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bien passé.</a:t>
            </a:r>
          </a:p>
          <a:p>
            <a:pPr algn="l">
              <a:lnSpc>
                <a:spcPts val="3499"/>
              </a:lnSpc>
            </a:pPr>
            <a:endParaRPr lang="en-US" sz="2499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 plus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compliqué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commencer et de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comprendre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logique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travail avec Python,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mais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une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fois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familiarisé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avec la documentation et les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méthodes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recherches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le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déroulé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du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projet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assez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fluide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</a:p>
          <a:p>
            <a:pPr algn="l">
              <a:lnSpc>
                <a:spcPts val="3499"/>
              </a:lnSpc>
            </a:pPr>
            <a:endParaRPr lang="en-US" sz="2499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3499"/>
              </a:lnSpc>
            </a:pP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Quelques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difficultés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rencontrées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lors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du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nettoyage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au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niveau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des jointures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notamment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ensuite sur les analyses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parce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c’était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les premières analyses de la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sorte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j’effectuais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l">
              <a:lnSpc>
                <a:spcPts val="3499"/>
              </a:lnSpc>
            </a:pPr>
            <a:endParaRPr lang="en-US" sz="2499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Mais le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principe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le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même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: </a:t>
            </a:r>
            <a:r>
              <a:rPr lang="en-US" sz="24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Recherche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4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itération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et </a:t>
            </a:r>
            <a:r>
              <a:rPr lang="en-US" sz="24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solution</a:t>
            </a:r>
          </a:p>
          <a:p>
            <a:pPr algn="l">
              <a:lnSpc>
                <a:spcPts val="3499"/>
              </a:lnSpc>
            </a:pPr>
            <a:endParaRPr lang="en-US" sz="24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l"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 point de vigilance </a:t>
            </a:r>
            <a:r>
              <a:rPr lang="en-US" sz="24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</a:t>
            </a:r>
            <a:r>
              <a:rPr lang="en-US" sz="24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sur le </a:t>
            </a:r>
            <a:r>
              <a:rPr lang="en-US" sz="24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nettoyage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j’ai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conscience que les jeux de données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étaient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assez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simples et me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permettaient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voir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les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erreurs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assez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facilement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sur des jeux plus complexes le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nettoyage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serait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bien plus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fastidieux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et je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pense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devoir continuer à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travailler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là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-dessus, car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c’est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l’étape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cruciale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chaque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projet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>
            <p:custDataLst>
              <p:tags r:id="rId1"/>
            </p:custDataLst>
          </p:nvPr>
        </p:nvGrpSpPr>
        <p:grpSpPr>
          <a:xfrm>
            <a:off x="-9525" y="-9525"/>
            <a:ext cx="18307050" cy="2799450"/>
            <a:chOff x="0" y="0"/>
            <a:chExt cx="24409400" cy="3732600"/>
          </a:xfrm>
        </p:grpSpPr>
        <p:sp>
          <p:nvSpPr>
            <p:cNvPr id="3" name="Freeform 3"/>
            <p:cNvSpPr/>
            <p:nvPr/>
          </p:nvSpPr>
          <p:spPr>
            <a:xfrm>
              <a:off x="12700" y="12700"/>
              <a:ext cx="24384000" cy="3707257"/>
            </a:xfrm>
            <a:custGeom>
              <a:avLst/>
              <a:gdLst/>
              <a:ahLst/>
              <a:cxnLst/>
              <a:rect l="l" t="t" r="r" b="b"/>
              <a:pathLst>
                <a:path w="24384000" h="3707257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24409400" cy="3732657"/>
            </a:xfrm>
            <a:custGeom>
              <a:avLst/>
              <a:gdLst/>
              <a:ahLst/>
              <a:cxnLst/>
              <a:rect l="l" t="t" r="r" b="b"/>
              <a:pathLst>
                <a:path w="24409400" h="3732657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" name="Group 5"/>
          <p:cNvGrpSpPr/>
          <p:nvPr>
            <p:custDataLst>
              <p:tags r:id="rId2"/>
            </p:custDataLst>
          </p:nvPr>
        </p:nvGrpSpPr>
        <p:grpSpPr>
          <a:xfrm>
            <a:off x="2024350" y="1986700"/>
            <a:ext cx="905400" cy="100800"/>
            <a:chOff x="0" y="0"/>
            <a:chExt cx="1207200" cy="134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07262" cy="134366"/>
            </a:xfrm>
            <a:custGeom>
              <a:avLst/>
              <a:gdLst/>
              <a:ahLst/>
              <a:cxnLst/>
              <a:rect l="l" t="t" r="r" b="b"/>
              <a:pathLst>
                <a:path w="1207262" h="134366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7" name="Freeform 7"/>
          <p:cNvSpPr/>
          <p:nvPr>
            <p:custDataLst>
              <p:tags r:id="rId3"/>
            </p:custDataLst>
          </p:nvPr>
        </p:nvSpPr>
        <p:spPr>
          <a:xfrm>
            <a:off x="2680768" y="4800970"/>
            <a:ext cx="10960602" cy="3796370"/>
          </a:xfrm>
          <a:custGeom>
            <a:avLst/>
            <a:gdLst/>
            <a:ahLst/>
            <a:cxnLst/>
            <a:rect l="l" t="t" r="r" b="b"/>
            <a:pathLst>
              <a:path w="10960602" h="3796370">
                <a:moveTo>
                  <a:pt x="0" y="0"/>
                </a:moveTo>
                <a:lnTo>
                  <a:pt x="10960602" y="0"/>
                </a:lnTo>
                <a:lnTo>
                  <a:pt x="10960602" y="3796370"/>
                </a:lnTo>
                <a:lnTo>
                  <a:pt x="0" y="379637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80" r="-380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TextBox 8"/>
          <p:cNvSpPr txBox="1"/>
          <p:nvPr>
            <p:custDataLst>
              <p:tags r:id="rId4"/>
            </p:custDataLst>
          </p:nvPr>
        </p:nvSpPr>
        <p:spPr>
          <a:xfrm>
            <a:off x="1882475" y="775450"/>
            <a:ext cx="16858350" cy="95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Exploratoires des Données </a:t>
            </a:r>
          </a:p>
        </p:txBody>
      </p:sp>
      <p:sp>
        <p:nvSpPr>
          <p:cNvPr id="9" name="TextBox 9"/>
          <p:cNvSpPr txBox="1"/>
          <p:nvPr>
            <p:custDataLst>
              <p:tags r:id="rId5"/>
            </p:custDataLst>
          </p:nvPr>
        </p:nvSpPr>
        <p:spPr>
          <a:xfrm>
            <a:off x="1882475" y="2951850"/>
            <a:ext cx="1082349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79" lvl="1" indent="-561340" algn="ctr">
              <a:lnSpc>
                <a:spcPts val="7279"/>
              </a:lnSpc>
              <a:buAutoNum type="arabicPeriod"/>
            </a:pPr>
            <a:r>
              <a:rPr lang="en-US" sz="51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Importer les </a:t>
            </a:r>
            <a:r>
              <a:rPr lang="en-US" sz="51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différents</a:t>
            </a:r>
            <a:r>
              <a:rPr lang="en-US" sz="51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datasets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>
            <p:custDataLst>
              <p:tags r:id="rId1"/>
            </p:custDataLst>
          </p:nvPr>
        </p:nvGrpSpPr>
        <p:grpSpPr>
          <a:xfrm>
            <a:off x="-9525" y="-9525"/>
            <a:ext cx="18307050" cy="2799450"/>
            <a:chOff x="0" y="0"/>
            <a:chExt cx="24409400" cy="3732600"/>
          </a:xfrm>
        </p:grpSpPr>
        <p:sp>
          <p:nvSpPr>
            <p:cNvPr id="3" name="Freeform 3"/>
            <p:cNvSpPr/>
            <p:nvPr/>
          </p:nvSpPr>
          <p:spPr>
            <a:xfrm>
              <a:off x="12700" y="12700"/>
              <a:ext cx="24384000" cy="3707257"/>
            </a:xfrm>
            <a:custGeom>
              <a:avLst/>
              <a:gdLst/>
              <a:ahLst/>
              <a:cxnLst/>
              <a:rect l="l" t="t" r="r" b="b"/>
              <a:pathLst>
                <a:path w="24384000" h="3707257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24409400" cy="3732657"/>
            </a:xfrm>
            <a:custGeom>
              <a:avLst/>
              <a:gdLst/>
              <a:ahLst/>
              <a:cxnLst/>
              <a:rect l="l" t="t" r="r" b="b"/>
              <a:pathLst>
                <a:path w="24409400" h="3732657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" name="Group 5"/>
          <p:cNvGrpSpPr/>
          <p:nvPr>
            <p:custDataLst>
              <p:tags r:id="rId2"/>
            </p:custDataLst>
          </p:nvPr>
        </p:nvGrpSpPr>
        <p:grpSpPr>
          <a:xfrm>
            <a:off x="2024350" y="1986700"/>
            <a:ext cx="905400" cy="100800"/>
            <a:chOff x="0" y="0"/>
            <a:chExt cx="1207200" cy="134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07262" cy="134366"/>
            </a:xfrm>
            <a:custGeom>
              <a:avLst/>
              <a:gdLst/>
              <a:ahLst/>
              <a:cxnLst/>
              <a:rect l="l" t="t" r="r" b="b"/>
              <a:pathLst>
                <a:path w="1207262" h="134366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7" name="Freeform 7"/>
          <p:cNvSpPr/>
          <p:nvPr>
            <p:custDataLst>
              <p:tags r:id="rId3"/>
            </p:custDataLst>
          </p:nvPr>
        </p:nvSpPr>
        <p:spPr>
          <a:xfrm>
            <a:off x="1028700" y="4867010"/>
            <a:ext cx="7730773" cy="1353507"/>
          </a:xfrm>
          <a:custGeom>
            <a:avLst/>
            <a:gdLst/>
            <a:ahLst/>
            <a:cxnLst/>
            <a:rect l="l" t="t" r="r" b="b"/>
            <a:pathLst>
              <a:path w="7730773" h="1353507">
                <a:moveTo>
                  <a:pt x="0" y="0"/>
                </a:moveTo>
                <a:lnTo>
                  <a:pt x="7730773" y="0"/>
                </a:lnTo>
                <a:lnTo>
                  <a:pt x="7730773" y="1353507"/>
                </a:lnTo>
                <a:lnTo>
                  <a:pt x="0" y="135350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r="-3135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Freeform 8"/>
          <p:cNvSpPr/>
          <p:nvPr>
            <p:custDataLst>
              <p:tags r:id="rId4"/>
            </p:custDataLst>
          </p:nvPr>
        </p:nvSpPr>
        <p:spPr>
          <a:xfrm>
            <a:off x="9218552" y="4867010"/>
            <a:ext cx="8040748" cy="1353507"/>
          </a:xfrm>
          <a:custGeom>
            <a:avLst/>
            <a:gdLst/>
            <a:ahLst/>
            <a:cxnLst/>
            <a:rect l="l" t="t" r="r" b="b"/>
            <a:pathLst>
              <a:path w="8040748" h="1353507">
                <a:moveTo>
                  <a:pt x="0" y="0"/>
                </a:moveTo>
                <a:lnTo>
                  <a:pt x="8040748" y="0"/>
                </a:lnTo>
                <a:lnTo>
                  <a:pt x="8040748" y="1353507"/>
                </a:lnTo>
                <a:lnTo>
                  <a:pt x="0" y="135350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Freeform 9"/>
          <p:cNvSpPr/>
          <p:nvPr>
            <p:custDataLst>
              <p:tags r:id="rId5"/>
            </p:custDataLst>
          </p:nvPr>
        </p:nvSpPr>
        <p:spPr>
          <a:xfrm>
            <a:off x="4653301" y="7705960"/>
            <a:ext cx="8981398" cy="1438942"/>
          </a:xfrm>
          <a:custGeom>
            <a:avLst/>
            <a:gdLst/>
            <a:ahLst/>
            <a:cxnLst/>
            <a:rect l="l" t="t" r="r" b="b"/>
            <a:pathLst>
              <a:path w="8981398" h="1438942">
                <a:moveTo>
                  <a:pt x="0" y="0"/>
                </a:moveTo>
                <a:lnTo>
                  <a:pt x="8981398" y="0"/>
                </a:lnTo>
                <a:lnTo>
                  <a:pt x="8981398" y="1438942"/>
                </a:lnTo>
                <a:lnTo>
                  <a:pt x="0" y="143894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TextBox 10"/>
          <p:cNvSpPr txBox="1"/>
          <p:nvPr>
            <p:custDataLst>
              <p:tags r:id="rId6"/>
            </p:custDataLst>
          </p:nvPr>
        </p:nvSpPr>
        <p:spPr>
          <a:xfrm>
            <a:off x="1882475" y="775450"/>
            <a:ext cx="16858350" cy="95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Exploratoires des Données </a:t>
            </a:r>
          </a:p>
        </p:txBody>
      </p:sp>
      <p:sp>
        <p:nvSpPr>
          <p:cNvPr id="11" name="TextBox 11"/>
          <p:cNvSpPr txBox="1"/>
          <p:nvPr>
            <p:custDataLst>
              <p:tags r:id="rId7"/>
            </p:custDataLst>
          </p:nvPr>
        </p:nvSpPr>
        <p:spPr>
          <a:xfrm>
            <a:off x="2530830" y="2951850"/>
            <a:ext cx="952678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2. Les dimensions des datasets</a:t>
            </a:r>
          </a:p>
        </p:txBody>
      </p:sp>
      <p:sp>
        <p:nvSpPr>
          <p:cNvPr id="12" name="TextBox 12"/>
          <p:cNvSpPr txBox="1"/>
          <p:nvPr>
            <p:custDataLst>
              <p:tags r:id="rId8"/>
            </p:custDataLst>
          </p:nvPr>
        </p:nvSpPr>
        <p:spPr>
          <a:xfrm>
            <a:off x="1413226" y="4029445"/>
            <a:ext cx="2015773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a.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df_erp</a:t>
            </a:r>
            <a:endParaRPr lang="en-US" sz="3399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TextBox 13"/>
          <p:cNvSpPr txBox="1"/>
          <p:nvPr>
            <p:custDataLst>
              <p:tags r:id="rId9"/>
            </p:custDataLst>
          </p:nvPr>
        </p:nvSpPr>
        <p:spPr>
          <a:xfrm>
            <a:off x="11612104" y="4029445"/>
            <a:ext cx="2180096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b.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df_web</a:t>
            </a:r>
            <a:endParaRPr lang="en-US" sz="3399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TextBox 14"/>
          <p:cNvSpPr txBox="1"/>
          <p:nvPr>
            <p:custDataLst>
              <p:tags r:id="rId10"/>
            </p:custDataLst>
          </p:nvPr>
        </p:nvSpPr>
        <p:spPr>
          <a:xfrm>
            <a:off x="7975759" y="6639795"/>
            <a:ext cx="2616041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c.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df_liaison</a:t>
            </a:r>
            <a:endParaRPr lang="en-US" sz="3399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>
            <p:custDataLst>
              <p:tags r:id="rId1"/>
            </p:custDataLst>
          </p:nvPr>
        </p:nvGrpSpPr>
        <p:grpSpPr>
          <a:xfrm>
            <a:off x="-9525" y="-9525"/>
            <a:ext cx="18307050" cy="2799450"/>
            <a:chOff x="0" y="0"/>
            <a:chExt cx="24409400" cy="3732600"/>
          </a:xfrm>
        </p:grpSpPr>
        <p:sp>
          <p:nvSpPr>
            <p:cNvPr id="3" name="Freeform 3"/>
            <p:cNvSpPr/>
            <p:nvPr/>
          </p:nvSpPr>
          <p:spPr>
            <a:xfrm>
              <a:off x="12700" y="12700"/>
              <a:ext cx="24384000" cy="3707257"/>
            </a:xfrm>
            <a:custGeom>
              <a:avLst/>
              <a:gdLst/>
              <a:ahLst/>
              <a:cxnLst/>
              <a:rect l="l" t="t" r="r" b="b"/>
              <a:pathLst>
                <a:path w="24384000" h="3707257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24409400" cy="3732657"/>
            </a:xfrm>
            <a:custGeom>
              <a:avLst/>
              <a:gdLst/>
              <a:ahLst/>
              <a:cxnLst/>
              <a:rect l="l" t="t" r="r" b="b"/>
              <a:pathLst>
                <a:path w="24409400" h="3732657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" name="Group 5"/>
          <p:cNvGrpSpPr/>
          <p:nvPr>
            <p:custDataLst>
              <p:tags r:id="rId2"/>
            </p:custDataLst>
          </p:nvPr>
        </p:nvGrpSpPr>
        <p:grpSpPr>
          <a:xfrm>
            <a:off x="2024350" y="1986700"/>
            <a:ext cx="905400" cy="100800"/>
            <a:chOff x="0" y="0"/>
            <a:chExt cx="1207200" cy="134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07262" cy="134366"/>
            </a:xfrm>
            <a:custGeom>
              <a:avLst/>
              <a:gdLst/>
              <a:ahLst/>
              <a:cxnLst/>
              <a:rect l="l" t="t" r="r" b="b"/>
              <a:pathLst>
                <a:path w="1207262" h="134366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0" name="TextBox 10"/>
          <p:cNvSpPr txBox="1"/>
          <p:nvPr>
            <p:custDataLst>
              <p:tags r:id="rId3"/>
            </p:custDataLst>
          </p:nvPr>
        </p:nvSpPr>
        <p:spPr>
          <a:xfrm>
            <a:off x="1882475" y="775450"/>
            <a:ext cx="16858350" cy="95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Exploratoires des Données </a:t>
            </a:r>
          </a:p>
        </p:txBody>
      </p:sp>
      <p:sp>
        <p:nvSpPr>
          <p:cNvPr id="11" name="TextBox 11"/>
          <p:cNvSpPr txBox="1"/>
          <p:nvPr>
            <p:custDataLst>
              <p:tags r:id="rId4"/>
            </p:custDataLst>
          </p:nvPr>
        </p:nvSpPr>
        <p:spPr>
          <a:xfrm>
            <a:off x="784864" y="2999575"/>
            <a:ext cx="9526786" cy="874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2. Les </a:t>
            </a:r>
            <a:r>
              <a:rPr lang="en-US" sz="51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erreurs</a:t>
            </a:r>
            <a:r>
              <a:rPr lang="en-US" sz="51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51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détectées</a:t>
            </a:r>
            <a:endParaRPr lang="en-US" sz="5199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TextBox 12"/>
          <p:cNvSpPr txBox="1"/>
          <p:nvPr>
            <p:custDataLst>
              <p:tags r:id="rId5"/>
            </p:custDataLst>
          </p:nvPr>
        </p:nvSpPr>
        <p:spPr>
          <a:xfrm>
            <a:off x="1413226" y="4029445"/>
            <a:ext cx="2015773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a. df_erp</a:t>
            </a:r>
          </a:p>
        </p:txBody>
      </p:sp>
      <p:sp>
        <p:nvSpPr>
          <p:cNvPr id="13" name="TextBox 13"/>
          <p:cNvSpPr txBox="1"/>
          <p:nvPr>
            <p:custDataLst>
              <p:tags r:id="rId6"/>
            </p:custDataLst>
          </p:nvPr>
        </p:nvSpPr>
        <p:spPr>
          <a:xfrm>
            <a:off x="9584800" y="4054738"/>
            <a:ext cx="2180096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b. df_web</a:t>
            </a:r>
          </a:p>
        </p:txBody>
      </p:sp>
      <p:sp>
        <p:nvSpPr>
          <p:cNvPr id="14" name="TextBox 14"/>
          <p:cNvSpPr txBox="1"/>
          <p:nvPr>
            <p:custDataLst>
              <p:tags r:id="rId7"/>
            </p:custDataLst>
          </p:nvPr>
        </p:nvSpPr>
        <p:spPr>
          <a:xfrm>
            <a:off x="1325249" y="7417032"/>
            <a:ext cx="2616041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c. df_liaison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8F949E2B-ADEE-4EE3-5A9B-2110FE2AEC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51613" y="4764688"/>
            <a:ext cx="884985" cy="663739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538F96D-65F7-2F6F-BD65-1AC62E3C6C0C}"/>
              </a:ext>
            </a:extLst>
          </p:cNvPr>
          <p:cNvSpPr txBox="1"/>
          <p:nvPr/>
        </p:nvSpPr>
        <p:spPr>
          <a:xfrm>
            <a:off x="2511517" y="4816078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 produits avec prix négatifs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0450139E-25EB-0296-D2F4-773A5314863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95888" y="5484403"/>
            <a:ext cx="884985" cy="559888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1F076E5-17F8-1042-6A01-550896E210E6}"/>
              </a:ext>
            </a:extLst>
          </p:cNvPr>
          <p:cNvSpPr txBox="1"/>
          <p:nvPr/>
        </p:nvSpPr>
        <p:spPr>
          <a:xfrm>
            <a:off x="2628648" y="5479470"/>
            <a:ext cx="378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 produits avec quantité stock négatifs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AAFA17A1-37F3-4044-6640-AFEE827374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51613" y="6100805"/>
            <a:ext cx="3378736" cy="802257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C186F08A-A43E-4FC1-D178-EF83FB06B33C}"/>
              </a:ext>
            </a:extLst>
          </p:cNvPr>
          <p:cNvSpPr txBox="1"/>
          <p:nvPr/>
        </p:nvSpPr>
        <p:spPr>
          <a:xfrm>
            <a:off x="4876800" y="6251352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produit « </a:t>
            </a:r>
            <a:r>
              <a:rPr lang="fr-FR" dirty="0" err="1"/>
              <a:t>instock</a:t>
            </a:r>
            <a:r>
              <a:rPr lang="fr-FR" dirty="0"/>
              <a:t> » et quantité = 0</a:t>
            </a:r>
          </a:p>
          <a:p>
            <a:r>
              <a:rPr lang="fr-FR" dirty="0"/>
              <a:t>1 produit « </a:t>
            </a:r>
            <a:r>
              <a:rPr lang="fr-FR" dirty="0" err="1"/>
              <a:t>outofstock</a:t>
            </a:r>
            <a:r>
              <a:rPr lang="fr-FR" dirty="0"/>
              <a:t> » et quantité = 3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D1C471CC-57B2-184B-4BA2-72B8BD50C9E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68533" y="4893756"/>
            <a:ext cx="2058234" cy="304472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430544B5-4B4F-6F4F-3907-952F645B644D}"/>
              </a:ext>
            </a:extLst>
          </p:cNvPr>
          <p:cNvSpPr txBox="1"/>
          <p:nvPr/>
        </p:nvSpPr>
        <p:spPr>
          <a:xfrm>
            <a:off x="12767620" y="4890082"/>
            <a:ext cx="3148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 erreurs de codification id web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178C750B-5768-645F-31B5-98BFE6717B7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06839" y="5172989"/>
            <a:ext cx="781621" cy="241383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8390C0A2-7413-9E5E-D39A-61379075740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83584" y="5723730"/>
            <a:ext cx="2562583" cy="257211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CA0F787D-E5E9-7AF8-A278-0FD97F97FBB4}"/>
              </a:ext>
            </a:extLst>
          </p:cNvPr>
          <p:cNvSpPr txBox="1"/>
          <p:nvPr/>
        </p:nvSpPr>
        <p:spPr>
          <a:xfrm>
            <a:off x="13030199" y="5672535"/>
            <a:ext cx="297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714 produits sont en doubles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0299DBE-992A-5AFD-206D-1DD48DC62CA9}"/>
              </a:ext>
            </a:extLst>
          </p:cNvPr>
          <p:cNvSpPr txBox="1"/>
          <p:nvPr/>
        </p:nvSpPr>
        <p:spPr>
          <a:xfrm>
            <a:off x="2929797" y="7057751"/>
            <a:ext cx="320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highlight>
                  <a:srgbClr val="004D40"/>
                </a:highlight>
              </a:rPr>
              <a:t>7 erreurs dans </a:t>
            </a:r>
            <a:r>
              <a:rPr lang="fr-FR" b="1" dirty="0" err="1">
                <a:solidFill>
                  <a:schemeClr val="bg1"/>
                </a:solidFill>
                <a:highlight>
                  <a:srgbClr val="004D40"/>
                </a:highlight>
              </a:rPr>
              <a:t>df_erp</a:t>
            </a:r>
            <a:endParaRPr lang="fr-FR" b="1" dirty="0">
              <a:solidFill>
                <a:schemeClr val="bg1"/>
              </a:solidFill>
              <a:highlight>
                <a:srgbClr val="004D40"/>
              </a:highlight>
            </a:endParaRP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F83CA8F7-8DD8-FB15-2252-3C80C76B30A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054700" y="6372924"/>
            <a:ext cx="2581635" cy="428685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046EC513-8F93-0599-52B9-5E5CDD265AE9}"/>
              </a:ext>
            </a:extLst>
          </p:cNvPr>
          <p:cNvSpPr txBox="1"/>
          <p:nvPr/>
        </p:nvSpPr>
        <p:spPr>
          <a:xfrm>
            <a:off x="13032656" y="6232173"/>
            <a:ext cx="212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85 id non renseignés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C1B1E82-505E-7929-5EB4-C43A1DE7F2A5}"/>
              </a:ext>
            </a:extLst>
          </p:cNvPr>
          <p:cNvSpPr txBox="1"/>
          <p:nvPr/>
        </p:nvSpPr>
        <p:spPr>
          <a:xfrm>
            <a:off x="11886007" y="6952520"/>
            <a:ext cx="231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highlight>
                  <a:srgbClr val="004D40"/>
                </a:highlight>
              </a:rPr>
              <a:t>4 erreurs dans </a:t>
            </a:r>
            <a:r>
              <a:rPr lang="fr-FR" b="1" dirty="0" err="1">
                <a:solidFill>
                  <a:schemeClr val="bg1"/>
                </a:solidFill>
                <a:highlight>
                  <a:srgbClr val="004D40"/>
                </a:highlight>
              </a:rPr>
              <a:t>df_web</a:t>
            </a:r>
            <a:endParaRPr lang="fr-FR" b="1" dirty="0">
              <a:solidFill>
                <a:schemeClr val="bg1"/>
              </a:solidFill>
              <a:highlight>
                <a:srgbClr val="004D40"/>
              </a:highlight>
            </a:endParaRP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F09A4B6B-B887-7852-16DA-9B0148ECE9B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79146" y="7987969"/>
            <a:ext cx="6902406" cy="368128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6B9FDF57-28FB-D8B7-6A5F-3C41F9A253D3}"/>
              </a:ext>
            </a:extLst>
          </p:cNvPr>
          <p:cNvSpPr txBox="1"/>
          <p:nvPr/>
        </p:nvSpPr>
        <p:spPr>
          <a:xfrm>
            <a:off x="2879567" y="8373642"/>
            <a:ext cx="244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highlight>
                  <a:srgbClr val="004D40"/>
                </a:highlight>
              </a:rPr>
              <a:t>1 erreur dans </a:t>
            </a:r>
            <a:r>
              <a:rPr lang="fr-FR" b="1" dirty="0" err="1">
                <a:solidFill>
                  <a:schemeClr val="bg1"/>
                </a:solidFill>
                <a:highlight>
                  <a:srgbClr val="004D40"/>
                </a:highlight>
              </a:rPr>
              <a:t>df_liaison</a:t>
            </a:r>
            <a:endParaRPr lang="fr-FR" b="1" dirty="0">
              <a:solidFill>
                <a:schemeClr val="bg1"/>
              </a:solidFill>
              <a:highlight>
                <a:srgbClr val="004D40"/>
              </a:highlight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8ABC44EB-4EFF-ACB8-ACC8-D904CF92C807}"/>
              </a:ext>
            </a:extLst>
          </p:cNvPr>
          <p:cNvSpPr txBox="1"/>
          <p:nvPr/>
        </p:nvSpPr>
        <p:spPr>
          <a:xfrm>
            <a:off x="1269314" y="9131058"/>
            <a:ext cx="73242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14 erreurs détectées au total dans les 4 fichiers</a:t>
            </a:r>
          </a:p>
          <a:p>
            <a:r>
              <a:rPr lang="fr-FR" sz="2000" b="1" dirty="0"/>
              <a:t>12 erreurs dans les 3 fichiers initiaux</a:t>
            </a:r>
          </a:p>
          <a:p>
            <a:r>
              <a:rPr lang="fr-FR" sz="2000" b="1" dirty="0"/>
              <a:t>2 erreurs dans le fichier final</a:t>
            </a:r>
          </a:p>
        </p:txBody>
      </p:sp>
      <p:sp>
        <p:nvSpPr>
          <p:cNvPr id="46" name="TextBox 12"/>
          <p:cNvSpPr txBox="1"/>
          <p:nvPr>
            <p:custDataLst>
              <p:tags r:id="rId8"/>
            </p:custDataLst>
          </p:nvPr>
        </p:nvSpPr>
        <p:spPr>
          <a:xfrm>
            <a:off x="9516356" y="7339962"/>
            <a:ext cx="2580966" cy="574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d. df_merge</a:t>
            </a: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C5D11D51-D610-F06A-884B-9EA8F1A7864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53600" y="7987969"/>
            <a:ext cx="2132407" cy="731331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0BD4ECAE-A5FE-E7B7-5591-AE99F4A0CFB9}"/>
              </a:ext>
            </a:extLst>
          </p:cNvPr>
          <p:cNvSpPr txBox="1"/>
          <p:nvPr/>
        </p:nvSpPr>
        <p:spPr>
          <a:xfrm>
            <a:off x="12226767" y="8127540"/>
            <a:ext cx="565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 produits avec un prix d’achat supérieur au prix de vente</a:t>
            </a:r>
          </a:p>
        </p:txBody>
      </p:sp>
      <p:pic>
        <p:nvPicPr>
          <p:cNvPr id="49" name="Image 48">
            <a:extLst>
              <a:ext uri="{FF2B5EF4-FFF2-40B4-BE49-F238E27FC236}">
                <a16:creationId xmlns:a16="http://schemas.microsoft.com/office/drawing/2014/main" id="{E1EC6ADF-3540-2D01-9BA3-80F1D673F8E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573375" y="8795747"/>
            <a:ext cx="4383043" cy="729241"/>
          </a:xfrm>
          <a:prstGeom prst="rect">
            <a:avLst/>
          </a:prstGeom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88339F0A-C8F0-365C-112D-772ADBB6B788}"/>
              </a:ext>
            </a:extLst>
          </p:cNvPr>
          <p:cNvSpPr txBox="1"/>
          <p:nvPr/>
        </p:nvSpPr>
        <p:spPr>
          <a:xfrm>
            <a:off x="13956418" y="8924434"/>
            <a:ext cx="4096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 produits avec un taux de marge négatif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9C6E90CA-9FC7-F32D-6F7B-F9014A31CBBF}"/>
              </a:ext>
            </a:extLst>
          </p:cNvPr>
          <p:cNvSpPr txBox="1"/>
          <p:nvPr/>
        </p:nvSpPr>
        <p:spPr>
          <a:xfrm>
            <a:off x="11886007" y="9650036"/>
            <a:ext cx="2514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highlight>
                  <a:srgbClr val="004D40"/>
                </a:highlight>
              </a:rPr>
              <a:t>2 erreurs dans </a:t>
            </a:r>
            <a:r>
              <a:rPr lang="fr-FR" b="1" dirty="0" err="1">
                <a:solidFill>
                  <a:schemeClr val="bg1"/>
                </a:solidFill>
                <a:highlight>
                  <a:srgbClr val="004D40"/>
                </a:highlight>
              </a:rPr>
              <a:t>df_merge</a:t>
            </a:r>
            <a:endParaRPr lang="fr-FR" b="1" dirty="0">
              <a:solidFill>
                <a:schemeClr val="bg1"/>
              </a:solidFill>
              <a:highlight>
                <a:srgbClr val="004D4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7853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>
            <p:custDataLst>
              <p:tags r:id="rId1"/>
            </p:custDataLst>
          </p:nvPr>
        </p:nvGrpSpPr>
        <p:grpSpPr>
          <a:xfrm>
            <a:off x="-9525" y="-9525"/>
            <a:ext cx="18307050" cy="2799450"/>
            <a:chOff x="0" y="0"/>
            <a:chExt cx="24409400" cy="3732600"/>
          </a:xfrm>
        </p:grpSpPr>
        <p:sp>
          <p:nvSpPr>
            <p:cNvPr id="3" name="Freeform 3"/>
            <p:cNvSpPr/>
            <p:nvPr/>
          </p:nvSpPr>
          <p:spPr>
            <a:xfrm>
              <a:off x="12700" y="12700"/>
              <a:ext cx="24384000" cy="3707257"/>
            </a:xfrm>
            <a:custGeom>
              <a:avLst/>
              <a:gdLst/>
              <a:ahLst/>
              <a:cxnLst/>
              <a:rect l="l" t="t" r="r" b="b"/>
              <a:pathLst>
                <a:path w="24384000" h="3707257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24409400" cy="3732657"/>
            </a:xfrm>
            <a:custGeom>
              <a:avLst/>
              <a:gdLst/>
              <a:ahLst/>
              <a:cxnLst/>
              <a:rect l="l" t="t" r="r" b="b"/>
              <a:pathLst>
                <a:path w="24409400" h="3732657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" name="Group 5"/>
          <p:cNvGrpSpPr/>
          <p:nvPr>
            <p:custDataLst>
              <p:tags r:id="rId2"/>
            </p:custDataLst>
          </p:nvPr>
        </p:nvGrpSpPr>
        <p:grpSpPr>
          <a:xfrm>
            <a:off x="2024350" y="1986700"/>
            <a:ext cx="905400" cy="100800"/>
            <a:chOff x="0" y="0"/>
            <a:chExt cx="1207200" cy="134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07262" cy="134366"/>
            </a:xfrm>
            <a:custGeom>
              <a:avLst/>
              <a:gdLst/>
              <a:ahLst/>
              <a:cxnLst/>
              <a:rect l="l" t="t" r="r" b="b"/>
              <a:pathLst>
                <a:path w="1207262" h="134366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7" name="Freeform 7"/>
          <p:cNvSpPr/>
          <p:nvPr>
            <p:custDataLst>
              <p:tags r:id="rId3"/>
            </p:custDataLst>
          </p:nvPr>
        </p:nvSpPr>
        <p:spPr>
          <a:xfrm>
            <a:off x="2924448" y="4528016"/>
            <a:ext cx="11550139" cy="615484"/>
          </a:xfrm>
          <a:custGeom>
            <a:avLst/>
            <a:gdLst/>
            <a:ahLst/>
            <a:cxnLst/>
            <a:rect l="l" t="t" r="r" b="b"/>
            <a:pathLst>
              <a:path w="11550139" h="615484">
                <a:moveTo>
                  <a:pt x="0" y="0"/>
                </a:moveTo>
                <a:lnTo>
                  <a:pt x="11550139" y="0"/>
                </a:lnTo>
                <a:lnTo>
                  <a:pt x="11550139" y="615484"/>
                </a:lnTo>
                <a:lnTo>
                  <a:pt x="0" y="61548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Freeform 8"/>
          <p:cNvSpPr/>
          <p:nvPr>
            <p:custDataLst>
              <p:tags r:id="rId4"/>
            </p:custDataLst>
          </p:nvPr>
        </p:nvSpPr>
        <p:spPr>
          <a:xfrm>
            <a:off x="2929750" y="6447553"/>
            <a:ext cx="11746214" cy="654626"/>
          </a:xfrm>
          <a:custGeom>
            <a:avLst/>
            <a:gdLst/>
            <a:ahLst/>
            <a:cxnLst/>
            <a:rect l="l" t="t" r="r" b="b"/>
            <a:pathLst>
              <a:path w="11746214" h="654626">
                <a:moveTo>
                  <a:pt x="0" y="0"/>
                </a:moveTo>
                <a:lnTo>
                  <a:pt x="11746214" y="0"/>
                </a:lnTo>
                <a:lnTo>
                  <a:pt x="11746214" y="654626"/>
                </a:lnTo>
                <a:lnTo>
                  <a:pt x="0" y="65462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Freeform 9"/>
          <p:cNvSpPr/>
          <p:nvPr>
            <p:custDataLst>
              <p:tags r:id="rId5"/>
            </p:custDataLst>
          </p:nvPr>
        </p:nvSpPr>
        <p:spPr>
          <a:xfrm>
            <a:off x="2929750" y="7159329"/>
            <a:ext cx="8090562" cy="607282"/>
          </a:xfrm>
          <a:custGeom>
            <a:avLst/>
            <a:gdLst/>
            <a:ahLst/>
            <a:cxnLst/>
            <a:rect l="l" t="t" r="r" b="b"/>
            <a:pathLst>
              <a:path w="8090562" h="607282">
                <a:moveTo>
                  <a:pt x="0" y="0"/>
                </a:moveTo>
                <a:lnTo>
                  <a:pt x="8090562" y="0"/>
                </a:lnTo>
                <a:lnTo>
                  <a:pt x="8090562" y="607282"/>
                </a:lnTo>
                <a:lnTo>
                  <a:pt x="0" y="607282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Freeform 10"/>
          <p:cNvSpPr/>
          <p:nvPr>
            <p:custDataLst>
              <p:tags r:id="rId6"/>
            </p:custDataLst>
          </p:nvPr>
        </p:nvSpPr>
        <p:spPr>
          <a:xfrm>
            <a:off x="2924448" y="8023786"/>
            <a:ext cx="7293734" cy="848528"/>
          </a:xfrm>
          <a:custGeom>
            <a:avLst/>
            <a:gdLst/>
            <a:ahLst/>
            <a:cxnLst/>
            <a:rect l="l" t="t" r="r" b="b"/>
            <a:pathLst>
              <a:path w="7293734" h="848528">
                <a:moveTo>
                  <a:pt x="0" y="0"/>
                </a:moveTo>
                <a:lnTo>
                  <a:pt x="7293734" y="0"/>
                </a:lnTo>
                <a:lnTo>
                  <a:pt x="7293734" y="848528"/>
                </a:lnTo>
                <a:lnTo>
                  <a:pt x="0" y="848528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>
            <p:custDataLst>
              <p:tags r:id="rId7"/>
            </p:custDataLst>
          </p:nvPr>
        </p:nvSpPr>
        <p:spPr>
          <a:xfrm>
            <a:off x="3300377" y="9123301"/>
            <a:ext cx="5048215" cy="898000"/>
          </a:xfrm>
          <a:custGeom>
            <a:avLst/>
            <a:gdLst/>
            <a:ahLst/>
            <a:cxnLst/>
            <a:rect l="l" t="t" r="r" b="b"/>
            <a:pathLst>
              <a:path w="5048215" h="898000">
                <a:moveTo>
                  <a:pt x="0" y="0"/>
                </a:moveTo>
                <a:lnTo>
                  <a:pt x="5048215" y="0"/>
                </a:lnTo>
                <a:lnTo>
                  <a:pt x="5048215" y="898000"/>
                </a:lnTo>
                <a:lnTo>
                  <a:pt x="0" y="898000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/>
            </a:stretch>
          </a:blipFill>
        </p:spPr>
        <p:txBody>
          <a:bodyPr/>
          <a:lstStyle/>
          <a:p>
            <a:r>
              <a:rPr lang="fr-FR" dirty="0"/>
              <a:t>cc</a:t>
            </a:r>
          </a:p>
        </p:txBody>
      </p:sp>
      <p:sp>
        <p:nvSpPr>
          <p:cNvPr id="12" name="TextBox 12"/>
          <p:cNvSpPr txBox="1"/>
          <p:nvPr>
            <p:custDataLst>
              <p:tags r:id="rId8"/>
            </p:custDataLst>
          </p:nvPr>
        </p:nvSpPr>
        <p:spPr>
          <a:xfrm>
            <a:off x="1882475" y="775450"/>
            <a:ext cx="16858350" cy="95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Exploratoires des Données </a:t>
            </a:r>
          </a:p>
        </p:txBody>
      </p:sp>
      <p:sp>
        <p:nvSpPr>
          <p:cNvPr id="13" name="TextBox 13"/>
          <p:cNvSpPr txBox="1"/>
          <p:nvPr>
            <p:custDataLst>
              <p:tags r:id="rId9"/>
            </p:custDataLst>
          </p:nvPr>
        </p:nvSpPr>
        <p:spPr>
          <a:xfrm>
            <a:off x="1882475" y="2951850"/>
            <a:ext cx="681704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3. traitements réalisés</a:t>
            </a:r>
          </a:p>
        </p:txBody>
      </p:sp>
      <p:sp>
        <p:nvSpPr>
          <p:cNvPr id="14" name="TextBox 14"/>
          <p:cNvSpPr txBox="1"/>
          <p:nvPr>
            <p:custDataLst>
              <p:tags r:id="rId10"/>
            </p:custDataLst>
          </p:nvPr>
        </p:nvSpPr>
        <p:spPr>
          <a:xfrm>
            <a:off x="1028700" y="4038970"/>
            <a:ext cx="14126052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df_erp</a:t>
            </a:r>
            <a:r>
              <a:rPr lang="en-US" sz="25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: </a:t>
            </a:r>
            <a:r>
              <a:rPr lang="en-US" sz="25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Création</a:t>
            </a:r>
            <a:r>
              <a:rPr lang="en-US" sz="25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d’une</a:t>
            </a:r>
            <a:r>
              <a:rPr lang="en-US" sz="25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nouvelle </a:t>
            </a:r>
            <a:r>
              <a:rPr lang="en-US" sz="25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colonne</a:t>
            </a:r>
            <a:r>
              <a:rPr lang="en-US" sz="25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“</a:t>
            </a:r>
            <a:r>
              <a:rPr lang="en-US" sz="25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stock_status</a:t>
            </a:r>
            <a:r>
              <a:rPr lang="en-US" sz="25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” </a:t>
            </a:r>
            <a:r>
              <a:rPr lang="en-US" sz="25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5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fonction</a:t>
            </a:r>
            <a:r>
              <a:rPr lang="en-US" sz="25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la </a:t>
            </a:r>
            <a:r>
              <a:rPr lang="en-US" sz="25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colonne</a:t>
            </a:r>
            <a:r>
              <a:rPr lang="en-US" sz="25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stock_quantity</a:t>
            </a:r>
            <a:endParaRPr lang="en-US" sz="25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TextBox 15"/>
          <p:cNvSpPr txBox="1"/>
          <p:nvPr>
            <p:custDataLst>
              <p:tags r:id="rId11"/>
            </p:custDataLst>
          </p:nvPr>
        </p:nvSpPr>
        <p:spPr>
          <a:xfrm>
            <a:off x="1028700" y="5529978"/>
            <a:ext cx="14639784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df_erp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: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Analyse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des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colonnes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“price” et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stock_quantity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”  pour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vérifier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les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valeurs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manquantes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et les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valeurs</a:t>
            </a:r>
            <a:r>
              <a:rPr lang="en-US" sz="24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négatives</a:t>
            </a:r>
            <a:endParaRPr lang="en-US" sz="2499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>
            <p:custDataLst>
              <p:tags r:id="rId1"/>
            </p:custDataLst>
          </p:nvPr>
        </p:nvGrpSpPr>
        <p:grpSpPr>
          <a:xfrm>
            <a:off x="-9525" y="-9525"/>
            <a:ext cx="18307050" cy="2799450"/>
            <a:chOff x="0" y="0"/>
            <a:chExt cx="24409400" cy="3732600"/>
          </a:xfrm>
        </p:grpSpPr>
        <p:sp>
          <p:nvSpPr>
            <p:cNvPr id="3" name="Freeform 3"/>
            <p:cNvSpPr/>
            <p:nvPr/>
          </p:nvSpPr>
          <p:spPr>
            <a:xfrm>
              <a:off x="12700" y="12700"/>
              <a:ext cx="24384000" cy="3707257"/>
            </a:xfrm>
            <a:custGeom>
              <a:avLst/>
              <a:gdLst/>
              <a:ahLst/>
              <a:cxnLst/>
              <a:rect l="l" t="t" r="r" b="b"/>
              <a:pathLst>
                <a:path w="24384000" h="3707257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24409400" cy="3732657"/>
            </a:xfrm>
            <a:custGeom>
              <a:avLst/>
              <a:gdLst/>
              <a:ahLst/>
              <a:cxnLst/>
              <a:rect l="l" t="t" r="r" b="b"/>
              <a:pathLst>
                <a:path w="24409400" h="3732657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5" name="TextBox 5"/>
          <p:cNvSpPr txBox="1"/>
          <p:nvPr>
            <p:custDataLst>
              <p:tags r:id="rId2"/>
            </p:custDataLst>
          </p:nvPr>
        </p:nvSpPr>
        <p:spPr>
          <a:xfrm>
            <a:off x="1882475" y="775450"/>
            <a:ext cx="16858350" cy="95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Exploratoires des Données </a:t>
            </a:r>
          </a:p>
        </p:txBody>
      </p:sp>
      <p:grpSp>
        <p:nvGrpSpPr>
          <p:cNvPr id="6" name="Group 6"/>
          <p:cNvGrpSpPr/>
          <p:nvPr>
            <p:custDataLst>
              <p:tags r:id="rId3"/>
            </p:custDataLst>
          </p:nvPr>
        </p:nvGrpSpPr>
        <p:grpSpPr>
          <a:xfrm>
            <a:off x="2024350" y="1986700"/>
            <a:ext cx="905400" cy="100800"/>
            <a:chOff x="0" y="0"/>
            <a:chExt cx="1207200" cy="134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07262" cy="134366"/>
            </a:xfrm>
            <a:custGeom>
              <a:avLst/>
              <a:gdLst/>
              <a:ahLst/>
              <a:cxnLst/>
              <a:rect l="l" t="t" r="r" b="b"/>
              <a:pathLst>
                <a:path w="1207262" h="134366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8" name="TextBox 8"/>
          <p:cNvSpPr txBox="1"/>
          <p:nvPr>
            <p:custDataLst>
              <p:tags r:id="rId4"/>
            </p:custDataLst>
          </p:nvPr>
        </p:nvSpPr>
        <p:spPr>
          <a:xfrm>
            <a:off x="1882475" y="2951850"/>
            <a:ext cx="694920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3. Traitements réalisés</a:t>
            </a:r>
          </a:p>
        </p:txBody>
      </p:sp>
      <p:sp>
        <p:nvSpPr>
          <p:cNvPr id="9" name="TextBox 9"/>
          <p:cNvSpPr txBox="1"/>
          <p:nvPr>
            <p:custDataLst>
              <p:tags r:id="rId5"/>
            </p:custDataLst>
          </p:nvPr>
        </p:nvSpPr>
        <p:spPr>
          <a:xfrm>
            <a:off x="1882475" y="4381870"/>
            <a:ext cx="12584431" cy="1805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df_web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: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Supprimer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les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colonnes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inutiles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dans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mon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étude</a:t>
            </a:r>
          </a:p>
          <a:p>
            <a:pPr algn="l">
              <a:lnSpc>
                <a:spcPts val="4759"/>
              </a:lnSpc>
            </a:pP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df_web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: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vérifier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la codification de la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colonne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“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sku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” (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product_id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algn="l">
              <a:lnSpc>
                <a:spcPts val="4759"/>
              </a:lnSpc>
            </a:pP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df_web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: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vérifier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et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supprimer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les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doublons</a:t>
            </a:r>
            <a:endParaRPr lang="en-US" sz="3399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TextBox 10"/>
          <p:cNvSpPr txBox="1"/>
          <p:nvPr>
            <p:custDataLst>
              <p:tags r:id="rId6"/>
            </p:custDataLst>
          </p:nvPr>
        </p:nvSpPr>
        <p:spPr>
          <a:xfrm>
            <a:off x="1882475" y="6705335"/>
            <a:ext cx="12584431" cy="1805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df_liaison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: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Vérifier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le nom des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colonnes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pour la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jonction</a:t>
            </a:r>
            <a:endParaRPr lang="en-US" sz="3399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4759"/>
              </a:lnSpc>
            </a:pP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df_liaison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: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vérifier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les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doublons</a:t>
            </a:r>
            <a:endParaRPr lang="en-US" sz="3399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4759"/>
              </a:lnSpc>
            </a:pP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df_liaison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: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vérifier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les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valeurs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non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renseignées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NaN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>
            <p:custDataLst>
              <p:tags r:id="rId1"/>
            </p:custDataLst>
          </p:nvPr>
        </p:nvGrpSpPr>
        <p:grpSpPr>
          <a:xfrm>
            <a:off x="-9525" y="-9525"/>
            <a:ext cx="18307050" cy="2799450"/>
            <a:chOff x="0" y="0"/>
            <a:chExt cx="24409400" cy="3732600"/>
          </a:xfrm>
        </p:grpSpPr>
        <p:sp>
          <p:nvSpPr>
            <p:cNvPr id="3" name="Freeform 3"/>
            <p:cNvSpPr/>
            <p:nvPr/>
          </p:nvSpPr>
          <p:spPr>
            <a:xfrm>
              <a:off x="12700" y="12700"/>
              <a:ext cx="24384000" cy="3707257"/>
            </a:xfrm>
            <a:custGeom>
              <a:avLst/>
              <a:gdLst/>
              <a:ahLst/>
              <a:cxnLst/>
              <a:rect l="l" t="t" r="r" b="b"/>
              <a:pathLst>
                <a:path w="24384000" h="3707257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24409400" cy="3732657"/>
            </a:xfrm>
            <a:custGeom>
              <a:avLst/>
              <a:gdLst/>
              <a:ahLst/>
              <a:cxnLst/>
              <a:rect l="l" t="t" r="r" b="b"/>
              <a:pathLst>
                <a:path w="24409400" h="3732657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5" name="TextBox 5"/>
          <p:cNvSpPr txBox="1"/>
          <p:nvPr>
            <p:custDataLst>
              <p:tags r:id="rId2"/>
            </p:custDataLst>
          </p:nvPr>
        </p:nvSpPr>
        <p:spPr>
          <a:xfrm>
            <a:off x="1882475" y="775450"/>
            <a:ext cx="16858350" cy="95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Exploratoires des Données </a:t>
            </a:r>
          </a:p>
        </p:txBody>
      </p:sp>
      <p:grpSp>
        <p:nvGrpSpPr>
          <p:cNvPr id="6" name="Group 6"/>
          <p:cNvGrpSpPr/>
          <p:nvPr>
            <p:custDataLst>
              <p:tags r:id="rId3"/>
            </p:custDataLst>
          </p:nvPr>
        </p:nvGrpSpPr>
        <p:grpSpPr>
          <a:xfrm>
            <a:off x="2024350" y="1986700"/>
            <a:ext cx="905400" cy="100800"/>
            <a:chOff x="0" y="0"/>
            <a:chExt cx="1207200" cy="134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07262" cy="134366"/>
            </a:xfrm>
            <a:custGeom>
              <a:avLst/>
              <a:gdLst/>
              <a:ahLst/>
              <a:cxnLst/>
              <a:rect l="l" t="t" r="r" b="b"/>
              <a:pathLst>
                <a:path w="1207262" h="134366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8" name="TextBox 8"/>
          <p:cNvSpPr txBox="1"/>
          <p:nvPr>
            <p:custDataLst>
              <p:tags r:id="rId4"/>
            </p:custDataLst>
          </p:nvPr>
        </p:nvSpPr>
        <p:spPr>
          <a:xfrm>
            <a:off x="1882475" y="2951850"/>
            <a:ext cx="1171194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4. Remarques et difficultés rencontrés</a:t>
            </a:r>
          </a:p>
        </p:txBody>
      </p:sp>
      <p:sp>
        <p:nvSpPr>
          <p:cNvPr id="9" name="TextBox 9"/>
          <p:cNvSpPr txBox="1"/>
          <p:nvPr>
            <p:custDataLst>
              <p:tags r:id="rId5"/>
            </p:custDataLst>
          </p:nvPr>
        </p:nvSpPr>
        <p:spPr>
          <a:xfrm>
            <a:off x="1028700" y="4544478"/>
            <a:ext cx="16230600" cy="4578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Les </a:t>
            </a:r>
            <a:r>
              <a:rPr lang="en-US" sz="32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principales</a:t>
            </a:r>
            <a:r>
              <a:rPr lang="en-US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difficultés</a:t>
            </a:r>
            <a:r>
              <a:rPr lang="en-US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rencontrées</a:t>
            </a:r>
            <a:r>
              <a:rPr lang="en-US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étaient</a:t>
            </a:r>
            <a:r>
              <a:rPr lang="en-US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sur </a:t>
            </a:r>
            <a:r>
              <a:rPr lang="en-US" sz="32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df_web</a:t>
            </a:r>
            <a:r>
              <a:rPr lang="en-US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:</a:t>
            </a:r>
          </a:p>
          <a:p>
            <a:pPr algn="just">
              <a:lnSpc>
                <a:spcPts val="4480"/>
              </a:lnSpc>
            </a:pPr>
            <a:endParaRPr lang="en-US" sz="3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Identifier les </a:t>
            </a:r>
            <a:r>
              <a:rPr lang="en-US" sz="32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colonnes</a:t>
            </a:r>
            <a:r>
              <a:rPr lang="en-US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à </a:t>
            </a:r>
            <a:r>
              <a:rPr lang="en-US" sz="32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supprimer</a:t>
            </a:r>
            <a:r>
              <a:rPr lang="en-US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sans </a:t>
            </a:r>
            <a:r>
              <a:rPr lang="en-US" sz="32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compromettre</a:t>
            </a:r>
            <a:r>
              <a:rPr lang="en-US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le </a:t>
            </a:r>
            <a:r>
              <a:rPr lang="en-US" sz="32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dataframe</a:t>
            </a:r>
            <a:r>
              <a:rPr lang="en-US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pour </a:t>
            </a:r>
            <a:r>
              <a:rPr lang="en-US" sz="32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l’étude</a:t>
            </a:r>
            <a:r>
              <a:rPr lang="en-US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à </a:t>
            </a:r>
            <a:r>
              <a:rPr lang="en-US" sz="32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venir</a:t>
            </a:r>
            <a:endParaRPr lang="en-US" sz="3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4480"/>
              </a:lnSpc>
            </a:pPr>
            <a:endParaRPr lang="en-US" sz="3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Identifier les codes articles qui ne </a:t>
            </a:r>
            <a:r>
              <a:rPr lang="en-US" sz="32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respectent</a:t>
            </a:r>
            <a:r>
              <a:rPr lang="en-US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pas la </a:t>
            </a:r>
            <a:r>
              <a:rPr lang="en-US" sz="32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règle</a:t>
            </a:r>
            <a:r>
              <a:rPr lang="en-US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codification, car </a:t>
            </a:r>
            <a:r>
              <a:rPr lang="en-US" sz="32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cette</a:t>
            </a:r>
            <a:r>
              <a:rPr lang="en-US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requête</a:t>
            </a:r>
            <a:r>
              <a:rPr lang="en-US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demande</a:t>
            </a:r>
            <a:r>
              <a:rPr lang="en-US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un peu de </a:t>
            </a:r>
            <a:r>
              <a:rPr lang="en-US" sz="32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subtilité</a:t>
            </a:r>
            <a:r>
              <a:rPr lang="en-US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-US" sz="32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notamment</a:t>
            </a:r>
            <a:r>
              <a:rPr lang="en-US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le </a:t>
            </a:r>
            <a:r>
              <a:rPr lang="en-US" sz="32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changement</a:t>
            </a:r>
            <a:r>
              <a:rPr lang="en-US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type pour </a:t>
            </a:r>
            <a:r>
              <a:rPr lang="en-US" sz="32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utiliser</a:t>
            </a:r>
            <a:r>
              <a:rPr lang="en-US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le module .</a:t>
            </a:r>
            <a:r>
              <a:rPr lang="en-US" sz="32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str.match</a:t>
            </a:r>
            <a:r>
              <a:rPr lang="en-US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())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>
            <p:custDataLst>
              <p:tags r:id="rId1"/>
            </p:custDataLst>
          </p:nvPr>
        </p:nvGrpSpPr>
        <p:grpSpPr>
          <a:xfrm>
            <a:off x="-9525" y="-9525"/>
            <a:ext cx="18307050" cy="2799450"/>
            <a:chOff x="0" y="0"/>
            <a:chExt cx="24409400" cy="3732600"/>
          </a:xfrm>
        </p:grpSpPr>
        <p:sp>
          <p:nvSpPr>
            <p:cNvPr id="3" name="Freeform 3"/>
            <p:cNvSpPr/>
            <p:nvPr/>
          </p:nvSpPr>
          <p:spPr>
            <a:xfrm>
              <a:off x="12700" y="12700"/>
              <a:ext cx="24384000" cy="3707257"/>
            </a:xfrm>
            <a:custGeom>
              <a:avLst/>
              <a:gdLst/>
              <a:ahLst/>
              <a:cxnLst/>
              <a:rect l="l" t="t" r="r" b="b"/>
              <a:pathLst>
                <a:path w="24384000" h="3707257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24409400" cy="3732657"/>
            </a:xfrm>
            <a:custGeom>
              <a:avLst/>
              <a:gdLst/>
              <a:ahLst/>
              <a:cxnLst/>
              <a:rect l="l" t="t" r="r" b="b"/>
              <a:pathLst>
                <a:path w="24409400" h="3732657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5" name="TextBox 5"/>
          <p:cNvSpPr txBox="1"/>
          <p:nvPr>
            <p:custDataLst>
              <p:tags r:id="rId2"/>
            </p:custDataLst>
          </p:nvPr>
        </p:nvSpPr>
        <p:spPr>
          <a:xfrm>
            <a:off x="1882475" y="775450"/>
            <a:ext cx="16858350" cy="95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Fusion ou consolidations des données</a:t>
            </a:r>
          </a:p>
        </p:txBody>
      </p:sp>
      <p:grpSp>
        <p:nvGrpSpPr>
          <p:cNvPr id="6" name="Group 6"/>
          <p:cNvGrpSpPr/>
          <p:nvPr>
            <p:custDataLst>
              <p:tags r:id="rId3"/>
            </p:custDataLst>
          </p:nvPr>
        </p:nvGrpSpPr>
        <p:grpSpPr>
          <a:xfrm>
            <a:off x="2024350" y="1986700"/>
            <a:ext cx="905400" cy="100800"/>
            <a:chOff x="0" y="0"/>
            <a:chExt cx="1207200" cy="134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07262" cy="134366"/>
            </a:xfrm>
            <a:custGeom>
              <a:avLst/>
              <a:gdLst/>
              <a:ahLst/>
              <a:cxnLst/>
              <a:rect l="l" t="t" r="r" b="b"/>
              <a:pathLst>
                <a:path w="1207262" h="134366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8" name="TextBox 8"/>
          <p:cNvSpPr txBox="1"/>
          <p:nvPr>
            <p:custDataLst>
              <p:tags r:id="rId4"/>
            </p:custDataLst>
          </p:nvPr>
        </p:nvSpPr>
        <p:spPr>
          <a:xfrm>
            <a:off x="1882475" y="2951850"/>
            <a:ext cx="800473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79" lvl="1" indent="-561340" algn="l">
              <a:lnSpc>
                <a:spcPts val="7279"/>
              </a:lnSpc>
              <a:buAutoNum type="arabicPeriod"/>
            </a:pPr>
            <a:r>
              <a:rPr lang="en-US" sz="5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Choix des attributs</a:t>
            </a:r>
          </a:p>
        </p:txBody>
      </p:sp>
      <p:sp>
        <p:nvSpPr>
          <p:cNvPr id="9" name="TextBox 9"/>
          <p:cNvSpPr txBox="1"/>
          <p:nvPr>
            <p:custDataLst>
              <p:tags r:id="rId5"/>
            </p:custDataLst>
          </p:nvPr>
        </p:nvSpPr>
        <p:spPr>
          <a:xfrm>
            <a:off x="1882475" y="4038970"/>
            <a:ext cx="15886839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Pour la liaison </a:t>
            </a: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df_erp</a:t>
            </a: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et </a:t>
            </a: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df_liaison</a:t>
            </a: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j’ai</a:t>
            </a: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opté</a:t>
            </a: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pour un natural join car la </a:t>
            </a: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colonne</a:t>
            </a: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 le </a:t>
            </a: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même</a:t>
            </a: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nom dans </a:t>
            </a: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chaque</a:t>
            </a: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dataframe</a:t>
            </a: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10" name="TextBox 10"/>
          <p:cNvSpPr txBox="1"/>
          <p:nvPr>
            <p:custDataLst>
              <p:tags r:id="rId6"/>
            </p:custDataLst>
          </p:nvPr>
        </p:nvSpPr>
        <p:spPr>
          <a:xfrm>
            <a:off x="1882475" y="5286745"/>
            <a:ext cx="15886839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pour la liaison </a:t>
            </a: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df_web</a:t>
            </a: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et </a:t>
            </a: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df_liaison</a:t>
            </a: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j’ai</a:t>
            </a: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opté</a:t>
            </a: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pour un outer join car le nom des </a:t>
            </a: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colonnes</a:t>
            </a: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</a:t>
            </a: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différents</a:t>
            </a: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de plus </a:t>
            </a: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elles</a:t>
            </a: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n’ont</a:t>
            </a: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pas le </a:t>
            </a: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même</a:t>
            </a: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nombre</a:t>
            </a: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valeurs</a:t>
            </a:r>
            <a:endParaRPr lang="en-US" sz="30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TextBox 11"/>
          <p:cNvSpPr txBox="1"/>
          <p:nvPr>
            <p:custDataLst>
              <p:tags r:id="rId7"/>
            </p:custDataLst>
          </p:nvPr>
        </p:nvSpPr>
        <p:spPr>
          <a:xfrm>
            <a:off x="2477050" y="6496420"/>
            <a:ext cx="800473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2. Clés utilisées</a:t>
            </a:r>
          </a:p>
        </p:txBody>
      </p:sp>
      <p:sp>
        <p:nvSpPr>
          <p:cNvPr id="12" name="TextBox 12"/>
          <p:cNvSpPr txBox="1"/>
          <p:nvPr>
            <p:custDataLst>
              <p:tags r:id="rId8"/>
            </p:custDataLst>
          </p:nvPr>
        </p:nvSpPr>
        <p:spPr>
          <a:xfrm>
            <a:off x="1706295" y="7583540"/>
            <a:ext cx="15886839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1— “</a:t>
            </a: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product_id</a:t>
            </a: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” pour la jointure </a:t>
            </a: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df_web</a:t>
            </a: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et </a:t>
            </a: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df_liaison</a:t>
            </a:r>
            <a:endParaRPr lang="en-US" sz="30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2— “</a:t>
            </a: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sku</a:t>
            </a: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” pour </a:t>
            </a: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df_web</a:t>
            </a: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et “</a:t>
            </a: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id_web</a:t>
            </a: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” pour </a:t>
            </a: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df_liaison</a:t>
            </a: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pour la jointure </a:t>
            </a: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df_web</a:t>
            </a:r>
            <a:r>
              <a:rPr lang="en-US" sz="3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et </a:t>
            </a:r>
            <a:r>
              <a:rPr lang="en-US" sz="3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df_liaison</a:t>
            </a:r>
            <a:endParaRPr lang="en-US" sz="30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1139</Words>
  <Application>Microsoft Office PowerPoint</Application>
  <PresentationFormat>Personnalisé</PresentationFormat>
  <Paragraphs>133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Montserrat</vt:lpstr>
      <vt:lpstr>Open Sans Bold</vt:lpstr>
      <vt:lpstr>Arial</vt:lpstr>
      <vt:lpstr>Calibri</vt:lpstr>
      <vt:lpstr>Open Sans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BottleNeck</dc:title>
  <cp:lastModifiedBy>Quentin Parent</cp:lastModifiedBy>
  <cp:revision>6</cp:revision>
  <dcterms:created xsi:type="dcterms:W3CDTF">2006-08-16T00:00:00Z</dcterms:created>
  <dcterms:modified xsi:type="dcterms:W3CDTF">2024-09-23T13:12:07Z</dcterms:modified>
  <dc:identifier>DAGQO9eD988</dc:identifier>
</cp:coreProperties>
</file>