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8.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1.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2.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3.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4.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5.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6.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7.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8.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74" r:id="rId3"/>
    <p:sldId id="257" r:id="rId4"/>
    <p:sldId id="258" r:id="rId5"/>
    <p:sldId id="259" r:id="rId6"/>
    <p:sldId id="262" r:id="rId7"/>
    <p:sldId id="264" r:id="rId8"/>
    <p:sldId id="266" r:id="rId9"/>
    <p:sldId id="265" r:id="rId10"/>
    <p:sldId id="263" r:id="rId11"/>
    <p:sldId id="260" r:id="rId12"/>
    <p:sldId id="267" r:id="rId13"/>
    <p:sldId id="268" r:id="rId14"/>
    <p:sldId id="269" r:id="rId15"/>
    <p:sldId id="270" r:id="rId16"/>
    <p:sldId id="271" r:id="rId17"/>
    <p:sldId id="272" r:id="rId18"/>
    <p:sldId id="273" r:id="rId19"/>
    <p:sldId id="261"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Raleway"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01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36251e9b6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36251e9b6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6251e9b6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6251e9b6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0402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7dd7cebb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dd7cebb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7dd7cebb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dd7cebb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8142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7dd7cebb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dd7cebb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2514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7dd7cebb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dd7cebb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1476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7dd7cebb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dd7cebb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301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7dd7cebb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dd7cebb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48891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7dd7cebb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dd7cebb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3864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7dd7cebb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dd7cebb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3395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36251e9b6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36251e9b6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36251e9b6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36251e9b6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1292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36251e9b6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36251e9b6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7dd7cebb9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7dd7cebb9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6251e9b6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6251e9b6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6251e9b6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6251e9b6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1616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6251e9b6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6251e9b6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7711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6251e9b6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6251e9b6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6353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6251e9b6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6251e9b6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3188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28.xml"/><Relationship Id="rId7" Type="http://schemas.openxmlformats.org/officeDocument/2006/relationships/slideLayout" Target="../slideLayouts/slideLayout3.xml"/><Relationship Id="rId12" Type="http://schemas.openxmlformats.org/officeDocument/2006/relationships/image" Target="../media/image11.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image" Target="../media/image10.png"/><Relationship Id="rId5" Type="http://schemas.openxmlformats.org/officeDocument/2006/relationships/tags" Target="../tags/tag30.xml"/><Relationship Id="rId10" Type="http://schemas.openxmlformats.org/officeDocument/2006/relationships/image" Target="../media/image9.png"/><Relationship Id="rId4" Type="http://schemas.openxmlformats.org/officeDocument/2006/relationships/tags" Target="../tags/tag29.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34.xml"/><Relationship Id="rId7" Type="http://schemas.openxmlformats.org/officeDocument/2006/relationships/slideLayout" Target="../slideLayouts/slideLayout3.xml"/><Relationship Id="rId12" Type="http://schemas.openxmlformats.org/officeDocument/2006/relationships/image" Target="../media/image15.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image" Target="../media/image14.png"/><Relationship Id="rId5" Type="http://schemas.openxmlformats.org/officeDocument/2006/relationships/tags" Target="../tags/tag36.xml"/><Relationship Id="rId10" Type="http://schemas.openxmlformats.org/officeDocument/2006/relationships/image" Target="../media/image13.png"/><Relationship Id="rId4" Type="http://schemas.openxmlformats.org/officeDocument/2006/relationships/tags" Target="../tags/tag35.xml"/><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40.xml"/><Relationship Id="rId7" Type="http://schemas.openxmlformats.org/officeDocument/2006/relationships/slideLayout" Target="../slideLayouts/slideLayout3.xml"/><Relationship Id="rId12" Type="http://schemas.openxmlformats.org/officeDocument/2006/relationships/image" Target="../media/image19.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image" Target="../media/image18.png"/><Relationship Id="rId5" Type="http://schemas.openxmlformats.org/officeDocument/2006/relationships/tags" Target="../tags/tag42.xml"/><Relationship Id="rId10" Type="http://schemas.openxmlformats.org/officeDocument/2006/relationships/image" Target="../media/image17.png"/><Relationship Id="rId4" Type="http://schemas.openxmlformats.org/officeDocument/2006/relationships/tags" Target="../tags/tag41.xml"/><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46.xml"/><Relationship Id="rId7" Type="http://schemas.openxmlformats.org/officeDocument/2006/relationships/slideLayout" Target="../slideLayouts/slideLayout3.xml"/><Relationship Id="rId12" Type="http://schemas.openxmlformats.org/officeDocument/2006/relationships/image" Target="../media/image23.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image" Target="../media/image22.png"/><Relationship Id="rId5" Type="http://schemas.openxmlformats.org/officeDocument/2006/relationships/tags" Target="../tags/tag48.xml"/><Relationship Id="rId10" Type="http://schemas.openxmlformats.org/officeDocument/2006/relationships/image" Target="../media/image21.png"/><Relationship Id="rId4" Type="http://schemas.openxmlformats.org/officeDocument/2006/relationships/tags" Target="../tags/tag47.xml"/><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52.xml"/><Relationship Id="rId7" Type="http://schemas.openxmlformats.org/officeDocument/2006/relationships/slideLayout" Target="../slideLayouts/slideLayout3.xml"/><Relationship Id="rId12" Type="http://schemas.openxmlformats.org/officeDocument/2006/relationships/image" Target="../media/image27.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image" Target="../media/image26.png"/><Relationship Id="rId5" Type="http://schemas.openxmlformats.org/officeDocument/2006/relationships/tags" Target="../tags/tag54.xml"/><Relationship Id="rId10" Type="http://schemas.openxmlformats.org/officeDocument/2006/relationships/image" Target="../media/image25.png"/><Relationship Id="rId4" Type="http://schemas.openxmlformats.org/officeDocument/2006/relationships/tags" Target="../tags/tag53.xml"/><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3.xml"/><Relationship Id="rId13" Type="http://schemas.openxmlformats.org/officeDocument/2006/relationships/image" Target="../media/image31.png"/><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image" Target="../media/image30.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image" Target="../media/image29.png"/><Relationship Id="rId5" Type="http://schemas.openxmlformats.org/officeDocument/2006/relationships/tags" Target="../tags/tag60.xml"/><Relationship Id="rId10" Type="http://schemas.openxmlformats.org/officeDocument/2006/relationships/image" Target="../media/image28.png"/><Relationship Id="rId4" Type="http://schemas.openxmlformats.org/officeDocument/2006/relationships/tags" Target="../tags/tag59.xml"/><Relationship Id="rId9" Type="http://schemas.openxmlformats.org/officeDocument/2006/relationships/notesSlide" Target="../notesSlides/notesSlide15.xml"/><Relationship Id="rId14" Type="http://schemas.openxmlformats.org/officeDocument/2006/relationships/image" Target="../media/image32.png"/></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65.xml"/><Relationship Id="rId7" Type="http://schemas.openxmlformats.org/officeDocument/2006/relationships/image" Target="../media/image33.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notesSlide" Target="../notesSlides/notesSlide16.xml"/><Relationship Id="rId5" Type="http://schemas.openxmlformats.org/officeDocument/2006/relationships/slideLayout" Target="../slideLayouts/slideLayout3.xml"/><Relationship Id="rId4" Type="http://schemas.openxmlformats.org/officeDocument/2006/relationships/tags" Target="../tags/tag66.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3" Type="http://schemas.openxmlformats.org/officeDocument/2006/relationships/tags" Target="../tags/tag69.xml"/><Relationship Id="rId7" Type="http://schemas.openxmlformats.org/officeDocument/2006/relationships/slideLayout" Target="../slideLayouts/slideLayout3.xml"/><Relationship Id="rId12" Type="http://schemas.openxmlformats.org/officeDocument/2006/relationships/image" Target="../media/image38.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image" Target="../media/image37.png"/><Relationship Id="rId5" Type="http://schemas.openxmlformats.org/officeDocument/2006/relationships/tags" Target="../tags/tag71.xml"/><Relationship Id="rId10" Type="http://schemas.openxmlformats.org/officeDocument/2006/relationships/image" Target="../media/image36.png"/><Relationship Id="rId4" Type="http://schemas.openxmlformats.org/officeDocument/2006/relationships/tags" Target="../tags/tag70.xml"/><Relationship Id="rId9" Type="http://schemas.openxmlformats.org/officeDocument/2006/relationships/image" Target="../media/image35.png"/></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8.xml"/><Relationship Id="rId3" Type="http://schemas.openxmlformats.org/officeDocument/2006/relationships/tags" Target="../tags/tag75.xml"/><Relationship Id="rId7" Type="http://schemas.openxmlformats.org/officeDocument/2006/relationships/slideLayout" Target="../slideLayouts/slideLayout3.xml"/><Relationship Id="rId12" Type="http://schemas.openxmlformats.org/officeDocument/2006/relationships/image" Target="../media/image42.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image" Target="../media/image41.png"/><Relationship Id="rId5" Type="http://schemas.openxmlformats.org/officeDocument/2006/relationships/tags" Target="../tags/tag77.xml"/><Relationship Id="rId10" Type="http://schemas.openxmlformats.org/officeDocument/2006/relationships/image" Target="../media/image40.png"/><Relationship Id="rId4" Type="http://schemas.openxmlformats.org/officeDocument/2006/relationships/tags" Target="../tags/tag76.xml"/><Relationship Id="rId9"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4.xml"/><Relationship Id="rId7" Type="http://schemas.openxmlformats.org/officeDocument/2006/relationships/image" Target="../media/image2.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4.png"/><Relationship Id="rId5" Type="http://schemas.openxmlformats.org/officeDocument/2006/relationships/notesSlide" Target="../notesSlides/notesSlide7.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5.png"/><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4.xml"/><Relationship Id="rId7" Type="http://schemas.openxmlformats.org/officeDocument/2006/relationships/image" Target="../media/image6.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tags" Target="../tags/tag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subTitle" idx="1"/>
            <p:custDataLst>
              <p:tags r:id="rId1"/>
            </p:custDataLst>
          </p:nvPr>
        </p:nvSpPr>
        <p:spPr>
          <a:xfrm>
            <a:off x="1237786" y="2142665"/>
            <a:ext cx="6668427" cy="2043449"/>
          </a:xfrm>
          <a:prstGeom prst="rect">
            <a:avLst/>
          </a:prstGeom>
        </p:spPr>
        <p:txBody>
          <a:bodyPr spcFirstLastPara="1" wrap="square" lIns="91425" tIns="91425" rIns="91425" bIns="91425" anchor="t" anchorCtr="0">
            <a:normAutofit fontScale="70000" lnSpcReduction="20000"/>
          </a:bodyPr>
          <a:lstStyle/>
          <a:p>
            <a:pPr marL="0" lvl="0" indent="0" algn="ctr" rtl="0">
              <a:lnSpc>
                <a:spcPct val="90000"/>
              </a:lnSpc>
              <a:spcBef>
                <a:spcPts val="1000"/>
              </a:spcBef>
              <a:spcAft>
                <a:spcPts val="0"/>
              </a:spcAft>
              <a:buClr>
                <a:schemeClr val="dk1"/>
              </a:buClr>
              <a:buSzPct val="50000"/>
              <a:buFont typeface="Arial"/>
              <a:buNone/>
            </a:pPr>
            <a:r>
              <a:rPr lang="fr" sz="3600" i="1" dirty="0">
                <a:solidFill>
                  <a:schemeClr val="dk1"/>
                </a:solidFill>
                <a:latin typeface="Montserrat"/>
                <a:ea typeface="Montserrat"/>
                <a:cs typeface="Montserrat"/>
                <a:sym typeface="Montserrat"/>
              </a:rPr>
              <a:t>RetailInsight 360</a:t>
            </a:r>
            <a:endParaRPr lang="fr-FR" sz="3600" i="1" dirty="0">
              <a:solidFill>
                <a:schemeClr val="dk1"/>
              </a:solidFill>
              <a:latin typeface="Montserrat"/>
              <a:ea typeface="Montserrat"/>
              <a:cs typeface="Montserrat"/>
              <a:sym typeface="Montserrat"/>
            </a:endParaRPr>
          </a:p>
          <a:p>
            <a:pPr marL="0" lvl="0" indent="0" algn="ctr" rtl="0">
              <a:lnSpc>
                <a:spcPct val="90000"/>
              </a:lnSpc>
              <a:spcBef>
                <a:spcPts val="1000"/>
              </a:spcBef>
              <a:spcAft>
                <a:spcPts val="0"/>
              </a:spcAft>
              <a:buClr>
                <a:schemeClr val="dk1"/>
              </a:buClr>
              <a:buSzPct val="50000"/>
              <a:buFont typeface="Arial"/>
              <a:buNone/>
            </a:pPr>
            <a:endParaRPr sz="3600" i="1" dirty="0">
              <a:solidFill>
                <a:schemeClr val="dk1"/>
              </a:solidFill>
              <a:latin typeface="Montserrat"/>
              <a:ea typeface="Montserrat"/>
              <a:cs typeface="Montserrat"/>
              <a:sym typeface="Montserrat"/>
            </a:endParaRPr>
          </a:p>
          <a:p>
            <a:pPr marL="0" lvl="0" indent="0" algn="ctr" rtl="0">
              <a:lnSpc>
                <a:spcPct val="90000"/>
              </a:lnSpc>
              <a:spcBef>
                <a:spcPts val="1000"/>
              </a:spcBef>
              <a:spcAft>
                <a:spcPts val="0"/>
              </a:spcAft>
              <a:buClr>
                <a:schemeClr val="dk1"/>
              </a:buClr>
              <a:buSzPct val="50000"/>
              <a:buFont typeface="Arial"/>
              <a:buNone/>
            </a:pPr>
            <a:r>
              <a:rPr lang="fr" sz="2700" i="1" dirty="0">
                <a:solidFill>
                  <a:schemeClr val="dk1"/>
                </a:solidFill>
                <a:latin typeface="Montserrat"/>
                <a:ea typeface="Montserrat"/>
                <a:cs typeface="Montserrat"/>
                <a:sym typeface="Montserrat"/>
              </a:rPr>
              <a:t>Prénom : Quentin</a:t>
            </a:r>
            <a:endParaRPr sz="2700" i="1" dirty="0">
              <a:solidFill>
                <a:schemeClr val="dk1"/>
              </a:solidFill>
              <a:latin typeface="Montserrat"/>
              <a:ea typeface="Montserrat"/>
              <a:cs typeface="Montserrat"/>
              <a:sym typeface="Montserrat"/>
            </a:endParaRPr>
          </a:p>
          <a:p>
            <a:pPr marL="0" lvl="0" indent="0" algn="ctr" rtl="0">
              <a:lnSpc>
                <a:spcPct val="90000"/>
              </a:lnSpc>
              <a:spcBef>
                <a:spcPts val="1000"/>
              </a:spcBef>
              <a:spcAft>
                <a:spcPts val="0"/>
              </a:spcAft>
              <a:buClr>
                <a:schemeClr val="dk1"/>
              </a:buClr>
              <a:buSzPct val="50000"/>
              <a:buFont typeface="Arial"/>
              <a:buNone/>
            </a:pPr>
            <a:r>
              <a:rPr lang="fr" sz="2700" i="1" dirty="0">
                <a:solidFill>
                  <a:schemeClr val="dk1"/>
                </a:solidFill>
                <a:latin typeface="Montserrat"/>
                <a:ea typeface="Montserrat"/>
                <a:cs typeface="Montserrat"/>
                <a:sym typeface="Montserrat"/>
              </a:rPr>
              <a:t>Nom : Parent</a:t>
            </a:r>
            <a:endParaRPr sz="2700" i="1" dirty="0">
              <a:solidFill>
                <a:schemeClr val="dk1"/>
              </a:solidFill>
              <a:latin typeface="Montserrat"/>
              <a:ea typeface="Montserrat"/>
              <a:cs typeface="Montserrat"/>
              <a:sym typeface="Montserrat"/>
            </a:endParaRPr>
          </a:p>
          <a:p>
            <a:pPr marL="0" lvl="0" indent="0" algn="ctr" rtl="0">
              <a:lnSpc>
                <a:spcPct val="90000"/>
              </a:lnSpc>
              <a:spcBef>
                <a:spcPts val="1000"/>
              </a:spcBef>
              <a:spcAft>
                <a:spcPts val="0"/>
              </a:spcAft>
              <a:buClr>
                <a:schemeClr val="dk1"/>
              </a:buClr>
              <a:buSzPct val="50000"/>
              <a:buFont typeface="Arial"/>
              <a:buNone/>
            </a:pPr>
            <a:r>
              <a:rPr lang="fr" sz="2700" i="1" dirty="0">
                <a:solidFill>
                  <a:schemeClr val="dk1"/>
                </a:solidFill>
                <a:latin typeface="Montserrat"/>
                <a:ea typeface="Montserrat"/>
                <a:cs typeface="Montserrat"/>
                <a:sym typeface="Montserrat"/>
              </a:rPr>
              <a:t>Date : 20/07/2024</a:t>
            </a:r>
            <a:endParaRPr sz="2700" i="1" dirty="0">
              <a:solidFill>
                <a:schemeClr val="dk1"/>
              </a:solidFill>
              <a:latin typeface="Montserrat"/>
              <a:ea typeface="Montserrat"/>
              <a:cs typeface="Montserrat"/>
              <a:sym typeface="Montserrat"/>
            </a:endParaRPr>
          </a:p>
          <a:p>
            <a:pPr marL="0" lvl="0" indent="0" algn="l" rtl="0">
              <a:spcBef>
                <a:spcPts val="0"/>
              </a:spcBef>
              <a:spcAft>
                <a:spcPts val="0"/>
              </a:spcAft>
              <a:buNone/>
            </a:pPr>
            <a:endParaRPr dirty="0"/>
          </a:p>
        </p:txBody>
      </p:sp>
      <p:pic>
        <p:nvPicPr>
          <p:cNvPr id="87" name="Google Shape;87;p13"/>
          <p:cNvPicPr preferRelativeResize="0"/>
          <p:nvPr>
            <p:custDataLst>
              <p:tags r:id="rId2"/>
            </p:custDataLst>
          </p:nvPr>
        </p:nvPicPr>
        <p:blipFill>
          <a:blip r:embed="rId5">
            <a:alphaModFix/>
          </a:blip>
          <a:stretch>
            <a:fillRect/>
          </a:stretch>
        </p:blipFill>
        <p:spPr>
          <a:xfrm>
            <a:off x="0" y="467955"/>
            <a:ext cx="4400550" cy="1095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custDataLst>
              <p:tags r:id="rId1"/>
            </p:custDataLst>
          </p:nvPr>
        </p:nvSpPr>
        <p:spPr>
          <a:xfrm>
            <a:off x="727650" y="61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FR" sz="3600" dirty="0">
                <a:latin typeface="Montserrat"/>
                <a:ea typeface="Montserrat"/>
                <a:cs typeface="Montserrat"/>
                <a:sym typeface="Montserrat"/>
              </a:rPr>
              <a:t>4)  Requêtes SQL et Analyses</a:t>
            </a:r>
            <a:br>
              <a:rPr lang="fr-FR" sz="3600" dirty="0">
                <a:latin typeface="Montserrat"/>
                <a:ea typeface="Montserrat"/>
                <a:cs typeface="Montserrat"/>
                <a:sym typeface="Montserrat"/>
              </a:rPr>
            </a:br>
            <a:endParaRPr sz="3600" dirty="0"/>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None/>
            </a:pPr>
            <a:endParaRPr dirty="0"/>
          </a:p>
        </p:txBody>
      </p:sp>
      <p:sp>
        <p:nvSpPr>
          <p:cNvPr id="105" name="Google Shape;105;p16"/>
          <p:cNvSpPr txBox="1">
            <a:spLocks noGrp="1"/>
          </p:cNvSpPr>
          <p:nvPr>
            <p:ph type="body" idx="1"/>
            <p:custDataLst>
              <p:tags r:id="rId2"/>
            </p:custDataLst>
          </p:nvPr>
        </p:nvSpPr>
        <p:spPr>
          <a:xfrm>
            <a:off x="729450" y="1437850"/>
            <a:ext cx="7688700" cy="2902200"/>
          </a:xfrm>
          <a:prstGeom prst="rect">
            <a:avLst/>
          </a:prstGeom>
        </p:spPr>
        <p:txBody>
          <a:bodyPr spcFirstLastPara="1" wrap="square" lIns="91425" tIns="91425" rIns="91425" bIns="91425" anchor="t" anchorCtr="0">
            <a:normAutofit/>
          </a:bodyPr>
          <a:lstStyle/>
          <a:p>
            <a:pPr indent="-457200">
              <a:spcAft>
                <a:spcPts val="1200"/>
              </a:spcAft>
              <a:buFont typeface="Lato"/>
              <a:buAutoNum type="arabicPeriod"/>
            </a:pPr>
            <a:r>
              <a:rPr lang="fr-FR" sz="1400" kern="100" dirty="0">
                <a:effectLst/>
                <a:latin typeface="Montserrat" panose="00000500000000000000" pitchFamily="2" charset="0"/>
                <a:ea typeface="Aptos" panose="020B0004020202020204" pitchFamily="34" charset="0"/>
                <a:cs typeface="Times New Roman" panose="02020603050405020304" pitchFamily="18" charset="0"/>
              </a:rPr>
              <a:t>Quel est le nombre de retour client sur la livraison ?</a:t>
            </a:r>
          </a:p>
          <a:p>
            <a:pPr lvl="0" indent="-457200" algn="l" rtl="0">
              <a:spcBef>
                <a:spcPts val="0"/>
              </a:spcBef>
              <a:spcAft>
                <a:spcPts val="1200"/>
              </a:spcAft>
              <a:buAutoNum type="arabicPeriod"/>
            </a:pPr>
            <a:endParaRPr lang="fr-FR" sz="2000" dirty="0">
              <a:latin typeface="Montserrat" panose="00000500000000000000" pitchFamily="2" charset="0"/>
            </a:endParaRPr>
          </a:p>
          <a:p>
            <a:pPr lvl="0" indent="-457200" algn="l" rtl="0">
              <a:spcBef>
                <a:spcPts val="0"/>
              </a:spcBef>
              <a:spcAft>
                <a:spcPts val="1200"/>
              </a:spcAft>
              <a:buAutoNum type="arabicPeriod"/>
            </a:pPr>
            <a:endParaRPr lang="fr-FR" sz="2000" dirty="0">
              <a:latin typeface="Montserrat" panose="00000500000000000000" pitchFamily="2" charset="0"/>
            </a:endParaRPr>
          </a:p>
          <a:p>
            <a:pPr lvl="0" indent="-457200" algn="l" rtl="0">
              <a:spcBef>
                <a:spcPts val="0"/>
              </a:spcBef>
              <a:spcAft>
                <a:spcPts val="1200"/>
              </a:spcAft>
              <a:buAutoNum type="arabicPeriod"/>
            </a:pPr>
            <a:r>
              <a:rPr lang="fr-FR" sz="1400" dirty="0">
                <a:effectLst/>
                <a:latin typeface="Montserrat" panose="00000500000000000000" pitchFamily="2" charset="0"/>
                <a:ea typeface="Aptos" panose="020B0004020202020204" pitchFamily="34" charset="0"/>
                <a:cs typeface="Times New Roman" panose="02020603050405020304" pitchFamily="18" charset="0"/>
              </a:rPr>
              <a:t>Quelle est la liste des notes des clients sur les réseaux sociaux sur les TV ?</a:t>
            </a:r>
            <a:endParaRPr lang="fr-FR" sz="1400" dirty="0">
              <a:latin typeface="Montserrat" panose="00000500000000000000" pitchFamily="2" charset="0"/>
            </a:endParaRPr>
          </a:p>
        </p:txBody>
      </p:sp>
      <p:pic>
        <p:nvPicPr>
          <p:cNvPr id="3" name="Image 2">
            <a:extLst>
              <a:ext uri="{FF2B5EF4-FFF2-40B4-BE49-F238E27FC236}">
                <a16:creationId xmlns:a16="http://schemas.microsoft.com/office/drawing/2014/main" id="{9CB4ED32-9229-C62A-C3D8-937CD28F1140}"/>
              </a:ext>
            </a:extLst>
          </p:cNvPr>
          <p:cNvPicPr>
            <a:picLocks noChangeAspect="1"/>
          </p:cNvPicPr>
          <p:nvPr>
            <p:custDataLst>
              <p:tags r:id="rId3"/>
            </p:custDataLst>
          </p:nvPr>
        </p:nvPicPr>
        <p:blipFill>
          <a:blip r:embed="rId9"/>
          <a:stretch>
            <a:fillRect/>
          </a:stretch>
        </p:blipFill>
        <p:spPr>
          <a:xfrm>
            <a:off x="339396" y="1980266"/>
            <a:ext cx="4706007" cy="447737"/>
          </a:xfrm>
          <a:prstGeom prst="rect">
            <a:avLst/>
          </a:prstGeom>
        </p:spPr>
      </p:pic>
      <p:pic>
        <p:nvPicPr>
          <p:cNvPr id="5" name="Image 4" descr="Une image contenant texte, Police, capture d’écran, blanc&#10;&#10;Description générée automatiquement">
            <a:extLst>
              <a:ext uri="{FF2B5EF4-FFF2-40B4-BE49-F238E27FC236}">
                <a16:creationId xmlns:a16="http://schemas.microsoft.com/office/drawing/2014/main" id="{DE6C8DCA-63FF-457B-D35D-7537AF121BF7}"/>
              </a:ext>
            </a:extLst>
          </p:cNvPr>
          <p:cNvPicPr>
            <a:picLocks noChangeAspect="1"/>
          </p:cNvPicPr>
          <p:nvPr>
            <p:custDataLst>
              <p:tags r:id="rId4"/>
            </p:custDataLst>
          </p:nvPr>
        </p:nvPicPr>
        <p:blipFill>
          <a:blip r:embed="rId10"/>
          <a:stretch>
            <a:fillRect/>
          </a:stretch>
        </p:blipFill>
        <p:spPr>
          <a:xfrm>
            <a:off x="7009456" y="1865950"/>
            <a:ext cx="1629002" cy="562053"/>
          </a:xfrm>
          <a:prstGeom prst="rect">
            <a:avLst/>
          </a:prstGeom>
        </p:spPr>
      </p:pic>
      <p:pic>
        <p:nvPicPr>
          <p:cNvPr id="9" name="Image 8" descr="Une image contenant texte, capture d’écran, Police, nombre&#10;&#10;Description générée automatiquement">
            <a:extLst>
              <a:ext uri="{FF2B5EF4-FFF2-40B4-BE49-F238E27FC236}">
                <a16:creationId xmlns:a16="http://schemas.microsoft.com/office/drawing/2014/main" id="{4AF137EB-EC74-3977-99F9-86C3E7365549}"/>
              </a:ext>
            </a:extLst>
          </p:cNvPr>
          <p:cNvPicPr>
            <a:picLocks noChangeAspect="1"/>
          </p:cNvPicPr>
          <p:nvPr>
            <p:custDataLst>
              <p:tags r:id="rId5"/>
            </p:custDataLst>
          </p:nvPr>
        </p:nvPicPr>
        <p:blipFill>
          <a:blip r:embed="rId11"/>
          <a:stretch>
            <a:fillRect/>
          </a:stretch>
        </p:blipFill>
        <p:spPr>
          <a:xfrm>
            <a:off x="402703" y="3418156"/>
            <a:ext cx="4296375" cy="1295581"/>
          </a:xfrm>
          <a:prstGeom prst="rect">
            <a:avLst/>
          </a:prstGeom>
        </p:spPr>
      </p:pic>
      <p:pic>
        <p:nvPicPr>
          <p:cNvPr id="11" name="Image 10" descr="Une image contenant texte, capture d’écran, Police, ligne&#10;&#10;Description générée automatiquement">
            <a:extLst>
              <a:ext uri="{FF2B5EF4-FFF2-40B4-BE49-F238E27FC236}">
                <a16:creationId xmlns:a16="http://schemas.microsoft.com/office/drawing/2014/main" id="{015A62CC-01B9-2E26-D531-8615C92675B8}"/>
              </a:ext>
            </a:extLst>
          </p:cNvPr>
          <p:cNvPicPr>
            <a:picLocks noChangeAspect="1"/>
          </p:cNvPicPr>
          <p:nvPr>
            <p:custDataLst>
              <p:tags r:id="rId6"/>
            </p:custDataLst>
          </p:nvPr>
        </p:nvPicPr>
        <p:blipFill>
          <a:blip r:embed="rId12"/>
          <a:stretch>
            <a:fillRect/>
          </a:stretch>
        </p:blipFill>
        <p:spPr>
          <a:xfrm>
            <a:off x="5716859" y="3650983"/>
            <a:ext cx="3024438" cy="829925"/>
          </a:xfrm>
          <a:prstGeom prst="rect">
            <a:avLst/>
          </a:prstGeom>
        </p:spPr>
      </p:pic>
    </p:spTree>
    <p:extLst>
      <p:ext uri="{BB962C8B-B14F-4D97-AF65-F5344CB8AC3E}">
        <p14:creationId xmlns:p14="http://schemas.microsoft.com/office/powerpoint/2010/main" val="637272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custDataLst>
              <p:tags r:id="rId1"/>
            </p:custDataLst>
          </p:nvPr>
        </p:nvSpPr>
        <p:spPr>
          <a:xfrm>
            <a:off x="727650" y="605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940" dirty="0">
                <a:latin typeface="Montserrat"/>
                <a:ea typeface="Montserrat"/>
                <a:cs typeface="Montserrat"/>
                <a:sym typeface="Montserrat"/>
              </a:rPr>
              <a:t>4)  Requêtes SQL et Analyses</a:t>
            </a:r>
            <a:endParaRPr sz="2940" dirty="0">
              <a:latin typeface="Montserrat"/>
              <a:ea typeface="Montserrat"/>
              <a:cs typeface="Montserrat"/>
              <a:sym typeface="Montserrat"/>
            </a:endParaRPr>
          </a:p>
          <a:p>
            <a:pPr marL="0" lvl="0" indent="0" algn="l" rtl="0">
              <a:spcBef>
                <a:spcPts val="0"/>
              </a:spcBef>
              <a:spcAft>
                <a:spcPts val="0"/>
              </a:spcAft>
              <a:buSzPts val="990"/>
              <a:buNone/>
            </a:pPr>
            <a:endParaRPr sz="2520" dirty="0"/>
          </a:p>
        </p:txBody>
      </p:sp>
      <p:sp>
        <p:nvSpPr>
          <p:cNvPr id="111" name="Google Shape;111;p17"/>
          <p:cNvSpPr txBox="1">
            <a:spLocks noGrp="1"/>
          </p:cNvSpPr>
          <p:nvPr>
            <p:ph type="body" idx="1"/>
            <p:custDataLst>
              <p:tags r:id="rId2"/>
            </p:custDataLst>
          </p:nvPr>
        </p:nvSpPr>
        <p:spPr>
          <a:xfrm>
            <a:off x="727650" y="1343301"/>
            <a:ext cx="7688700" cy="2937300"/>
          </a:xfrm>
          <a:prstGeom prst="rect">
            <a:avLst/>
          </a:prstGeom>
        </p:spPr>
        <p:txBody>
          <a:bodyPr spcFirstLastPara="1" wrap="square" lIns="91425" tIns="91425" rIns="91425" bIns="91425" anchor="t" anchorCtr="0">
            <a:normAutofit/>
          </a:bodyPr>
          <a:lstStyle/>
          <a:p>
            <a:pPr marL="0" indent="0">
              <a:spcAft>
                <a:spcPts val="1200"/>
              </a:spcAft>
              <a:buNone/>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3. </a:t>
            </a:r>
            <a:r>
              <a:rPr lang="fr-FR" sz="1400" kern="100" dirty="0">
                <a:effectLst/>
                <a:latin typeface="Montserrat" panose="00000500000000000000" pitchFamily="2" charset="0"/>
                <a:ea typeface="Aptos" panose="020B0004020202020204" pitchFamily="34" charset="0"/>
                <a:cs typeface="Times New Roman" panose="02020603050405020304" pitchFamily="18" charset="0"/>
              </a:rPr>
              <a:t>Quelle est la note moyenne pour chaque catégorie de produit ? (Classé de la meilleure à la moins bonne)</a:t>
            </a:r>
          </a:p>
          <a:p>
            <a:pPr marL="0" indent="0">
              <a:spcAft>
                <a:spcPts val="1200"/>
              </a:spcAft>
              <a:buNone/>
            </a:pPr>
            <a:endParaRPr lang="fr-FR" sz="1800" kern="100" dirty="0">
              <a:latin typeface="Aptos" panose="020B0004020202020204" pitchFamily="34" charset="0"/>
              <a:ea typeface="Aptos" panose="020B0004020202020204" pitchFamily="34" charset="0"/>
              <a:cs typeface="Times New Roman" panose="02020603050405020304" pitchFamily="18" charset="0"/>
            </a:endParaRPr>
          </a:p>
          <a:p>
            <a:pPr marL="0" indent="0">
              <a:spcAft>
                <a:spcPts val="1200"/>
              </a:spcAft>
              <a:buNone/>
            </a:pP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spcAft>
                <a:spcPts val="1200"/>
              </a:spcAft>
              <a:buNone/>
            </a:pPr>
            <a:r>
              <a:rPr lang="fr-FR" sz="1400" kern="100" dirty="0">
                <a:latin typeface="Montserrat" panose="00000500000000000000" pitchFamily="2" charset="0"/>
                <a:ea typeface="Aptos" panose="020B0004020202020204" pitchFamily="34" charset="0"/>
                <a:cs typeface="Times New Roman" panose="02020603050405020304" pitchFamily="18" charset="0"/>
              </a:rPr>
              <a:t>4. </a:t>
            </a:r>
            <a:r>
              <a:rPr lang="fr-FR" sz="1400" dirty="0">
                <a:effectLst/>
                <a:latin typeface="Montserrat" panose="00000500000000000000" pitchFamily="2" charset="0"/>
              </a:rPr>
              <a:t>Quels sont les 5 magasin avec les meilleures notes moyenne ?</a:t>
            </a:r>
            <a:endParaRPr lang="fr-FR" sz="1400" kern="100" dirty="0">
              <a:effectLst/>
              <a:latin typeface="Montserrat" panose="00000500000000000000" pitchFamily="2" charset="0"/>
              <a:ea typeface="Aptos" panose="020B0004020202020204" pitchFamily="34" charset="0"/>
              <a:cs typeface="Times New Roman" panose="02020603050405020304" pitchFamily="18" charset="0"/>
            </a:endParaRPr>
          </a:p>
          <a:p>
            <a:pPr marL="0" indent="0">
              <a:spcAft>
                <a:spcPts val="1200"/>
              </a:spcAft>
              <a:buNone/>
            </a:pP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gn="l" rtl="0">
              <a:spcBef>
                <a:spcPts val="0"/>
              </a:spcBef>
              <a:spcAft>
                <a:spcPts val="1200"/>
              </a:spcAft>
              <a:buNone/>
            </a:pPr>
            <a:endParaRPr i="1" dirty="0">
              <a:latin typeface="Montserrat"/>
              <a:ea typeface="Montserrat"/>
              <a:cs typeface="Montserrat"/>
              <a:sym typeface="Montserrat"/>
            </a:endParaRPr>
          </a:p>
        </p:txBody>
      </p:sp>
      <p:pic>
        <p:nvPicPr>
          <p:cNvPr id="3" name="Image 2">
            <a:extLst>
              <a:ext uri="{FF2B5EF4-FFF2-40B4-BE49-F238E27FC236}">
                <a16:creationId xmlns:a16="http://schemas.microsoft.com/office/drawing/2014/main" id="{89C28080-BD88-7738-8519-C2DD973492D5}"/>
              </a:ext>
            </a:extLst>
          </p:cNvPr>
          <p:cNvPicPr>
            <a:picLocks noChangeAspect="1"/>
          </p:cNvPicPr>
          <p:nvPr>
            <p:custDataLst>
              <p:tags r:id="rId3"/>
            </p:custDataLst>
          </p:nvPr>
        </p:nvPicPr>
        <p:blipFill>
          <a:blip r:embed="rId9"/>
          <a:stretch>
            <a:fillRect/>
          </a:stretch>
        </p:blipFill>
        <p:spPr>
          <a:xfrm>
            <a:off x="6298407" y="2017755"/>
            <a:ext cx="1593391" cy="875059"/>
          </a:xfrm>
          <a:prstGeom prst="rect">
            <a:avLst/>
          </a:prstGeom>
        </p:spPr>
      </p:pic>
      <p:pic>
        <p:nvPicPr>
          <p:cNvPr id="5" name="Image 4" descr="Une image contenant texte, Police, capture d’écran, ligne&#10;&#10;Description générée automatiquement">
            <a:extLst>
              <a:ext uri="{FF2B5EF4-FFF2-40B4-BE49-F238E27FC236}">
                <a16:creationId xmlns:a16="http://schemas.microsoft.com/office/drawing/2014/main" id="{BC1813BD-6D98-3BAB-992B-8A43A2C38CBB}"/>
              </a:ext>
            </a:extLst>
          </p:cNvPr>
          <p:cNvPicPr>
            <a:picLocks noChangeAspect="1"/>
          </p:cNvPicPr>
          <p:nvPr>
            <p:custDataLst>
              <p:tags r:id="rId4"/>
            </p:custDataLst>
          </p:nvPr>
        </p:nvPicPr>
        <p:blipFill>
          <a:blip r:embed="rId10"/>
          <a:stretch>
            <a:fillRect/>
          </a:stretch>
        </p:blipFill>
        <p:spPr>
          <a:xfrm>
            <a:off x="727650" y="2129492"/>
            <a:ext cx="3908414" cy="821399"/>
          </a:xfrm>
          <a:prstGeom prst="rect">
            <a:avLst/>
          </a:prstGeom>
        </p:spPr>
      </p:pic>
      <p:pic>
        <p:nvPicPr>
          <p:cNvPr id="7" name="Image 6">
            <a:extLst>
              <a:ext uri="{FF2B5EF4-FFF2-40B4-BE49-F238E27FC236}">
                <a16:creationId xmlns:a16="http://schemas.microsoft.com/office/drawing/2014/main" id="{9C80FBBF-1176-C6AF-22FA-E718B8C54E9A}"/>
              </a:ext>
            </a:extLst>
          </p:cNvPr>
          <p:cNvPicPr>
            <a:picLocks noChangeAspect="1"/>
          </p:cNvPicPr>
          <p:nvPr>
            <p:custDataLst>
              <p:tags r:id="rId5"/>
            </p:custDataLst>
          </p:nvPr>
        </p:nvPicPr>
        <p:blipFill>
          <a:blip r:embed="rId11"/>
          <a:stretch>
            <a:fillRect/>
          </a:stretch>
        </p:blipFill>
        <p:spPr>
          <a:xfrm>
            <a:off x="5773999" y="3549871"/>
            <a:ext cx="2642205" cy="933256"/>
          </a:xfrm>
          <a:prstGeom prst="rect">
            <a:avLst/>
          </a:prstGeom>
        </p:spPr>
      </p:pic>
      <p:pic>
        <p:nvPicPr>
          <p:cNvPr id="9" name="Image 8" descr="Une image contenant texte, capture d’écran, Police, ligne&#10;&#10;Description générée automatiquement">
            <a:extLst>
              <a:ext uri="{FF2B5EF4-FFF2-40B4-BE49-F238E27FC236}">
                <a16:creationId xmlns:a16="http://schemas.microsoft.com/office/drawing/2014/main" id="{5CDCA5CE-74FD-7E4C-5A63-C6C764F4ECDF}"/>
              </a:ext>
            </a:extLst>
          </p:cNvPr>
          <p:cNvPicPr>
            <a:picLocks noChangeAspect="1"/>
          </p:cNvPicPr>
          <p:nvPr>
            <p:custDataLst>
              <p:tags r:id="rId6"/>
            </p:custDataLst>
          </p:nvPr>
        </p:nvPicPr>
        <p:blipFill>
          <a:blip r:embed="rId12"/>
          <a:stretch>
            <a:fillRect/>
          </a:stretch>
        </p:blipFill>
        <p:spPr>
          <a:xfrm>
            <a:off x="727650" y="3592772"/>
            <a:ext cx="3628760" cy="8903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custDataLst>
              <p:tags r:id="rId1"/>
            </p:custDataLst>
          </p:nvPr>
        </p:nvSpPr>
        <p:spPr>
          <a:xfrm>
            <a:off x="727650" y="605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940" dirty="0">
                <a:latin typeface="Montserrat"/>
                <a:ea typeface="Montserrat"/>
                <a:cs typeface="Montserrat"/>
                <a:sym typeface="Montserrat"/>
              </a:rPr>
              <a:t>4)  Requêtes SQL et Analyses</a:t>
            </a:r>
            <a:endParaRPr sz="2940" dirty="0">
              <a:latin typeface="Montserrat"/>
              <a:ea typeface="Montserrat"/>
              <a:cs typeface="Montserrat"/>
              <a:sym typeface="Montserrat"/>
            </a:endParaRPr>
          </a:p>
          <a:p>
            <a:pPr marL="0" lvl="0" indent="0" algn="l" rtl="0">
              <a:spcBef>
                <a:spcPts val="0"/>
              </a:spcBef>
              <a:spcAft>
                <a:spcPts val="0"/>
              </a:spcAft>
              <a:buSzPts val="990"/>
              <a:buNone/>
            </a:pPr>
            <a:endParaRPr sz="2520" dirty="0"/>
          </a:p>
        </p:txBody>
      </p:sp>
      <p:sp>
        <p:nvSpPr>
          <p:cNvPr id="111" name="Google Shape;111;p17"/>
          <p:cNvSpPr txBox="1">
            <a:spLocks noGrp="1"/>
          </p:cNvSpPr>
          <p:nvPr>
            <p:ph type="body" idx="1"/>
            <p:custDataLst>
              <p:tags r:id="rId2"/>
            </p:custDataLst>
          </p:nvPr>
        </p:nvSpPr>
        <p:spPr>
          <a:xfrm>
            <a:off x="727650" y="1343301"/>
            <a:ext cx="7688700" cy="2937300"/>
          </a:xfrm>
          <a:prstGeom prst="rect">
            <a:avLst/>
          </a:prstGeom>
        </p:spPr>
        <p:txBody>
          <a:bodyPr spcFirstLastPara="1" wrap="square" lIns="91425" tIns="91425" rIns="91425" bIns="91425" anchor="t" anchorCtr="0">
            <a:normAutofit/>
          </a:bodyPr>
          <a:lstStyle/>
          <a:p>
            <a:pPr marL="0" indent="0">
              <a:spcAft>
                <a:spcPts val="1200"/>
              </a:spcAft>
              <a:buNone/>
            </a:pPr>
            <a:r>
              <a:rPr lang="fr-FR" sz="1400" dirty="0">
                <a:effectLst/>
                <a:latin typeface="Montserrat" panose="00000500000000000000" pitchFamily="2" charset="0"/>
              </a:rPr>
              <a:t>5. Quels sont les magasins qui ont plus de 12 feedbacks sur le drive ?</a:t>
            </a:r>
          </a:p>
          <a:p>
            <a:pPr marL="0" indent="0">
              <a:spcAft>
                <a:spcPts val="1200"/>
              </a:spcAft>
              <a:buNone/>
            </a:pPr>
            <a:endParaRPr lang="fr-FR" sz="1400" kern="100" dirty="0">
              <a:latin typeface="Montserrat" panose="00000500000000000000" pitchFamily="2" charset="0"/>
              <a:ea typeface="Aptos" panose="020B0004020202020204" pitchFamily="34" charset="0"/>
              <a:cs typeface="Times New Roman" panose="02020603050405020304" pitchFamily="18" charset="0"/>
            </a:endParaRPr>
          </a:p>
          <a:p>
            <a:pPr marL="0" indent="0">
              <a:spcAft>
                <a:spcPts val="1200"/>
              </a:spcAft>
              <a:buNone/>
            </a:pPr>
            <a:endParaRPr lang="fr-FR" sz="1400" kern="100" dirty="0">
              <a:latin typeface="Montserrat" panose="00000500000000000000" pitchFamily="2" charset="0"/>
              <a:ea typeface="Aptos" panose="020B0004020202020204" pitchFamily="34" charset="0"/>
              <a:cs typeface="Times New Roman" panose="02020603050405020304" pitchFamily="18" charset="0"/>
            </a:endParaRPr>
          </a:p>
          <a:p>
            <a:pPr marL="0" indent="0">
              <a:spcAft>
                <a:spcPts val="1200"/>
              </a:spcAft>
              <a:buNone/>
            </a:pPr>
            <a:endParaRPr lang="fr-FR" sz="1400" kern="100" dirty="0">
              <a:latin typeface="Montserrat" panose="00000500000000000000" pitchFamily="2" charset="0"/>
              <a:ea typeface="Aptos" panose="020B0004020202020204" pitchFamily="34" charset="0"/>
              <a:cs typeface="Times New Roman" panose="02020603050405020304" pitchFamily="18" charset="0"/>
            </a:endParaRPr>
          </a:p>
          <a:p>
            <a:pPr marL="0" indent="0">
              <a:spcAft>
                <a:spcPts val="1200"/>
              </a:spcAft>
              <a:buNone/>
            </a:pPr>
            <a:r>
              <a:rPr lang="fr-FR" sz="1400" kern="100" dirty="0">
                <a:latin typeface="Montserrat" panose="00000500000000000000" pitchFamily="2" charset="0"/>
                <a:ea typeface="Aptos" panose="020B0004020202020204" pitchFamily="34" charset="0"/>
                <a:cs typeface="Times New Roman" panose="02020603050405020304" pitchFamily="18" charset="0"/>
              </a:rPr>
              <a:t>6.</a:t>
            </a:r>
            <a:r>
              <a:rPr lang="fr-FR" sz="1400" dirty="0">
                <a:effectLst/>
                <a:latin typeface="Montserrat" panose="00000500000000000000" pitchFamily="2" charset="0"/>
              </a:rPr>
              <a:t> Quel est le classement des départements par note ?</a:t>
            </a:r>
            <a:endParaRPr lang="fr-FR" sz="1400" kern="100" dirty="0">
              <a:latin typeface="Montserrat" panose="00000500000000000000" pitchFamily="2" charset="0"/>
              <a:ea typeface="Aptos" panose="020B0004020202020204" pitchFamily="34" charset="0"/>
              <a:cs typeface="Times New Roman" panose="02020603050405020304" pitchFamily="18" charset="0"/>
            </a:endParaRPr>
          </a:p>
          <a:p>
            <a:pPr marL="0" indent="0">
              <a:spcAft>
                <a:spcPts val="1200"/>
              </a:spcAft>
              <a:buNone/>
            </a:pP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spcAft>
                <a:spcPts val="1200"/>
              </a:spcAft>
              <a:buNone/>
            </a:pP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gn="l" rtl="0">
              <a:spcBef>
                <a:spcPts val="0"/>
              </a:spcBef>
              <a:spcAft>
                <a:spcPts val="1200"/>
              </a:spcAft>
              <a:buNone/>
            </a:pPr>
            <a:endParaRPr i="1" dirty="0">
              <a:latin typeface="Montserrat"/>
              <a:ea typeface="Montserrat"/>
              <a:cs typeface="Montserrat"/>
              <a:sym typeface="Montserrat"/>
            </a:endParaRPr>
          </a:p>
        </p:txBody>
      </p:sp>
      <p:pic>
        <p:nvPicPr>
          <p:cNvPr id="5" name="Image 4" descr="Une image contenant texte, capture d’écran, Police, nombre&#10;&#10;Description générée automatiquement">
            <a:extLst>
              <a:ext uri="{FF2B5EF4-FFF2-40B4-BE49-F238E27FC236}">
                <a16:creationId xmlns:a16="http://schemas.microsoft.com/office/drawing/2014/main" id="{AABFD8C7-24CC-D43F-D00D-7BC5B4377D9A}"/>
              </a:ext>
            </a:extLst>
          </p:cNvPr>
          <p:cNvPicPr>
            <a:picLocks noChangeAspect="1"/>
          </p:cNvPicPr>
          <p:nvPr>
            <p:custDataLst>
              <p:tags r:id="rId3"/>
            </p:custDataLst>
          </p:nvPr>
        </p:nvPicPr>
        <p:blipFill>
          <a:blip r:embed="rId9"/>
          <a:stretch>
            <a:fillRect/>
          </a:stretch>
        </p:blipFill>
        <p:spPr>
          <a:xfrm>
            <a:off x="675611" y="1815923"/>
            <a:ext cx="4169245" cy="1012316"/>
          </a:xfrm>
          <a:prstGeom prst="rect">
            <a:avLst/>
          </a:prstGeom>
        </p:spPr>
      </p:pic>
      <p:pic>
        <p:nvPicPr>
          <p:cNvPr id="7" name="Image 6" descr="Une image contenant texte, capture d’écran, Police, ligne&#10;&#10;Description générée automatiquement">
            <a:extLst>
              <a:ext uri="{FF2B5EF4-FFF2-40B4-BE49-F238E27FC236}">
                <a16:creationId xmlns:a16="http://schemas.microsoft.com/office/drawing/2014/main" id="{DA6CE2B3-E6D7-8304-83E9-224DB04CEAA2}"/>
              </a:ext>
            </a:extLst>
          </p:cNvPr>
          <p:cNvPicPr>
            <a:picLocks noChangeAspect="1"/>
          </p:cNvPicPr>
          <p:nvPr>
            <p:custDataLst>
              <p:tags r:id="rId4"/>
            </p:custDataLst>
          </p:nvPr>
        </p:nvPicPr>
        <p:blipFill>
          <a:blip r:embed="rId10"/>
          <a:stretch>
            <a:fillRect/>
          </a:stretch>
        </p:blipFill>
        <p:spPr>
          <a:xfrm>
            <a:off x="4913105" y="1961343"/>
            <a:ext cx="3787348" cy="725546"/>
          </a:xfrm>
          <a:prstGeom prst="rect">
            <a:avLst/>
          </a:prstGeom>
        </p:spPr>
      </p:pic>
      <p:pic>
        <p:nvPicPr>
          <p:cNvPr id="9" name="Image 8">
            <a:extLst>
              <a:ext uri="{FF2B5EF4-FFF2-40B4-BE49-F238E27FC236}">
                <a16:creationId xmlns:a16="http://schemas.microsoft.com/office/drawing/2014/main" id="{5738143E-479D-B5CB-3464-AD150DC76EAF}"/>
              </a:ext>
            </a:extLst>
          </p:cNvPr>
          <p:cNvPicPr>
            <a:picLocks noChangeAspect="1"/>
          </p:cNvPicPr>
          <p:nvPr>
            <p:custDataLst>
              <p:tags r:id="rId5"/>
            </p:custDataLst>
          </p:nvPr>
        </p:nvPicPr>
        <p:blipFill>
          <a:blip r:embed="rId11"/>
          <a:stretch>
            <a:fillRect/>
          </a:stretch>
        </p:blipFill>
        <p:spPr>
          <a:xfrm>
            <a:off x="6168791" y="3290036"/>
            <a:ext cx="1275976" cy="1191614"/>
          </a:xfrm>
          <a:prstGeom prst="rect">
            <a:avLst/>
          </a:prstGeom>
        </p:spPr>
      </p:pic>
      <p:pic>
        <p:nvPicPr>
          <p:cNvPr id="11" name="Image 10" descr="Une image contenant texte, capture d’écran, Police, ligne&#10;&#10;Description générée automatiquement">
            <a:extLst>
              <a:ext uri="{FF2B5EF4-FFF2-40B4-BE49-F238E27FC236}">
                <a16:creationId xmlns:a16="http://schemas.microsoft.com/office/drawing/2014/main" id="{1E2A7BF1-6842-4B16-CDB2-DB34B56826E6}"/>
              </a:ext>
            </a:extLst>
          </p:cNvPr>
          <p:cNvPicPr>
            <a:picLocks noChangeAspect="1"/>
          </p:cNvPicPr>
          <p:nvPr>
            <p:custDataLst>
              <p:tags r:id="rId6"/>
            </p:custDataLst>
          </p:nvPr>
        </p:nvPicPr>
        <p:blipFill>
          <a:blip r:embed="rId12"/>
          <a:stretch>
            <a:fillRect/>
          </a:stretch>
        </p:blipFill>
        <p:spPr>
          <a:xfrm>
            <a:off x="727650" y="3542367"/>
            <a:ext cx="4344006" cy="866896"/>
          </a:xfrm>
          <a:prstGeom prst="rect">
            <a:avLst/>
          </a:prstGeom>
        </p:spPr>
      </p:pic>
    </p:spTree>
    <p:extLst>
      <p:ext uri="{BB962C8B-B14F-4D97-AF65-F5344CB8AC3E}">
        <p14:creationId xmlns:p14="http://schemas.microsoft.com/office/powerpoint/2010/main" val="2108331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custDataLst>
              <p:tags r:id="rId1"/>
            </p:custDataLst>
          </p:nvPr>
        </p:nvSpPr>
        <p:spPr>
          <a:xfrm>
            <a:off x="727650" y="605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940" dirty="0">
                <a:latin typeface="Montserrat"/>
                <a:ea typeface="Montserrat"/>
                <a:cs typeface="Montserrat"/>
                <a:sym typeface="Montserrat"/>
              </a:rPr>
              <a:t>4)  Requêtes SQL et Analyses</a:t>
            </a:r>
            <a:endParaRPr sz="2940" dirty="0">
              <a:latin typeface="Montserrat"/>
              <a:ea typeface="Montserrat"/>
              <a:cs typeface="Montserrat"/>
              <a:sym typeface="Montserrat"/>
            </a:endParaRPr>
          </a:p>
          <a:p>
            <a:pPr marL="0" lvl="0" indent="0" algn="l" rtl="0">
              <a:spcBef>
                <a:spcPts val="0"/>
              </a:spcBef>
              <a:spcAft>
                <a:spcPts val="0"/>
              </a:spcAft>
              <a:buSzPts val="990"/>
              <a:buNone/>
            </a:pPr>
            <a:endParaRPr sz="2520" dirty="0"/>
          </a:p>
        </p:txBody>
      </p:sp>
      <p:sp>
        <p:nvSpPr>
          <p:cNvPr id="111" name="Google Shape;111;p17"/>
          <p:cNvSpPr txBox="1">
            <a:spLocks noGrp="1"/>
          </p:cNvSpPr>
          <p:nvPr>
            <p:ph type="body" idx="1"/>
            <p:custDataLst>
              <p:tags r:id="rId2"/>
            </p:custDataLst>
          </p:nvPr>
        </p:nvSpPr>
        <p:spPr>
          <a:xfrm>
            <a:off x="727650" y="1343301"/>
            <a:ext cx="7688700" cy="2937300"/>
          </a:xfrm>
          <a:prstGeom prst="rect">
            <a:avLst/>
          </a:prstGeom>
        </p:spPr>
        <p:txBody>
          <a:bodyPr spcFirstLastPara="1" wrap="square" lIns="91425" tIns="91425" rIns="91425" bIns="91425" anchor="t" anchorCtr="0">
            <a:normAutofit/>
          </a:bodyPr>
          <a:lstStyle/>
          <a:p>
            <a:pPr marL="0" indent="0">
              <a:spcAft>
                <a:spcPts val="1200"/>
              </a:spcAft>
              <a:buNone/>
            </a:pPr>
            <a:r>
              <a:rPr lang="fr-FR" sz="1400" kern="100" dirty="0">
                <a:latin typeface="Montserrat" panose="00000500000000000000" pitchFamily="2" charset="0"/>
                <a:ea typeface="Aptos" panose="020B0004020202020204" pitchFamily="34" charset="0"/>
                <a:cs typeface="Times New Roman" panose="02020603050405020304" pitchFamily="18" charset="0"/>
              </a:rPr>
              <a:t>7.</a:t>
            </a:r>
            <a:r>
              <a:rPr lang="fr-FR" sz="1400" dirty="0">
                <a:effectLst/>
                <a:latin typeface="Montserrat" panose="00000500000000000000" pitchFamily="2" charset="0"/>
              </a:rPr>
              <a:t> Quelle est la typologie de produit qui apporte le meilleur service après-vente ?</a:t>
            </a:r>
            <a:endParaRPr lang="fr-FR" sz="1400" kern="100" dirty="0">
              <a:latin typeface="Montserrat" panose="00000500000000000000" pitchFamily="2" charset="0"/>
              <a:ea typeface="Aptos" panose="020B0004020202020204" pitchFamily="34" charset="0"/>
              <a:cs typeface="Times New Roman" panose="02020603050405020304" pitchFamily="18" charset="0"/>
            </a:endParaRPr>
          </a:p>
          <a:p>
            <a:pPr marL="0" indent="0">
              <a:spcAft>
                <a:spcPts val="1200"/>
              </a:spcAft>
              <a:buNone/>
            </a:pPr>
            <a:endParaRPr lang="fr-FR" sz="1400" kern="100" dirty="0">
              <a:latin typeface="Montserrat" panose="00000500000000000000" pitchFamily="2" charset="0"/>
              <a:ea typeface="Aptos" panose="020B0004020202020204" pitchFamily="34" charset="0"/>
              <a:cs typeface="Times New Roman" panose="02020603050405020304" pitchFamily="18" charset="0"/>
            </a:endParaRPr>
          </a:p>
          <a:p>
            <a:pPr marL="0" indent="0">
              <a:spcAft>
                <a:spcPts val="1200"/>
              </a:spcAft>
              <a:buNone/>
            </a:pPr>
            <a:endParaRPr lang="fr-FR" sz="1400" kern="100" dirty="0">
              <a:latin typeface="Montserrat" panose="00000500000000000000" pitchFamily="2" charset="0"/>
              <a:ea typeface="Aptos" panose="020B0004020202020204" pitchFamily="34" charset="0"/>
              <a:cs typeface="Times New Roman" panose="02020603050405020304" pitchFamily="18" charset="0"/>
            </a:endParaRPr>
          </a:p>
          <a:p>
            <a:pPr marL="0" indent="0">
              <a:spcAft>
                <a:spcPts val="1200"/>
              </a:spcAft>
              <a:buNone/>
            </a:pPr>
            <a:endParaRPr lang="fr-FR" sz="1400" kern="100" dirty="0">
              <a:latin typeface="Montserrat" panose="00000500000000000000" pitchFamily="2" charset="0"/>
              <a:ea typeface="Aptos" panose="020B0004020202020204" pitchFamily="34" charset="0"/>
              <a:cs typeface="Times New Roman" panose="02020603050405020304" pitchFamily="18" charset="0"/>
            </a:endParaRPr>
          </a:p>
          <a:p>
            <a:pPr marL="0" indent="0">
              <a:spcAft>
                <a:spcPts val="1200"/>
              </a:spcAft>
              <a:buNone/>
            </a:pPr>
            <a:r>
              <a:rPr lang="fr-FR" sz="1400" kern="100" dirty="0">
                <a:latin typeface="Montserrat" panose="00000500000000000000" pitchFamily="2" charset="0"/>
                <a:ea typeface="Aptos" panose="020B0004020202020204" pitchFamily="34" charset="0"/>
                <a:cs typeface="Times New Roman" panose="02020603050405020304" pitchFamily="18" charset="0"/>
              </a:rPr>
              <a:t>8.</a:t>
            </a:r>
            <a:r>
              <a:rPr lang="fr-FR" sz="1400" dirty="0">
                <a:effectLst/>
                <a:latin typeface="Montserrat" panose="00000500000000000000" pitchFamily="2" charset="0"/>
              </a:rPr>
              <a:t> Quelle est la note moyenne sur l’ensemble des boissons ?</a:t>
            </a:r>
            <a:endParaRPr lang="fr-FR" sz="1400" kern="100" dirty="0">
              <a:latin typeface="Montserrat" panose="00000500000000000000" pitchFamily="2" charset="0"/>
              <a:ea typeface="Aptos" panose="020B0004020202020204" pitchFamily="34" charset="0"/>
              <a:cs typeface="Times New Roman" panose="02020603050405020304" pitchFamily="18" charset="0"/>
            </a:endParaRPr>
          </a:p>
          <a:p>
            <a:pPr marL="0" indent="0">
              <a:spcAft>
                <a:spcPts val="1200"/>
              </a:spcAft>
              <a:buNone/>
            </a:pP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spcAft>
                <a:spcPts val="1200"/>
              </a:spcAft>
              <a:buNone/>
            </a:pP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gn="l" rtl="0">
              <a:spcBef>
                <a:spcPts val="0"/>
              </a:spcBef>
              <a:spcAft>
                <a:spcPts val="1200"/>
              </a:spcAft>
              <a:buNone/>
            </a:pPr>
            <a:endParaRPr i="1" dirty="0">
              <a:latin typeface="Montserrat"/>
              <a:ea typeface="Montserrat"/>
              <a:cs typeface="Montserrat"/>
              <a:sym typeface="Montserrat"/>
            </a:endParaRPr>
          </a:p>
        </p:txBody>
      </p:sp>
      <p:pic>
        <p:nvPicPr>
          <p:cNvPr id="3" name="Image 2">
            <a:extLst>
              <a:ext uri="{FF2B5EF4-FFF2-40B4-BE49-F238E27FC236}">
                <a16:creationId xmlns:a16="http://schemas.microsoft.com/office/drawing/2014/main" id="{BEC2C819-67E0-8AF1-FC53-78CCD5461176}"/>
              </a:ext>
            </a:extLst>
          </p:cNvPr>
          <p:cNvPicPr>
            <a:picLocks noChangeAspect="1"/>
          </p:cNvPicPr>
          <p:nvPr>
            <p:custDataLst>
              <p:tags r:id="rId3"/>
            </p:custDataLst>
          </p:nvPr>
        </p:nvPicPr>
        <p:blipFill>
          <a:blip r:embed="rId9"/>
          <a:stretch>
            <a:fillRect/>
          </a:stretch>
        </p:blipFill>
        <p:spPr>
          <a:xfrm>
            <a:off x="5287569" y="1929474"/>
            <a:ext cx="2768415" cy="882477"/>
          </a:xfrm>
          <a:prstGeom prst="rect">
            <a:avLst/>
          </a:prstGeom>
        </p:spPr>
      </p:pic>
      <p:pic>
        <p:nvPicPr>
          <p:cNvPr id="5" name="Image 4" descr="Une image contenant texte, capture d’écran, Police, nombre&#10;&#10;Description générée automatiquement">
            <a:extLst>
              <a:ext uri="{FF2B5EF4-FFF2-40B4-BE49-F238E27FC236}">
                <a16:creationId xmlns:a16="http://schemas.microsoft.com/office/drawing/2014/main" id="{693E4A4E-1A31-0628-06D9-93BFD202C340}"/>
              </a:ext>
            </a:extLst>
          </p:cNvPr>
          <p:cNvPicPr>
            <a:picLocks noChangeAspect="1"/>
          </p:cNvPicPr>
          <p:nvPr>
            <p:custDataLst>
              <p:tags r:id="rId4"/>
            </p:custDataLst>
          </p:nvPr>
        </p:nvPicPr>
        <p:blipFill>
          <a:blip r:embed="rId10"/>
          <a:stretch>
            <a:fillRect/>
          </a:stretch>
        </p:blipFill>
        <p:spPr>
          <a:xfrm>
            <a:off x="727650" y="1929474"/>
            <a:ext cx="3128783" cy="882477"/>
          </a:xfrm>
          <a:prstGeom prst="rect">
            <a:avLst/>
          </a:prstGeom>
        </p:spPr>
      </p:pic>
      <p:pic>
        <p:nvPicPr>
          <p:cNvPr id="7" name="Image 6">
            <a:extLst>
              <a:ext uri="{FF2B5EF4-FFF2-40B4-BE49-F238E27FC236}">
                <a16:creationId xmlns:a16="http://schemas.microsoft.com/office/drawing/2014/main" id="{C289FF35-70DD-15AC-2B0F-7B7552E2E2E4}"/>
              </a:ext>
            </a:extLst>
          </p:cNvPr>
          <p:cNvPicPr>
            <a:picLocks noChangeAspect="1"/>
          </p:cNvPicPr>
          <p:nvPr>
            <p:custDataLst>
              <p:tags r:id="rId5"/>
            </p:custDataLst>
          </p:nvPr>
        </p:nvPicPr>
        <p:blipFill>
          <a:blip r:embed="rId11"/>
          <a:stretch>
            <a:fillRect/>
          </a:stretch>
        </p:blipFill>
        <p:spPr>
          <a:xfrm>
            <a:off x="5287569" y="3578605"/>
            <a:ext cx="1914792" cy="466790"/>
          </a:xfrm>
          <a:prstGeom prst="rect">
            <a:avLst/>
          </a:prstGeom>
        </p:spPr>
      </p:pic>
      <p:pic>
        <p:nvPicPr>
          <p:cNvPr id="9" name="Image 8" descr="Une image contenant texte, capture d’écran, Police, ligne&#10;&#10;Description générée automatiquement">
            <a:extLst>
              <a:ext uri="{FF2B5EF4-FFF2-40B4-BE49-F238E27FC236}">
                <a16:creationId xmlns:a16="http://schemas.microsoft.com/office/drawing/2014/main" id="{A1FCA8F7-3AD1-8C53-7006-3A52B76F4661}"/>
              </a:ext>
            </a:extLst>
          </p:cNvPr>
          <p:cNvPicPr>
            <a:picLocks noChangeAspect="1"/>
          </p:cNvPicPr>
          <p:nvPr>
            <p:custDataLst>
              <p:tags r:id="rId6"/>
            </p:custDataLst>
          </p:nvPr>
        </p:nvPicPr>
        <p:blipFill>
          <a:blip r:embed="rId12"/>
          <a:stretch>
            <a:fillRect/>
          </a:stretch>
        </p:blipFill>
        <p:spPr>
          <a:xfrm>
            <a:off x="727650" y="3398124"/>
            <a:ext cx="3703101" cy="827752"/>
          </a:xfrm>
          <a:prstGeom prst="rect">
            <a:avLst/>
          </a:prstGeom>
        </p:spPr>
      </p:pic>
    </p:spTree>
    <p:extLst>
      <p:ext uri="{BB962C8B-B14F-4D97-AF65-F5344CB8AC3E}">
        <p14:creationId xmlns:p14="http://schemas.microsoft.com/office/powerpoint/2010/main" val="1648603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custDataLst>
              <p:tags r:id="rId1"/>
            </p:custDataLst>
          </p:nvPr>
        </p:nvSpPr>
        <p:spPr>
          <a:xfrm>
            <a:off x="727650" y="605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940" dirty="0">
                <a:latin typeface="Montserrat"/>
                <a:ea typeface="Montserrat"/>
                <a:cs typeface="Montserrat"/>
                <a:sym typeface="Montserrat"/>
              </a:rPr>
              <a:t>4)  Requêtes SQL et Analyses</a:t>
            </a:r>
            <a:endParaRPr sz="2940" dirty="0">
              <a:latin typeface="Montserrat"/>
              <a:ea typeface="Montserrat"/>
              <a:cs typeface="Montserrat"/>
              <a:sym typeface="Montserrat"/>
            </a:endParaRPr>
          </a:p>
          <a:p>
            <a:pPr marL="0" lvl="0" indent="0" algn="l" rtl="0">
              <a:spcBef>
                <a:spcPts val="0"/>
              </a:spcBef>
              <a:spcAft>
                <a:spcPts val="0"/>
              </a:spcAft>
              <a:buSzPts val="990"/>
              <a:buNone/>
            </a:pPr>
            <a:endParaRPr sz="2520" dirty="0"/>
          </a:p>
        </p:txBody>
      </p:sp>
      <p:sp>
        <p:nvSpPr>
          <p:cNvPr id="111" name="Google Shape;111;p17"/>
          <p:cNvSpPr txBox="1">
            <a:spLocks noGrp="1"/>
          </p:cNvSpPr>
          <p:nvPr>
            <p:ph type="body" idx="1"/>
            <p:custDataLst>
              <p:tags r:id="rId2"/>
            </p:custDataLst>
          </p:nvPr>
        </p:nvSpPr>
        <p:spPr>
          <a:xfrm>
            <a:off x="727650" y="1298697"/>
            <a:ext cx="7688700" cy="2937300"/>
          </a:xfrm>
          <a:prstGeom prst="rect">
            <a:avLst/>
          </a:prstGeom>
        </p:spPr>
        <p:txBody>
          <a:bodyPr spcFirstLastPara="1" wrap="square" lIns="91425" tIns="91425" rIns="91425" bIns="91425" anchor="t" anchorCtr="0">
            <a:normAutofit/>
          </a:bodyPr>
          <a:lstStyle/>
          <a:p>
            <a:pPr marL="0" indent="0">
              <a:spcAft>
                <a:spcPts val="1200"/>
              </a:spcAft>
              <a:buNone/>
            </a:pPr>
            <a:r>
              <a:rPr lang="fr-FR" sz="1800" kern="100" dirty="0">
                <a:latin typeface="Aptos" panose="020B0004020202020204" pitchFamily="34" charset="0"/>
                <a:ea typeface="Aptos" panose="020B0004020202020204" pitchFamily="34" charset="0"/>
                <a:cs typeface="Times New Roman" panose="02020603050405020304" pitchFamily="18" charset="0"/>
              </a:rPr>
              <a:t>9.</a:t>
            </a:r>
            <a:r>
              <a:rPr lang="fr-FR" sz="2400" dirty="0">
                <a:effectLst/>
              </a:rPr>
              <a:t> </a:t>
            </a:r>
            <a:r>
              <a:rPr lang="fr-FR" sz="1500" dirty="0">
                <a:effectLst/>
                <a:latin typeface="Montserrat" panose="00000500000000000000" pitchFamily="2" charset="0"/>
              </a:rPr>
              <a:t>Quel est le classement des jours de la semaine où l’expérience client est la meilleure expérience en magasin ?</a:t>
            </a:r>
            <a:endParaRPr lang="fr-FR" sz="1500" kern="100" dirty="0">
              <a:latin typeface="Montserrat" panose="00000500000000000000" pitchFamily="2" charset="0"/>
              <a:ea typeface="Aptos" panose="020B0004020202020204" pitchFamily="34" charset="0"/>
              <a:cs typeface="Times New Roman" panose="02020603050405020304" pitchFamily="18" charset="0"/>
            </a:endParaRPr>
          </a:p>
          <a:p>
            <a:pPr marL="0" indent="0">
              <a:spcAft>
                <a:spcPts val="1200"/>
              </a:spcAft>
              <a:buNone/>
            </a:pPr>
            <a:endParaRPr lang="fr-FR" sz="1500" kern="100" dirty="0">
              <a:latin typeface="Montserrat" panose="00000500000000000000" pitchFamily="2" charset="0"/>
              <a:ea typeface="Aptos" panose="020B0004020202020204" pitchFamily="34" charset="0"/>
              <a:cs typeface="Times New Roman" panose="02020603050405020304" pitchFamily="18" charset="0"/>
            </a:endParaRPr>
          </a:p>
          <a:p>
            <a:pPr marL="0" indent="0">
              <a:spcAft>
                <a:spcPts val="1200"/>
              </a:spcAft>
              <a:buNone/>
            </a:pPr>
            <a:endParaRPr lang="fr-FR" sz="1500" kern="100" dirty="0">
              <a:latin typeface="Montserrat" panose="00000500000000000000" pitchFamily="2" charset="0"/>
              <a:ea typeface="Aptos" panose="020B0004020202020204" pitchFamily="34" charset="0"/>
              <a:cs typeface="Times New Roman" panose="02020603050405020304" pitchFamily="18" charset="0"/>
            </a:endParaRPr>
          </a:p>
          <a:p>
            <a:pPr marL="0" indent="0">
              <a:spcAft>
                <a:spcPts val="1200"/>
              </a:spcAft>
              <a:buNone/>
            </a:pPr>
            <a:r>
              <a:rPr lang="fr-FR" sz="1500" kern="100" dirty="0">
                <a:latin typeface="Montserrat" panose="00000500000000000000" pitchFamily="2" charset="0"/>
                <a:ea typeface="Aptos" panose="020B0004020202020204" pitchFamily="34" charset="0"/>
                <a:cs typeface="Times New Roman" panose="02020603050405020304" pitchFamily="18" charset="0"/>
              </a:rPr>
              <a:t>10.</a:t>
            </a:r>
            <a:r>
              <a:rPr lang="fr-FR" sz="1500" dirty="0">
                <a:effectLst/>
                <a:latin typeface="Montserrat" panose="00000500000000000000" pitchFamily="2" charset="0"/>
              </a:rPr>
              <a:t> Sur quel mois a-t-on le plus de retour sur le service après-vente ?</a:t>
            </a:r>
            <a:endParaRPr lang="fr-FR" sz="1500" kern="100" dirty="0">
              <a:latin typeface="Montserrat" panose="00000500000000000000" pitchFamily="2" charset="0"/>
              <a:ea typeface="Aptos" panose="020B0004020202020204" pitchFamily="34" charset="0"/>
              <a:cs typeface="Times New Roman" panose="02020603050405020304" pitchFamily="18" charset="0"/>
            </a:endParaRPr>
          </a:p>
          <a:p>
            <a:pPr marL="0" indent="0">
              <a:spcAft>
                <a:spcPts val="1200"/>
              </a:spcAft>
              <a:buNone/>
            </a:pP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spcAft>
                <a:spcPts val="1200"/>
              </a:spcAft>
              <a:buNone/>
            </a:pP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gn="l" rtl="0">
              <a:spcBef>
                <a:spcPts val="0"/>
              </a:spcBef>
              <a:spcAft>
                <a:spcPts val="1200"/>
              </a:spcAft>
              <a:buNone/>
            </a:pPr>
            <a:endParaRPr i="1" dirty="0">
              <a:latin typeface="Montserrat"/>
              <a:ea typeface="Montserrat"/>
              <a:cs typeface="Montserrat"/>
              <a:sym typeface="Montserrat"/>
            </a:endParaRPr>
          </a:p>
        </p:txBody>
      </p:sp>
      <p:pic>
        <p:nvPicPr>
          <p:cNvPr id="3" name="Image 2">
            <a:extLst>
              <a:ext uri="{FF2B5EF4-FFF2-40B4-BE49-F238E27FC236}">
                <a16:creationId xmlns:a16="http://schemas.microsoft.com/office/drawing/2014/main" id="{BD8D73BD-93AB-1A62-112C-B99685B20A93}"/>
              </a:ext>
            </a:extLst>
          </p:cNvPr>
          <p:cNvPicPr>
            <a:picLocks noChangeAspect="1"/>
          </p:cNvPicPr>
          <p:nvPr>
            <p:custDataLst>
              <p:tags r:id="rId3"/>
            </p:custDataLst>
          </p:nvPr>
        </p:nvPicPr>
        <p:blipFill>
          <a:blip r:embed="rId9"/>
          <a:stretch>
            <a:fillRect/>
          </a:stretch>
        </p:blipFill>
        <p:spPr>
          <a:xfrm>
            <a:off x="727650" y="2155039"/>
            <a:ext cx="4191585" cy="714475"/>
          </a:xfrm>
          <a:prstGeom prst="rect">
            <a:avLst/>
          </a:prstGeom>
        </p:spPr>
      </p:pic>
      <p:pic>
        <p:nvPicPr>
          <p:cNvPr id="5" name="Image 4">
            <a:extLst>
              <a:ext uri="{FF2B5EF4-FFF2-40B4-BE49-F238E27FC236}">
                <a16:creationId xmlns:a16="http://schemas.microsoft.com/office/drawing/2014/main" id="{BFD01D7F-9E01-271E-C1E0-0D5C4511B00B}"/>
              </a:ext>
            </a:extLst>
          </p:cNvPr>
          <p:cNvPicPr>
            <a:picLocks noChangeAspect="1"/>
          </p:cNvPicPr>
          <p:nvPr>
            <p:custDataLst>
              <p:tags r:id="rId4"/>
            </p:custDataLst>
          </p:nvPr>
        </p:nvPicPr>
        <p:blipFill>
          <a:blip r:embed="rId10"/>
          <a:stretch>
            <a:fillRect/>
          </a:stretch>
        </p:blipFill>
        <p:spPr>
          <a:xfrm>
            <a:off x="6333892" y="1849383"/>
            <a:ext cx="1329723" cy="1020131"/>
          </a:xfrm>
          <a:prstGeom prst="rect">
            <a:avLst/>
          </a:prstGeom>
        </p:spPr>
      </p:pic>
      <p:pic>
        <p:nvPicPr>
          <p:cNvPr id="7" name="Image 6">
            <a:extLst>
              <a:ext uri="{FF2B5EF4-FFF2-40B4-BE49-F238E27FC236}">
                <a16:creationId xmlns:a16="http://schemas.microsoft.com/office/drawing/2014/main" id="{7A4159B9-18E6-0398-6EB1-88919E8B04C3}"/>
              </a:ext>
            </a:extLst>
          </p:cNvPr>
          <p:cNvPicPr>
            <a:picLocks noChangeAspect="1"/>
          </p:cNvPicPr>
          <p:nvPr>
            <p:custDataLst>
              <p:tags r:id="rId5"/>
            </p:custDataLst>
          </p:nvPr>
        </p:nvPicPr>
        <p:blipFill>
          <a:blip r:embed="rId11"/>
          <a:stretch>
            <a:fillRect/>
          </a:stretch>
        </p:blipFill>
        <p:spPr>
          <a:xfrm>
            <a:off x="727650" y="3527023"/>
            <a:ext cx="3629532" cy="866896"/>
          </a:xfrm>
          <a:prstGeom prst="rect">
            <a:avLst/>
          </a:prstGeom>
        </p:spPr>
      </p:pic>
      <p:pic>
        <p:nvPicPr>
          <p:cNvPr id="9" name="Image 8">
            <a:extLst>
              <a:ext uri="{FF2B5EF4-FFF2-40B4-BE49-F238E27FC236}">
                <a16:creationId xmlns:a16="http://schemas.microsoft.com/office/drawing/2014/main" id="{D2903402-3EA8-4393-E029-E65E68C828F7}"/>
              </a:ext>
            </a:extLst>
          </p:cNvPr>
          <p:cNvPicPr>
            <a:picLocks noChangeAspect="1"/>
          </p:cNvPicPr>
          <p:nvPr>
            <p:custDataLst>
              <p:tags r:id="rId6"/>
            </p:custDataLst>
          </p:nvPr>
        </p:nvPicPr>
        <p:blipFill>
          <a:blip r:embed="rId12"/>
          <a:stretch>
            <a:fillRect/>
          </a:stretch>
        </p:blipFill>
        <p:spPr>
          <a:xfrm>
            <a:off x="5747748" y="3420200"/>
            <a:ext cx="2095792" cy="914528"/>
          </a:xfrm>
          <a:prstGeom prst="rect">
            <a:avLst/>
          </a:prstGeom>
        </p:spPr>
      </p:pic>
    </p:spTree>
    <p:extLst>
      <p:ext uri="{BB962C8B-B14F-4D97-AF65-F5344CB8AC3E}">
        <p14:creationId xmlns:p14="http://schemas.microsoft.com/office/powerpoint/2010/main" val="660483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custDataLst>
              <p:tags r:id="rId1"/>
            </p:custDataLst>
          </p:nvPr>
        </p:nvSpPr>
        <p:spPr>
          <a:xfrm>
            <a:off x="727650" y="605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940" dirty="0">
                <a:latin typeface="Montserrat"/>
                <a:ea typeface="Montserrat"/>
                <a:cs typeface="Montserrat"/>
                <a:sym typeface="Montserrat"/>
              </a:rPr>
              <a:t>4)  Requêtes SQL et Analyses</a:t>
            </a:r>
            <a:endParaRPr sz="2940" dirty="0">
              <a:latin typeface="Montserrat"/>
              <a:ea typeface="Montserrat"/>
              <a:cs typeface="Montserrat"/>
              <a:sym typeface="Montserrat"/>
            </a:endParaRPr>
          </a:p>
          <a:p>
            <a:pPr marL="0" lvl="0" indent="0" algn="l" rtl="0">
              <a:spcBef>
                <a:spcPts val="0"/>
              </a:spcBef>
              <a:spcAft>
                <a:spcPts val="0"/>
              </a:spcAft>
              <a:buSzPts val="990"/>
              <a:buNone/>
            </a:pPr>
            <a:endParaRPr sz="2520" dirty="0"/>
          </a:p>
        </p:txBody>
      </p:sp>
      <p:sp>
        <p:nvSpPr>
          <p:cNvPr id="111" name="Google Shape;111;p17"/>
          <p:cNvSpPr txBox="1">
            <a:spLocks noGrp="1"/>
          </p:cNvSpPr>
          <p:nvPr>
            <p:ph type="body" idx="1"/>
            <p:custDataLst>
              <p:tags r:id="rId2"/>
            </p:custDataLst>
          </p:nvPr>
        </p:nvSpPr>
        <p:spPr>
          <a:xfrm>
            <a:off x="727650" y="1343301"/>
            <a:ext cx="7688700" cy="2937300"/>
          </a:xfrm>
          <a:prstGeom prst="rect">
            <a:avLst/>
          </a:prstGeom>
        </p:spPr>
        <p:txBody>
          <a:bodyPr spcFirstLastPara="1" wrap="square" lIns="91425" tIns="91425" rIns="91425" bIns="91425" anchor="t" anchorCtr="0">
            <a:normAutofit/>
          </a:bodyPr>
          <a:lstStyle/>
          <a:p>
            <a:pPr marL="0" indent="0">
              <a:spcAft>
                <a:spcPts val="1200"/>
              </a:spcAft>
              <a:buNone/>
            </a:pPr>
            <a:r>
              <a:rPr lang="fr-FR" kern="100" dirty="0">
                <a:latin typeface="Montserrat" panose="00000500000000000000" pitchFamily="2" charset="0"/>
                <a:ea typeface="Aptos" panose="020B0004020202020204" pitchFamily="34" charset="0"/>
                <a:cs typeface="Times New Roman" panose="02020603050405020304" pitchFamily="18" charset="0"/>
              </a:rPr>
              <a:t>11.</a:t>
            </a:r>
            <a:r>
              <a:rPr lang="fr-FR" dirty="0">
                <a:effectLst/>
                <a:latin typeface="Montserrat" panose="00000500000000000000" pitchFamily="2" charset="0"/>
              </a:rPr>
              <a:t> Quel est le pourcentage de recommandations clients ? (Comptabiliser le nombre de retour client qui ont répondu « oui » divisé par le nombre de retours total)</a:t>
            </a:r>
            <a:endParaRPr lang="fr-FR" kern="100" dirty="0">
              <a:latin typeface="Montserrat" panose="00000500000000000000" pitchFamily="2" charset="0"/>
              <a:ea typeface="Aptos" panose="020B0004020202020204" pitchFamily="34" charset="0"/>
              <a:cs typeface="Times New Roman" panose="02020603050405020304" pitchFamily="18" charset="0"/>
            </a:endParaRPr>
          </a:p>
          <a:p>
            <a:pPr marL="0" indent="0">
              <a:spcAft>
                <a:spcPts val="1200"/>
              </a:spcAft>
              <a:buNone/>
            </a:pPr>
            <a:endParaRPr lang="fr-FR" kern="100" dirty="0">
              <a:effectLst/>
              <a:latin typeface="Montserrat" panose="00000500000000000000" pitchFamily="2" charset="0"/>
              <a:ea typeface="Aptos" panose="020B0004020202020204" pitchFamily="34" charset="0"/>
              <a:cs typeface="Times New Roman" panose="02020603050405020304" pitchFamily="18" charset="0"/>
            </a:endParaRPr>
          </a:p>
          <a:p>
            <a:pPr marL="0" indent="0">
              <a:spcAft>
                <a:spcPts val="1200"/>
              </a:spcAft>
              <a:buNone/>
            </a:pPr>
            <a:endParaRPr lang="fr-FR" kern="100" dirty="0">
              <a:effectLst/>
              <a:latin typeface="Montserrat" panose="00000500000000000000" pitchFamily="2" charset="0"/>
              <a:ea typeface="Aptos" panose="020B0004020202020204" pitchFamily="34" charset="0"/>
              <a:cs typeface="Times New Roman" panose="02020603050405020304" pitchFamily="18" charset="0"/>
            </a:endParaRPr>
          </a:p>
          <a:p>
            <a:pPr marL="0" indent="0">
              <a:spcAft>
                <a:spcPts val="1200"/>
              </a:spcAft>
              <a:buNone/>
            </a:pPr>
            <a:endParaRPr lang="fr-FR" kern="100" dirty="0">
              <a:effectLst/>
              <a:latin typeface="Montserrat" panose="00000500000000000000" pitchFamily="2" charset="0"/>
              <a:ea typeface="Aptos" panose="020B0004020202020204" pitchFamily="34" charset="0"/>
              <a:cs typeface="Times New Roman" panose="02020603050405020304" pitchFamily="18" charset="0"/>
            </a:endParaRPr>
          </a:p>
          <a:p>
            <a:pPr marL="0" indent="0">
              <a:spcAft>
                <a:spcPts val="1200"/>
              </a:spcAft>
              <a:buNone/>
            </a:pPr>
            <a:r>
              <a:rPr lang="fr-FR" kern="100" dirty="0">
                <a:effectLst/>
                <a:latin typeface="Montserrat" panose="00000500000000000000" pitchFamily="2" charset="0"/>
                <a:ea typeface="Aptos" panose="020B0004020202020204" pitchFamily="34" charset="0"/>
                <a:cs typeface="Times New Roman" panose="02020603050405020304" pitchFamily="18" charset="0"/>
              </a:rPr>
              <a:t>12.</a:t>
            </a:r>
            <a:r>
              <a:rPr lang="fr-FR" dirty="0">
                <a:effectLst/>
                <a:latin typeface="Montserrat" panose="00000500000000000000" pitchFamily="2" charset="0"/>
              </a:rPr>
              <a:t> Quels sont les magasins qui ont une note inférieure à la moyenne ?</a:t>
            </a:r>
            <a:endParaRPr lang="fr-FR" kern="100" dirty="0">
              <a:effectLst/>
              <a:latin typeface="Montserrat" panose="00000500000000000000" pitchFamily="2" charset="0"/>
              <a:ea typeface="Aptos" panose="020B0004020202020204" pitchFamily="34" charset="0"/>
              <a:cs typeface="Times New Roman" panose="02020603050405020304" pitchFamily="18" charset="0"/>
            </a:endParaRPr>
          </a:p>
          <a:p>
            <a:pPr marL="0" lvl="0" indent="0" algn="l" rtl="0">
              <a:spcBef>
                <a:spcPts val="0"/>
              </a:spcBef>
              <a:spcAft>
                <a:spcPts val="1200"/>
              </a:spcAft>
              <a:buNone/>
            </a:pPr>
            <a:endParaRPr i="1" dirty="0">
              <a:latin typeface="Montserrat"/>
              <a:ea typeface="Montserrat"/>
              <a:cs typeface="Montserrat"/>
              <a:sym typeface="Montserrat"/>
            </a:endParaRPr>
          </a:p>
        </p:txBody>
      </p:sp>
      <p:pic>
        <p:nvPicPr>
          <p:cNvPr id="3" name="Image 2" descr="Une image contenant texte, Police, ligne, capture d’écran&#10;&#10;Description générée automatiquement">
            <a:extLst>
              <a:ext uri="{FF2B5EF4-FFF2-40B4-BE49-F238E27FC236}">
                <a16:creationId xmlns:a16="http://schemas.microsoft.com/office/drawing/2014/main" id="{07E48FC4-DD14-5942-277E-F290ADF5DEAF}"/>
              </a:ext>
            </a:extLst>
          </p:cNvPr>
          <p:cNvPicPr>
            <a:picLocks noChangeAspect="1"/>
          </p:cNvPicPr>
          <p:nvPr>
            <p:custDataLst>
              <p:tags r:id="rId3"/>
            </p:custDataLst>
          </p:nvPr>
        </p:nvPicPr>
        <p:blipFill>
          <a:blip r:embed="rId10"/>
          <a:stretch>
            <a:fillRect/>
          </a:stretch>
        </p:blipFill>
        <p:spPr>
          <a:xfrm>
            <a:off x="771807" y="2232294"/>
            <a:ext cx="4550594" cy="678909"/>
          </a:xfrm>
          <a:prstGeom prst="rect">
            <a:avLst/>
          </a:prstGeom>
        </p:spPr>
      </p:pic>
      <p:pic>
        <p:nvPicPr>
          <p:cNvPr id="5" name="Image 4">
            <a:extLst>
              <a:ext uri="{FF2B5EF4-FFF2-40B4-BE49-F238E27FC236}">
                <a16:creationId xmlns:a16="http://schemas.microsoft.com/office/drawing/2014/main" id="{D7418514-62C6-A0A2-209F-AAE4842A3CDD}"/>
              </a:ext>
            </a:extLst>
          </p:cNvPr>
          <p:cNvPicPr>
            <a:picLocks noChangeAspect="1"/>
          </p:cNvPicPr>
          <p:nvPr>
            <p:custDataLst>
              <p:tags r:id="rId4"/>
            </p:custDataLst>
          </p:nvPr>
        </p:nvPicPr>
        <p:blipFill>
          <a:blip r:embed="rId11"/>
          <a:stretch>
            <a:fillRect/>
          </a:stretch>
        </p:blipFill>
        <p:spPr>
          <a:xfrm>
            <a:off x="6356195" y="2407222"/>
            <a:ext cx="1926341" cy="329055"/>
          </a:xfrm>
          <a:prstGeom prst="rect">
            <a:avLst/>
          </a:prstGeom>
        </p:spPr>
      </p:pic>
      <p:pic>
        <p:nvPicPr>
          <p:cNvPr id="7" name="Image 6">
            <a:extLst>
              <a:ext uri="{FF2B5EF4-FFF2-40B4-BE49-F238E27FC236}">
                <a16:creationId xmlns:a16="http://schemas.microsoft.com/office/drawing/2014/main" id="{BCD0B987-AC80-D0D6-C618-D04F06BAB3EB}"/>
              </a:ext>
            </a:extLst>
          </p:cNvPr>
          <p:cNvPicPr>
            <a:picLocks noChangeAspect="1"/>
          </p:cNvPicPr>
          <p:nvPr>
            <p:custDataLst>
              <p:tags r:id="rId5"/>
            </p:custDataLst>
          </p:nvPr>
        </p:nvPicPr>
        <p:blipFill>
          <a:blip r:embed="rId12"/>
          <a:stretch>
            <a:fillRect/>
          </a:stretch>
        </p:blipFill>
        <p:spPr>
          <a:xfrm>
            <a:off x="727650" y="3800196"/>
            <a:ext cx="2904999" cy="689225"/>
          </a:xfrm>
          <a:prstGeom prst="rect">
            <a:avLst/>
          </a:prstGeom>
        </p:spPr>
      </p:pic>
      <p:pic>
        <p:nvPicPr>
          <p:cNvPr id="9" name="Image 8">
            <a:extLst>
              <a:ext uri="{FF2B5EF4-FFF2-40B4-BE49-F238E27FC236}">
                <a16:creationId xmlns:a16="http://schemas.microsoft.com/office/drawing/2014/main" id="{BB1AD982-6F57-79A1-1895-E4DF00C4CB3D}"/>
              </a:ext>
            </a:extLst>
          </p:cNvPr>
          <p:cNvPicPr>
            <a:picLocks noChangeAspect="1"/>
          </p:cNvPicPr>
          <p:nvPr>
            <p:custDataLst>
              <p:tags r:id="rId6"/>
            </p:custDataLst>
          </p:nvPr>
        </p:nvPicPr>
        <p:blipFill>
          <a:blip r:embed="rId13"/>
          <a:stretch>
            <a:fillRect/>
          </a:stretch>
        </p:blipFill>
        <p:spPr>
          <a:xfrm>
            <a:off x="6671124" y="3424204"/>
            <a:ext cx="2026827" cy="1591935"/>
          </a:xfrm>
          <a:prstGeom prst="rect">
            <a:avLst/>
          </a:prstGeom>
        </p:spPr>
      </p:pic>
      <p:pic>
        <p:nvPicPr>
          <p:cNvPr id="11" name="Image 10" descr="Une image contenant texte, capture d’écran, nombre, Police&#10;&#10;Description générée automatiquement">
            <a:extLst>
              <a:ext uri="{FF2B5EF4-FFF2-40B4-BE49-F238E27FC236}">
                <a16:creationId xmlns:a16="http://schemas.microsoft.com/office/drawing/2014/main" id="{0657261A-99FE-0C93-3020-A59B15EEB775}"/>
              </a:ext>
            </a:extLst>
          </p:cNvPr>
          <p:cNvPicPr>
            <a:picLocks noChangeAspect="1"/>
          </p:cNvPicPr>
          <p:nvPr>
            <p:custDataLst>
              <p:tags r:id="rId7"/>
            </p:custDataLst>
          </p:nvPr>
        </p:nvPicPr>
        <p:blipFill>
          <a:blip r:embed="rId14"/>
          <a:stretch>
            <a:fillRect/>
          </a:stretch>
        </p:blipFill>
        <p:spPr>
          <a:xfrm>
            <a:off x="4584223" y="3440812"/>
            <a:ext cx="1805300" cy="1575327"/>
          </a:xfrm>
          <a:prstGeom prst="rect">
            <a:avLst/>
          </a:prstGeom>
        </p:spPr>
      </p:pic>
    </p:spTree>
    <p:extLst>
      <p:ext uri="{BB962C8B-B14F-4D97-AF65-F5344CB8AC3E}">
        <p14:creationId xmlns:p14="http://schemas.microsoft.com/office/powerpoint/2010/main" val="1146993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custDataLst>
              <p:tags r:id="rId1"/>
            </p:custDataLst>
          </p:nvPr>
        </p:nvSpPr>
        <p:spPr>
          <a:xfrm>
            <a:off x="727650" y="605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940" dirty="0">
                <a:latin typeface="Montserrat"/>
                <a:ea typeface="Montserrat"/>
                <a:cs typeface="Montserrat"/>
                <a:sym typeface="Montserrat"/>
              </a:rPr>
              <a:t>4)  Requêtes SQL et Analyses</a:t>
            </a:r>
            <a:endParaRPr sz="2940" dirty="0">
              <a:latin typeface="Montserrat"/>
              <a:ea typeface="Montserrat"/>
              <a:cs typeface="Montserrat"/>
              <a:sym typeface="Montserrat"/>
            </a:endParaRPr>
          </a:p>
          <a:p>
            <a:pPr marL="0" lvl="0" indent="0" algn="l" rtl="0">
              <a:spcBef>
                <a:spcPts val="0"/>
              </a:spcBef>
              <a:spcAft>
                <a:spcPts val="0"/>
              </a:spcAft>
              <a:buSzPts val="990"/>
              <a:buNone/>
            </a:pPr>
            <a:endParaRPr sz="2520" dirty="0"/>
          </a:p>
        </p:txBody>
      </p:sp>
      <p:sp>
        <p:nvSpPr>
          <p:cNvPr id="111" name="Google Shape;111;p17"/>
          <p:cNvSpPr txBox="1">
            <a:spLocks noGrp="1"/>
          </p:cNvSpPr>
          <p:nvPr>
            <p:ph type="body" idx="1"/>
            <p:custDataLst>
              <p:tags r:id="rId2"/>
            </p:custDataLst>
          </p:nvPr>
        </p:nvSpPr>
        <p:spPr>
          <a:xfrm>
            <a:off x="727650" y="1343301"/>
            <a:ext cx="7688700" cy="2937300"/>
          </a:xfrm>
          <a:prstGeom prst="rect">
            <a:avLst/>
          </a:prstGeom>
        </p:spPr>
        <p:txBody>
          <a:bodyPr spcFirstLastPara="1" wrap="square" lIns="91425" tIns="91425" rIns="91425" bIns="91425" anchor="t" anchorCtr="0">
            <a:normAutofit/>
          </a:bodyPr>
          <a:lstStyle/>
          <a:p>
            <a:pPr marL="0" indent="0">
              <a:spcAft>
                <a:spcPts val="1200"/>
              </a:spcAft>
              <a:buNone/>
            </a:pPr>
            <a:r>
              <a:rPr lang="fr-FR" sz="1400" kern="100" dirty="0">
                <a:latin typeface="Montserrat" panose="00000500000000000000" pitchFamily="2" charset="0"/>
                <a:ea typeface="Aptos" panose="020B0004020202020204" pitchFamily="34" charset="0"/>
                <a:cs typeface="Times New Roman" panose="02020603050405020304" pitchFamily="18" charset="0"/>
              </a:rPr>
              <a:t>13.</a:t>
            </a:r>
            <a:r>
              <a:rPr lang="fr-FR" sz="1400" dirty="0">
                <a:effectLst/>
                <a:latin typeface="Montserrat" panose="00000500000000000000" pitchFamily="2" charset="0"/>
              </a:rPr>
              <a:t> Quelles sont les typologies produits qui ont amélioré leur moyenne entre le 1er et le 2e trimestre 2021 ?</a:t>
            </a:r>
            <a:endParaRPr lang="fr-FR" sz="1400" kern="100" dirty="0">
              <a:latin typeface="Montserrat" panose="00000500000000000000" pitchFamily="2" charset="0"/>
              <a:ea typeface="Aptos" panose="020B0004020202020204" pitchFamily="34" charset="0"/>
              <a:cs typeface="Times New Roman" panose="02020603050405020304" pitchFamily="18" charset="0"/>
            </a:endParaRPr>
          </a:p>
          <a:p>
            <a:pPr marL="0" indent="0">
              <a:spcAft>
                <a:spcPts val="1200"/>
              </a:spcAft>
              <a:buNone/>
            </a:pPr>
            <a:endParaRPr lang="fr-FR" sz="1800" kern="100" dirty="0">
              <a:latin typeface="Aptos" panose="020B0004020202020204" pitchFamily="34" charset="0"/>
              <a:ea typeface="Aptos" panose="020B0004020202020204" pitchFamily="34" charset="0"/>
              <a:cs typeface="Times New Roman" panose="02020603050405020304" pitchFamily="18" charset="0"/>
            </a:endParaRPr>
          </a:p>
          <a:p>
            <a:pPr marL="0" indent="0">
              <a:spcAft>
                <a:spcPts val="1200"/>
              </a:spcAft>
              <a:buNone/>
            </a:pPr>
            <a:endParaRPr lang="fr-FR" sz="1800" kern="100" dirty="0">
              <a:latin typeface="Aptos" panose="020B0004020202020204" pitchFamily="34" charset="0"/>
              <a:ea typeface="Aptos" panose="020B0004020202020204" pitchFamily="34" charset="0"/>
              <a:cs typeface="Times New Roman" panose="02020603050405020304" pitchFamily="18" charset="0"/>
            </a:endParaRPr>
          </a:p>
          <a:p>
            <a:pPr marL="0" indent="0">
              <a:spcAft>
                <a:spcPts val="1200"/>
              </a:spcAft>
              <a:buNone/>
            </a:pPr>
            <a:endParaRPr lang="fr-FR" sz="1800" kern="100" dirty="0">
              <a:latin typeface="Aptos" panose="020B0004020202020204" pitchFamily="34" charset="0"/>
              <a:ea typeface="Aptos" panose="020B0004020202020204" pitchFamily="34" charset="0"/>
              <a:cs typeface="Times New Roman" panose="02020603050405020304" pitchFamily="18" charset="0"/>
            </a:endParaRPr>
          </a:p>
          <a:p>
            <a:pPr marL="0" indent="0">
              <a:spcAft>
                <a:spcPts val="1200"/>
              </a:spcAft>
              <a:buNone/>
            </a:pPr>
            <a:endParaRPr lang="fr-FR" sz="1800" kern="100" dirty="0">
              <a:latin typeface="Aptos" panose="020B0004020202020204" pitchFamily="34" charset="0"/>
              <a:ea typeface="Aptos" panose="020B0004020202020204" pitchFamily="34" charset="0"/>
              <a:cs typeface="Times New Roman" panose="02020603050405020304" pitchFamily="18" charset="0"/>
            </a:endParaRPr>
          </a:p>
          <a:p>
            <a:pPr marL="0" indent="0">
              <a:spcAft>
                <a:spcPts val="1200"/>
              </a:spcAft>
              <a:buNone/>
            </a:pP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spcAft>
                <a:spcPts val="1200"/>
              </a:spcAft>
              <a:buNone/>
            </a:pP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gn="l" rtl="0">
              <a:spcBef>
                <a:spcPts val="0"/>
              </a:spcBef>
              <a:spcAft>
                <a:spcPts val="1200"/>
              </a:spcAft>
              <a:buNone/>
            </a:pPr>
            <a:endParaRPr i="1" dirty="0">
              <a:latin typeface="Montserrat"/>
              <a:ea typeface="Montserrat"/>
              <a:cs typeface="Montserrat"/>
              <a:sym typeface="Montserrat"/>
            </a:endParaRPr>
          </a:p>
        </p:txBody>
      </p:sp>
      <p:pic>
        <p:nvPicPr>
          <p:cNvPr id="3" name="Image 2">
            <a:extLst>
              <a:ext uri="{FF2B5EF4-FFF2-40B4-BE49-F238E27FC236}">
                <a16:creationId xmlns:a16="http://schemas.microsoft.com/office/drawing/2014/main" id="{6F4DDAE4-AEB7-F73E-9C8D-7A334C434315}"/>
              </a:ext>
            </a:extLst>
          </p:cNvPr>
          <p:cNvPicPr>
            <a:picLocks noChangeAspect="1"/>
          </p:cNvPicPr>
          <p:nvPr>
            <p:custDataLst>
              <p:tags r:id="rId3"/>
            </p:custDataLst>
          </p:nvPr>
        </p:nvPicPr>
        <p:blipFill>
          <a:blip r:embed="rId7"/>
          <a:stretch>
            <a:fillRect/>
          </a:stretch>
        </p:blipFill>
        <p:spPr>
          <a:xfrm>
            <a:off x="727650" y="2094776"/>
            <a:ext cx="4364487" cy="2269070"/>
          </a:xfrm>
          <a:prstGeom prst="rect">
            <a:avLst/>
          </a:prstGeom>
        </p:spPr>
      </p:pic>
      <p:pic>
        <p:nvPicPr>
          <p:cNvPr id="5" name="Image 4">
            <a:extLst>
              <a:ext uri="{FF2B5EF4-FFF2-40B4-BE49-F238E27FC236}">
                <a16:creationId xmlns:a16="http://schemas.microsoft.com/office/drawing/2014/main" id="{036F5309-9306-33A0-130F-0426170D1189}"/>
              </a:ext>
            </a:extLst>
          </p:cNvPr>
          <p:cNvPicPr>
            <a:picLocks noChangeAspect="1"/>
          </p:cNvPicPr>
          <p:nvPr>
            <p:custDataLst>
              <p:tags r:id="rId4"/>
            </p:custDataLst>
          </p:nvPr>
        </p:nvPicPr>
        <p:blipFill>
          <a:blip r:embed="rId8"/>
          <a:stretch>
            <a:fillRect/>
          </a:stretch>
        </p:blipFill>
        <p:spPr>
          <a:xfrm>
            <a:off x="3669604" y="2571750"/>
            <a:ext cx="5111161" cy="629054"/>
          </a:xfrm>
          <a:prstGeom prst="rect">
            <a:avLst/>
          </a:prstGeom>
        </p:spPr>
      </p:pic>
    </p:spTree>
    <p:extLst>
      <p:ext uri="{BB962C8B-B14F-4D97-AF65-F5344CB8AC3E}">
        <p14:creationId xmlns:p14="http://schemas.microsoft.com/office/powerpoint/2010/main" val="2839896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custDataLst>
              <p:tags r:id="rId1"/>
            </p:custDataLst>
          </p:nvPr>
        </p:nvSpPr>
        <p:spPr>
          <a:xfrm>
            <a:off x="727650" y="605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940" dirty="0">
                <a:latin typeface="Montserrat"/>
                <a:ea typeface="Montserrat"/>
                <a:cs typeface="Montserrat"/>
                <a:sym typeface="Montserrat"/>
              </a:rPr>
              <a:t>4)  Requêtes SQL et Analyses</a:t>
            </a:r>
            <a:endParaRPr sz="2940" dirty="0">
              <a:latin typeface="Montserrat"/>
              <a:ea typeface="Montserrat"/>
              <a:cs typeface="Montserrat"/>
              <a:sym typeface="Montserrat"/>
            </a:endParaRPr>
          </a:p>
          <a:p>
            <a:pPr marL="0" lvl="0" indent="0" algn="l" rtl="0">
              <a:spcBef>
                <a:spcPts val="0"/>
              </a:spcBef>
              <a:spcAft>
                <a:spcPts val="0"/>
              </a:spcAft>
              <a:buSzPts val="990"/>
              <a:buNone/>
            </a:pPr>
            <a:endParaRPr sz="2520" dirty="0"/>
          </a:p>
        </p:txBody>
      </p:sp>
      <p:sp>
        <p:nvSpPr>
          <p:cNvPr id="111" name="Google Shape;111;p17"/>
          <p:cNvSpPr txBox="1">
            <a:spLocks noGrp="1"/>
          </p:cNvSpPr>
          <p:nvPr>
            <p:ph type="body" idx="1"/>
            <p:custDataLst>
              <p:tags r:id="rId2"/>
            </p:custDataLst>
          </p:nvPr>
        </p:nvSpPr>
        <p:spPr>
          <a:xfrm>
            <a:off x="727650" y="1343301"/>
            <a:ext cx="7688700" cy="2937300"/>
          </a:xfrm>
          <a:prstGeom prst="rect">
            <a:avLst/>
          </a:prstGeom>
        </p:spPr>
        <p:txBody>
          <a:bodyPr spcFirstLastPara="1" wrap="square" lIns="91425" tIns="91425" rIns="91425" bIns="91425" anchor="t" anchorCtr="0">
            <a:normAutofit/>
          </a:bodyPr>
          <a:lstStyle/>
          <a:p>
            <a:pPr marL="0" indent="0">
              <a:spcAft>
                <a:spcPts val="1200"/>
              </a:spcAft>
              <a:buNone/>
            </a:pPr>
            <a:r>
              <a:rPr lang="fr-FR" sz="1800" kern="100" dirty="0">
                <a:latin typeface="Aptos" panose="020B0004020202020204" pitchFamily="34" charset="0"/>
                <a:ea typeface="Aptos" panose="020B0004020202020204" pitchFamily="34" charset="0"/>
                <a:cs typeface="Times New Roman" panose="02020603050405020304" pitchFamily="18" charset="0"/>
              </a:rPr>
              <a:t>14. NPS</a:t>
            </a:r>
          </a:p>
          <a:p>
            <a:pPr marL="0" indent="0">
              <a:spcAft>
                <a:spcPts val="1200"/>
              </a:spcAft>
              <a:buNone/>
            </a:pPr>
            <a:endParaRPr lang="fr-FR" sz="1800" kern="100" dirty="0">
              <a:latin typeface="Aptos" panose="020B0004020202020204" pitchFamily="34" charset="0"/>
              <a:ea typeface="Aptos" panose="020B0004020202020204" pitchFamily="34" charset="0"/>
              <a:cs typeface="Times New Roman" panose="02020603050405020304" pitchFamily="18" charset="0"/>
            </a:endParaRPr>
          </a:p>
          <a:p>
            <a:pPr marL="0" indent="0">
              <a:spcAft>
                <a:spcPts val="1200"/>
              </a:spcAft>
              <a:buNone/>
            </a:pPr>
            <a:endParaRPr lang="fr-FR" sz="1800" kern="100" dirty="0">
              <a:latin typeface="Aptos" panose="020B0004020202020204" pitchFamily="34" charset="0"/>
              <a:ea typeface="Aptos" panose="020B0004020202020204" pitchFamily="34" charset="0"/>
              <a:cs typeface="Times New Roman" panose="02020603050405020304" pitchFamily="18" charset="0"/>
            </a:endParaRPr>
          </a:p>
          <a:p>
            <a:pPr marL="0" indent="0">
              <a:spcAft>
                <a:spcPts val="1200"/>
              </a:spcAft>
              <a:buNone/>
            </a:pPr>
            <a:r>
              <a:rPr lang="fr-FR" sz="1800" kern="100" dirty="0">
                <a:latin typeface="Aptos" panose="020B0004020202020204" pitchFamily="34" charset="0"/>
                <a:ea typeface="Aptos" panose="020B0004020202020204" pitchFamily="34" charset="0"/>
                <a:cs typeface="Times New Roman" panose="02020603050405020304" pitchFamily="18" charset="0"/>
              </a:rPr>
              <a:t>15. NPS par source</a:t>
            </a:r>
          </a:p>
          <a:p>
            <a:pPr marL="0" indent="0">
              <a:spcAft>
                <a:spcPts val="1200"/>
              </a:spcAft>
              <a:buNone/>
            </a:pP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spcAft>
                <a:spcPts val="1200"/>
              </a:spcAft>
              <a:buNone/>
            </a:pP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gn="l" rtl="0">
              <a:spcBef>
                <a:spcPts val="0"/>
              </a:spcBef>
              <a:spcAft>
                <a:spcPts val="1200"/>
              </a:spcAft>
              <a:buNone/>
            </a:pPr>
            <a:endParaRPr i="1" dirty="0">
              <a:latin typeface="Montserrat"/>
              <a:ea typeface="Montserrat"/>
              <a:cs typeface="Montserrat"/>
              <a:sym typeface="Montserrat"/>
            </a:endParaRPr>
          </a:p>
        </p:txBody>
      </p:sp>
      <p:pic>
        <p:nvPicPr>
          <p:cNvPr id="3" name="Image 2">
            <a:extLst>
              <a:ext uri="{FF2B5EF4-FFF2-40B4-BE49-F238E27FC236}">
                <a16:creationId xmlns:a16="http://schemas.microsoft.com/office/drawing/2014/main" id="{0E1B1BAB-466F-71B8-5BBB-783930A4C398}"/>
              </a:ext>
            </a:extLst>
          </p:cNvPr>
          <p:cNvPicPr>
            <a:picLocks noChangeAspect="1"/>
          </p:cNvPicPr>
          <p:nvPr>
            <p:custDataLst>
              <p:tags r:id="rId3"/>
            </p:custDataLst>
          </p:nvPr>
        </p:nvPicPr>
        <p:blipFill>
          <a:blip r:embed="rId9"/>
          <a:stretch>
            <a:fillRect/>
          </a:stretch>
        </p:blipFill>
        <p:spPr>
          <a:xfrm>
            <a:off x="727650" y="1911316"/>
            <a:ext cx="4313701" cy="809283"/>
          </a:xfrm>
          <a:prstGeom prst="rect">
            <a:avLst/>
          </a:prstGeom>
        </p:spPr>
      </p:pic>
      <p:pic>
        <p:nvPicPr>
          <p:cNvPr id="5" name="Image 4">
            <a:extLst>
              <a:ext uri="{FF2B5EF4-FFF2-40B4-BE49-F238E27FC236}">
                <a16:creationId xmlns:a16="http://schemas.microsoft.com/office/drawing/2014/main" id="{FE2FAA07-4846-683F-6D77-9432380F600F}"/>
              </a:ext>
            </a:extLst>
          </p:cNvPr>
          <p:cNvPicPr>
            <a:picLocks noChangeAspect="1"/>
          </p:cNvPicPr>
          <p:nvPr>
            <p:custDataLst>
              <p:tags r:id="rId4"/>
            </p:custDataLst>
          </p:nvPr>
        </p:nvPicPr>
        <p:blipFill>
          <a:blip r:embed="rId10"/>
          <a:stretch>
            <a:fillRect/>
          </a:stretch>
        </p:blipFill>
        <p:spPr>
          <a:xfrm>
            <a:off x="6290639" y="2073035"/>
            <a:ext cx="876422" cy="485843"/>
          </a:xfrm>
          <a:prstGeom prst="rect">
            <a:avLst/>
          </a:prstGeom>
        </p:spPr>
      </p:pic>
      <p:pic>
        <p:nvPicPr>
          <p:cNvPr id="7" name="Image 6">
            <a:extLst>
              <a:ext uri="{FF2B5EF4-FFF2-40B4-BE49-F238E27FC236}">
                <a16:creationId xmlns:a16="http://schemas.microsoft.com/office/drawing/2014/main" id="{002C3F93-61F2-9E58-AD2E-D1BCC24D248C}"/>
              </a:ext>
            </a:extLst>
          </p:cNvPr>
          <p:cNvPicPr>
            <a:picLocks noChangeAspect="1"/>
          </p:cNvPicPr>
          <p:nvPr>
            <p:custDataLst>
              <p:tags r:id="rId5"/>
            </p:custDataLst>
          </p:nvPr>
        </p:nvPicPr>
        <p:blipFill>
          <a:blip r:embed="rId11"/>
          <a:stretch>
            <a:fillRect/>
          </a:stretch>
        </p:blipFill>
        <p:spPr>
          <a:xfrm>
            <a:off x="727650" y="3236354"/>
            <a:ext cx="3964700" cy="1216165"/>
          </a:xfrm>
          <a:prstGeom prst="rect">
            <a:avLst/>
          </a:prstGeom>
        </p:spPr>
      </p:pic>
      <p:pic>
        <p:nvPicPr>
          <p:cNvPr id="9" name="Image 8">
            <a:extLst>
              <a:ext uri="{FF2B5EF4-FFF2-40B4-BE49-F238E27FC236}">
                <a16:creationId xmlns:a16="http://schemas.microsoft.com/office/drawing/2014/main" id="{4EA42A83-1D0C-AC38-6D98-ADCA4B31D720}"/>
              </a:ext>
            </a:extLst>
          </p:cNvPr>
          <p:cNvPicPr>
            <a:picLocks noChangeAspect="1"/>
          </p:cNvPicPr>
          <p:nvPr>
            <p:custDataLst>
              <p:tags r:id="rId6"/>
            </p:custDataLst>
          </p:nvPr>
        </p:nvPicPr>
        <p:blipFill>
          <a:blip r:embed="rId12"/>
          <a:stretch>
            <a:fillRect/>
          </a:stretch>
        </p:blipFill>
        <p:spPr>
          <a:xfrm>
            <a:off x="5742875" y="3308915"/>
            <a:ext cx="1971950" cy="971686"/>
          </a:xfrm>
          <a:prstGeom prst="rect">
            <a:avLst/>
          </a:prstGeom>
        </p:spPr>
      </p:pic>
    </p:spTree>
    <p:extLst>
      <p:ext uri="{BB962C8B-B14F-4D97-AF65-F5344CB8AC3E}">
        <p14:creationId xmlns:p14="http://schemas.microsoft.com/office/powerpoint/2010/main" val="2628745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custDataLst>
              <p:tags r:id="rId1"/>
            </p:custDataLst>
          </p:nvPr>
        </p:nvSpPr>
        <p:spPr>
          <a:xfrm>
            <a:off x="727650" y="605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940" dirty="0">
                <a:latin typeface="Montserrat"/>
                <a:ea typeface="Montserrat"/>
                <a:cs typeface="Montserrat"/>
                <a:sym typeface="Montserrat"/>
              </a:rPr>
              <a:t>4)  Requêtes SQL et Analyses</a:t>
            </a:r>
            <a:endParaRPr sz="2940" dirty="0">
              <a:latin typeface="Montserrat"/>
              <a:ea typeface="Montserrat"/>
              <a:cs typeface="Montserrat"/>
              <a:sym typeface="Montserrat"/>
            </a:endParaRPr>
          </a:p>
          <a:p>
            <a:pPr marL="0" lvl="0" indent="0" algn="l" rtl="0">
              <a:spcBef>
                <a:spcPts val="0"/>
              </a:spcBef>
              <a:spcAft>
                <a:spcPts val="0"/>
              </a:spcAft>
              <a:buSzPts val="990"/>
              <a:buNone/>
            </a:pPr>
            <a:endParaRPr sz="2520" dirty="0"/>
          </a:p>
        </p:txBody>
      </p:sp>
      <p:sp>
        <p:nvSpPr>
          <p:cNvPr id="111" name="Google Shape;111;p17"/>
          <p:cNvSpPr txBox="1">
            <a:spLocks noGrp="1"/>
          </p:cNvSpPr>
          <p:nvPr>
            <p:ph type="body" idx="1"/>
            <p:custDataLst>
              <p:tags r:id="rId2"/>
            </p:custDataLst>
          </p:nvPr>
        </p:nvSpPr>
        <p:spPr>
          <a:xfrm>
            <a:off x="727650" y="1343301"/>
            <a:ext cx="7688700" cy="2937300"/>
          </a:xfrm>
          <a:prstGeom prst="rect">
            <a:avLst/>
          </a:prstGeom>
        </p:spPr>
        <p:txBody>
          <a:bodyPr spcFirstLastPara="1" wrap="square" lIns="91425" tIns="91425" rIns="91425" bIns="91425" anchor="t" anchorCtr="0">
            <a:normAutofit/>
          </a:bodyPr>
          <a:lstStyle/>
          <a:p>
            <a:pPr marL="0" indent="0">
              <a:spcAft>
                <a:spcPts val="1200"/>
              </a:spcAft>
              <a:buNone/>
            </a:pPr>
            <a:r>
              <a:rPr lang="fr-FR" sz="1400" kern="100" dirty="0">
                <a:latin typeface="Montserrat" panose="00000500000000000000" pitchFamily="2" charset="0"/>
                <a:ea typeface="Aptos" panose="020B0004020202020204" pitchFamily="34" charset="0"/>
                <a:cs typeface="Times New Roman" panose="02020603050405020304" pitchFamily="18" charset="0"/>
              </a:rPr>
              <a:t>16.</a:t>
            </a:r>
            <a:r>
              <a:rPr lang="fr-FR" sz="1400" dirty="0">
                <a:effectLst/>
                <a:latin typeface="Montserrat" panose="00000500000000000000" pitchFamily="2" charset="0"/>
              </a:rPr>
              <a:t> Quel est le nombre de retour client par source ?</a:t>
            </a:r>
            <a:endParaRPr lang="fr-FR" sz="1400" kern="100" dirty="0">
              <a:latin typeface="Montserrat" panose="00000500000000000000" pitchFamily="2" charset="0"/>
              <a:ea typeface="Aptos" panose="020B0004020202020204" pitchFamily="34" charset="0"/>
              <a:cs typeface="Times New Roman" panose="02020603050405020304" pitchFamily="18" charset="0"/>
            </a:endParaRPr>
          </a:p>
          <a:p>
            <a:pPr marL="0" indent="0">
              <a:spcAft>
                <a:spcPts val="1200"/>
              </a:spcAft>
              <a:buNone/>
            </a:pPr>
            <a:endParaRPr lang="fr-FR" sz="1400" kern="100" dirty="0">
              <a:latin typeface="Montserrat" panose="00000500000000000000" pitchFamily="2" charset="0"/>
              <a:ea typeface="Aptos" panose="020B0004020202020204" pitchFamily="34" charset="0"/>
              <a:cs typeface="Times New Roman" panose="02020603050405020304" pitchFamily="18" charset="0"/>
            </a:endParaRPr>
          </a:p>
          <a:p>
            <a:pPr marL="0" indent="0">
              <a:spcAft>
                <a:spcPts val="1200"/>
              </a:spcAft>
              <a:buNone/>
            </a:pPr>
            <a:endParaRPr lang="fr-FR" sz="1400" kern="100" dirty="0">
              <a:latin typeface="Montserrat" panose="00000500000000000000" pitchFamily="2" charset="0"/>
              <a:ea typeface="Aptos" panose="020B0004020202020204" pitchFamily="34" charset="0"/>
              <a:cs typeface="Times New Roman" panose="02020603050405020304" pitchFamily="18" charset="0"/>
            </a:endParaRPr>
          </a:p>
          <a:p>
            <a:pPr marL="0" indent="0">
              <a:spcAft>
                <a:spcPts val="1200"/>
              </a:spcAft>
              <a:buNone/>
            </a:pPr>
            <a:endParaRPr lang="fr-FR" sz="1400" kern="100" dirty="0">
              <a:latin typeface="Montserrat" panose="00000500000000000000" pitchFamily="2" charset="0"/>
              <a:ea typeface="Aptos" panose="020B0004020202020204" pitchFamily="34" charset="0"/>
              <a:cs typeface="Times New Roman" panose="02020603050405020304" pitchFamily="18" charset="0"/>
            </a:endParaRPr>
          </a:p>
          <a:p>
            <a:pPr marL="0" indent="0">
              <a:spcAft>
                <a:spcPts val="1200"/>
              </a:spcAft>
              <a:buNone/>
            </a:pPr>
            <a:r>
              <a:rPr lang="fr-FR" sz="1400" kern="100" dirty="0">
                <a:latin typeface="Montserrat" panose="00000500000000000000" pitchFamily="2" charset="0"/>
                <a:ea typeface="Aptos" panose="020B0004020202020204" pitchFamily="34" charset="0"/>
                <a:cs typeface="Times New Roman" panose="02020603050405020304" pitchFamily="18" charset="0"/>
              </a:rPr>
              <a:t>17.</a:t>
            </a:r>
            <a:r>
              <a:rPr lang="fr-FR" sz="1400" dirty="0">
                <a:effectLst/>
                <a:latin typeface="Montserrat" panose="00000500000000000000" pitchFamily="2" charset="0"/>
              </a:rPr>
              <a:t> Quels sont les 5 magasins avec le plus de feedback ?</a:t>
            </a:r>
            <a:endParaRPr lang="fr-FR" sz="1400" kern="100" dirty="0">
              <a:latin typeface="Montserrat" panose="00000500000000000000" pitchFamily="2" charset="0"/>
              <a:ea typeface="Aptos" panose="020B0004020202020204" pitchFamily="34" charset="0"/>
              <a:cs typeface="Times New Roman" panose="02020603050405020304" pitchFamily="18" charset="0"/>
            </a:endParaRPr>
          </a:p>
          <a:p>
            <a:pPr marL="0" indent="0">
              <a:spcAft>
                <a:spcPts val="1200"/>
              </a:spcAft>
              <a:buNone/>
            </a:pP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spcAft>
                <a:spcPts val="1200"/>
              </a:spcAft>
              <a:buNone/>
            </a:pPr>
            <a:endParaRPr lang="fr-FR"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gn="l" rtl="0">
              <a:spcBef>
                <a:spcPts val="0"/>
              </a:spcBef>
              <a:spcAft>
                <a:spcPts val="1200"/>
              </a:spcAft>
              <a:buNone/>
            </a:pPr>
            <a:endParaRPr i="1" dirty="0">
              <a:latin typeface="Montserrat"/>
              <a:ea typeface="Montserrat"/>
              <a:cs typeface="Montserrat"/>
              <a:sym typeface="Montserrat"/>
            </a:endParaRPr>
          </a:p>
        </p:txBody>
      </p:sp>
      <p:pic>
        <p:nvPicPr>
          <p:cNvPr id="3" name="Image 2">
            <a:extLst>
              <a:ext uri="{FF2B5EF4-FFF2-40B4-BE49-F238E27FC236}">
                <a16:creationId xmlns:a16="http://schemas.microsoft.com/office/drawing/2014/main" id="{752D3D91-AE85-6F3C-DAED-BDBA78BEFF91}"/>
              </a:ext>
            </a:extLst>
          </p:cNvPr>
          <p:cNvPicPr>
            <a:picLocks noChangeAspect="1"/>
          </p:cNvPicPr>
          <p:nvPr>
            <p:custDataLst>
              <p:tags r:id="rId3"/>
            </p:custDataLst>
          </p:nvPr>
        </p:nvPicPr>
        <p:blipFill>
          <a:blip r:embed="rId9"/>
          <a:stretch>
            <a:fillRect/>
          </a:stretch>
        </p:blipFill>
        <p:spPr>
          <a:xfrm>
            <a:off x="727650" y="1943012"/>
            <a:ext cx="3134162" cy="628738"/>
          </a:xfrm>
          <a:prstGeom prst="rect">
            <a:avLst/>
          </a:prstGeom>
        </p:spPr>
      </p:pic>
      <p:pic>
        <p:nvPicPr>
          <p:cNvPr id="5" name="Image 4">
            <a:extLst>
              <a:ext uri="{FF2B5EF4-FFF2-40B4-BE49-F238E27FC236}">
                <a16:creationId xmlns:a16="http://schemas.microsoft.com/office/drawing/2014/main" id="{9C9B27E1-6AC2-16E1-AA0E-0155253A277E}"/>
              </a:ext>
            </a:extLst>
          </p:cNvPr>
          <p:cNvPicPr>
            <a:picLocks noChangeAspect="1"/>
          </p:cNvPicPr>
          <p:nvPr>
            <p:custDataLst>
              <p:tags r:id="rId4"/>
            </p:custDataLst>
          </p:nvPr>
        </p:nvPicPr>
        <p:blipFill>
          <a:blip r:embed="rId10"/>
          <a:stretch>
            <a:fillRect/>
          </a:stretch>
        </p:blipFill>
        <p:spPr>
          <a:xfrm>
            <a:off x="5282190" y="1835387"/>
            <a:ext cx="2095218" cy="736363"/>
          </a:xfrm>
          <a:prstGeom prst="rect">
            <a:avLst/>
          </a:prstGeom>
        </p:spPr>
      </p:pic>
      <p:pic>
        <p:nvPicPr>
          <p:cNvPr id="7" name="Image 6">
            <a:extLst>
              <a:ext uri="{FF2B5EF4-FFF2-40B4-BE49-F238E27FC236}">
                <a16:creationId xmlns:a16="http://schemas.microsoft.com/office/drawing/2014/main" id="{218BF9E8-A280-8308-D38B-417E34D10F25}"/>
              </a:ext>
            </a:extLst>
          </p:cNvPr>
          <p:cNvPicPr>
            <a:picLocks noChangeAspect="1"/>
          </p:cNvPicPr>
          <p:nvPr>
            <p:custDataLst>
              <p:tags r:id="rId5"/>
            </p:custDataLst>
          </p:nvPr>
        </p:nvPicPr>
        <p:blipFill>
          <a:blip r:embed="rId11"/>
          <a:stretch>
            <a:fillRect/>
          </a:stretch>
        </p:blipFill>
        <p:spPr>
          <a:xfrm>
            <a:off x="727650" y="3511987"/>
            <a:ext cx="3447783" cy="768614"/>
          </a:xfrm>
          <a:prstGeom prst="rect">
            <a:avLst/>
          </a:prstGeom>
        </p:spPr>
      </p:pic>
      <p:pic>
        <p:nvPicPr>
          <p:cNvPr id="9" name="Image 8">
            <a:extLst>
              <a:ext uri="{FF2B5EF4-FFF2-40B4-BE49-F238E27FC236}">
                <a16:creationId xmlns:a16="http://schemas.microsoft.com/office/drawing/2014/main" id="{CB04F69C-EBF1-C4DB-D963-598C891A81A8}"/>
              </a:ext>
            </a:extLst>
          </p:cNvPr>
          <p:cNvPicPr>
            <a:picLocks noChangeAspect="1"/>
          </p:cNvPicPr>
          <p:nvPr>
            <p:custDataLst>
              <p:tags r:id="rId6"/>
            </p:custDataLst>
          </p:nvPr>
        </p:nvPicPr>
        <p:blipFill>
          <a:blip r:embed="rId12"/>
          <a:stretch>
            <a:fillRect/>
          </a:stretch>
        </p:blipFill>
        <p:spPr>
          <a:xfrm>
            <a:off x="5282190" y="3335197"/>
            <a:ext cx="2095219" cy="945404"/>
          </a:xfrm>
          <a:prstGeom prst="rect">
            <a:avLst/>
          </a:prstGeom>
        </p:spPr>
      </p:pic>
    </p:spTree>
    <p:extLst>
      <p:ext uri="{BB962C8B-B14F-4D97-AF65-F5344CB8AC3E}">
        <p14:creationId xmlns:p14="http://schemas.microsoft.com/office/powerpoint/2010/main" val="192631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custDataLst>
              <p:tags r:id="rId1"/>
            </p:custDataLst>
          </p:nvPr>
        </p:nvSpPr>
        <p:spPr>
          <a:xfrm>
            <a:off x="671000" y="640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sz="3300" dirty="0">
                <a:latin typeface="Montserrat"/>
                <a:ea typeface="Montserrat"/>
                <a:cs typeface="Montserrat"/>
                <a:sym typeface="Montserrat"/>
              </a:rPr>
              <a:t>5)  Co</a:t>
            </a:r>
            <a:r>
              <a:rPr lang="fr-FR" sz="3300" dirty="0">
                <a:latin typeface="Montserrat"/>
                <a:ea typeface="Montserrat"/>
                <a:cs typeface="Montserrat"/>
                <a:sym typeface="Montserrat"/>
              </a:rPr>
              <a:t>nclusion</a:t>
            </a:r>
            <a:endParaRPr sz="3300" dirty="0">
              <a:latin typeface="Montserrat"/>
              <a:ea typeface="Montserrat"/>
              <a:cs typeface="Montserrat"/>
              <a:sym typeface="Montserrat"/>
            </a:endParaRPr>
          </a:p>
          <a:p>
            <a:pPr marL="0" lvl="0" indent="0" algn="l" rtl="0">
              <a:spcBef>
                <a:spcPts val="0"/>
              </a:spcBef>
              <a:spcAft>
                <a:spcPts val="0"/>
              </a:spcAft>
              <a:buNone/>
            </a:pPr>
            <a:endParaRPr sz="3600" dirty="0"/>
          </a:p>
          <a:p>
            <a:pPr marL="0" lvl="0" indent="0" algn="l" rtl="0">
              <a:spcBef>
                <a:spcPts val="0"/>
              </a:spcBef>
              <a:spcAft>
                <a:spcPts val="0"/>
              </a:spcAft>
              <a:buNone/>
            </a:pPr>
            <a:endParaRPr sz="3600" dirty="0"/>
          </a:p>
          <a:p>
            <a:pPr marL="0" lvl="0" indent="0" algn="l" rtl="0">
              <a:spcBef>
                <a:spcPts val="0"/>
              </a:spcBef>
              <a:spcAft>
                <a:spcPts val="0"/>
              </a:spcAft>
              <a:buNone/>
            </a:pPr>
            <a:endParaRPr dirty="0"/>
          </a:p>
        </p:txBody>
      </p:sp>
      <p:sp>
        <p:nvSpPr>
          <p:cNvPr id="117" name="Google Shape;117;p18"/>
          <p:cNvSpPr txBox="1">
            <a:spLocks noGrp="1"/>
          </p:cNvSpPr>
          <p:nvPr>
            <p:ph type="body" idx="1"/>
            <p:custDataLst>
              <p:tags r:id="rId2"/>
            </p:custDataLst>
          </p:nvPr>
        </p:nvSpPr>
        <p:spPr>
          <a:xfrm>
            <a:off x="729450" y="1437850"/>
            <a:ext cx="7688700" cy="2902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FR" sz="1400" dirty="0">
                <a:latin typeface="Montserrat"/>
                <a:ea typeface="Montserrat"/>
                <a:cs typeface="Montserrat"/>
                <a:sym typeface="Montserrat"/>
              </a:rPr>
              <a:t>Dans l’ensemble les retours sur le service client sont corrects avec toujours des améliorations possibles. Olivier et ses équipes en tireront les conclusions nécessaires pour leur permettre de s’améliorer encore davantage.</a:t>
            </a:r>
          </a:p>
          <a:p>
            <a:pPr marL="0" lvl="0" indent="0" algn="l" rtl="0">
              <a:spcBef>
                <a:spcPts val="0"/>
              </a:spcBef>
              <a:spcAft>
                <a:spcPts val="1200"/>
              </a:spcAft>
              <a:buNone/>
            </a:pPr>
            <a:r>
              <a:rPr lang="fr-FR" sz="1400" dirty="0">
                <a:latin typeface="Montserrat"/>
                <a:ea typeface="Montserrat"/>
                <a:cs typeface="Montserrat"/>
                <a:sym typeface="Montserrat"/>
              </a:rPr>
              <a:t>Concernant le Net Promoter Score (NPS), il est très bon lui aussi avec un score de 31, l’objectif futur serait d’atteindre les 50 qui montrerait un fort engagement de la clientèle envers nos produits et service.</a:t>
            </a:r>
          </a:p>
          <a:p>
            <a:pPr marL="0" lvl="0" indent="0" algn="l" rtl="0">
              <a:spcBef>
                <a:spcPts val="0"/>
              </a:spcBef>
              <a:spcAft>
                <a:spcPts val="1200"/>
              </a:spcAft>
              <a:buNone/>
            </a:pPr>
            <a:r>
              <a:rPr lang="fr-FR" sz="1400" dirty="0">
                <a:latin typeface="Montserrat"/>
                <a:ea typeface="Montserrat"/>
                <a:cs typeface="Montserrat"/>
                <a:sym typeface="Montserrat"/>
              </a:rPr>
              <a:t>Le NPS par source nous donne une indication intéressante. Les clients sont-ils plus enclins à se plaindre ou à être négatifs sur les mails et les réseaux sociaux ? Et le contact par téléphone et donc avec une personne, donne-t-il une meilleure authenticité quant à notre approche de service client ?</a:t>
            </a:r>
            <a:endParaRPr sz="1400" dirty="0">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custDataLst>
              <p:tags r:id="rId1"/>
            </p:custDataLst>
          </p:nvPr>
        </p:nvSpPr>
        <p:spPr>
          <a:xfrm>
            <a:off x="727650" y="605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fr-FR" sz="2520" dirty="0"/>
              <a:t>SOMMAIRE</a:t>
            </a:r>
            <a:endParaRPr sz="2520" dirty="0"/>
          </a:p>
        </p:txBody>
      </p:sp>
      <p:sp>
        <p:nvSpPr>
          <p:cNvPr id="93" name="Google Shape;93;p14"/>
          <p:cNvSpPr txBox="1">
            <a:spLocks noGrp="1"/>
          </p:cNvSpPr>
          <p:nvPr>
            <p:ph type="body" idx="1"/>
            <p:custDataLst>
              <p:tags r:id="rId2"/>
            </p:custDataLst>
          </p:nvPr>
        </p:nvSpPr>
        <p:spPr>
          <a:xfrm>
            <a:off x="727650" y="1758825"/>
            <a:ext cx="7688700" cy="2937300"/>
          </a:xfrm>
          <a:prstGeom prst="rect">
            <a:avLst/>
          </a:prstGeom>
        </p:spPr>
        <p:txBody>
          <a:bodyPr spcFirstLastPara="1" wrap="square" lIns="91425" tIns="91425" rIns="91425" bIns="91425" anchor="t" anchorCtr="0">
            <a:normAutofit/>
          </a:bodyPr>
          <a:lstStyle/>
          <a:p>
            <a:pPr marL="342900" lvl="0" indent="-342900" algn="l" rtl="0">
              <a:spcBef>
                <a:spcPts val="0"/>
              </a:spcBef>
              <a:spcAft>
                <a:spcPts val="1200"/>
              </a:spcAft>
              <a:buFont typeface="+mj-lt"/>
              <a:buAutoNum type="arabicPeriod"/>
            </a:pPr>
            <a:r>
              <a:rPr lang="fr-FR" sz="2000" b="1" dirty="0">
                <a:latin typeface="Montserrat"/>
                <a:ea typeface="Montserrat"/>
                <a:cs typeface="Montserrat"/>
                <a:sym typeface="Montserrat"/>
              </a:rPr>
              <a:t>Contexte et expression du besoin</a:t>
            </a:r>
          </a:p>
          <a:p>
            <a:pPr marL="342900" lvl="0" indent="-342900" algn="l" rtl="0">
              <a:spcBef>
                <a:spcPts val="0"/>
              </a:spcBef>
              <a:spcAft>
                <a:spcPts val="1200"/>
              </a:spcAft>
              <a:buFont typeface="+mj-lt"/>
              <a:buAutoNum type="arabicPeriod"/>
            </a:pPr>
            <a:r>
              <a:rPr lang="fr-FR" sz="2000" b="1" dirty="0">
                <a:latin typeface="Montserrat"/>
                <a:ea typeface="Montserrat"/>
                <a:cs typeface="Montserrat"/>
                <a:sym typeface="Montserrat"/>
              </a:rPr>
              <a:t>Sauvegarde et stockage de la BDD</a:t>
            </a:r>
          </a:p>
          <a:p>
            <a:pPr marL="342900" lvl="0" indent="-342900" algn="l" rtl="0">
              <a:spcBef>
                <a:spcPts val="0"/>
              </a:spcBef>
              <a:spcAft>
                <a:spcPts val="1200"/>
              </a:spcAft>
              <a:buFont typeface="+mj-lt"/>
              <a:buAutoNum type="arabicPeriod"/>
            </a:pPr>
            <a:r>
              <a:rPr lang="fr-FR" sz="2000" b="1" dirty="0">
                <a:latin typeface="Montserrat"/>
                <a:ea typeface="Montserrat"/>
                <a:cs typeface="Montserrat"/>
                <a:sym typeface="Montserrat"/>
              </a:rPr>
              <a:t>Méthodologie suivie</a:t>
            </a:r>
          </a:p>
          <a:p>
            <a:pPr marL="342900" lvl="0" indent="-342900" algn="l" rtl="0">
              <a:spcBef>
                <a:spcPts val="0"/>
              </a:spcBef>
              <a:spcAft>
                <a:spcPts val="1200"/>
              </a:spcAft>
              <a:buFont typeface="+mj-lt"/>
              <a:buAutoNum type="arabicPeriod"/>
            </a:pPr>
            <a:r>
              <a:rPr lang="fr-FR" sz="2000" b="1" dirty="0">
                <a:latin typeface="Montserrat"/>
                <a:ea typeface="Montserrat"/>
                <a:cs typeface="Montserrat"/>
                <a:sym typeface="Montserrat"/>
              </a:rPr>
              <a:t>Requête et Analyse</a:t>
            </a:r>
          </a:p>
          <a:p>
            <a:pPr marL="342900" lvl="0" indent="-342900" algn="l" rtl="0">
              <a:spcBef>
                <a:spcPts val="0"/>
              </a:spcBef>
              <a:spcAft>
                <a:spcPts val="1200"/>
              </a:spcAft>
              <a:buFont typeface="+mj-lt"/>
              <a:buAutoNum type="arabicPeriod"/>
            </a:pPr>
            <a:r>
              <a:rPr lang="fr-FR" sz="2000" b="1" dirty="0">
                <a:latin typeface="Montserrat"/>
                <a:ea typeface="Montserrat"/>
                <a:cs typeface="Montserrat"/>
                <a:sym typeface="Montserrat"/>
              </a:rPr>
              <a:t>Conclusion</a:t>
            </a:r>
            <a:endParaRPr sz="2000" b="1" dirty="0">
              <a:latin typeface="Montserrat"/>
              <a:ea typeface="Montserrat"/>
              <a:cs typeface="Montserrat"/>
              <a:sym typeface="Montserrat"/>
            </a:endParaRPr>
          </a:p>
        </p:txBody>
      </p:sp>
    </p:spTree>
    <p:extLst>
      <p:ext uri="{BB962C8B-B14F-4D97-AF65-F5344CB8AC3E}">
        <p14:creationId xmlns:p14="http://schemas.microsoft.com/office/powerpoint/2010/main" val="3560222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custDataLst>
              <p:tags r:id="rId1"/>
            </p:custDataLst>
          </p:nvPr>
        </p:nvSpPr>
        <p:spPr>
          <a:xfrm>
            <a:off x="727650" y="605575"/>
            <a:ext cx="7688700" cy="535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arabicParenR"/>
            </a:pPr>
            <a:r>
              <a:rPr lang="fr" sz="2940">
                <a:latin typeface="Montserrat"/>
                <a:ea typeface="Montserrat"/>
                <a:cs typeface="Montserrat"/>
                <a:sym typeface="Montserrat"/>
              </a:rPr>
              <a:t>Contexte et expression du besoin</a:t>
            </a:r>
            <a:endParaRPr sz="2940" dirty="0">
              <a:latin typeface="Montserrat"/>
              <a:ea typeface="Montserrat"/>
              <a:cs typeface="Montserrat"/>
              <a:sym typeface="Montserrat"/>
            </a:endParaRPr>
          </a:p>
          <a:p>
            <a:pPr marL="0" lvl="0" indent="0" algn="l" rtl="0">
              <a:spcBef>
                <a:spcPts val="0"/>
              </a:spcBef>
              <a:spcAft>
                <a:spcPts val="0"/>
              </a:spcAft>
              <a:buSzPts val="990"/>
              <a:buNone/>
            </a:pPr>
            <a:endParaRPr sz="2520" dirty="0"/>
          </a:p>
        </p:txBody>
      </p:sp>
      <p:sp>
        <p:nvSpPr>
          <p:cNvPr id="93" name="Google Shape;93;p14"/>
          <p:cNvSpPr txBox="1">
            <a:spLocks noGrp="1"/>
          </p:cNvSpPr>
          <p:nvPr>
            <p:ph type="body" idx="1"/>
            <p:custDataLst>
              <p:tags r:id="rId2"/>
            </p:custDataLst>
          </p:nvPr>
        </p:nvSpPr>
        <p:spPr>
          <a:xfrm>
            <a:off x="727650" y="1758825"/>
            <a:ext cx="7688700" cy="2937300"/>
          </a:xfrm>
          <a:prstGeom prst="rect">
            <a:avLst/>
          </a:prstGeom>
        </p:spPr>
        <p:txBody>
          <a:bodyPr spcFirstLastPara="1" wrap="square" lIns="91425" tIns="91425" rIns="91425" bIns="91425" anchor="t" anchorCtr="0">
            <a:normAutofit/>
          </a:bodyPr>
          <a:lstStyle/>
          <a:p>
            <a:pPr marL="0" indent="0">
              <a:lnSpc>
                <a:spcPct val="150000"/>
              </a:lnSpc>
              <a:spcAft>
                <a:spcPts val="1200"/>
              </a:spcAft>
              <a:buNone/>
            </a:pPr>
            <a:r>
              <a:rPr lang="fr-FR" sz="1800" i="1"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Améliorer</a:t>
            </a:r>
            <a:r>
              <a:rPr lang="de-DE" sz="1800" i="1"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 le </a:t>
            </a:r>
            <a:r>
              <a:rPr lang="fr-FR" sz="1800" i="1"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visu</a:t>
            </a:r>
            <a:r>
              <a:rPr lang="de-DE" sz="1800" i="1"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 des </a:t>
            </a:r>
            <a:r>
              <a:rPr lang="fr-FR" sz="1800" i="1"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équipes</a:t>
            </a:r>
            <a:r>
              <a:rPr lang="de-DE" sz="1800" i="1"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 </a:t>
            </a:r>
            <a:r>
              <a:rPr lang="fr-FR" sz="1800" i="1"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d’Olivier</a:t>
            </a:r>
            <a:r>
              <a:rPr lang="de-DE" sz="1800" i="1"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 </a:t>
            </a:r>
            <a:r>
              <a:rPr lang="fr-FR" sz="1800" i="1" noProof="1">
                <a:solidFill>
                  <a:srgbClr val="666666"/>
                </a:solidFill>
                <a:effectLst/>
                <a:latin typeface="Montserrat" panose="00000500000000000000" pitchFamily="2" charset="0"/>
                <a:ea typeface="Montserrat" panose="00000500000000000000" pitchFamily="2" charset="0"/>
                <a:cs typeface="Montserrat" panose="00000500000000000000" pitchFamily="2" charset="0"/>
              </a:rPr>
              <a:t>sur</a:t>
            </a:r>
            <a:r>
              <a:rPr lang="de-DE" sz="1800" i="1"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 les retours clients pour trouver des axes d’amélioration sur le service client et permettre à Olivier d’avoir une meilleure compréhension du besoin du </a:t>
            </a:r>
            <a:r>
              <a:rPr lang="fr-FR" sz="1800" i="1"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service</a:t>
            </a:r>
            <a:r>
              <a:rPr lang="de-DE" sz="1800" i="1"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 client pour déployer une stratégie qui permet au client d’obtenir la meillure expérience possible.</a:t>
            </a:r>
            <a:endParaRPr lang="fr-FR" sz="1800" dirty="0">
              <a:solidFill>
                <a:srgbClr val="262626"/>
              </a:solidFill>
              <a:effectLst/>
              <a:latin typeface="Arial" panose="020B0604020202020204" pitchFamily="34" charset="0"/>
              <a:ea typeface="Arial" panose="020B0604020202020204" pitchFamily="34" charset="0"/>
            </a:endParaRPr>
          </a:p>
          <a:p>
            <a:pPr marL="0" lvl="0" indent="0" algn="l" rtl="0">
              <a:spcBef>
                <a:spcPts val="0"/>
              </a:spcBef>
              <a:spcAft>
                <a:spcPts val="1200"/>
              </a:spcAft>
              <a:buNone/>
            </a:pPr>
            <a:endParaRPr i="1" dirty="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custDataLst>
              <p:tags r:id="rId1"/>
            </p:custDataLst>
          </p:nvPr>
        </p:nvSpPr>
        <p:spPr>
          <a:xfrm>
            <a:off x="727650" y="605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940">
                <a:latin typeface="Montserrat"/>
                <a:ea typeface="Montserrat"/>
                <a:cs typeface="Montserrat"/>
                <a:sym typeface="Montserrat"/>
              </a:rPr>
              <a:t>2)  Sauvegarde et stockage de la BDD</a:t>
            </a:r>
            <a:endParaRPr sz="2940" dirty="0">
              <a:latin typeface="Montserrat"/>
              <a:ea typeface="Montserrat"/>
              <a:cs typeface="Montserrat"/>
              <a:sym typeface="Montserrat"/>
            </a:endParaRPr>
          </a:p>
          <a:p>
            <a:pPr marL="0" lvl="0" indent="0" algn="l" rtl="0">
              <a:spcBef>
                <a:spcPts val="0"/>
              </a:spcBef>
              <a:spcAft>
                <a:spcPts val="0"/>
              </a:spcAft>
              <a:buSzPts val="990"/>
              <a:buNone/>
            </a:pPr>
            <a:endParaRPr sz="2520" dirty="0"/>
          </a:p>
        </p:txBody>
      </p:sp>
      <p:sp>
        <p:nvSpPr>
          <p:cNvPr id="99" name="Google Shape;99;p15"/>
          <p:cNvSpPr txBox="1">
            <a:spLocks noGrp="1"/>
          </p:cNvSpPr>
          <p:nvPr>
            <p:ph type="body" idx="1"/>
            <p:custDataLst>
              <p:tags r:id="rId2"/>
            </p:custDataLst>
          </p:nvPr>
        </p:nvSpPr>
        <p:spPr>
          <a:xfrm>
            <a:off x="727650" y="1758825"/>
            <a:ext cx="7688700" cy="2894951"/>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FR" i="1" dirty="0">
                <a:latin typeface="Montserrat"/>
                <a:ea typeface="Montserrat"/>
                <a:cs typeface="Montserrat"/>
                <a:sym typeface="Montserrat"/>
              </a:rPr>
              <a:t>Quelques bonnes pratiques.</a:t>
            </a:r>
          </a:p>
          <a:p>
            <a:pPr marL="0" lvl="0" indent="0" algn="l" rtl="0">
              <a:spcBef>
                <a:spcPts val="0"/>
              </a:spcBef>
              <a:spcAft>
                <a:spcPts val="1200"/>
              </a:spcAft>
              <a:buNone/>
            </a:pPr>
            <a:r>
              <a:rPr lang="fr-FR" i="1" dirty="0">
                <a:latin typeface="Montserrat"/>
                <a:ea typeface="Montserrat"/>
                <a:cs typeface="Montserrat"/>
                <a:sym typeface="Montserrat"/>
              </a:rPr>
              <a:t>1- Penser à la règle  3 – 2 – 1 :</a:t>
            </a:r>
          </a:p>
          <a:p>
            <a:pPr marL="742950" lvl="1" indent="-285750">
              <a:spcAft>
                <a:spcPts val="1200"/>
              </a:spcAft>
              <a:buFontTx/>
              <a:buChar char="-"/>
            </a:pPr>
            <a:r>
              <a:rPr lang="fr-FR" i="1" dirty="0">
                <a:latin typeface="Montserrat"/>
                <a:ea typeface="Montserrat"/>
                <a:cs typeface="Montserrat"/>
                <a:sym typeface="Montserrat"/>
              </a:rPr>
              <a:t>Effectuer </a:t>
            </a:r>
            <a:r>
              <a:rPr lang="fr-FR" b="1" i="1" dirty="0">
                <a:latin typeface="Montserrat"/>
                <a:ea typeface="Montserrat"/>
                <a:cs typeface="Montserrat"/>
                <a:sym typeface="Montserrat"/>
              </a:rPr>
              <a:t>3 copies </a:t>
            </a:r>
            <a:r>
              <a:rPr lang="fr-FR" i="1" dirty="0">
                <a:latin typeface="Montserrat"/>
                <a:ea typeface="Montserrat"/>
                <a:cs typeface="Montserrat"/>
                <a:sym typeface="Montserrat"/>
              </a:rPr>
              <a:t>de vos données</a:t>
            </a:r>
          </a:p>
          <a:p>
            <a:pPr marL="742950" lvl="1" indent="-285750">
              <a:spcAft>
                <a:spcPts val="1200"/>
              </a:spcAft>
              <a:buFontTx/>
              <a:buChar char="-"/>
            </a:pPr>
            <a:r>
              <a:rPr lang="fr-FR" b="1" i="0" dirty="0">
                <a:effectLst/>
                <a:highlight>
                  <a:srgbClr val="FFFFFF"/>
                </a:highlight>
                <a:latin typeface="Montserrat" panose="00000500000000000000" pitchFamily="2" charset="0"/>
              </a:rPr>
              <a:t>2 supports </a:t>
            </a:r>
            <a:r>
              <a:rPr lang="fr-FR" b="0" i="0" dirty="0">
                <a:effectLst/>
                <a:highlight>
                  <a:srgbClr val="FFFFFF"/>
                </a:highlight>
                <a:latin typeface="Montserrat" panose="00000500000000000000" pitchFamily="2" charset="0"/>
              </a:rPr>
              <a:t>de stockage différents (par exemple, disque dur et cloud).</a:t>
            </a:r>
          </a:p>
          <a:p>
            <a:pPr marL="742950" lvl="1" indent="-285750">
              <a:spcAft>
                <a:spcPts val="1200"/>
              </a:spcAft>
              <a:buFontTx/>
              <a:buChar char="-"/>
            </a:pPr>
            <a:r>
              <a:rPr lang="fr-FR" b="0" i="0" dirty="0">
                <a:effectLst/>
                <a:highlight>
                  <a:srgbClr val="FFFFFF"/>
                </a:highlight>
                <a:latin typeface="Montserrat" panose="00000500000000000000" pitchFamily="2" charset="0"/>
              </a:rPr>
              <a:t>1 copie hors site pour se protéger contre les catastrophes locales.</a:t>
            </a:r>
          </a:p>
          <a:p>
            <a:pPr marL="0" lvl="0" indent="0" rtl="0">
              <a:spcBef>
                <a:spcPts val="0"/>
              </a:spcBef>
              <a:spcAft>
                <a:spcPts val="1200"/>
              </a:spcAft>
              <a:buNone/>
            </a:pPr>
            <a:r>
              <a:rPr lang="fr-FR" i="1" dirty="0">
                <a:highlight>
                  <a:srgbClr val="FFFFFF"/>
                </a:highlight>
                <a:latin typeface="Montserrat" panose="00000500000000000000" pitchFamily="2" charset="0"/>
                <a:ea typeface="Montserrat"/>
                <a:cs typeface="Montserrat"/>
                <a:sym typeface="Montserrat"/>
              </a:rPr>
              <a:t>2- Automatiser le processus de sauvegarde</a:t>
            </a:r>
          </a:p>
          <a:p>
            <a:pPr marL="0" indent="0">
              <a:spcAft>
                <a:spcPts val="1200"/>
              </a:spcAft>
              <a:buNone/>
            </a:pPr>
            <a:r>
              <a:rPr lang="fr-FR" i="1" dirty="0">
                <a:highlight>
                  <a:srgbClr val="FFFFFF"/>
                </a:highlight>
                <a:latin typeface="Montserrat" panose="00000500000000000000" pitchFamily="2" charset="0"/>
                <a:ea typeface="Montserrat"/>
                <a:cs typeface="Montserrat"/>
                <a:sym typeface="Montserrat"/>
              </a:rPr>
              <a:t>3- </a:t>
            </a:r>
            <a:r>
              <a:rPr lang="fr-FR" b="0" i="0" dirty="0">
                <a:effectLst/>
                <a:highlight>
                  <a:srgbClr val="FFFFFF"/>
                </a:highlight>
                <a:latin typeface="Montserrat" panose="00000500000000000000" pitchFamily="2" charset="0"/>
              </a:rPr>
              <a:t>Tester régulièrement l’intégrité des sauvegardes et la capacité de les restaurer.</a:t>
            </a:r>
          </a:p>
        </p:txBody>
      </p:sp>
      <p:sp>
        <p:nvSpPr>
          <p:cNvPr id="2" name="ZoneTexte 1">
            <a:extLst>
              <a:ext uri="{FF2B5EF4-FFF2-40B4-BE49-F238E27FC236}">
                <a16:creationId xmlns:a16="http://schemas.microsoft.com/office/drawing/2014/main" id="{D1005A0B-A281-7803-EF31-B970345E6BC0}"/>
              </a:ext>
            </a:extLst>
          </p:cNvPr>
          <p:cNvSpPr txBox="1"/>
          <p:nvPr>
            <p:custDataLst>
              <p:tags r:id="rId3"/>
            </p:custDataLst>
          </p:nvPr>
        </p:nvSpPr>
        <p:spPr>
          <a:xfrm>
            <a:off x="7813460" y="4515276"/>
            <a:ext cx="1205779" cy="276999"/>
          </a:xfrm>
          <a:prstGeom prst="rect">
            <a:avLst/>
          </a:prstGeom>
          <a:noFill/>
        </p:spPr>
        <p:txBody>
          <a:bodyPr wrap="none" rtlCol="0">
            <a:spAutoFit/>
          </a:bodyPr>
          <a:lstStyle/>
          <a:p>
            <a:r>
              <a:rPr lang="fr-FR" sz="1200" dirty="0">
                <a:solidFill>
                  <a:schemeClr val="accent1"/>
                </a:solidFill>
                <a:highlight>
                  <a:srgbClr val="FFFFFF"/>
                </a:highlight>
                <a:latin typeface="Montserrat" panose="00000500000000000000" pitchFamily="2" charset="0"/>
              </a:rPr>
              <a:t>Source : CNIL</a:t>
            </a:r>
            <a:endParaRPr lang="fr-FR" sz="1200" b="0" i="0" dirty="0">
              <a:solidFill>
                <a:schemeClr val="accent1"/>
              </a:solidFill>
              <a:effectLst/>
              <a:highlight>
                <a:srgbClr val="FFFFFF"/>
              </a:highlight>
              <a:latin typeface="Montserrat" panose="000005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custDataLst>
              <p:tags r:id="rId1"/>
            </p:custDataLst>
          </p:nvPr>
        </p:nvSpPr>
        <p:spPr>
          <a:xfrm>
            <a:off x="727650" y="61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dirty="0">
                <a:latin typeface="Montserrat"/>
                <a:ea typeface="Montserrat"/>
                <a:cs typeface="Montserrat"/>
                <a:sym typeface="Montserrat"/>
              </a:rPr>
              <a:t>3)  Méthodologie suivie </a:t>
            </a:r>
            <a:endParaRPr sz="3300" dirty="0">
              <a:latin typeface="Montserrat"/>
              <a:ea typeface="Montserrat"/>
              <a:cs typeface="Montserrat"/>
              <a:sym typeface="Montserrat"/>
            </a:endParaRPr>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None/>
            </a:pPr>
            <a:endParaRPr dirty="0"/>
          </a:p>
        </p:txBody>
      </p:sp>
      <p:sp>
        <p:nvSpPr>
          <p:cNvPr id="105" name="Google Shape;105;p16"/>
          <p:cNvSpPr txBox="1">
            <a:spLocks noGrp="1"/>
          </p:cNvSpPr>
          <p:nvPr>
            <p:ph type="body" idx="1"/>
            <p:custDataLst>
              <p:tags r:id="rId2"/>
            </p:custDataLst>
          </p:nvPr>
        </p:nvSpPr>
        <p:spPr>
          <a:xfrm>
            <a:off x="729450" y="1437850"/>
            <a:ext cx="7688700" cy="2902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fr-FR" sz="2000" dirty="0">
                <a:latin typeface="Montserrat" panose="00000500000000000000" pitchFamily="2" charset="0"/>
              </a:rPr>
              <a:t>En quelques étapes</a:t>
            </a:r>
          </a:p>
          <a:p>
            <a:pPr lvl="0" indent="-457200" algn="l" rtl="0">
              <a:spcBef>
                <a:spcPts val="0"/>
              </a:spcBef>
              <a:spcAft>
                <a:spcPts val="1200"/>
              </a:spcAft>
              <a:buAutoNum type="arabicPeriod"/>
            </a:pPr>
            <a:r>
              <a:rPr lang="fr-FR" sz="2000" dirty="0">
                <a:latin typeface="Montserrat" panose="00000500000000000000" pitchFamily="2" charset="0"/>
              </a:rPr>
              <a:t>Créer de la base de données avec SQLite avec le fichier .sql envoyé par Mélanie</a:t>
            </a:r>
          </a:p>
          <a:p>
            <a:pPr lvl="0" indent="-457200" algn="l" rtl="0">
              <a:spcBef>
                <a:spcPts val="0"/>
              </a:spcBef>
              <a:spcAft>
                <a:spcPts val="1200"/>
              </a:spcAft>
              <a:buAutoNum type="arabicPeriod"/>
            </a:pPr>
            <a:r>
              <a:rPr lang="fr-FR" sz="2000" dirty="0">
                <a:latin typeface="Montserrat" panose="00000500000000000000" pitchFamily="2" charset="0"/>
              </a:rPr>
              <a:t>Vérifier avec quelques requêtes que les données sont cohérentes</a:t>
            </a:r>
          </a:p>
          <a:p>
            <a:pPr lvl="0" indent="-457200" algn="l" rtl="0">
              <a:spcBef>
                <a:spcPts val="0"/>
              </a:spcBef>
              <a:spcAft>
                <a:spcPts val="1200"/>
              </a:spcAft>
              <a:buAutoNum type="arabicPeriod"/>
            </a:pPr>
            <a:r>
              <a:rPr lang="fr-FR" sz="2000" dirty="0">
                <a:latin typeface="Montserrat" panose="00000500000000000000" pitchFamily="2" charset="0"/>
              </a:rPr>
              <a:t>Modifier le dictionnaire de données et le schéma relationnel pour les nouvelles données ref_magasin</a:t>
            </a:r>
          </a:p>
          <a:p>
            <a:pPr lvl="0" indent="-457200" algn="l" rtl="0">
              <a:spcBef>
                <a:spcPts val="0"/>
              </a:spcBef>
              <a:spcAft>
                <a:spcPts val="1200"/>
              </a:spcAft>
              <a:buAutoNum type="arabicPeriod"/>
            </a:pPr>
            <a:r>
              <a:rPr lang="fr-FR" sz="2000" dirty="0">
                <a:latin typeface="Montserrat" panose="00000500000000000000" pitchFamily="2" charset="0"/>
              </a:rPr>
              <a:t>Créer la nouvelle table et insertion du fichier csv</a:t>
            </a:r>
          </a:p>
          <a:p>
            <a:pPr lvl="0" indent="-457200" algn="l" rtl="0">
              <a:spcBef>
                <a:spcPts val="0"/>
              </a:spcBef>
              <a:spcAft>
                <a:spcPts val="1200"/>
              </a:spcAft>
              <a:buAutoNum type="arabicPeriod"/>
            </a:pPr>
            <a:r>
              <a:rPr lang="fr-FR" sz="2000" dirty="0">
                <a:latin typeface="Montserrat" panose="00000500000000000000" pitchFamily="2" charset="0"/>
              </a:rPr>
              <a:t>Vérifier avec quelques requêtes de la cohérence des données</a:t>
            </a:r>
          </a:p>
          <a:p>
            <a:pPr lvl="0" indent="-457200" algn="l" rtl="0">
              <a:spcBef>
                <a:spcPts val="0"/>
              </a:spcBef>
              <a:spcAft>
                <a:spcPts val="1200"/>
              </a:spcAft>
              <a:buAutoNum type="arabicPeriod"/>
            </a:pPr>
            <a:r>
              <a:rPr lang="fr-FR" sz="2000" dirty="0">
                <a:latin typeface="Montserrat" panose="00000500000000000000" pitchFamily="2" charset="0"/>
              </a:rPr>
              <a:t>Effectuer les requêtes pour répondre aux questions d’Olivier.</a:t>
            </a:r>
          </a:p>
          <a:p>
            <a:pPr lvl="0" indent="-457200" algn="l" rtl="0">
              <a:spcBef>
                <a:spcPts val="0"/>
              </a:spcBef>
              <a:spcAft>
                <a:spcPts val="1200"/>
              </a:spcAft>
              <a:buAutoNum type="arabicPeriod"/>
            </a:pPr>
            <a:endParaRPr sz="2000" dirty="0">
              <a:latin typeface="Montserrat" panose="0000050000000000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custDataLst>
              <p:tags r:id="rId1"/>
            </p:custDataLst>
          </p:nvPr>
        </p:nvSpPr>
        <p:spPr>
          <a:xfrm>
            <a:off x="727650" y="61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dirty="0">
                <a:latin typeface="Montserrat"/>
                <a:ea typeface="Montserrat"/>
                <a:cs typeface="Montserrat"/>
                <a:sym typeface="Montserrat"/>
              </a:rPr>
              <a:t>3)  Méthodologie suivie </a:t>
            </a:r>
            <a:endParaRPr sz="3300" dirty="0">
              <a:latin typeface="Montserrat"/>
              <a:ea typeface="Montserrat"/>
              <a:cs typeface="Montserrat"/>
              <a:sym typeface="Montserrat"/>
            </a:endParaRPr>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None/>
            </a:pPr>
            <a:endParaRPr dirty="0"/>
          </a:p>
        </p:txBody>
      </p:sp>
      <p:sp>
        <p:nvSpPr>
          <p:cNvPr id="105" name="Google Shape;105;p16"/>
          <p:cNvSpPr txBox="1">
            <a:spLocks noGrp="1"/>
          </p:cNvSpPr>
          <p:nvPr>
            <p:ph type="body" idx="1"/>
            <p:custDataLst>
              <p:tags r:id="rId2"/>
            </p:custDataLst>
          </p:nvPr>
        </p:nvSpPr>
        <p:spPr>
          <a:xfrm>
            <a:off x="729449" y="1437848"/>
            <a:ext cx="7827253" cy="993117"/>
          </a:xfrm>
          <a:prstGeom prst="rect">
            <a:avLst/>
          </a:prstGeom>
        </p:spPr>
        <p:txBody>
          <a:bodyPr spcFirstLastPara="1" wrap="square" lIns="91425" tIns="91425" rIns="91425" bIns="91425" anchor="t" anchorCtr="0">
            <a:normAutofit fontScale="40000" lnSpcReduction="20000"/>
          </a:bodyPr>
          <a:lstStyle/>
          <a:p>
            <a:pPr marL="0" lvl="0" indent="0" algn="l" rtl="0">
              <a:spcBef>
                <a:spcPts val="0"/>
              </a:spcBef>
              <a:spcAft>
                <a:spcPts val="1200"/>
              </a:spcAft>
              <a:buNone/>
            </a:pPr>
            <a:r>
              <a:rPr lang="fr-FR" sz="5000" dirty="0">
                <a:latin typeface="Montserrat" panose="00000500000000000000" pitchFamily="2" charset="0"/>
              </a:rPr>
              <a:t>Créer de la base de données avec SQLite et vérifier la bonne insertion des données</a:t>
            </a:r>
          </a:p>
          <a:p>
            <a:pPr lvl="0" indent="-457200" algn="l" rtl="0">
              <a:spcBef>
                <a:spcPts val="0"/>
              </a:spcBef>
              <a:spcAft>
                <a:spcPts val="1200"/>
              </a:spcAft>
              <a:buAutoNum type="arabicPeriod"/>
            </a:pPr>
            <a:endParaRPr sz="2000" dirty="0">
              <a:latin typeface="Montserrat" panose="00000500000000000000" pitchFamily="2" charset="0"/>
            </a:endParaRPr>
          </a:p>
        </p:txBody>
      </p:sp>
      <p:pic>
        <p:nvPicPr>
          <p:cNvPr id="5" name="Image 4">
            <a:extLst>
              <a:ext uri="{FF2B5EF4-FFF2-40B4-BE49-F238E27FC236}">
                <a16:creationId xmlns:a16="http://schemas.microsoft.com/office/drawing/2014/main" id="{F4F9161B-9497-6CE4-ECF1-E75BFA87309A}"/>
              </a:ext>
            </a:extLst>
          </p:cNvPr>
          <p:cNvPicPr>
            <a:picLocks noChangeAspect="1"/>
          </p:cNvPicPr>
          <p:nvPr>
            <p:custDataLst>
              <p:tags r:id="rId3"/>
            </p:custDataLst>
          </p:nvPr>
        </p:nvPicPr>
        <p:blipFill>
          <a:blip r:embed="rId7"/>
          <a:stretch>
            <a:fillRect/>
          </a:stretch>
        </p:blipFill>
        <p:spPr>
          <a:xfrm>
            <a:off x="2117836" y="2301123"/>
            <a:ext cx="4258269" cy="447737"/>
          </a:xfrm>
          <a:prstGeom prst="rect">
            <a:avLst/>
          </a:prstGeom>
        </p:spPr>
      </p:pic>
      <p:pic>
        <p:nvPicPr>
          <p:cNvPr id="7" name="Image 6" descr="Une image contenant texte, capture d’écran, noir&#10;&#10;Description générée automatiquement">
            <a:extLst>
              <a:ext uri="{FF2B5EF4-FFF2-40B4-BE49-F238E27FC236}">
                <a16:creationId xmlns:a16="http://schemas.microsoft.com/office/drawing/2014/main" id="{962F7A41-2C20-A386-27A1-1DF926E0B2DD}"/>
              </a:ext>
            </a:extLst>
          </p:cNvPr>
          <p:cNvPicPr>
            <a:picLocks noChangeAspect="1"/>
          </p:cNvPicPr>
          <p:nvPr>
            <p:custDataLst>
              <p:tags r:id="rId4"/>
            </p:custDataLst>
          </p:nvPr>
        </p:nvPicPr>
        <p:blipFill>
          <a:blip r:embed="rId8"/>
          <a:stretch>
            <a:fillRect/>
          </a:stretch>
        </p:blipFill>
        <p:spPr>
          <a:xfrm>
            <a:off x="1271238" y="2920692"/>
            <a:ext cx="6274420" cy="1896533"/>
          </a:xfrm>
          <a:prstGeom prst="rect">
            <a:avLst/>
          </a:prstGeom>
        </p:spPr>
      </p:pic>
    </p:spTree>
    <p:extLst>
      <p:ext uri="{BB962C8B-B14F-4D97-AF65-F5344CB8AC3E}">
        <p14:creationId xmlns:p14="http://schemas.microsoft.com/office/powerpoint/2010/main" val="1047798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custDataLst>
              <p:tags r:id="rId1"/>
            </p:custDataLst>
          </p:nvPr>
        </p:nvSpPr>
        <p:spPr>
          <a:xfrm>
            <a:off x="727650" y="61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dirty="0">
                <a:latin typeface="Montserrat"/>
                <a:ea typeface="Montserrat"/>
                <a:cs typeface="Montserrat"/>
                <a:sym typeface="Montserrat"/>
              </a:rPr>
              <a:t>3)  Méthodologie suivie </a:t>
            </a:r>
            <a:endParaRPr sz="3300" dirty="0">
              <a:latin typeface="Montserrat"/>
              <a:ea typeface="Montserrat"/>
              <a:cs typeface="Montserrat"/>
              <a:sym typeface="Montserrat"/>
            </a:endParaRPr>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None/>
            </a:pPr>
            <a:endParaRPr dirty="0"/>
          </a:p>
        </p:txBody>
      </p:sp>
      <p:sp>
        <p:nvSpPr>
          <p:cNvPr id="105" name="Google Shape;105;p16"/>
          <p:cNvSpPr txBox="1">
            <a:spLocks noGrp="1"/>
          </p:cNvSpPr>
          <p:nvPr>
            <p:ph type="body" idx="1"/>
            <p:custDataLst>
              <p:tags r:id="rId2"/>
            </p:custDataLst>
          </p:nvPr>
        </p:nvSpPr>
        <p:spPr>
          <a:xfrm>
            <a:off x="729449" y="1437850"/>
            <a:ext cx="7953633" cy="1133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FR" sz="2000" dirty="0">
                <a:latin typeface="Montserrat" panose="00000500000000000000" pitchFamily="2" charset="0"/>
              </a:rPr>
              <a:t>Modifier le dictionnaire de données et le schéma relationnel pour les nouvelles données ref_magasin</a:t>
            </a:r>
          </a:p>
        </p:txBody>
      </p:sp>
      <p:pic>
        <p:nvPicPr>
          <p:cNvPr id="3" name="Image 2" descr="Une image contenant texte, logiciel, nombre, Icône d’ordinateur&#10;&#10;Description générée automatiquement">
            <a:extLst>
              <a:ext uri="{FF2B5EF4-FFF2-40B4-BE49-F238E27FC236}">
                <a16:creationId xmlns:a16="http://schemas.microsoft.com/office/drawing/2014/main" id="{38BADC4F-940B-4320-B831-3A8AAD3A5050}"/>
              </a:ext>
            </a:extLst>
          </p:cNvPr>
          <p:cNvPicPr>
            <a:picLocks noChangeAspect="1"/>
          </p:cNvPicPr>
          <p:nvPr>
            <p:custDataLst>
              <p:tags r:id="rId3"/>
            </p:custDataLst>
          </p:nvPr>
        </p:nvPicPr>
        <p:blipFill>
          <a:blip r:embed="rId6"/>
          <a:stretch>
            <a:fillRect/>
          </a:stretch>
        </p:blipFill>
        <p:spPr>
          <a:xfrm>
            <a:off x="178419" y="2457400"/>
            <a:ext cx="8787161" cy="2191313"/>
          </a:xfrm>
          <a:prstGeom prst="rect">
            <a:avLst/>
          </a:prstGeom>
        </p:spPr>
      </p:pic>
    </p:spTree>
    <p:extLst>
      <p:ext uri="{BB962C8B-B14F-4D97-AF65-F5344CB8AC3E}">
        <p14:creationId xmlns:p14="http://schemas.microsoft.com/office/powerpoint/2010/main" val="421708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custDataLst>
              <p:tags r:id="rId1"/>
            </p:custDataLst>
          </p:nvPr>
        </p:nvSpPr>
        <p:spPr>
          <a:xfrm>
            <a:off x="727650" y="61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dirty="0">
                <a:latin typeface="Montserrat"/>
                <a:ea typeface="Montserrat"/>
                <a:cs typeface="Montserrat"/>
                <a:sym typeface="Montserrat"/>
              </a:rPr>
              <a:t>3)  Méthodologie suivie </a:t>
            </a:r>
            <a:endParaRPr sz="3300" dirty="0">
              <a:latin typeface="Montserrat"/>
              <a:ea typeface="Montserrat"/>
              <a:cs typeface="Montserrat"/>
              <a:sym typeface="Montserrat"/>
            </a:endParaRPr>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None/>
            </a:pPr>
            <a:endParaRPr dirty="0"/>
          </a:p>
        </p:txBody>
      </p:sp>
      <p:sp>
        <p:nvSpPr>
          <p:cNvPr id="105" name="Google Shape;105;p16"/>
          <p:cNvSpPr txBox="1">
            <a:spLocks noGrp="1"/>
          </p:cNvSpPr>
          <p:nvPr>
            <p:ph type="body" idx="1"/>
            <p:custDataLst>
              <p:tags r:id="rId2"/>
            </p:custDataLst>
          </p:nvPr>
        </p:nvSpPr>
        <p:spPr>
          <a:xfrm>
            <a:off x="727650" y="1356074"/>
            <a:ext cx="7953633" cy="1133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FR" sz="2000" dirty="0">
                <a:latin typeface="Montserrat" panose="00000500000000000000" pitchFamily="2" charset="0"/>
              </a:rPr>
              <a:t>Modifier le dictionnaire de données et le schéma relationnel pour les nouvelles données ref_magasin</a:t>
            </a:r>
          </a:p>
        </p:txBody>
      </p:sp>
      <p:pic>
        <p:nvPicPr>
          <p:cNvPr id="4" name="Image 3" descr="Une image contenant texte, capture d’écran, Police, nombre&#10;&#10;Description générée automatiquement">
            <a:extLst>
              <a:ext uri="{FF2B5EF4-FFF2-40B4-BE49-F238E27FC236}">
                <a16:creationId xmlns:a16="http://schemas.microsoft.com/office/drawing/2014/main" id="{274B7C2B-C7BE-B367-7756-2E45855EC3E1}"/>
              </a:ext>
            </a:extLst>
          </p:cNvPr>
          <p:cNvPicPr>
            <a:picLocks noChangeAspect="1"/>
          </p:cNvPicPr>
          <p:nvPr>
            <p:custDataLst>
              <p:tags r:id="rId3"/>
            </p:custDataLst>
          </p:nvPr>
        </p:nvPicPr>
        <p:blipFill>
          <a:blip r:embed="rId6"/>
          <a:stretch>
            <a:fillRect/>
          </a:stretch>
        </p:blipFill>
        <p:spPr>
          <a:xfrm>
            <a:off x="2565290" y="2250127"/>
            <a:ext cx="4278351" cy="2623345"/>
          </a:xfrm>
          <a:prstGeom prst="rect">
            <a:avLst/>
          </a:prstGeom>
        </p:spPr>
      </p:pic>
    </p:spTree>
    <p:extLst>
      <p:ext uri="{BB962C8B-B14F-4D97-AF65-F5344CB8AC3E}">
        <p14:creationId xmlns:p14="http://schemas.microsoft.com/office/powerpoint/2010/main" val="2937215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custDataLst>
              <p:tags r:id="rId1"/>
            </p:custDataLst>
          </p:nvPr>
        </p:nvSpPr>
        <p:spPr>
          <a:xfrm>
            <a:off x="727650" y="6172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dirty="0">
                <a:latin typeface="Montserrat"/>
                <a:ea typeface="Montserrat"/>
                <a:cs typeface="Montserrat"/>
                <a:sym typeface="Montserrat"/>
              </a:rPr>
              <a:t>3)  Méthodologie suivie </a:t>
            </a:r>
            <a:endParaRPr sz="3300" dirty="0">
              <a:latin typeface="Montserrat"/>
              <a:ea typeface="Montserrat"/>
              <a:cs typeface="Montserrat"/>
              <a:sym typeface="Montserrat"/>
            </a:endParaRPr>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None/>
            </a:pPr>
            <a:endParaRPr dirty="0"/>
          </a:p>
        </p:txBody>
      </p:sp>
      <p:sp>
        <p:nvSpPr>
          <p:cNvPr id="105" name="Google Shape;105;p16"/>
          <p:cNvSpPr txBox="1">
            <a:spLocks noGrp="1"/>
          </p:cNvSpPr>
          <p:nvPr>
            <p:ph type="body" idx="1"/>
            <p:custDataLst>
              <p:tags r:id="rId2"/>
            </p:custDataLst>
          </p:nvPr>
        </p:nvSpPr>
        <p:spPr>
          <a:xfrm>
            <a:off x="729450" y="1437850"/>
            <a:ext cx="7688700" cy="1231009"/>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FR" sz="2000" dirty="0">
                <a:latin typeface="Montserrat" panose="00000500000000000000" pitchFamily="2" charset="0"/>
              </a:rPr>
              <a:t>Créer la nouvelle table et insertion du fichier csv et vérifier avec quelques requêtes de la cohérence des données</a:t>
            </a:r>
          </a:p>
        </p:txBody>
      </p:sp>
      <p:pic>
        <p:nvPicPr>
          <p:cNvPr id="5" name="Image 4" descr="Une image contenant texte, Police, capture d’écran, ligne&#10;&#10;Description générée automatiquement">
            <a:extLst>
              <a:ext uri="{FF2B5EF4-FFF2-40B4-BE49-F238E27FC236}">
                <a16:creationId xmlns:a16="http://schemas.microsoft.com/office/drawing/2014/main" id="{5F55D0B4-1BB3-F397-7D6A-126F5F5FC9C0}"/>
              </a:ext>
            </a:extLst>
          </p:cNvPr>
          <p:cNvPicPr>
            <a:picLocks noChangeAspect="1"/>
          </p:cNvPicPr>
          <p:nvPr>
            <p:custDataLst>
              <p:tags r:id="rId3"/>
            </p:custDataLst>
          </p:nvPr>
        </p:nvPicPr>
        <p:blipFill>
          <a:blip r:embed="rId7"/>
          <a:stretch>
            <a:fillRect/>
          </a:stretch>
        </p:blipFill>
        <p:spPr>
          <a:xfrm>
            <a:off x="436714" y="3247636"/>
            <a:ext cx="3943900" cy="581106"/>
          </a:xfrm>
          <a:prstGeom prst="rect">
            <a:avLst/>
          </a:prstGeom>
        </p:spPr>
      </p:pic>
      <p:pic>
        <p:nvPicPr>
          <p:cNvPr id="7" name="Image 6" descr="Une image contenant texte, Police, blanc, conception&#10;&#10;Description générée automatiquement">
            <a:extLst>
              <a:ext uri="{FF2B5EF4-FFF2-40B4-BE49-F238E27FC236}">
                <a16:creationId xmlns:a16="http://schemas.microsoft.com/office/drawing/2014/main" id="{B28675A5-DA90-B044-5144-0A0D5E854E0F}"/>
              </a:ext>
            </a:extLst>
          </p:cNvPr>
          <p:cNvPicPr>
            <a:picLocks noChangeAspect="1"/>
          </p:cNvPicPr>
          <p:nvPr>
            <p:custDataLst>
              <p:tags r:id="rId4"/>
            </p:custDataLst>
          </p:nvPr>
        </p:nvPicPr>
        <p:blipFill>
          <a:blip r:embed="rId8"/>
          <a:stretch>
            <a:fillRect/>
          </a:stretch>
        </p:blipFill>
        <p:spPr>
          <a:xfrm>
            <a:off x="6544055" y="3095215"/>
            <a:ext cx="1200318" cy="733527"/>
          </a:xfrm>
          <a:prstGeom prst="rect">
            <a:avLst/>
          </a:prstGeom>
        </p:spPr>
      </p:pic>
    </p:spTree>
    <p:extLst>
      <p:ext uri="{BB962C8B-B14F-4D97-AF65-F5344CB8AC3E}">
        <p14:creationId xmlns:p14="http://schemas.microsoft.com/office/powerpoint/2010/main" val="12864236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NUM" val="2"/>
</p:tagLst>
</file>

<file path=ppt/tags/tag12.xml><?xml version="1.0" encoding="utf-8"?>
<p:tagLst xmlns:a="http://schemas.openxmlformats.org/drawingml/2006/main" xmlns:r="http://schemas.openxmlformats.org/officeDocument/2006/relationships" xmlns:p="http://schemas.openxmlformats.org/presentationml/2006/main">
  <p:tag name="NUM" val="1"/>
</p:tagLst>
</file>

<file path=ppt/tags/tag13.xml><?xml version="1.0" encoding="utf-8"?>
<p:tagLst xmlns:a="http://schemas.openxmlformats.org/drawingml/2006/main" xmlns:r="http://schemas.openxmlformats.org/officeDocument/2006/relationships" xmlns:p="http://schemas.openxmlformats.org/presentationml/2006/main">
  <p:tag name="NUM" val="2"/>
</p:tagLst>
</file>

<file path=ppt/tags/tag14.xml><?xml version="1.0" encoding="utf-8"?>
<p:tagLst xmlns:a="http://schemas.openxmlformats.org/drawingml/2006/main" xmlns:r="http://schemas.openxmlformats.org/officeDocument/2006/relationships" xmlns:p="http://schemas.openxmlformats.org/presentationml/2006/main">
  <p:tag name="NUM" val="3"/>
</p:tagLst>
</file>

<file path=ppt/tags/tag15.xml><?xml version="1.0" encoding="utf-8"?>
<p:tagLst xmlns:a="http://schemas.openxmlformats.org/drawingml/2006/main" xmlns:r="http://schemas.openxmlformats.org/officeDocument/2006/relationships" xmlns:p="http://schemas.openxmlformats.org/presentationml/2006/main">
  <p:tag name="NUM" val="4"/>
</p:tagLst>
</file>

<file path=ppt/tags/tag16.xml><?xml version="1.0" encoding="utf-8"?>
<p:tagLst xmlns:a="http://schemas.openxmlformats.org/drawingml/2006/main" xmlns:r="http://schemas.openxmlformats.org/officeDocument/2006/relationships" xmlns:p="http://schemas.openxmlformats.org/presentationml/2006/main">
  <p:tag name="NUM" val="1"/>
</p:tagLst>
</file>

<file path=ppt/tags/tag17.xml><?xml version="1.0" encoding="utf-8"?>
<p:tagLst xmlns:a="http://schemas.openxmlformats.org/drawingml/2006/main" xmlns:r="http://schemas.openxmlformats.org/officeDocument/2006/relationships" xmlns:p="http://schemas.openxmlformats.org/presentationml/2006/main">
  <p:tag name="NUM" val="2"/>
</p:tagLst>
</file>

<file path=ppt/tags/tag18.xml><?xml version="1.0" encoding="utf-8"?>
<p:tagLst xmlns:a="http://schemas.openxmlformats.org/drawingml/2006/main" xmlns:r="http://schemas.openxmlformats.org/officeDocument/2006/relationships" xmlns:p="http://schemas.openxmlformats.org/presentationml/2006/main">
  <p:tag name="NUM" val="3"/>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3"/>
</p:tagLst>
</file>

<file path=ppt/tags/tag22.xml><?xml version="1.0" encoding="utf-8"?>
<p:tagLst xmlns:a="http://schemas.openxmlformats.org/drawingml/2006/main" xmlns:r="http://schemas.openxmlformats.org/officeDocument/2006/relationships" xmlns:p="http://schemas.openxmlformats.org/presentationml/2006/main">
  <p:tag name="NUM" val="1"/>
</p:tagLst>
</file>

<file path=ppt/tags/tag23.xml><?xml version="1.0" encoding="utf-8"?>
<p:tagLst xmlns:a="http://schemas.openxmlformats.org/drawingml/2006/main" xmlns:r="http://schemas.openxmlformats.org/officeDocument/2006/relationships" xmlns:p="http://schemas.openxmlformats.org/presentationml/2006/main">
  <p:tag name="NUM" val="2"/>
</p:tagLst>
</file>

<file path=ppt/tags/tag24.xml><?xml version="1.0" encoding="utf-8"?>
<p:tagLst xmlns:a="http://schemas.openxmlformats.org/drawingml/2006/main" xmlns:r="http://schemas.openxmlformats.org/officeDocument/2006/relationships" xmlns:p="http://schemas.openxmlformats.org/presentationml/2006/main">
  <p:tag name="NUM" val="3"/>
</p:tagLst>
</file>

<file path=ppt/tags/tag25.xml><?xml version="1.0" encoding="utf-8"?>
<p:tagLst xmlns:a="http://schemas.openxmlformats.org/drawingml/2006/main" xmlns:r="http://schemas.openxmlformats.org/officeDocument/2006/relationships" xmlns:p="http://schemas.openxmlformats.org/presentationml/2006/main">
  <p:tag name="NUM" val="4"/>
</p:tagLst>
</file>

<file path=ppt/tags/tag26.xml><?xml version="1.0" encoding="utf-8"?>
<p:tagLst xmlns:a="http://schemas.openxmlformats.org/drawingml/2006/main" xmlns:r="http://schemas.openxmlformats.org/officeDocument/2006/relationships" xmlns:p="http://schemas.openxmlformats.org/presentationml/2006/main">
  <p:tag name="NUM" val="1"/>
</p:tagLst>
</file>

<file path=ppt/tags/tag27.xml><?xml version="1.0" encoding="utf-8"?>
<p:tagLst xmlns:a="http://schemas.openxmlformats.org/drawingml/2006/main" xmlns:r="http://schemas.openxmlformats.org/officeDocument/2006/relationships" xmlns:p="http://schemas.openxmlformats.org/presentationml/2006/main">
  <p:tag name="NUM" val="2"/>
</p:tagLst>
</file>

<file path=ppt/tags/tag28.xml><?xml version="1.0" encoding="utf-8"?>
<p:tagLst xmlns:a="http://schemas.openxmlformats.org/drawingml/2006/main" xmlns:r="http://schemas.openxmlformats.org/officeDocument/2006/relationships" xmlns:p="http://schemas.openxmlformats.org/presentationml/2006/main">
  <p:tag name="NUM" val="3"/>
</p:tagLst>
</file>

<file path=ppt/tags/tag29.xml><?xml version="1.0" encoding="utf-8"?>
<p:tagLst xmlns:a="http://schemas.openxmlformats.org/drawingml/2006/main" xmlns:r="http://schemas.openxmlformats.org/officeDocument/2006/relationships" xmlns:p="http://schemas.openxmlformats.org/presentationml/2006/main">
  <p:tag name="NUM" val="4"/>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5"/>
</p:tagLst>
</file>

<file path=ppt/tags/tag31.xml><?xml version="1.0" encoding="utf-8"?>
<p:tagLst xmlns:a="http://schemas.openxmlformats.org/drawingml/2006/main" xmlns:r="http://schemas.openxmlformats.org/officeDocument/2006/relationships" xmlns:p="http://schemas.openxmlformats.org/presentationml/2006/main">
  <p:tag name="NUM" val="6"/>
</p:tagLst>
</file>

<file path=ppt/tags/tag32.xml><?xml version="1.0" encoding="utf-8"?>
<p:tagLst xmlns:a="http://schemas.openxmlformats.org/drawingml/2006/main" xmlns:r="http://schemas.openxmlformats.org/officeDocument/2006/relationships" xmlns:p="http://schemas.openxmlformats.org/presentationml/2006/main">
  <p:tag name="NUM" val="1"/>
</p:tagLst>
</file>

<file path=ppt/tags/tag33.xml><?xml version="1.0" encoding="utf-8"?>
<p:tagLst xmlns:a="http://schemas.openxmlformats.org/drawingml/2006/main" xmlns:r="http://schemas.openxmlformats.org/officeDocument/2006/relationships" xmlns:p="http://schemas.openxmlformats.org/presentationml/2006/main">
  <p:tag name="NUM" val="2"/>
</p:tagLst>
</file>

<file path=ppt/tags/tag34.xml><?xml version="1.0" encoding="utf-8"?>
<p:tagLst xmlns:a="http://schemas.openxmlformats.org/drawingml/2006/main" xmlns:r="http://schemas.openxmlformats.org/officeDocument/2006/relationships" xmlns:p="http://schemas.openxmlformats.org/presentationml/2006/main">
  <p:tag name="NUM" val="3"/>
</p:tagLst>
</file>

<file path=ppt/tags/tag35.xml><?xml version="1.0" encoding="utf-8"?>
<p:tagLst xmlns:a="http://schemas.openxmlformats.org/drawingml/2006/main" xmlns:r="http://schemas.openxmlformats.org/officeDocument/2006/relationships" xmlns:p="http://schemas.openxmlformats.org/presentationml/2006/main">
  <p:tag name="NUM" val="4"/>
</p:tagLst>
</file>

<file path=ppt/tags/tag36.xml><?xml version="1.0" encoding="utf-8"?>
<p:tagLst xmlns:a="http://schemas.openxmlformats.org/drawingml/2006/main" xmlns:r="http://schemas.openxmlformats.org/officeDocument/2006/relationships" xmlns:p="http://schemas.openxmlformats.org/presentationml/2006/main">
  <p:tag name="NUM" val="5"/>
</p:tagLst>
</file>

<file path=ppt/tags/tag37.xml><?xml version="1.0" encoding="utf-8"?>
<p:tagLst xmlns:a="http://schemas.openxmlformats.org/drawingml/2006/main" xmlns:r="http://schemas.openxmlformats.org/officeDocument/2006/relationships" xmlns:p="http://schemas.openxmlformats.org/presentationml/2006/main">
  <p:tag name="NUM" val="6"/>
</p:tagLst>
</file>

<file path=ppt/tags/tag38.xml><?xml version="1.0" encoding="utf-8"?>
<p:tagLst xmlns:a="http://schemas.openxmlformats.org/drawingml/2006/main" xmlns:r="http://schemas.openxmlformats.org/officeDocument/2006/relationships" xmlns:p="http://schemas.openxmlformats.org/presentationml/2006/main">
  <p:tag name="NUM" val="1"/>
</p:tagLst>
</file>

<file path=ppt/tags/tag39.xml><?xml version="1.0" encoding="utf-8"?>
<p:tagLst xmlns:a="http://schemas.openxmlformats.org/drawingml/2006/main" xmlns:r="http://schemas.openxmlformats.org/officeDocument/2006/relationships" xmlns:p="http://schemas.openxmlformats.org/presentationml/2006/main">
  <p:tag name="NUM" val="2"/>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3"/>
</p:tagLst>
</file>

<file path=ppt/tags/tag41.xml><?xml version="1.0" encoding="utf-8"?>
<p:tagLst xmlns:a="http://schemas.openxmlformats.org/drawingml/2006/main" xmlns:r="http://schemas.openxmlformats.org/officeDocument/2006/relationships" xmlns:p="http://schemas.openxmlformats.org/presentationml/2006/main">
  <p:tag name="NUM" val="4"/>
</p:tagLst>
</file>

<file path=ppt/tags/tag42.xml><?xml version="1.0" encoding="utf-8"?>
<p:tagLst xmlns:a="http://schemas.openxmlformats.org/drawingml/2006/main" xmlns:r="http://schemas.openxmlformats.org/officeDocument/2006/relationships" xmlns:p="http://schemas.openxmlformats.org/presentationml/2006/main">
  <p:tag name="NUM" val="5"/>
</p:tagLst>
</file>

<file path=ppt/tags/tag43.xml><?xml version="1.0" encoding="utf-8"?>
<p:tagLst xmlns:a="http://schemas.openxmlformats.org/drawingml/2006/main" xmlns:r="http://schemas.openxmlformats.org/officeDocument/2006/relationships" xmlns:p="http://schemas.openxmlformats.org/presentationml/2006/main">
  <p:tag name="NUM" val="6"/>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NUM" val="3"/>
</p:tagLst>
</file>

<file path=ppt/tags/tag47.xml><?xml version="1.0" encoding="utf-8"?>
<p:tagLst xmlns:a="http://schemas.openxmlformats.org/drawingml/2006/main" xmlns:r="http://schemas.openxmlformats.org/officeDocument/2006/relationships" xmlns:p="http://schemas.openxmlformats.org/presentationml/2006/main">
  <p:tag name="NUM" val="4"/>
</p:tagLst>
</file>

<file path=ppt/tags/tag48.xml><?xml version="1.0" encoding="utf-8"?>
<p:tagLst xmlns:a="http://schemas.openxmlformats.org/drawingml/2006/main" xmlns:r="http://schemas.openxmlformats.org/officeDocument/2006/relationships" xmlns:p="http://schemas.openxmlformats.org/presentationml/2006/main">
  <p:tag name="NUM" val="5"/>
</p:tagLst>
</file>

<file path=ppt/tags/tag49.xml><?xml version="1.0" encoding="utf-8"?>
<p:tagLst xmlns:a="http://schemas.openxmlformats.org/drawingml/2006/main" xmlns:r="http://schemas.openxmlformats.org/officeDocument/2006/relationships" xmlns:p="http://schemas.openxmlformats.org/presentationml/2006/main">
  <p:tag name="NUM" val="6"/>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1"/>
</p:tagLst>
</file>

<file path=ppt/tags/tag51.xml><?xml version="1.0" encoding="utf-8"?>
<p:tagLst xmlns:a="http://schemas.openxmlformats.org/drawingml/2006/main" xmlns:r="http://schemas.openxmlformats.org/officeDocument/2006/relationships" xmlns:p="http://schemas.openxmlformats.org/presentationml/2006/main">
  <p:tag name="NUM" val="2"/>
</p:tagLst>
</file>

<file path=ppt/tags/tag52.xml><?xml version="1.0" encoding="utf-8"?>
<p:tagLst xmlns:a="http://schemas.openxmlformats.org/drawingml/2006/main" xmlns:r="http://schemas.openxmlformats.org/officeDocument/2006/relationships" xmlns:p="http://schemas.openxmlformats.org/presentationml/2006/main">
  <p:tag name="NUM" val="3"/>
</p:tagLst>
</file>

<file path=ppt/tags/tag53.xml><?xml version="1.0" encoding="utf-8"?>
<p:tagLst xmlns:a="http://schemas.openxmlformats.org/drawingml/2006/main" xmlns:r="http://schemas.openxmlformats.org/officeDocument/2006/relationships" xmlns:p="http://schemas.openxmlformats.org/presentationml/2006/main">
  <p:tag name="NUM" val="4"/>
</p:tagLst>
</file>

<file path=ppt/tags/tag54.xml><?xml version="1.0" encoding="utf-8"?>
<p:tagLst xmlns:a="http://schemas.openxmlformats.org/drawingml/2006/main" xmlns:r="http://schemas.openxmlformats.org/officeDocument/2006/relationships" xmlns:p="http://schemas.openxmlformats.org/presentationml/2006/main">
  <p:tag name="NUM" val="5"/>
</p:tagLst>
</file>

<file path=ppt/tags/tag55.xml><?xml version="1.0" encoding="utf-8"?>
<p:tagLst xmlns:a="http://schemas.openxmlformats.org/drawingml/2006/main" xmlns:r="http://schemas.openxmlformats.org/officeDocument/2006/relationships" xmlns:p="http://schemas.openxmlformats.org/presentationml/2006/main">
  <p:tag name="NUM" val="6"/>
</p:tagLst>
</file>

<file path=ppt/tags/tag56.xml><?xml version="1.0" encoding="utf-8"?>
<p:tagLst xmlns:a="http://schemas.openxmlformats.org/drawingml/2006/main" xmlns:r="http://schemas.openxmlformats.org/officeDocument/2006/relationships" xmlns:p="http://schemas.openxmlformats.org/presentationml/2006/main">
  <p:tag name="NUM" val="1"/>
</p:tagLst>
</file>

<file path=ppt/tags/tag57.xml><?xml version="1.0" encoding="utf-8"?>
<p:tagLst xmlns:a="http://schemas.openxmlformats.org/drawingml/2006/main" xmlns:r="http://schemas.openxmlformats.org/officeDocument/2006/relationships" xmlns:p="http://schemas.openxmlformats.org/presentationml/2006/main">
  <p:tag name="NUM" val="2"/>
</p:tagLst>
</file>

<file path=ppt/tags/tag58.xml><?xml version="1.0" encoding="utf-8"?>
<p:tagLst xmlns:a="http://schemas.openxmlformats.org/drawingml/2006/main" xmlns:r="http://schemas.openxmlformats.org/officeDocument/2006/relationships" xmlns:p="http://schemas.openxmlformats.org/presentationml/2006/main">
  <p:tag name="NUM" val="3"/>
</p:tagLst>
</file>

<file path=ppt/tags/tag59.xml><?xml version="1.0" encoding="utf-8"?>
<p:tagLst xmlns:a="http://schemas.openxmlformats.org/drawingml/2006/main" xmlns:r="http://schemas.openxmlformats.org/officeDocument/2006/relationships" xmlns:p="http://schemas.openxmlformats.org/presentationml/2006/main">
  <p:tag name="NUM" val="4"/>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60.xml><?xml version="1.0" encoding="utf-8"?>
<p:tagLst xmlns:a="http://schemas.openxmlformats.org/drawingml/2006/main" xmlns:r="http://schemas.openxmlformats.org/officeDocument/2006/relationships" xmlns:p="http://schemas.openxmlformats.org/presentationml/2006/main">
  <p:tag name="NUM" val="5"/>
</p:tagLst>
</file>

<file path=ppt/tags/tag61.xml><?xml version="1.0" encoding="utf-8"?>
<p:tagLst xmlns:a="http://schemas.openxmlformats.org/drawingml/2006/main" xmlns:r="http://schemas.openxmlformats.org/officeDocument/2006/relationships" xmlns:p="http://schemas.openxmlformats.org/presentationml/2006/main">
  <p:tag name="NUM" val="6"/>
</p:tagLst>
</file>

<file path=ppt/tags/tag62.xml><?xml version="1.0" encoding="utf-8"?>
<p:tagLst xmlns:a="http://schemas.openxmlformats.org/drawingml/2006/main" xmlns:r="http://schemas.openxmlformats.org/officeDocument/2006/relationships" xmlns:p="http://schemas.openxmlformats.org/presentationml/2006/main">
  <p:tag name="NUM" val="7"/>
</p:tagLst>
</file>

<file path=ppt/tags/tag63.xml><?xml version="1.0" encoding="utf-8"?>
<p:tagLst xmlns:a="http://schemas.openxmlformats.org/drawingml/2006/main" xmlns:r="http://schemas.openxmlformats.org/officeDocument/2006/relationships" xmlns:p="http://schemas.openxmlformats.org/presentationml/2006/main">
  <p:tag name="NUM" val="1"/>
</p:tagLst>
</file>

<file path=ppt/tags/tag64.xml><?xml version="1.0" encoding="utf-8"?>
<p:tagLst xmlns:a="http://schemas.openxmlformats.org/drawingml/2006/main" xmlns:r="http://schemas.openxmlformats.org/officeDocument/2006/relationships" xmlns:p="http://schemas.openxmlformats.org/presentationml/2006/main">
  <p:tag name="NUM" val="2"/>
</p:tagLst>
</file>

<file path=ppt/tags/tag65.xml><?xml version="1.0" encoding="utf-8"?>
<p:tagLst xmlns:a="http://schemas.openxmlformats.org/drawingml/2006/main" xmlns:r="http://schemas.openxmlformats.org/officeDocument/2006/relationships" xmlns:p="http://schemas.openxmlformats.org/presentationml/2006/main">
  <p:tag name="NUM" val="3"/>
</p:tagLst>
</file>

<file path=ppt/tags/tag66.xml><?xml version="1.0" encoding="utf-8"?>
<p:tagLst xmlns:a="http://schemas.openxmlformats.org/drawingml/2006/main" xmlns:r="http://schemas.openxmlformats.org/officeDocument/2006/relationships" xmlns:p="http://schemas.openxmlformats.org/presentationml/2006/main">
  <p:tag name="NUM" val="4"/>
</p:tagLst>
</file>

<file path=ppt/tags/tag67.xml><?xml version="1.0" encoding="utf-8"?>
<p:tagLst xmlns:a="http://schemas.openxmlformats.org/drawingml/2006/main" xmlns:r="http://schemas.openxmlformats.org/officeDocument/2006/relationships" xmlns:p="http://schemas.openxmlformats.org/presentationml/2006/main">
  <p:tag name="NUM" val="1"/>
</p:tagLst>
</file>

<file path=ppt/tags/tag68.xml><?xml version="1.0" encoding="utf-8"?>
<p:tagLst xmlns:a="http://schemas.openxmlformats.org/drawingml/2006/main" xmlns:r="http://schemas.openxmlformats.org/officeDocument/2006/relationships" xmlns:p="http://schemas.openxmlformats.org/presentationml/2006/main">
  <p:tag name="NUM" val="2"/>
</p:tagLst>
</file>

<file path=ppt/tags/tag69.xml><?xml version="1.0" encoding="utf-8"?>
<p:tagLst xmlns:a="http://schemas.openxmlformats.org/drawingml/2006/main" xmlns:r="http://schemas.openxmlformats.org/officeDocument/2006/relationships" xmlns:p="http://schemas.openxmlformats.org/presentationml/2006/main">
  <p:tag name="NUM" val="3"/>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70.xml><?xml version="1.0" encoding="utf-8"?>
<p:tagLst xmlns:a="http://schemas.openxmlformats.org/drawingml/2006/main" xmlns:r="http://schemas.openxmlformats.org/officeDocument/2006/relationships" xmlns:p="http://schemas.openxmlformats.org/presentationml/2006/main">
  <p:tag name="NUM" val="4"/>
</p:tagLst>
</file>

<file path=ppt/tags/tag71.xml><?xml version="1.0" encoding="utf-8"?>
<p:tagLst xmlns:a="http://schemas.openxmlformats.org/drawingml/2006/main" xmlns:r="http://schemas.openxmlformats.org/officeDocument/2006/relationships" xmlns:p="http://schemas.openxmlformats.org/presentationml/2006/main">
  <p:tag name="NUM" val="5"/>
</p:tagLst>
</file>

<file path=ppt/tags/tag72.xml><?xml version="1.0" encoding="utf-8"?>
<p:tagLst xmlns:a="http://schemas.openxmlformats.org/drawingml/2006/main" xmlns:r="http://schemas.openxmlformats.org/officeDocument/2006/relationships" xmlns:p="http://schemas.openxmlformats.org/presentationml/2006/main">
  <p:tag name="NUM" val="6"/>
</p:tagLst>
</file>

<file path=ppt/tags/tag73.xml><?xml version="1.0" encoding="utf-8"?>
<p:tagLst xmlns:a="http://schemas.openxmlformats.org/drawingml/2006/main" xmlns:r="http://schemas.openxmlformats.org/officeDocument/2006/relationships" xmlns:p="http://schemas.openxmlformats.org/presentationml/2006/main">
  <p:tag name="NUM" val="1"/>
</p:tagLst>
</file>

<file path=ppt/tags/tag74.xml><?xml version="1.0" encoding="utf-8"?>
<p:tagLst xmlns:a="http://schemas.openxmlformats.org/drawingml/2006/main" xmlns:r="http://schemas.openxmlformats.org/officeDocument/2006/relationships" xmlns:p="http://schemas.openxmlformats.org/presentationml/2006/main">
  <p:tag name="NUM" val="2"/>
</p:tagLst>
</file>

<file path=ppt/tags/tag75.xml><?xml version="1.0" encoding="utf-8"?>
<p:tagLst xmlns:a="http://schemas.openxmlformats.org/drawingml/2006/main" xmlns:r="http://schemas.openxmlformats.org/officeDocument/2006/relationships" xmlns:p="http://schemas.openxmlformats.org/presentationml/2006/main">
  <p:tag name="NUM" val="3"/>
</p:tagLst>
</file>

<file path=ppt/tags/tag76.xml><?xml version="1.0" encoding="utf-8"?>
<p:tagLst xmlns:a="http://schemas.openxmlformats.org/drawingml/2006/main" xmlns:r="http://schemas.openxmlformats.org/officeDocument/2006/relationships" xmlns:p="http://schemas.openxmlformats.org/presentationml/2006/main">
  <p:tag name="NUM" val="4"/>
</p:tagLst>
</file>

<file path=ppt/tags/tag77.xml><?xml version="1.0" encoding="utf-8"?>
<p:tagLst xmlns:a="http://schemas.openxmlformats.org/drawingml/2006/main" xmlns:r="http://schemas.openxmlformats.org/officeDocument/2006/relationships" xmlns:p="http://schemas.openxmlformats.org/presentationml/2006/main">
  <p:tag name="NUM" val="5"/>
</p:tagLst>
</file>

<file path=ppt/tags/tag78.xml><?xml version="1.0" encoding="utf-8"?>
<p:tagLst xmlns:a="http://schemas.openxmlformats.org/drawingml/2006/main" xmlns:r="http://schemas.openxmlformats.org/officeDocument/2006/relationships" xmlns:p="http://schemas.openxmlformats.org/presentationml/2006/main">
  <p:tag name="NUM" val="6"/>
</p:tagLst>
</file>

<file path=ppt/tags/tag79.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80.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752</Words>
  <Application>Microsoft Office PowerPoint</Application>
  <PresentationFormat>Affichage à l'écran (16:9)</PresentationFormat>
  <Paragraphs>104</Paragraphs>
  <Slides>19</Slides>
  <Notes>19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19</vt:i4>
      </vt:variant>
    </vt:vector>
  </HeadingPairs>
  <TitlesOfParts>
    <vt:vector size="25" baseType="lpstr">
      <vt:lpstr>Aptos</vt:lpstr>
      <vt:lpstr>Montserrat</vt:lpstr>
      <vt:lpstr>Raleway</vt:lpstr>
      <vt:lpstr>Lato</vt:lpstr>
      <vt:lpstr>Arial</vt:lpstr>
      <vt:lpstr>Streamline</vt:lpstr>
      <vt:lpstr>Présentation PowerPoint</vt:lpstr>
      <vt:lpstr>SOMMAIRE</vt:lpstr>
      <vt:lpstr>Contexte et expression du besoin </vt:lpstr>
      <vt:lpstr>2)  Sauvegarde et stockage de la BDD </vt:lpstr>
      <vt:lpstr>3)  Méthodologie suivie    </vt:lpstr>
      <vt:lpstr>3)  Méthodologie suivie    </vt:lpstr>
      <vt:lpstr>3)  Méthodologie suivie    </vt:lpstr>
      <vt:lpstr>3)  Méthodologie suivie    </vt:lpstr>
      <vt:lpstr>3)  Méthodologie suivie    </vt:lpstr>
      <vt:lpstr>4)  Requêtes SQL et Analyses   </vt:lpstr>
      <vt:lpstr>4)  Requêtes SQL et Analyses </vt:lpstr>
      <vt:lpstr>4)  Requêtes SQL et Analyses </vt:lpstr>
      <vt:lpstr>4)  Requêtes SQL et Analyses </vt:lpstr>
      <vt:lpstr>4)  Requêtes SQL et Analyses </vt:lpstr>
      <vt:lpstr>4)  Requêtes SQL et Analyses </vt:lpstr>
      <vt:lpstr>4)  Requêtes SQL et Analyses </vt:lpstr>
      <vt:lpstr>4)  Requêtes SQL et Analyses </vt:lpstr>
      <vt:lpstr>4)  Requêtes SQL et Analyses </vt:lpstr>
      <vt:lpstr>5)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Quentin Parent</cp:lastModifiedBy>
  <cp:revision>9</cp:revision>
  <dcterms:modified xsi:type="dcterms:W3CDTF">2024-08-06T19:03:13Z</dcterms:modified>
</cp:coreProperties>
</file>