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Cocomat Pro Bold" charset="1" panose="00000700000000000000"/>
      <p:regular r:id="rId12"/>
    </p:embeddedFont>
    <p:embeddedFont>
      <p:font typeface="Cocomat Pro" charset="1" panose="00000500000000000000"/>
      <p:regular r:id="rId13"/>
    </p:embeddedFont>
    <p:embeddedFont>
      <p:font typeface="Quicksan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9357" y="-316594"/>
            <a:ext cx="18966714" cy="10920189"/>
            <a:chOff x="0" y="0"/>
            <a:chExt cx="4995349" cy="2876099"/>
          </a:xfrm>
        </p:grpSpPr>
        <p:sp>
          <p:nvSpPr>
            <p:cNvPr name="Freeform 3" id="3"/>
            <p:cNvSpPr/>
            <p:nvPr/>
          </p:nvSpPr>
          <p:spPr>
            <a:xfrm flipH="false" flipV="false" rot="0">
              <a:off x="0" y="0"/>
              <a:ext cx="4995349" cy="2876099"/>
            </a:xfrm>
            <a:custGeom>
              <a:avLst/>
              <a:gdLst/>
              <a:ahLst/>
              <a:cxnLst/>
              <a:rect r="r" b="b" t="t" l="l"/>
              <a:pathLst>
                <a:path h="2876099" w="499534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name="TextBox 4" id="4"/>
            <p:cNvSpPr txBox="true"/>
            <p:nvPr/>
          </p:nvSpPr>
          <p:spPr>
            <a:xfrm>
              <a:off x="0" y="-38100"/>
              <a:ext cx="4995349" cy="291419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7705479"/>
            <a:ext cx="5054621" cy="921448"/>
            <a:chOff x="0" y="0"/>
            <a:chExt cx="1331258" cy="242686"/>
          </a:xfrm>
        </p:grpSpPr>
        <p:sp>
          <p:nvSpPr>
            <p:cNvPr name="Freeform 6" id="6"/>
            <p:cNvSpPr/>
            <p:nvPr/>
          </p:nvSpPr>
          <p:spPr>
            <a:xfrm flipH="false" flipV="false" rot="0">
              <a:off x="0" y="0"/>
              <a:ext cx="1331258" cy="242686"/>
            </a:xfrm>
            <a:custGeom>
              <a:avLst/>
              <a:gdLst/>
              <a:ahLst/>
              <a:cxnLst/>
              <a:rect r="r" b="b" t="t" l="l"/>
              <a:pathLst>
                <a:path h="242686" w="1331258">
                  <a:moveTo>
                    <a:pt x="22975" y="0"/>
                  </a:moveTo>
                  <a:lnTo>
                    <a:pt x="1308284" y="0"/>
                  </a:lnTo>
                  <a:cubicBezTo>
                    <a:pt x="1314377" y="0"/>
                    <a:pt x="1320220" y="2421"/>
                    <a:pt x="1324529" y="6729"/>
                  </a:cubicBezTo>
                  <a:cubicBezTo>
                    <a:pt x="1328838" y="11038"/>
                    <a:pt x="1331258" y="16881"/>
                    <a:pt x="1331258" y="22975"/>
                  </a:cubicBezTo>
                  <a:lnTo>
                    <a:pt x="1331258" y="219711"/>
                  </a:lnTo>
                  <a:cubicBezTo>
                    <a:pt x="1331258" y="225804"/>
                    <a:pt x="1328838" y="231648"/>
                    <a:pt x="1324529" y="235957"/>
                  </a:cubicBezTo>
                  <a:cubicBezTo>
                    <a:pt x="1320220" y="240265"/>
                    <a:pt x="1314377" y="242686"/>
                    <a:pt x="1308284" y="242686"/>
                  </a:cubicBezTo>
                  <a:lnTo>
                    <a:pt x="22975" y="242686"/>
                  </a:lnTo>
                  <a:cubicBezTo>
                    <a:pt x="16881" y="242686"/>
                    <a:pt x="11038" y="240265"/>
                    <a:pt x="6729" y="235957"/>
                  </a:cubicBezTo>
                  <a:cubicBezTo>
                    <a:pt x="2421" y="231648"/>
                    <a:pt x="0" y="225804"/>
                    <a:pt x="0" y="219711"/>
                  </a:cubicBezTo>
                  <a:lnTo>
                    <a:pt x="0" y="22975"/>
                  </a:lnTo>
                  <a:cubicBezTo>
                    <a:pt x="0" y="16881"/>
                    <a:pt x="2421" y="11038"/>
                    <a:pt x="6729" y="6729"/>
                  </a:cubicBezTo>
                  <a:cubicBezTo>
                    <a:pt x="11038" y="2421"/>
                    <a:pt x="16881" y="0"/>
                    <a:pt x="22975" y="0"/>
                  </a:cubicBezTo>
                  <a:close/>
                </a:path>
              </a:pathLst>
            </a:custGeom>
            <a:solidFill>
              <a:srgbClr val="000000">
                <a:alpha val="0"/>
              </a:srgbClr>
            </a:solidFill>
            <a:ln w="38100" cap="sq">
              <a:solidFill>
                <a:srgbClr val="7969C4"/>
              </a:solidFill>
              <a:prstDash val="solid"/>
              <a:miter/>
            </a:ln>
          </p:spPr>
        </p:sp>
        <p:sp>
          <p:nvSpPr>
            <p:cNvPr name="TextBox 7" id="7"/>
            <p:cNvSpPr txBox="true"/>
            <p:nvPr/>
          </p:nvSpPr>
          <p:spPr>
            <a:xfrm>
              <a:off x="0" y="-38100"/>
              <a:ext cx="1331258" cy="28078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79457" y="4061360"/>
            <a:ext cx="7315200" cy="2407366"/>
          </a:xfrm>
          <a:custGeom>
            <a:avLst/>
            <a:gdLst/>
            <a:ahLst/>
            <a:cxnLst/>
            <a:rect r="r" b="b" t="t" l="l"/>
            <a:pathLst>
              <a:path h="2407366" w="7315200">
                <a:moveTo>
                  <a:pt x="0" y="0"/>
                </a:moveTo>
                <a:lnTo>
                  <a:pt x="7315200" y="0"/>
                </a:lnTo>
                <a:lnTo>
                  <a:pt x="7315200" y="2407366"/>
                </a:lnTo>
                <a:lnTo>
                  <a:pt x="0" y="2407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60059" y="1223455"/>
            <a:ext cx="8399241" cy="7811294"/>
          </a:xfrm>
          <a:custGeom>
            <a:avLst/>
            <a:gdLst/>
            <a:ahLst/>
            <a:cxnLst/>
            <a:rect r="r" b="b" t="t" l="l"/>
            <a:pathLst>
              <a:path h="7811294" w="8399241">
                <a:moveTo>
                  <a:pt x="0" y="0"/>
                </a:moveTo>
                <a:lnTo>
                  <a:pt x="8399241" y="0"/>
                </a:lnTo>
                <a:lnTo>
                  <a:pt x="8399241" y="7811294"/>
                </a:lnTo>
                <a:lnTo>
                  <a:pt x="0" y="7811294"/>
                </a:lnTo>
                <a:lnTo>
                  <a:pt x="0" y="0"/>
                </a:lnTo>
                <a:close/>
              </a:path>
            </a:pathLst>
          </a:custGeom>
          <a:blipFill>
            <a:blip r:embed="rId4"/>
            <a:stretch>
              <a:fillRect l="0" t="0" r="0" b="0"/>
            </a:stretch>
          </a:blipFill>
        </p:spPr>
      </p:sp>
      <p:sp>
        <p:nvSpPr>
          <p:cNvPr name="TextBox 10" id="10"/>
          <p:cNvSpPr txBox="true"/>
          <p:nvPr/>
        </p:nvSpPr>
        <p:spPr>
          <a:xfrm rot="0">
            <a:off x="779457" y="2797837"/>
            <a:ext cx="7562835" cy="1263524"/>
          </a:xfrm>
          <a:prstGeom prst="rect">
            <a:avLst/>
          </a:prstGeom>
        </p:spPr>
        <p:txBody>
          <a:bodyPr anchor="t" rtlCol="false" tIns="0" lIns="0" bIns="0" rIns="0">
            <a:spAutoFit/>
          </a:bodyPr>
          <a:lstStyle/>
          <a:p>
            <a:pPr algn="l">
              <a:lnSpc>
                <a:spcPts val="9476"/>
              </a:lnSpc>
            </a:pPr>
            <a:r>
              <a:rPr lang="en-US" sz="9200" b="true">
                <a:solidFill>
                  <a:srgbClr val="004AAD"/>
                </a:solidFill>
                <a:latin typeface="Cocomat Pro Bold"/>
                <a:ea typeface="Cocomat Pro Bold"/>
                <a:cs typeface="Cocomat Pro Bold"/>
                <a:sym typeface="Cocomat Pro Bold"/>
              </a:rPr>
              <a:t>Présentation</a:t>
            </a:r>
          </a:p>
        </p:txBody>
      </p:sp>
      <p:sp>
        <p:nvSpPr>
          <p:cNvPr name="TextBox 11" id="11"/>
          <p:cNvSpPr txBox="true"/>
          <p:nvPr/>
        </p:nvSpPr>
        <p:spPr>
          <a:xfrm rot="0">
            <a:off x="1028700" y="1066800"/>
            <a:ext cx="3196212" cy="351409"/>
          </a:xfrm>
          <a:prstGeom prst="rect">
            <a:avLst/>
          </a:prstGeom>
        </p:spPr>
        <p:txBody>
          <a:bodyPr anchor="t" rtlCol="false" tIns="0" lIns="0" bIns="0" rIns="0">
            <a:spAutoFit/>
          </a:bodyPr>
          <a:lstStyle/>
          <a:p>
            <a:pPr algn="l">
              <a:lnSpc>
                <a:spcPts val="2678"/>
              </a:lnSpc>
            </a:pPr>
            <a:r>
              <a:rPr lang="en-US" sz="2600">
                <a:solidFill>
                  <a:srgbClr val="7969C4"/>
                </a:solidFill>
                <a:latin typeface="Cocomat Pro"/>
                <a:ea typeface="Cocomat Pro"/>
                <a:cs typeface="Cocomat Pro"/>
                <a:sym typeface="Cocomat Pro"/>
              </a:rPr>
              <a:t>Février 2025</a:t>
            </a:r>
          </a:p>
        </p:txBody>
      </p:sp>
      <p:sp>
        <p:nvSpPr>
          <p:cNvPr name="TextBox 12" id="12"/>
          <p:cNvSpPr txBox="true"/>
          <p:nvPr/>
        </p:nvSpPr>
        <p:spPr>
          <a:xfrm rot="0">
            <a:off x="1246747" y="8019074"/>
            <a:ext cx="4836575" cy="351409"/>
          </a:xfrm>
          <a:prstGeom prst="rect">
            <a:avLst/>
          </a:prstGeom>
        </p:spPr>
        <p:txBody>
          <a:bodyPr anchor="t" rtlCol="false" tIns="0" lIns="0" bIns="0" rIns="0">
            <a:spAutoFit/>
          </a:bodyPr>
          <a:lstStyle/>
          <a:p>
            <a:pPr algn="l">
              <a:lnSpc>
                <a:spcPts val="2678"/>
              </a:lnSpc>
            </a:pPr>
            <a:r>
              <a:rPr lang="en-US" sz="2600">
                <a:solidFill>
                  <a:srgbClr val="7969C4"/>
                </a:solidFill>
                <a:latin typeface="Cocomat Pro"/>
                <a:ea typeface="Cocomat Pro"/>
                <a:cs typeface="Cocomat Pro"/>
                <a:sym typeface="Cocomat Pro"/>
              </a:rPr>
              <a:t>Présenté par Quentin Parent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9357" y="-316594"/>
            <a:ext cx="18966714" cy="10920189"/>
            <a:chOff x="0" y="0"/>
            <a:chExt cx="4995349" cy="2876099"/>
          </a:xfrm>
        </p:grpSpPr>
        <p:sp>
          <p:nvSpPr>
            <p:cNvPr name="Freeform 3" id="3"/>
            <p:cNvSpPr/>
            <p:nvPr/>
          </p:nvSpPr>
          <p:spPr>
            <a:xfrm flipH="false" flipV="false" rot="0">
              <a:off x="0" y="0"/>
              <a:ext cx="4995349" cy="2876099"/>
            </a:xfrm>
            <a:custGeom>
              <a:avLst/>
              <a:gdLst/>
              <a:ahLst/>
              <a:cxnLst/>
              <a:rect r="r" b="b" t="t" l="l"/>
              <a:pathLst>
                <a:path h="2876099" w="499534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name="TextBox 4" id="4"/>
            <p:cNvSpPr txBox="true"/>
            <p:nvPr/>
          </p:nvSpPr>
          <p:spPr>
            <a:xfrm>
              <a:off x="0" y="-38100"/>
              <a:ext cx="4995349" cy="291419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043036" y="2628378"/>
            <a:ext cx="4866754" cy="5499157"/>
          </a:xfrm>
          <a:custGeom>
            <a:avLst/>
            <a:gdLst/>
            <a:ahLst/>
            <a:cxnLst/>
            <a:rect r="r" b="b" t="t" l="l"/>
            <a:pathLst>
              <a:path h="5499157" w="4866754">
                <a:moveTo>
                  <a:pt x="0" y="0"/>
                </a:moveTo>
                <a:lnTo>
                  <a:pt x="4866754" y="0"/>
                </a:lnTo>
                <a:lnTo>
                  <a:pt x="4866754" y="5499157"/>
                </a:lnTo>
                <a:lnTo>
                  <a:pt x="0" y="54991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014982"/>
            <a:ext cx="6595870" cy="1090930"/>
          </a:xfrm>
          <a:prstGeom prst="rect">
            <a:avLst/>
          </a:prstGeom>
        </p:spPr>
        <p:txBody>
          <a:bodyPr anchor="t" rtlCol="false" tIns="0" lIns="0" bIns="0" rIns="0">
            <a:spAutoFit/>
          </a:bodyPr>
          <a:lstStyle/>
          <a:p>
            <a:pPr algn="l">
              <a:lnSpc>
                <a:spcPts val="8240"/>
              </a:lnSpc>
            </a:pPr>
            <a:r>
              <a:rPr lang="en-US" sz="8000" b="true">
                <a:solidFill>
                  <a:srgbClr val="004AAD"/>
                </a:solidFill>
                <a:latin typeface="Cocomat Pro Bold"/>
                <a:ea typeface="Cocomat Pro Bold"/>
                <a:cs typeface="Cocomat Pro Bold"/>
                <a:sym typeface="Cocomat Pro Bold"/>
              </a:rPr>
              <a:t>Sommaire</a:t>
            </a:r>
          </a:p>
        </p:txBody>
      </p:sp>
      <p:sp>
        <p:nvSpPr>
          <p:cNvPr name="TextBox 7" id="7"/>
          <p:cNvSpPr txBox="true"/>
          <p:nvPr/>
        </p:nvSpPr>
        <p:spPr>
          <a:xfrm rot="0">
            <a:off x="9144000" y="2921352"/>
            <a:ext cx="1031925" cy="662488"/>
          </a:xfrm>
          <a:prstGeom prst="rect">
            <a:avLst/>
          </a:prstGeom>
        </p:spPr>
        <p:txBody>
          <a:bodyPr anchor="t" rtlCol="false" tIns="0" lIns="0" bIns="0" rIns="0">
            <a:spAutoFit/>
          </a:bodyPr>
          <a:lstStyle/>
          <a:p>
            <a:pPr algn="l">
              <a:lnSpc>
                <a:spcPts val="4932"/>
              </a:lnSpc>
            </a:pPr>
            <a:r>
              <a:rPr lang="en-US" sz="4788">
                <a:solidFill>
                  <a:srgbClr val="004AAD"/>
                </a:solidFill>
                <a:latin typeface="Cocomat Pro"/>
                <a:ea typeface="Cocomat Pro"/>
                <a:cs typeface="Cocomat Pro"/>
                <a:sym typeface="Cocomat Pro"/>
              </a:rPr>
              <a:t>01.</a:t>
            </a:r>
          </a:p>
        </p:txBody>
      </p:sp>
      <p:sp>
        <p:nvSpPr>
          <p:cNvPr name="TextBox 8" id="8"/>
          <p:cNvSpPr txBox="true"/>
          <p:nvPr/>
        </p:nvSpPr>
        <p:spPr>
          <a:xfrm rot="0">
            <a:off x="10629519" y="2885089"/>
            <a:ext cx="3562207" cy="627004"/>
          </a:xfrm>
          <a:prstGeom prst="rect">
            <a:avLst/>
          </a:prstGeom>
        </p:spPr>
        <p:txBody>
          <a:bodyPr anchor="t" rtlCol="false" tIns="0" lIns="0" bIns="0" rIns="0">
            <a:spAutoFit/>
          </a:bodyPr>
          <a:lstStyle/>
          <a:p>
            <a:pPr algn="l">
              <a:lnSpc>
                <a:spcPts val="4786"/>
              </a:lnSpc>
            </a:pPr>
            <a:r>
              <a:rPr lang="en-US" sz="4646">
                <a:solidFill>
                  <a:srgbClr val="004AAD"/>
                </a:solidFill>
                <a:latin typeface="Quicksand"/>
                <a:ea typeface="Quicksand"/>
                <a:cs typeface="Quicksand"/>
                <a:sym typeface="Quicksand"/>
              </a:rPr>
              <a:t>Les données</a:t>
            </a:r>
          </a:p>
        </p:txBody>
      </p:sp>
      <p:sp>
        <p:nvSpPr>
          <p:cNvPr name="TextBox 9" id="9"/>
          <p:cNvSpPr txBox="true"/>
          <p:nvPr/>
        </p:nvSpPr>
        <p:spPr>
          <a:xfrm rot="0">
            <a:off x="9144000" y="4466342"/>
            <a:ext cx="1214867" cy="662488"/>
          </a:xfrm>
          <a:prstGeom prst="rect">
            <a:avLst/>
          </a:prstGeom>
        </p:spPr>
        <p:txBody>
          <a:bodyPr anchor="t" rtlCol="false" tIns="0" lIns="0" bIns="0" rIns="0">
            <a:spAutoFit/>
          </a:bodyPr>
          <a:lstStyle/>
          <a:p>
            <a:pPr algn="l">
              <a:lnSpc>
                <a:spcPts val="4932"/>
              </a:lnSpc>
            </a:pPr>
            <a:r>
              <a:rPr lang="en-US" sz="4788">
                <a:solidFill>
                  <a:srgbClr val="004AAD"/>
                </a:solidFill>
                <a:latin typeface="Cocomat Pro"/>
                <a:ea typeface="Cocomat Pro"/>
                <a:cs typeface="Cocomat Pro"/>
                <a:sym typeface="Cocomat Pro"/>
              </a:rPr>
              <a:t>03.</a:t>
            </a:r>
          </a:p>
        </p:txBody>
      </p:sp>
      <p:sp>
        <p:nvSpPr>
          <p:cNvPr name="TextBox 10" id="10"/>
          <p:cNvSpPr txBox="true"/>
          <p:nvPr/>
        </p:nvSpPr>
        <p:spPr>
          <a:xfrm rot="0">
            <a:off x="10629519" y="4430078"/>
            <a:ext cx="5016393" cy="627004"/>
          </a:xfrm>
          <a:prstGeom prst="rect">
            <a:avLst/>
          </a:prstGeom>
        </p:spPr>
        <p:txBody>
          <a:bodyPr anchor="t" rtlCol="false" tIns="0" lIns="0" bIns="0" rIns="0">
            <a:spAutoFit/>
          </a:bodyPr>
          <a:lstStyle/>
          <a:p>
            <a:pPr algn="l">
              <a:lnSpc>
                <a:spcPts val="4786"/>
              </a:lnSpc>
            </a:pPr>
            <a:r>
              <a:rPr lang="en-US" sz="4646">
                <a:solidFill>
                  <a:srgbClr val="004AAD"/>
                </a:solidFill>
                <a:latin typeface="Quicksand"/>
                <a:ea typeface="Quicksand"/>
                <a:cs typeface="Quicksand"/>
                <a:sym typeface="Quicksand"/>
              </a:rPr>
              <a:t>Le mockup</a:t>
            </a:r>
          </a:p>
        </p:txBody>
      </p:sp>
      <p:sp>
        <p:nvSpPr>
          <p:cNvPr name="TextBox 11" id="11"/>
          <p:cNvSpPr txBox="true"/>
          <p:nvPr/>
        </p:nvSpPr>
        <p:spPr>
          <a:xfrm rot="0">
            <a:off x="9144000" y="3693847"/>
            <a:ext cx="1214867" cy="662488"/>
          </a:xfrm>
          <a:prstGeom prst="rect">
            <a:avLst/>
          </a:prstGeom>
        </p:spPr>
        <p:txBody>
          <a:bodyPr anchor="t" rtlCol="false" tIns="0" lIns="0" bIns="0" rIns="0">
            <a:spAutoFit/>
          </a:bodyPr>
          <a:lstStyle/>
          <a:p>
            <a:pPr algn="l">
              <a:lnSpc>
                <a:spcPts val="4932"/>
              </a:lnSpc>
            </a:pPr>
            <a:r>
              <a:rPr lang="en-US" sz="4788">
                <a:solidFill>
                  <a:srgbClr val="004AAD"/>
                </a:solidFill>
                <a:latin typeface="Cocomat Pro"/>
                <a:ea typeface="Cocomat Pro"/>
                <a:cs typeface="Cocomat Pro"/>
                <a:sym typeface="Cocomat Pro"/>
              </a:rPr>
              <a:t>02.</a:t>
            </a:r>
          </a:p>
        </p:txBody>
      </p:sp>
      <p:sp>
        <p:nvSpPr>
          <p:cNvPr name="TextBox 12" id="12"/>
          <p:cNvSpPr txBox="true"/>
          <p:nvPr/>
        </p:nvSpPr>
        <p:spPr>
          <a:xfrm rot="0">
            <a:off x="10629519" y="3657584"/>
            <a:ext cx="4173984" cy="627004"/>
          </a:xfrm>
          <a:prstGeom prst="rect">
            <a:avLst/>
          </a:prstGeom>
        </p:spPr>
        <p:txBody>
          <a:bodyPr anchor="t" rtlCol="false" tIns="0" lIns="0" bIns="0" rIns="0">
            <a:spAutoFit/>
          </a:bodyPr>
          <a:lstStyle/>
          <a:p>
            <a:pPr algn="l">
              <a:lnSpc>
                <a:spcPts val="4786"/>
              </a:lnSpc>
            </a:pPr>
            <a:r>
              <a:rPr lang="en-US" sz="4646">
                <a:solidFill>
                  <a:srgbClr val="004AAD"/>
                </a:solidFill>
                <a:latin typeface="Quicksand"/>
                <a:ea typeface="Quicksand"/>
                <a:cs typeface="Quicksand"/>
                <a:sym typeface="Quicksand"/>
              </a:rPr>
              <a:t>Le dictionnaire</a:t>
            </a:r>
          </a:p>
        </p:txBody>
      </p:sp>
      <p:sp>
        <p:nvSpPr>
          <p:cNvPr name="TextBox 13" id="13"/>
          <p:cNvSpPr txBox="true"/>
          <p:nvPr/>
        </p:nvSpPr>
        <p:spPr>
          <a:xfrm rot="0">
            <a:off x="9144000" y="5257915"/>
            <a:ext cx="1214867" cy="662488"/>
          </a:xfrm>
          <a:prstGeom prst="rect">
            <a:avLst/>
          </a:prstGeom>
        </p:spPr>
        <p:txBody>
          <a:bodyPr anchor="t" rtlCol="false" tIns="0" lIns="0" bIns="0" rIns="0">
            <a:spAutoFit/>
          </a:bodyPr>
          <a:lstStyle/>
          <a:p>
            <a:pPr algn="l">
              <a:lnSpc>
                <a:spcPts val="4932"/>
              </a:lnSpc>
            </a:pPr>
            <a:r>
              <a:rPr lang="en-US" sz="4788">
                <a:solidFill>
                  <a:srgbClr val="004AAD"/>
                </a:solidFill>
                <a:latin typeface="Cocomat Pro"/>
                <a:ea typeface="Cocomat Pro"/>
                <a:cs typeface="Cocomat Pro"/>
                <a:sym typeface="Cocomat Pro"/>
              </a:rPr>
              <a:t>04.</a:t>
            </a:r>
          </a:p>
        </p:txBody>
      </p:sp>
      <p:sp>
        <p:nvSpPr>
          <p:cNvPr name="TextBox 14" id="14"/>
          <p:cNvSpPr txBox="true"/>
          <p:nvPr/>
        </p:nvSpPr>
        <p:spPr>
          <a:xfrm rot="0">
            <a:off x="10629519" y="5221652"/>
            <a:ext cx="6274890" cy="627004"/>
          </a:xfrm>
          <a:prstGeom prst="rect">
            <a:avLst/>
          </a:prstGeom>
        </p:spPr>
        <p:txBody>
          <a:bodyPr anchor="t" rtlCol="false" tIns="0" lIns="0" bIns="0" rIns="0">
            <a:spAutoFit/>
          </a:bodyPr>
          <a:lstStyle/>
          <a:p>
            <a:pPr algn="l">
              <a:lnSpc>
                <a:spcPts val="4786"/>
              </a:lnSpc>
            </a:pPr>
            <a:r>
              <a:rPr lang="en-US" sz="4646">
                <a:solidFill>
                  <a:srgbClr val="004AAD"/>
                </a:solidFill>
                <a:latin typeface="Quicksand"/>
                <a:ea typeface="Quicksand"/>
                <a:cs typeface="Quicksand"/>
                <a:sym typeface="Quicksand"/>
              </a:rPr>
              <a:t>Importer les données</a:t>
            </a:r>
          </a:p>
        </p:txBody>
      </p:sp>
      <p:sp>
        <p:nvSpPr>
          <p:cNvPr name="TextBox 15" id="15"/>
          <p:cNvSpPr txBox="true"/>
          <p:nvPr/>
        </p:nvSpPr>
        <p:spPr>
          <a:xfrm rot="0">
            <a:off x="9144000" y="6036769"/>
            <a:ext cx="1214867" cy="662488"/>
          </a:xfrm>
          <a:prstGeom prst="rect">
            <a:avLst/>
          </a:prstGeom>
        </p:spPr>
        <p:txBody>
          <a:bodyPr anchor="t" rtlCol="false" tIns="0" lIns="0" bIns="0" rIns="0">
            <a:spAutoFit/>
          </a:bodyPr>
          <a:lstStyle/>
          <a:p>
            <a:pPr algn="l">
              <a:lnSpc>
                <a:spcPts val="4932"/>
              </a:lnSpc>
            </a:pPr>
            <a:r>
              <a:rPr lang="en-US" sz="4788">
                <a:solidFill>
                  <a:srgbClr val="004AAD"/>
                </a:solidFill>
                <a:latin typeface="Cocomat Pro"/>
                <a:ea typeface="Cocomat Pro"/>
                <a:cs typeface="Cocomat Pro"/>
                <a:sym typeface="Cocomat Pro"/>
              </a:rPr>
              <a:t>05.</a:t>
            </a:r>
          </a:p>
        </p:txBody>
      </p:sp>
      <p:sp>
        <p:nvSpPr>
          <p:cNvPr name="TextBox 16" id="16"/>
          <p:cNvSpPr txBox="true"/>
          <p:nvPr/>
        </p:nvSpPr>
        <p:spPr>
          <a:xfrm rot="0">
            <a:off x="10629519" y="6000506"/>
            <a:ext cx="6274890" cy="627004"/>
          </a:xfrm>
          <a:prstGeom prst="rect">
            <a:avLst/>
          </a:prstGeom>
        </p:spPr>
        <p:txBody>
          <a:bodyPr anchor="t" rtlCol="false" tIns="0" lIns="0" bIns="0" rIns="0">
            <a:spAutoFit/>
          </a:bodyPr>
          <a:lstStyle/>
          <a:p>
            <a:pPr algn="l">
              <a:lnSpc>
                <a:spcPts val="4786"/>
              </a:lnSpc>
            </a:pPr>
            <a:r>
              <a:rPr lang="en-US" sz="4646">
                <a:solidFill>
                  <a:srgbClr val="004AAD"/>
                </a:solidFill>
                <a:latin typeface="Quicksand"/>
                <a:ea typeface="Quicksand"/>
                <a:cs typeface="Quicksand"/>
                <a:sym typeface="Quicksand"/>
              </a:rPr>
              <a:t>Nettoyer les données</a:t>
            </a:r>
          </a:p>
        </p:txBody>
      </p:sp>
      <p:sp>
        <p:nvSpPr>
          <p:cNvPr name="TextBox 17" id="17"/>
          <p:cNvSpPr txBox="true"/>
          <p:nvPr/>
        </p:nvSpPr>
        <p:spPr>
          <a:xfrm rot="0">
            <a:off x="9144000" y="6815623"/>
            <a:ext cx="1214867" cy="662488"/>
          </a:xfrm>
          <a:prstGeom prst="rect">
            <a:avLst/>
          </a:prstGeom>
        </p:spPr>
        <p:txBody>
          <a:bodyPr anchor="t" rtlCol="false" tIns="0" lIns="0" bIns="0" rIns="0">
            <a:spAutoFit/>
          </a:bodyPr>
          <a:lstStyle/>
          <a:p>
            <a:pPr algn="l">
              <a:lnSpc>
                <a:spcPts val="4932"/>
              </a:lnSpc>
            </a:pPr>
            <a:r>
              <a:rPr lang="en-US" sz="4788">
                <a:solidFill>
                  <a:srgbClr val="004AAD"/>
                </a:solidFill>
                <a:latin typeface="Cocomat Pro"/>
                <a:ea typeface="Cocomat Pro"/>
                <a:cs typeface="Cocomat Pro"/>
                <a:sym typeface="Cocomat Pro"/>
              </a:rPr>
              <a:t>06.</a:t>
            </a:r>
          </a:p>
        </p:txBody>
      </p:sp>
      <p:sp>
        <p:nvSpPr>
          <p:cNvPr name="TextBox 18" id="18"/>
          <p:cNvSpPr txBox="true"/>
          <p:nvPr/>
        </p:nvSpPr>
        <p:spPr>
          <a:xfrm rot="0">
            <a:off x="10629519" y="6851107"/>
            <a:ext cx="6274890" cy="627004"/>
          </a:xfrm>
          <a:prstGeom prst="rect">
            <a:avLst/>
          </a:prstGeom>
        </p:spPr>
        <p:txBody>
          <a:bodyPr anchor="t" rtlCol="false" tIns="0" lIns="0" bIns="0" rIns="0">
            <a:spAutoFit/>
          </a:bodyPr>
          <a:lstStyle/>
          <a:p>
            <a:pPr algn="l">
              <a:lnSpc>
                <a:spcPts val="4786"/>
              </a:lnSpc>
            </a:pPr>
            <a:r>
              <a:rPr lang="en-US" sz="4646">
                <a:solidFill>
                  <a:srgbClr val="004AAD"/>
                </a:solidFill>
                <a:latin typeface="Quicksand"/>
                <a:ea typeface="Quicksand"/>
                <a:cs typeface="Quicksand"/>
                <a:sym typeface="Quicksand"/>
              </a:rPr>
              <a:t>Réaliser un graphique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9357" y="-316594"/>
            <a:ext cx="18966714" cy="10920189"/>
            <a:chOff x="0" y="0"/>
            <a:chExt cx="4995349" cy="2876099"/>
          </a:xfrm>
        </p:grpSpPr>
        <p:sp>
          <p:nvSpPr>
            <p:cNvPr name="Freeform 3" id="3"/>
            <p:cNvSpPr/>
            <p:nvPr/>
          </p:nvSpPr>
          <p:spPr>
            <a:xfrm flipH="false" flipV="false" rot="0">
              <a:off x="0" y="0"/>
              <a:ext cx="4995349" cy="2876099"/>
            </a:xfrm>
            <a:custGeom>
              <a:avLst/>
              <a:gdLst/>
              <a:ahLst/>
              <a:cxnLst/>
              <a:rect r="r" b="b" t="t" l="l"/>
              <a:pathLst>
                <a:path h="2876099" w="499534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name="TextBox 4" id="4"/>
            <p:cNvSpPr txBox="true"/>
            <p:nvPr/>
          </p:nvSpPr>
          <p:spPr>
            <a:xfrm>
              <a:off x="0" y="-38100"/>
              <a:ext cx="4995349" cy="291419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03899" y="1028700"/>
            <a:ext cx="5675735" cy="8229600"/>
            <a:chOff x="0" y="0"/>
            <a:chExt cx="1419179" cy="2057756"/>
          </a:xfrm>
        </p:grpSpPr>
        <p:sp>
          <p:nvSpPr>
            <p:cNvPr name="Freeform 6" id="6"/>
            <p:cNvSpPr/>
            <p:nvPr/>
          </p:nvSpPr>
          <p:spPr>
            <a:xfrm flipH="false" flipV="false" rot="0">
              <a:off x="0" y="0"/>
              <a:ext cx="1419179" cy="2057756"/>
            </a:xfrm>
            <a:custGeom>
              <a:avLst/>
              <a:gdLst/>
              <a:ahLst/>
              <a:cxnLst/>
              <a:rect r="r" b="b" t="t" l="l"/>
              <a:pathLst>
                <a:path h="2057756" w="1419179">
                  <a:moveTo>
                    <a:pt x="35465" y="0"/>
                  </a:moveTo>
                  <a:lnTo>
                    <a:pt x="1383714" y="0"/>
                  </a:lnTo>
                  <a:cubicBezTo>
                    <a:pt x="1393120" y="0"/>
                    <a:pt x="1402141" y="3736"/>
                    <a:pt x="1408792" y="10387"/>
                  </a:cubicBezTo>
                  <a:cubicBezTo>
                    <a:pt x="1415443" y="17038"/>
                    <a:pt x="1419179" y="26059"/>
                    <a:pt x="1419179" y="35465"/>
                  </a:cubicBezTo>
                  <a:lnTo>
                    <a:pt x="1419179" y="2022291"/>
                  </a:lnTo>
                  <a:cubicBezTo>
                    <a:pt x="1419179" y="2041877"/>
                    <a:pt x="1403301" y="2057756"/>
                    <a:pt x="1383714" y="2057756"/>
                  </a:cubicBezTo>
                  <a:lnTo>
                    <a:pt x="35465" y="2057756"/>
                  </a:lnTo>
                  <a:cubicBezTo>
                    <a:pt x="15878" y="2057756"/>
                    <a:pt x="0" y="2041877"/>
                    <a:pt x="0" y="2022291"/>
                  </a:cubicBezTo>
                  <a:lnTo>
                    <a:pt x="0" y="35465"/>
                  </a:lnTo>
                  <a:cubicBezTo>
                    <a:pt x="0" y="15878"/>
                    <a:pt x="15878" y="0"/>
                    <a:pt x="35465" y="0"/>
                  </a:cubicBezTo>
                  <a:close/>
                </a:path>
              </a:pathLst>
            </a:custGeom>
            <a:solidFill>
              <a:srgbClr val="000000">
                <a:alpha val="0"/>
              </a:srgbClr>
            </a:solidFill>
            <a:ln w="47625" cap="rnd">
              <a:solidFill>
                <a:srgbClr val="439751"/>
              </a:solidFill>
              <a:prstDash val="solid"/>
              <a:round/>
            </a:ln>
          </p:spPr>
        </p:sp>
        <p:sp>
          <p:nvSpPr>
            <p:cNvPr name="TextBox 7" id="7"/>
            <p:cNvSpPr txBox="true"/>
            <p:nvPr/>
          </p:nvSpPr>
          <p:spPr>
            <a:xfrm>
              <a:off x="0" y="-38100"/>
              <a:ext cx="1419179" cy="209585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241424" y="1028700"/>
            <a:ext cx="5675735" cy="8229600"/>
            <a:chOff x="0" y="0"/>
            <a:chExt cx="1419179" cy="2057756"/>
          </a:xfrm>
        </p:grpSpPr>
        <p:sp>
          <p:nvSpPr>
            <p:cNvPr name="Freeform 9" id="9"/>
            <p:cNvSpPr/>
            <p:nvPr/>
          </p:nvSpPr>
          <p:spPr>
            <a:xfrm flipH="false" flipV="false" rot="0">
              <a:off x="0" y="0"/>
              <a:ext cx="1419179" cy="2057756"/>
            </a:xfrm>
            <a:custGeom>
              <a:avLst/>
              <a:gdLst/>
              <a:ahLst/>
              <a:cxnLst/>
              <a:rect r="r" b="b" t="t" l="l"/>
              <a:pathLst>
                <a:path h="2057756" w="1419179">
                  <a:moveTo>
                    <a:pt x="35465" y="0"/>
                  </a:moveTo>
                  <a:lnTo>
                    <a:pt x="1383714" y="0"/>
                  </a:lnTo>
                  <a:cubicBezTo>
                    <a:pt x="1393120" y="0"/>
                    <a:pt x="1402141" y="3736"/>
                    <a:pt x="1408792" y="10387"/>
                  </a:cubicBezTo>
                  <a:cubicBezTo>
                    <a:pt x="1415443" y="17038"/>
                    <a:pt x="1419179" y="26059"/>
                    <a:pt x="1419179" y="35465"/>
                  </a:cubicBezTo>
                  <a:lnTo>
                    <a:pt x="1419179" y="2022291"/>
                  </a:lnTo>
                  <a:cubicBezTo>
                    <a:pt x="1419179" y="2041877"/>
                    <a:pt x="1403301" y="2057756"/>
                    <a:pt x="1383714" y="2057756"/>
                  </a:cubicBezTo>
                  <a:lnTo>
                    <a:pt x="35465" y="2057756"/>
                  </a:lnTo>
                  <a:cubicBezTo>
                    <a:pt x="15878" y="2057756"/>
                    <a:pt x="0" y="2041877"/>
                    <a:pt x="0" y="2022291"/>
                  </a:cubicBezTo>
                  <a:lnTo>
                    <a:pt x="0" y="35465"/>
                  </a:lnTo>
                  <a:cubicBezTo>
                    <a:pt x="0" y="15878"/>
                    <a:pt x="15878" y="0"/>
                    <a:pt x="35465" y="0"/>
                  </a:cubicBezTo>
                  <a:close/>
                </a:path>
              </a:pathLst>
            </a:custGeom>
            <a:solidFill>
              <a:srgbClr val="000000">
                <a:alpha val="0"/>
              </a:srgbClr>
            </a:solidFill>
            <a:ln w="47625" cap="rnd">
              <a:solidFill>
                <a:srgbClr val="439751"/>
              </a:solidFill>
              <a:prstDash val="solid"/>
              <a:round/>
            </a:ln>
          </p:spPr>
        </p:sp>
        <p:sp>
          <p:nvSpPr>
            <p:cNvPr name="TextBox 10" id="10"/>
            <p:cNvSpPr txBox="true"/>
            <p:nvPr/>
          </p:nvSpPr>
          <p:spPr>
            <a:xfrm>
              <a:off x="0" y="-38100"/>
              <a:ext cx="1419179" cy="209585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078950" y="1028700"/>
            <a:ext cx="5675735" cy="8229600"/>
            <a:chOff x="0" y="0"/>
            <a:chExt cx="1419179" cy="2057756"/>
          </a:xfrm>
        </p:grpSpPr>
        <p:sp>
          <p:nvSpPr>
            <p:cNvPr name="Freeform 12" id="12"/>
            <p:cNvSpPr/>
            <p:nvPr/>
          </p:nvSpPr>
          <p:spPr>
            <a:xfrm flipH="false" flipV="false" rot="0">
              <a:off x="0" y="0"/>
              <a:ext cx="1419179" cy="2057756"/>
            </a:xfrm>
            <a:custGeom>
              <a:avLst/>
              <a:gdLst/>
              <a:ahLst/>
              <a:cxnLst/>
              <a:rect r="r" b="b" t="t" l="l"/>
              <a:pathLst>
                <a:path h="2057756" w="1419179">
                  <a:moveTo>
                    <a:pt x="35465" y="0"/>
                  </a:moveTo>
                  <a:lnTo>
                    <a:pt x="1383714" y="0"/>
                  </a:lnTo>
                  <a:cubicBezTo>
                    <a:pt x="1393120" y="0"/>
                    <a:pt x="1402141" y="3736"/>
                    <a:pt x="1408792" y="10387"/>
                  </a:cubicBezTo>
                  <a:cubicBezTo>
                    <a:pt x="1415443" y="17038"/>
                    <a:pt x="1419179" y="26059"/>
                    <a:pt x="1419179" y="35465"/>
                  </a:cubicBezTo>
                  <a:lnTo>
                    <a:pt x="1419179" y="2022291"/>
                  </a:lnTo>
                  <a:cubicBezTo>
                    <a:pt x="1419179" y="2041877"/>
                    <a:pt x="1403301" y="2057756"/>
                    <a:pt x="1383714" y="2057756"/>
                  </a:cubicBezTo>
                  <a:lnTo>
                    <a:pt x="35465" y="2057756"/>
                  </a:lnTo>
                  <a:cubicBezTo>
                    <a:pt x="15878" y="2057756"/>
                    <a:pt x="0" y="2041877"/>
                    <a:pt x="0" y="2022291"/>
                  </a:cubicBezTo>
                  <a:lnTo>
                    <a:pt x="0" y="35465"/>
                  </a:lnTo>
                  <a:cubicBezTo>
                    <a:pt x="0" y="15878"/>
                    <a:pt x="15878" y="0"/>
                    <a:pt x="35465" y="0"/>
                  </a:cubicBezTo>
                  <a:close/>
                </a:path>
              </a:pathLst>
            </a:custGeom>
            <a:solidFill>
              <a:srgbClr val="000000">
                <a:alpha val="0"/>
              </a:srgbClr>
            </a:solidFill>
            <a:ln w="47625" cap="rnd">
              <a:solidFill>
                <a:srgbClr val="439751"/>
              </a:solidFill>
              <a:prstDash val="solid"/>
              <a:round/>
            </a:ln>
          </p:spPr>
        </p:sp>
        <p:sp>
          <p:nvSpPr>
            <p:cNvPr name="TextBox 13" id="13"/>
            <p:cNvSpPr txBox="true"/>
            <p:nvPr/>
          </p:nvSpPr>
          <p:spPr>
            <a:xfrm>
              <a:off x="0" y="-38100"/>
              <a:ext cx="1419179" cy="2095856"/>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44455" y="4903285"/>
            <a:ext cx="3399844" cy="3157605"/>
          </a:xfrm>
          <a:custGeom>
            <a:avLst/>
            <a:gdLst/>
            <a:ahLst/>
            <a:cxnLst/>
            <a:rect r="r" b="b" t="t" l="l"/>
            <a:pathLst>
              <a:path h="3157605" w="3399844">
                <a:moveTo>
                  <a:pt x="0" y="0"/>
                </a:moveTo>
                <a:lnTo>
                  <a:pt x="3399844" y="0"/>
                </a:lnTo>
                <a:lnTo>
                  <a:pt x="3399844" y="3157605"/>
                </a:lnTo>
                <a:lnTo>
                  <a:pt x="0" y="31576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573756" y="4920402"/>
            <a:ext cx="3140487" cy="3140487"/>
          </a:xfrm>
          <a:custGeom>
            <a:avLst/>
            <a:gdLst/>
            <a:ahLst/>
            <a:cxnLst/>
            <a:rect r="r" b="b" t="t" l="l"/>
            <a:pathLst>
              <a:path h="3140487" w="3140487">
                <a:moveTo>
                  <a:pt x="0" y="0"/>
                </a:moveTo>
                <a:lnTo>
                  <a:pt x="3140488" y="0"/>
                </a:lnTo>
                <a:lnTo>
                  <a:pt x="3140488" y="3140488"/>
                </a:lnTo>
                <a:lnTo>
                  <a:pt x="0" y="31404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3087143" y="5068664"/>
            <a:ext cx="3659349" cy="2826847"/>
          </a:xfrm>
          <a:custGeom>
            <a:avLst/>
            <a:gdLst/>
            <a:ahLst/>
            <a:cxnLst/>
            <a:rect r="r" b="b" t="t" l="l"/>
            <a:pathLst>
              <a:path h="2826847" w="3659349">
                <a:moveTo>
                  <a:pt x="0" y="0"/>
                </a:moveTo>
                <a:lnTo>
                  <a:pt x="3659349" y="0"/>
                </a:lnTo>
                <a:lnTo>
                  <a:pt x="3659349" y="2826847"/>
                </a:lnTo>
                <a:lnTo>
                  <a:pt x="0" y="28268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445983" y="1310732"/>
            <a:ext cx="3596788" cy="420361"/>
          </a:xfrm>
          <a:prstGeom prst="rect">
            <a:avLst/>
          </a:prstGeom>
        </p:spPr>
        <p:txBody>
          <a:bodyPr anchor="t" rtlCol="false" tIns="0" lIns="0" bIns="0" rIns="0">
            <a:spAutoFit/>
          </a:bodyPr>
          <a:lstStyle/>
          <a:p>
            <a:pPr algn="ctr">
              <a:lnSpc>
                <a:spcPts val="3037"/>
              </a:lnSpc>
            </a:pPr>
            <a:r>
              <a:rPr lang="en-US" sz="2949" b="true">
                <a:solidFill>
                  <a:srgbClr val="004AAD"/>
                </a:solidFill>
                <a:latin typeface="Cocomat Pro Bold"/>
                <a:ea typeface="Cocomat Pro Bold"/>
                <a:cs typeface="Cocomat Pro Bold"/>
                <a:sym typeface="Cocomat Pro Bold"/>
              </a:rPr>
              <a:t>Les données</a:t>
            </a:r>
          </a:p>
        </p:txBody>
      </p:sp>
      <p:sp>
        <p:nvSpPr>
          <p:cNvPr name="TextBox 18" id="18"/>
          <p:cNvSpPr txBox="true"/>
          <p:nvPr/>
        </p:nvSpPr>
        <p:spPr>
          <a:xfrm rot="0">
            <a:off x="824134" y="1931231"/>
            <a:ext cx="4840485" cy="1576305"/>
          </a:xfrm>
          <a:prstGeom prst="rect">
            <a:avLst/>
          </a:prstGeom>
        </p:spPr>
        <p:txBody>
          <a:bodyPr anchor="t" rtlCol="false" tIns="0" lIns="0" bIns="0" rIns="0">
            <a:spAutoFit/>
          </a:bodyPr>
          <a:lstStyle/>
          <a:p>
            <a:pPr algn="just">
              <a:lnSpc>
                <a:spcPts val="2495"/>
              </a:lnSpc>
            </a:pPr>
            <a:r>
              <a:rPr lang="en-US" sz="2422">
                <a:solidFill>
                  <a:srgbClr val="004AAD"/>
                </a:solidFill>
                <a:latin typeface="Quicksand"/>
                <a:ea typeface="Quicksand"/>
                <a:cs typeface="Quicksand"/>
                <a:sym typeface="Quicksand"/>
              </a:rPr>
              <a:t>Définir :</a:t>
            </a:r>
          </a:p>
          <a:p>
            <a:pPr algn="just">
              <a:lnSpc>
                <a:spcPts val="2495"/>
              </a:lnSpc>
            </a:pPr>
          </a:p>
          <a:p>
            <a:pPr algn="just" marL="523045" indent="-261523" lvl="1">
              <a:lnSpc>
                <a:spcPts val="2495"/>
              </a:lnSpc>
              <a:buFont typeface="Arial"/>
              <a:buChar char="•"/>
            </a:pPr>
            <a:r>
              <a:rPr lang="en-US" sz="2422">
                <a:solidFill>
                  <a:srgbClr val="004AAD"/>
                </a:solidFill>
                <a:latin typeface="Quicksand"/>
                <a:ea typeface="Quicksand"/>
                <a:cs typeface="Quicksand"/>
                <a:sym typeface="Quicksand"/>
              </a:rPr>
              <a:t>D</a:t>
            </a:r>
            <a:r>
              <a:rPr lang="en-US" sz="2422">
                <a:solidFill>
                  <a:srgbClr val="004AAD"/>
                </a:solidFill>
                <a:latin typeface="Quicksand"/>
                <a:ea typeface="Quicksand"/>
                <a:cs typeface="Quicksand"/>
                <a:sym typeface="Quicksand"/>
              </a:rPr>
              <a:t>’où viennent les données</a:t>
            </a:r>
          </a:p>
          <a:p>
            <a:pPr algn="just" marL="523045" indent="-261523" lvl="1">
              <a:lnSpc>
                <a:spcPts val="2495"/>
              </a:lnSpc>
              <a:buFont typeface="Arial"/>
              <a:buChar char="•"/>
            </a:pPr>
            <a:r>
              <a:rPr lang="en-US" sz="2422">
                <a:solidFill>
                  <a:srgbClr val="004AAD"/>
                </a:solidFill>
                <a:latin typeface="Quicksand"/>
                <a:ea typeface="Quicksand"/>
                <a:cs typeface="Quicksand"/>
                <a:sym typeface="Quicksand"/>
              </a:rPr>
              <a:t>Les KPIs que l’on recherche</a:t>
            </a:r>
          </a:p>
          <a:p>
            <a:pPr algn="just" marL="523045" indent="-261523" lvl="1">
              <a:lnSpc>
                <a:spcPts val="2495"/>
              </a:lnSpc>
              <a:buFont typeface="Arial"/>
              <a:buChar char="•"/>
            </a:pPr>
            <a:r>
              <a:rPr lang="en-US" sz="2422">
                <a:solidFill>
                  <a:srgbClr val="004AAD"/>
                </a:solidFill>
                <a:latin typeface="Quicksand"/>
                <a:ea typeface="Quicksand"/>
                <a:cs typeface="Quicksand"/>
                <a:sym typeface="Quicksand"/>
              </a:rPr>
              <a:t>Comment les importer</a:t>
            </a:r>
          </a:p>
        </p:txBody>
      </p:sp>
      <p:sp>
        <p:nvSpPr>
          <p:cNvPr name="TextBox 19" id="19"/>
          <p:cNvSpPr txBox="true"/>
          <p:nvPr/>
        </p:nvSpPr>
        <p:spPr>
          <a:xfrm rot="0">
            <a:off x="7280763" y="1310732"/>
            <a:ext cx="3596788" cy="420361"/>
          </a:xfrm>
          <a:prstGeom prst="rect">
            <a:avLst/>
          </a:prstGeom>
        </p:spPr>
        <p:txBody>
          <a:bodyPr anchor="t" rtlCol="false" tIns="0" lIns="0" bIns="0" rIns="0">
            <a:spAutoFit/>
          </a:bodyPr>
          <a:lstStyle/>
          <a:p>
            <a:pPr algn="ctr">
              <a:lnSpc>
                <a:spcPts val="3037"/>
              </a:lnSpc>
            </a:pPr>
            <a:r>
              <a:rPr lang="en-US" sz="2949" b="true">
                <a:solidFill>
                  <a:srgbClr val="004AAD"/>
                </a:solidFill>
                <a:latin typeface="Cocomat Pro Bold"/>
                <a:ea typeface="Cocomat Pro Bold"/>
                <a:cs typeface="Cocomat Pro Bold"/>
                <a:sym typeface="Cocomat Pro Bold"/>
              </a:rPr>
              <a:t>Le dictionnaire</a:t>
            </a:r>
          </a:p>
        </p:txBody>
      </p:sp>
      <p:sp>
        <p:nvSpPr>
          <p:cNvPr name="TextBox 20" id="20"/>
          <p:cNvSpPr txBox="true"/>
          <p:nvPr/>
        </p:nvSpPr>
        <p:spPr>
          <a:xfrm rot="0">
            <a:off x="6658914" y="1931231"/>
            <a:ext cx="4840485" cy="1576305"/>
          </a:xfrm>
          <a:prstGeom prst="rect">
            <a:avLst/>
          </a:prstGeom>
        </p:spPr>
        <p:txBody>
          <a:bodyPr anchor="t" rtlCol="false" tIns="0" lIns="0" bIns="0" rIns="0">
            <a:spAutoFit/>
          </a:bodyPr>
          <a:lstStyle/>
          <a:p>
            <a:pPr algn="just">
              <a:lnSpc>
                <a:spcPts val="2495"/>
              </a:lnSpc>
            </a:pPr>
            <a:r>
              <a:rPr lang="en-US" sz="2422">
                <a:solidFill>
                  <a:srgbClr val="004AAD"/>
                </a:solidFill>
                <a:latin typeface="Quicksand"/>
                <a:ea typeface="Quicksand"/>
                <a:cs typeface="Quicksand"/>
                <a:sym typeface="Quicksand"/>
              </a:rPr>
              <a:t>Le dictionnaire des données est très important pour nous aider à comprendre le jeu de données et ainsi faire un premier tri dans les données dont nous aurons besoin</a:t>
            </a:r>
          </a:p>
        </p:txBody>
      </p:sp>
      <p:sp>
        <p:nvSpPr>
          <p:cNvPr name="TextBox 21" id="21"/>
          <p:cNvSpPr txBox="true"/>
          <p:nvPr/>
        </p:nvSpPr>
        <p:spPr>
          <a:xfrm rot="0">
            <a:off x="13118423" y="1310732"/>
            <a:ext cx="3596788" cy="420361"/>
          </a:xfrm>
          <a:prstGeom prst="rect">
            <a:avLst/>
          </a:prstGeom>
        </p:spPr>
        <p:txBody>
          <a:bodyPr anchor="t" rtlCol="false" tIns="0" lIns="0" bIns="0" rIns="0">
            <a:spAutoFit/>
          </a:bodyPr>
          <a:lstStyle/>
          <a:p>
            <a:pPr algn="ctr">
              <a:lnSpc>
                <a:spcPts val="3037"/>
              </a:lnSpc>
            </a:pPr>
            <a:r>
              <a:rPr lang="en-US" sz="2949" b="true">
                <a:solidFill>
                  <a:srgbClr val="004AAD"/>
                </a:solidFill>
                <a:latin typeface="Cocomat Pro Bold"/>
                <a:ea typeface="Cocomat Pro Bold"/>
                <a:cs typeface="Cocomat Pro Bold"/>
                <a:sym typeface="Cocomat Pro Bold"/>
              </a:rPr>
              <a:t>Le mockup</a:t>
            </a:r>
          </a:p>
        </p:txBody>
      </p:sp>
      <p:sp>
        <p:nvSpPr>
          <p:cNvPr name="TextBox 22" id="22"/>
          <p:cNvSpPr txBox="true"/>
          <p:nvPr/>
        </p:nvSpPr>
        <p:spPr>
          <a:xfrm rot="0">
            <a:off x="12496575" y="1931231"/>
            <a:ext cx="4840485" cy="1261980"/>
          </a:xfrm>
          <a:prstGeom prst="rect">
            <a:avLst/>
          </a:prstGeom>
        </p:spPr>
        <p:txBody>
          <a:bodyPr anchor="t" rtlCol="false" tIns="0" lIns="0" bIns="0" rIns="0">
            <a:spAutoFit/>
          </a:bodyPr>
          <a:lstStyle/>
          <a:p>
            <a:pPr algn="just">
              <a:lnSpc>
                <a:spcPts val="2495"/>
              </a:lnSpc>
            </a:pPr>
            <a:r>
              <a:rPr lang="en-US" sz="2422">
                <a:solidFill>
                  <a:srgbClr val="004AAD"/>
                </a:solidFill>
                <a:latin typeface="Quicksand"/>
                <a:ea typeface="Quicksand"/>
                <a:cs typeface="Quicksand"/>
                <a:sym typeface="Quicksand"/>
              </a:rPr>
              <a:t>Le mockup permet de visualiser le tableau de bord et d’avoir une première idée de son rendu final ainsi que des visuels utilisés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9357" y="-316594"/>
            <a:ext cx="18966714" cy="10920189"/>
            <a:chOff x="0" y="0"/>
            <a:chExt cx="4995349" cy="2876099"/>
          </a:xfrm>
        </p:grpSpPr>
        <p:sp>
          <p:nvSpPr>
            <p:cNvPr name="Freeform 3" id="3"/>
            <p:cNvSpPr/>
            <p:nvPr/>
          </p:nvSpPr>
          <p:spPr>
            <a:xfrm flipH="false" flipV="false" rot="0">
              <a:off x="0" y="0"/>
              <a:ext cx="4995349" cy="2876099"/>
            </a:xfrm>
            <a:custGeom>
              <a:avLst/>
              <a:gdLst/>
              <a:ahLst/>
              <a:cxnLst/>
              <a:rect r="r" b="b" t="t" l="l"/>
              <a:pathLst>
                <a:path h="2876099" w="499534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name="TextBox 4" id="4"/>
            <p:cNvSpPr txBox="true"/>
            <p:nvPr/>
          </p:nvSpPr>
          <p:spPr>
            <a:xfrm>
              <a:off x="0" y="-38100"/>
              <a:ext cx="4995349" cy="291419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03899" y="1028700"/>
            <a:ext cx="5675735" cy="8229600"/>
            <a:chOff x="0" y="0"/>
            <a:chExt cx="1419179" cy="2057756"/>
          </a:xfrm>
        </p:grpSpPr>
        <p:sp>
          <p:nvSpPr>
            <p:cNvPr name="Freeform 6" id="6"/>
            <p:cNvSpPr/>
            <p:nvPr/>
          </p:nvSpPr>
          <p:spPr>
            <a:xfrm flipH="false" flipV="false" rot="0">
              <a:off x="0" y="0"/>
              <a:ext cx="1419179" cy="2057756"/>
            </a:xfrm>
            <a:custGeom>
              <a:avLst/>
              <a:gdLst/>
              <a:ahLst/>
              <a:cxnLst/>
              <a:rect r="r" b="b" t="t" l="l"/>
              <a:pathLst>
                <a:path h="2057756" w="1419179">
                  <a:moveTo>
                    <a:pt x="35465" y="0"/>
                  </a:moveTo>
                  <a:lnTo>
                    <a:pt x="1383714" y="0"/>
                  </a:lnTo>
                  <a:cubicBezTo>
                    <a:pt x="1393120" y="0"/>
                    <a:pt x="1402141" y="3736"/>
                    <a:pt x="1408792" y="10387"/>
                  </a:cubicBezTo>
                  <a:cubicBezTo>
                    <a:pt x="1415443" y="17038"/>
                    <a:pt x="1419179" y="26059"/>
                    <a:pt x="1419179" y="35465"/>
                  </a:cubicBezTo>
                  <a:lnTo>
                    <a:pt x="1419179" y="2022291"/>
                  </a:lnTo>
                  <a:cubicBezTo>
                    <a:pt x="1419179" y="2041877"/>
                    <a:pt x="1403301" y="2057756"/>
                    <a:pt x="1383714" y="2057756"/>
                  </a:cubicBezTo>
                  <a:lnTo>
                    <a:pt x="35465" y="2057756"/>
                  </a:lnTo>
                  <a:cubicBezTo>
                    <a:pt x="15878" y="2057756"/>
                    <a:pt x="0" y="2041877"/>
                    <a:pt x="0" y="2022291"/>
                  </a:cubicBezTo>
                  <a:lnTo>
                    <a:pt x="0" y="35465"/>
                  </a:lnTo>
                  <a:cubicBezTo>
                    <a:pt x="0" y="15878"/>
                    <a:pt x="15878" y="0"/>
                    <a:pt x="35465" y="0"/>
                  </a:cubicBezTo>
                  <a:close/>
                </a:path>
              </a:pathLst>
            </a:custGeom>
            <a:solidFill>
              <a:srgbClr val="000000">
                <a:alpha val="0"/>
              </a:srgbClr>
            </a:solidFill>
            <a:ln w="47625" cap="rnd">
              <a:solidFill>
                <a:srgbClr val="439751"/>
              </a:solidFill>
              <a:prstDash val="solid"/>
              <a:round/>
            </a:ln>
          </p:spPr>
        </p:sp>
        <p:sp>
          <p:nvSpPr>
            <p:cNvPr name="TextBox 7" id="7"/>
            <p:cNvSpPr txBox="true"/>
            <p:nvPr/>
          </p:nvSpPr>
          <p:spPr>
            <a:xfrm>
              <a:off x="0" y="-38100"/>
              <a:ext cx="1419179" cy="209585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241424" y="1028700"/>
            <a:ext cx="5675735" cy="8229600"/>
            <a:chOff x="0" y="0"/>
            <a:chExt cx="1419179" cy="2057756"/>
          </a:xfrm>
        </p:grpSpPr>
        <p:sp>
          <p:nvSpPr>
            <p:cNvPr name="Freeform 9" id="9"/>
            <p:cNvSpPr/>
            <p:nvPr/>
          </p:nvSpPr>
          <p:spPr>
            <a:xfrm flipH="false" flipV="false" rot="0">
              <a:off x="0" y="0"/>
              <a:ext cx="1419179" cy="2057756"/>
            </a:xfrm>
            <a:custGeom>
              <a:avLst/>
              <a:gdLst/>
              <a:ahLst/>
              <a:cxnLst/>
              <a:rect r="r" b="b" t="t" l="l"/>
              <a:pathLst>
                <a:path h="2057756" w="1419179">
                  <a:moveTo>
                    <a:pt x="35465" y="0"/>
                  </a:moveTo>
                  <a:lnTo>
                    <a:pt x="1383714" y="0"/>
                  </a:lnTo>
                  <a:cubicBezTo>
                    <a:pt x="1393120" y="0"/>
                    <a:pt x="1402141" y="3736"/>
                    <a:pt x="1408792" y="10387"/>
                  </a:cubicBezTo>
                  <a:cubicBezTo>
                    <a:pt x="1415443" y="17038"/>
                    <a:pt x="1419179" y="26059"/>
                    <a:pt x="1419179" y="35465"/>
                  </a:cubicBezTo>
                  <a:lnTo>
                    <a:pt x="1419179" y="2022291"/>
                  </a:lnTo>
                  <a:cubicBezTo>
                    <a:pt x="1419179" y="2041877"/>
                    <a:pt x="1403301" y="2057756"/>
                    <a:pt x="1383714" y="2057756"/>
                  </a:cubicBezTo>
                  <a:lnTo>
                    <a:pt x="35465" y="2057756"/>
                  </a:lnTo>
                  <a:cubicBezTo>
                    <a:pt x="15878" y="2057756"/>
                    <a:pt x="0" y="2041877"/>
                    <a:pt x="0" y="2022291"/>
                  </a:cubicBezTo>
                  <a:lnTo>
                    <a:pt x="0" y="35465"/>
                  </a:lnTo>
                  <a:cubicBezTo>
                    <a:pt x="0" y="15878"/>
                    <a:pt x="15878" y="0"/>
                    <a:pt x="35465" y="0"/>
                  </a:cubicBezTo>
                  <a:close/>
                </a:path>
              </a:pathLst>
            </a:custGeom>
            <a:solidFill>
              <a:srgbClr val="000000">
                <a:alpha val="0"/>
              </a:srgbClr>
            </a:solidFill>
            <a:ln w="47625" cap="rnd">
              <a:solidFill>
                <a:srgbClr val="439751"/>
              </a:solidFill>
              <a:prstDash val="solid"/>
              <a:round/>
            </a:ln>
          </p:spPr>
        </p:sp>
        <p:sp>
          <p:nvSpPr>
            <p:cNvPr name="TextBox 10" id="10"/>
            <p:cNvSpPr txBox="true"/>
            <p:nvPr/>
          </p:nvSpPr>
          <p:spPr>
            <a:xfrm>
              <a:off x="0" y="-38100"/>
              <a:ext cx="1419179" cy="209585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078950" y="1028700"/>
            <a:ext cx="5675735" cy="8229600"/>
            <a:chOff x="0" y="0"/>
            <a:chExt cx="1419179" cy="2057756"/>
          </a:xfrm>
        </p:grpSpPr>
        <p:sp>
          <p:nvSpPr>
            <p:cNvPr name="Freeform 12" id="12"/>
            <p:cNvSpPr/>
            <p:nvPr/>
          </p:nvSpPr>
          <p:spPr>
            <a:xfrm flipH="false" flipV="false" rot="0">
              <a:off x="0" y="0"/>
              <a:ext cx="1419179" cy="2057756"/>
            </a:xfrm>
            <a:custGeom>
              <a:avLst/>
              <a:gdLst/>
              <a:ahLst/>
              <a:cxnLst/>
              <a:rect r="r" b="b" t="t" l="l"/>
              <a:pathLst>
                <a:path h="2057756" w="1419179">
                  <a:moveTo>
                    <a:pt x="35465" y="0"/>
                  </a:moveTo>
                  <a:lnTo>
                    <a:pt x="1383714" y="0"/>
                  </a:lnTo>
                  <a:cubicBezTo>
                    <a:pt x="1393120" y="0"/>
                    <a:pt x="1402141" y="3736"/>
                    <a:pt x="1408792" y="10387"/>
                  </a:cubicBezTo>
                  <a:cubicBezTo>
                    <a:pt x="1415443" y="17038"/>
                    <a:pt x="1419179" y="26059"/>
                    <a:pt x="1419179" y="35465"/>
                  </a:cubicBezTo>
                  <a:lnTo>
                    <a:pt x="1419179" y="2022291"/>
                  </a:lnTo>
                  <a:cubicBezTo>
                    <a:pt x="1419179" y="2041877"/>
                    <a:pt x="1403301" y="2057756"/>
                    <a:pt x="1383714" y="2057756"/>
                  </a:cubicBezTo>
                  <a:lnTo>
                    <a:pt x="35465" y="2057756"/>
                  </a:lnTo>
                  <a:cubicBezTo>
                    <a:pt x="15878" y="2057756"/>
                    <a:pt x="0" y="2041877"/>
                    <a:pt x="0" y="2022291"/>
                  </a:cubicBezTo>
                  <a:lnTo>
                    <a:pt x="0" y="35465"/>
                  </a:lnTo>
                  <a:cubicBezTo>
                    <a:pt x="0" y="15878"/>
                    <a:pt x="15878" y="0"/>
                    <a:pt x="35465" y="0"/>
                  </a:cubicBezTo>
                  <a:close/>
                </a:path>
              </a:pathLst>
            </a:custGeom>
            <a:solidFill>
              <a:srgbClr val="000000">
                <a:alpha val="0"/>
              </a:srgbClr>
            </a:solidFill>
            <a:ln w="47625" cap="rnd">
              <a:solidFill>
                <a:srgbClr val="439751"/>
              </a:solidFill>
              <a:prstDash val="solid"/>
              <a:round/>
            </a:ln>
          </p:spPr>
        </p:sp>
        <p:sp>
          <p:nvSpPr>
            <p:cNvPr name="TextBox 13" id="13"/>
            <p:cNvSpPr txBox="true"/>
            <p:nvPr/>
          </p:nvSpPr>
          <p:spPr>
            <a:xfrm>
              <a:off x="0" y="-38100"/>
              <a:ext cx="1419179" cy="2095856"/>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3118423" y="5374716"/>
            <a:ext cx="3843851" cy="3054114"/>
          </a:xfrm>
          <a:custGeom>
            <a:avLst/>
            <a:gdLst/>
            <a:ahLst/>
            <a:cxnLst/>
            <a:rect r="r" b="b" t="t" l="l"/>
            <a:pathLst>
              <a:path h="3054114" w="3843851">
                <a:moveTo>
                  <a:pt x="0" y="0"/>
                </a:moveTo>
                <a:lnTo>
                  <a:pt x="3843851" y="0"/>
                </a:lnTo>
                <a:lnTo>
                  <a:pt x="3843851" y="3054114"/>
                </a:lnTo>
                <a:lnTo>
                  <a:pt x="0" y="3054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7437183" y="5034568"/>
            <a:ext cx="3283948" cy="3394262"/>
          </a:xfrm>
          <a:custGeom>
            <a:avLst/>
            <a:gdLst/>
            <a:ahLst/>
            <a:cxnLst/>
            <a:rect r="r" b="b" t="t" l="l"/>
            <a:pathLst>
              <a:path h="3394262" w="3283948">
                <a:moveTo>
                  <a:pt x="0" y="0"/>
                </a:moveTo>
                <a:lnTo>
                  <a:pt x="3283948" y="0"/>
                </a:lnTo>
                <a:lnTo>
                  <a:pt x="3283948" y="3394262"/>
                </a:lnTo>
                <a:lnTo>
                  <a:pt x="0" y="33942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79783" y="5336973"/>
            <a:ext cx="2791643" cy="3091857"/>
          </a:xfrm>
          <a:custGeom>
            <a:avLst/>
            <a:gdLst/>
            <a:ahLst/>
            <a:cxnLst/>
            <a:rect r="r" b="b" t="t" l="l"/>
            <a:pathLst>
              <a:path h="3091857" w="2791643">
                <a:moveTo>
                  <a:pt x="0" y="0"/>
                </a:moveTo>
                <a:lnTo>
                  <a:pt x="2791643" y="0"/>
                </a:lnTo>
                <a:lnTo>
                  <a:pt x="2791643" y="3091857"/>
                </a:lnTo>
                <a:lnTo>
                  <a:pt x="0" y="3091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445983" y="1310732"/>
            <a:ext cx="3596788" cy="805622"/>
          </a:xfrm>
          <a:prstGeom prst="rect">
            <a:avLst/>
          </a:prstGeom>
        </p:spPr>
        <p:txBody>
          <a:bodyPr anchor="t" rtlCol="false" tIns="0" lIns="0" bIns="0" rIns="0">
            <a:spAutoFit/>
          </a:bodyPr>
          <a:lstStyle/>
          <a:p>
            <a:pPr algn="ctr">
              <a:lnSpc>
                <a:spcPts val="3037"/>
              </a:lnSpc>
            </a:pPr>
            <a:r>
              <a:rPr lang="en-US" sz="2949" b="true">
                <a:solidFill>
                  <a:srgbClr val="004AAD"/>
                </a:solidFill>
                <a:latin typeface="Cocomat Pro Bold"/>
                <a:ea typeface="Cocomat Pro Bold"/>
                <a:cs typeface="Cocomat Pro Bold"/>
                <a:sym typeface="Cocomat Pro Bold"/>
              </a:rPr>
              <a:t>Importer les données</a:t>
            </a:r>
          </a:p>
        </p:txBody>
      </p:sp>
      <p:sp>
        <p:nvSpPr>
          <p:cNvPr name="TextBox 18" id="18"/>
          <p:cNvSpPr txBox="true"/>
          <p:nvPr/>
        </p:nvSpPr>
        <p:spPr>
          <a:xfrm rot="0">
            <a:off x="824134" y="2428871"/>
            <a:ext cx="4902940" cy="1890630"/>
          </a:xfrm>
          <a:prstGeom prst="rect">
            <a:avLst/>
          </a:prstGeom>
        </p:spPr>
        <p:txBody>
          <a:bodyPr anchor="t" rtlCol="false" tIns="0" lIns="0" bIns="0" rIns="0">
            <a:spAutoFit/>
          </a:bodyPr>
          <a:lstStyle/>
          <a:p>
            <a:pPr algn="just">
              <a:lnSpc>
                <a:spcPts val="2495"/>
              </a:lnSpc>
            </a:pPr>
            <a:r>
              <a:rPr lang="en-US" sz="2422">
                <a:solidFill>
                  <a:srgbClr val="004AAD"/>
                </a:solidFill>
                <a:latin typeface="Quicksand"/>
                <a:ea typeface="Quicksand"/>
                <a:cs typeface="Quicksand"/>
                <a:sym typeface="Quicksand"/>
              </a:rPr>
              <a:t>Moyens d’importation :</a:t>
            </a:r>
          </a:p>
          <a:p>
            <a:pPr algn="just">
              <a:lnSpc>
                <a:spcPts val="2495"/>
              </a:lnSpc>
            </a:pPr>
          </a:p>
          <a:p>
            <a:pPr algn="just" marL="523045" indent="-261523" lvl="1">
              <a:lnSpc>
                <a:spcPts val="2495"/>
              </a:lnSpc>
              <a:buFont typeface="Arial"/>
              <a:buChar char="•"/>
            </a:pPr>
            <a:r>
              <a:rPr lang="en-US" sz="2422">
                <a:solidFill>
                  <a:srgbClr val="004AAD"/>
                </a:solidFill>
                <a:latin typeface="Quicksand"/>
                <a:ea typeface="Quicksand"/>
                <a:cs typeface="Quicksand"/>
                <a:sym typeface="Quicksand"/>
              </a:rPr>
              <a:t>Connexion directe à la base de données</a:t>
            </a:r>
          </a:p>
          <a:p>
            <a:pPr algn="just" marL="523045" indent="-261523" lvl="1">
              <a:lnSpc>
                <a:spcPts val="2495"/>
              </a:lnSpc>
              <a:buFont typeface="Arial"/>
              <a:buChar char="•"/>
            </a:pPr>
            <a:r>
              <a:rPr lang="en-US" sz="2422">
                <a:solidFill>
                  <a:srgbClr val="004AAD"/>
                </a:solidFill>
                <a:latin typeface="Quicksand"/>
                <a:ea typeface="Quicksand"/>
                <a:cs typeface="Quicksand"/>
                <a:sym typeface="Quicksand"/>
              </a:rPr>
              <a:t>Via une copie au format CSV / XLSX</a:t>
            </a:r>
          </a:p>
        </p:txBody>
      </p:sp>
      <p:sp>
        <p:nvSpPr>
          <p:cNvPr name="TextBox 19" id="19"/>
          <p:cNvSpPr txBox="true"/>
          <p:nvPr/>
        </p:nvSpPr>
        <p:spPr>
          <a:xfrm rot="0">
            <a:off x="7280763" y="1310732"/>
            <a:ext cx="3596788" cy="805622"/>
          </a:xfrm>
          <a:prstGeom prst="rect">
            <a:avLst/>
          </a:prstGeom>
        </p:spPr>
        <p:txBody>
          <a:bodyPr anchor="t" rtlCol="false" tIns="0" lIns="0" bIns="0" rIns="0">
            <a:spAutoFit/>
          </a:bodyPr>
          <a:lstStyle/>
          <a:p>
            <a:pPr algn="ctr">
              <a:lnSpc>
                <a:spcPts val="3037"/>
              </a:lnSpc>
            </a:pPr>
            <a:r>
              <a:rPr lang="en-US" sz="2949" b="true">
                <a:solidFill>
                  <a:srgbClr val="004AAD"/>
                </a:solidFill>
                <a:latin typeface="Cocomat Pro Bold"/>
                <a:ea typeface="Cocomat Pro Bold"/>
                <a:cs typeface="Cocomat Pro Bold"/>
                <a:sym typeface="Cocomat Pro Bold"/>
              </a:rPr>
              <a:t>Nettoyer les données</a:t>
            </a:r>
          </a:p>
        </p:txBody>
      </p:sp>
      <p:sp>
        <p:nvSpPr>
          <p:cNvPr name="TextBox 20" id="20"/>
          <p:cNvSpPr txBox="true"/>
          <p:nvPr/>
        </p:nvSpPr>
        <p:spPr>
          <a:xfrm rot="0">
            <a:off x="6723758" y="2428871"/>
            <a:ext cx="4840485" cy="2204955"/>
          </a:xfrm>
          <a:prstGeom prst="rect">
            <a:avLst/>
          </a:prstGeom>
        </p:spPr>
        <p:txBody>
          <a:bodyPr anchor="t" rtlCol="false" tIns="0" lIns="0" bIns="0" rIns="0">
            <a:spAutoFit/>
          </a:bodyPr>
          <a:lstStyle/>
          <a:p>
            <a:pPr algn="just">
              <a:lnSpc>
                <a:spcPts val="2495"/>
              </a:lnSpc>
            </a:pPr>
            <a:r>
              <a:rPr lang="en-US" sz="2422">
                <a:solidFill>
                  <a:srgbClr val="004AAD"/>
                </a:solidFill>
                <a:latin typeface="Quicksand"/>
                <a:ea typeface="Quicksand"/>
                <a:cs typeface="Quicksand"/>
                <a:sym typeface="Quicksand"/>
              </a:rPr>
              <a:t> Le nettoyage des données est la partie la plus importante pour éviter de fausser les KPIs et avoir un tableau de bord pertinent. Pour cela on utilise Power Query  qui est inclus dans Power BI et Excel</a:t>
            </a:r>
          </a:p>
        </p:txBody>
      </p:sp>
      <p:sp>
        <p:nvSpPr>
          <p:cNvPr name="TextBox 21" id="21"/>
          <p:cNvSpPr txBox="true"/>
          <p:nvPr/>
        </p:nvSpPr>
        <p:spPr>
          <a:xfrm rot="0">
            <a:off x="13118423" y="1310732"/>
            <a:ext cx="3596788" cy="805622"/>
          </a:xfrm>
          <a:prstGeom prst="rect">
            <a:avLst/>
          </a:prstGeom>
        </p:spPr>
        <p:txBody>
          <a:bodyPr anchor="t" rtlCol="false" tIns="0" lIns="0" bIns="0" rIns="0">
            <a:spAutoFit/>
          </a:bodyPr>
          <a:lstStyle/>
          <a:p>
            <a:pPr algn="ctr">
              <a:lnSpc>
                <a:spcPts val="3037"/>
              </a:lnSpc>
            </a:pPr>
            <a:r>
              <a:rPr lang="en-US" sz="2949" b="true">
                <a:solidFill>
                  <a:srgbClr val="004AAD"/>
                </a:solidFill>
                <a:latin typeface="Cocomat Pro Bold"/>
                <a:ea typeface="Cocomat Pro Bold"/>
                <a:cs typeface="Cocomat Pro Bold"/>
                <a:sym typeface="Cocomat Pro Bold"/>
              </a:rPr>
              <a:t>Réaliser un graphique</a:t>
            </a:r>
          </a:p>
        </p:txBody>
      </p:sp>
      <p:sp>
        <p:nvSpPr>
          <p:cNvPr name="TextBox 22" id="22"/>
          <p:cNvSpPr txBox="true"/>
          <p:nvPr/>
        </p:nvSpPr>
        <p:spPr>
          <a:xfrm rot="0">
            <a:off x="12496575" y="2428871"/>
            <a:ext cx="4840485" cy="2519280"/>
          </a:xfrm>
          <a:prstGeom prst="rect">
            <a:avLst/>
          </a:prstGeom>
        </p:spPr>
        <p:txBody>
          <a:bodyPr anchor="t" rtlCol="false" tIns="0" lIns="0" bIns="0" rIns="0">
            <a:spAutoFit/>
          </a:bodyPr>
          <a:lstStyle/>
          <a:p>
            <a:pPr algn="just">
              <a:lnSpc>
                <a:spcPts val="2495"/>
              </a:lnSpc>
            </a:pPr>
            <a:r>
              <a:rPr lang="en-US" sz="2422">
                <a:solidFill>
                  <a:srgbClr val="004AAD"/>
                </a:solidFill>
                <a:latin typeface="Quicksand"/>
                <a:ea typeface="Quicksand"/>
                <a:cs typeface="Quicksand"/>
                <a:sym typeface="Quicksand"/>
              </a:rPr>
              <a:t>Vient maintenant le choix de définir le graphique le plus pertinent pour illustrer vos résultats. Je vous invite à vous réferrer à la documentation, j’y ai intégré un guide pour vous aider à choisir le meilleur graphique selon votre situation.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9357" y="-316594"/>
            <a:ext cx="18966714" cy="10920189"/>
            <a:chOff x="0" y="0"/>
            <a:chExt cx="4995349" cy="2876099"/>
          </a:xfrm>
        </p:grpSpPr>
        <p:sp>
          <p:nvSpPr>
            <p:cNvPr name="Freeform 3" id="3"/>
            <p:cNvSpPr/>
            <p:nvPr/>
          </p:nvSpPr>
          <p:spPr>
            <a:xfrm flipH="false" flipV="false" rot="0">
              <a:off x="0" y="0"/>
              <a:ext cx="4995349" cy="2876099"/>
            </a:xfrm>
            <a:custGeom>
              <a:avLst/>
              <a:gdLst/>
              <a:ahLst/>
              <a:cxnLst/>
              <a:rect r="r" b="b" t="t" l="l"/>
              <a:pathLst>
                <a:path h="2876099" w="499534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name="TextBox 4" id="4"/>
            <p:cNvSpPr txBox="true"/>
            <p:nvPr/>
          </p:nvSpPr>
          <p:spPr>
            <a:xfrm>
              <a:off x="0" y="-38100"/>
              <a:ext cx="4995349" cy="29141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4982"/>
            <a:ext cx="9897958" cy="1090930"/>
          </a:xfrm>
          <a:prstGeom prst="rect">
            <a:avLst/>
          </a:prstGeom>
        </p:spPr>
        <p:txBody>
          <a:bodyPr anchor="t" rtlCol="false" tIns="0" lIns="0" bIns="0" rIns="0">
            <a:spAutoFit/>
          </a:bodyPr>
          <a:lstStyle/>
          <a:p>
            <a:pPr algn="l">
              <a:lnSpc>
                <a:spcPts val="8240"/>
              </a:lnSpc>
            </a:pPr>
            <a:r>
              <a:rPr lang="en-US" sz="8000" b="true">
                <a:solidFill>
                  <a:srgbClr val="004AAD"/>
                </a:solidFill>
                <a:latin typeface="Cocomat Pro Bold"/>
                <a:ea typeface="Cocomat Pro Bold"/>
                <a:cs typeface="Cocomat Pro Bold"/>
                <a:sym typeface="Cocomat Pro Bold"/>
              </a:rPr>
              <a:t>Exemples de visuels</a:t>
            </a:r>
          </a:p>
        </p:txBody>
      </p:sp>
      <p:pic>
        <p:nvPicPr>
          <p:cNvPr name="Picture 6" id="6"/>
          <p:cNvPicPr>
            <a:picLocks noChangeAspect="true"/>
          </p:cNvPicPr>
          <p:nvPr/>
        </p:nvPicPr>
        <p:blipFill>
          <a:blip r:embed="rId2"/>
          <a:stretch>
            <a:fillRect/>
          </a:stretch>
        </p:blipFill>
        <p:spPr>
          <a:xfrm rot="0">
            <a:off x="8696105" y="2796369"/>
            <a:ext cx="9341668" cy="7240404"/>
          </a:xfrm>
          <a:prstGeom prst="rect">
            <a:avLst/>
          </a:prstGeom>
        </p:spPr>
      </p:pic>
      <p:pic>
        <p:nvPicPr>
          <p:cNvPr name="Picture 7" id="7"/>
          <p:cNvPicPr>
            <a:picLocks noChangeAspect="true"/>
          </p:cNvPicPr>
          <p:nvPr/>
        </p:nvPicPr>
        <p:blipFill>
          <a:blip r:embed="rId3"/>
          <a:stretch>
            <a:fillRect/>
          </a:stretch>
        </p:blipFill>
        <p:spPr>
          <a:xfrm rot="0">
            <a:off x="267015" y="3136615"/>
            <a:ext cx="9140219" cy="688337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9357" y="-316594"/>
            <a:ext cx="18966714" cy="10920189"/>
            <a:chOff x="0" y="0"/>
            <a:chExt cx="4995349" cy="2876099"/>
          </a:xfrm>
        </p:grpSpPr>
        <p:sp>
          <p:nvSpPr>
            <p:cNvPr name="Freeform 3" id="3"/>
            <p:cNvSpPr/>
            <p:nvPr/>
          </p:nvSpPr>
          <p:spPr>
            <a:xfrm flipH="false" flipV="false" rot="0">
              <a:off x="0" y="0"/>
              <a:ext cx="4995349" cy="2876099"/>
            </a:xfrm>
            <a:custGeom>
              <a:avLst/>
              <a:gdLst/>
              <a:ahLst/>
              <a:cxnLst/>
              <a:rect r="r" b="b" t="t" l="l"/>
              <a:pathLst>
                <a:path h="2876099" w="4995349">
                  <a:moveTo>
                    <a:pt x="0" y="0"/>
                  </a:moveTo>
                  <a:lnTo>
                    <a:pt x="4995349" y="0"/>
                  </a:lnTo>
                  <a:lnTo>
                    <a:pt x="4995349" y="2876099"/>
                  </a:lnTo>
                  <a:lnTo>
                    <a:pt x="0" y="2876099"/>
                  </a:lnTo>
                  <a:close/>
                </a:path>
              </a:pathLst>
            </a:custGeom>
            <a:solidFill>
              <a:srgbClr val="000000">
                <a:alpha val="0"/>
              </a:srgbClr>
            </a:solidFill>
            <a:ln w="552450" cap="sq">
              <a:solidFill>
                <a:srgbClr val="004AAD"/>
              </a:solidFill>
              <a:prstDash val="solid"/>
              <a:miter/>
            </a:ln>
          </p:spPr>
        </p:sp>
        <p:sp>
          <p:nvSpPr>
            <p:cNvPr name="TextBox 4" id="4"/>
            <p:cNvSpPr txBox="true"/>
            <p:nvPr/>
          </p:nvSpPr>
          <p:spPr>
            <a:xfrm>
              <a:off x="0" y="-38100"/>
              <a:ext cx="4995349" cy="2914199"/>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984529"/>
            <a:ext cx="9367347" cy="2460816"/>
          </a:xfrm>
          <a:prstGeom prst="rect">
            <a:avLst/>
          </a:prstGeom>
        </p:spPr>
        <p:txBody>
          <a:bodyPr anchor="t" rtlCol="false" tIns="0" lIns="0" bIns="0" rIns="0">
            <a:spAutoFit/>
          </a:bodyPr>
          <a:lstStyle/>
          <a:p>
            <a:pPr algn="l">
              <a:lnSpc>
                <a:spcPts val="9476"/>
              </a:lnSpc>
            </a:pPr>
            <a:r>
              <a:rPr lang="en-US" sz="9200" b="true">
                <a:solidFill>
                  <a:srgbClr val="004AAD"/>
                </a:solidFill>
                <a:latin typeface="Cocomat Pro Bold"/>
                <a:ea typeface="Cocomat Pro Bold"/>
                <a:cs typeface="Cocomat Pro Bold"/>
                <a:sym typeface="Cocomat Pro Bold"/>
              </a:rPr>
              <a:t>Merci pour votre attention !</a:t>
            </a:r>
          </a:p>
        </p:txBody>
      </p:sp>
      <p:sp>
        <p:nvSpPr>
          <p:cNvPr name="Freeform 6" id="6"/>
          <p:cNvSpPr/>
          <p:nvPr/>
        </p:nvSpPr>
        <p:spPr>
          <a:xfrm flipH="false" flipV="false" rot="125426">
            <a:off x="10911780" y="2182826"/>
            <a:ext cx="6347520" cy="5921347"/>
          </a:xfrm>
          <a:custGeom>
            <a:avLst/>
            <a:gdLst/>
            <a:ahLst/>
            <a:cxnLst/>
            <a:rect r="r" b="b" t="t" l="l"/>
            <a:pathLst>
              <a:path h="5921347" w="6347520">
                <a:moveTo>
                  <a:pt x="0" y="0"/>
                </a:moveTo>
                <a:lnTo>
                  <a:pt x="6347520" y="0"/>
                </a:lnTo>
                <a:lnTo>
                  <a:pt x="6347520" y="5921348"/>
                </a:lnTo>
                <a:lnTo>
                  <a:pt x="0" y="59213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DAGeycEBtVs</dc:identifier>
  <dcterms:modified xsi:type="dcterms:W3CDTF">2011-08-01T06:04:30Z</dcterms:modified>
  <cp:revision>1</cp:revision>
  <dc:title>2025</dc:title>
</cp:coreProperties>
</file>