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97" r:id="rId13"/>
    <p:sldId id="268" r:id="rId14"/>
    <p:sldId id="269" r:id="rId15"/>
    <p:sldId id="298" r:id="rId16"/>
    <p:sldId id="270" r:id="rId17"/>
    <p:sldId id="271" r:id="rId18"/>
    <p:sldId id="299" r:id="rId19"/>
  </p:sldIdLst>
  <p:sldSz cx="9144000" cy="5143500" type="screen16x9"/>
  <p:notesSz cx="6858000" cy="9144000"/>
  <p:embeddedFontLst>
    <p:embeddedFont>
      <p:font typeface="Dosis" panose="020F0502020204030204" pitchFamily="2" charset="0"/>
      <p:regular r:id="rId21"/>
      <p:bold r:id="rId22"/>
    </p:embeddedFont>
    <p:embeddedFont>
      <p:font typeface="Montserrat" panose="00000500000000000000" pitchFamily="2" charset="0"/>
      <p:regular r:id="rId23"/>
      <p:bold r:id="rId24"/>
      <p:italic r:id="rId25"/>
      <p:boldItalic r:id="rId26"/>
    </p:embeddedFont>
    <p:embeddedFont>
      <p:font typeface="Space Grotesk" panose="020B0604020202020204" charset="0"/>
      <p:regular r:id="rId27"/>
      <p:bold r:id="rId28"/>
    </p:embeddedFont>
    <p:embeddedFont>
      <p:font typeface="Space Grotesk Light" panose="020B0604020202020204" charset="0"/>
      <p:regular r:id="rId29"/>
      <p:bold r:id="rId30"/>
    </p:embeddedFont>
    <p:embeddedFont>
      <p:font typeface="Space Grotesk Medium"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5" roundtripDataSignature="AMtx7mjdhnSw0mXkQg9u0bc1nEdsQBft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272DF2-5866-4BD9-90D9-472611E76D45}">
  <a:tblStyle styleId="{40272DF2-5866-4BD9-90D9-472611E76D4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186"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68"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6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65"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69"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entin parent" userId="7781500d417a8412" providerId="LiveId" clId="{99D2E06E-B9DB-4B65-8A63-AB938533885A}"/>
    <pc:docChg chg="custSel modSld">
      <pc:chgData name="quentin parent" userId="7781500d417a8412" providerId="LiveId" clId="{99D2E06E-B9DB-4B65-8A63-AB938533885A}" dt="2025-02-09T14:48:37.268" v="0" actId="478"/>
      <pc:docMkLst>
        <pc:docMk/>
      </pc:docMkLst>
      <pc:sldChg chg="delSp mod">
        <pc:chgData name="quentin parent" userId="7781500d417a8412" providerId="LiveId" clId="{99D2E06E-B9DB-4B65-8A63-AB938533885A}" dt="2025-02-09T14:48:37.268" v="0" actId="478"/>
        <pc:sldMkLst>
          <pc:docMk/>
          <pc:sldMk cId="0" sldId="263"/>
        </pc:sldMkLst>
        <pc:spChg chg="del">
          <ac:chgData name="quentin parent" userId="7781500d417a8412" providerId="LiveId" clId="{99D2E06E-B9DB-4B65-8A63-AB938533885A}" dt="2025-02-09T14:48:37.268" v="0" actId="478"/>
          <ac:spMkLst>
            <pc:docMk/>
            <pc:sldMk cId="0" sldId="263"/>
            <ac:spMk id="23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6"/>
        <p:cNvGrpSpPr/>
        <p:nvPr/>
      </p:nvGrpSpPr>
      <p:grpSpPr>
        <a:xfrm>
          <a:off x="0" y="0"/>
          <a:ext cx="0" cy="0"/>
          <a:chOff x="0" y="0"/>
          <a:chExt cx="0" cy="0"/>
        </a:xfrm>
      </p:grpSpPr>
      <p:sp>
        <p:nvSpPr>
          <p:cNvPr id="2227" name="Google Shape;222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8" name="Google Shape;222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4" name="Google Shape;23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8"/>
        <p:cNvGrpSpPr/>
        <p:nvPr/>
      </p:nvGrpSpPr>
      <p:grpSpPr>
        <a:xfrm>
          <a:off x="0" y="0"/>
          <a:ext cx="0" cy="0"/>
          <a:chOff x="0" y="0"/>
          <a:chExt cx="0" cy="0"/>
        </a:xfrm>
      </p:grpSpPr>
      <p:sp>
        <p:nvSpPr>
          <p:cNvPr id="2329" name="Google Shape;232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0" name="Google Shape;233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a:extLst>
            <a:ext uri="{FF2B5EF4-FFF2-40B4-BE49-F238E27FC236}">
              <a16:creationId xmlns:a16="http://schemas.microsoft.com/office/drawing/2014/main" id="{760593C3-E371-6C27-8A04-0411E05C01DC}"/>
            </a:ext>
          </a:extLst>
        </p:cNvPr>
        <p:cNvGrpSpPr/>
        <p:nvPr/>
      </p:nvGrpSpPr>
      <p:grpSpPr>
        <a:xfrm>
          <a:off x="0" y="0"/>
          <a:ext cx="0" cy="0"/>
          <a:chOff x="0" y="0"/>
          <a:chExt cx="0" cy="0"/>
        </a:xfrm>
      </p:grpSpPr>
      <p:sp>
        <p:nvSpPr>
          <p:cNvPr id="2323" name="Google Shape;2323;p10:notes">
            <a:extLst>
              <a:ext uri="{FF2B5EF4-FFF2-40B4-BE49-F238E27FC236}">
                <a16:creationId xmlns:a16="http://schemas.microsoft.com/office/drawing/2014/main" id="{DB6D9D25-37BC-FE18-1415-6A63B2ABFD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4" name="Google Shape;2324;p10:notes">
            <a:extLst>
              <a:ext uri="{FF2B5EF4-FFF2-40B4-BE49-F238E27FC236}">
                <a16:creationId xmlns:a16="http://schemas.microsoft.com/office/drawing/2014/main" id="{9A083B3B-30D0-3D36-AAE8-4D6F6F6A15E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6279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0"/>
        <p:cNvGrpSpPr/>
        <p:nvPr/>
      </p:nvGrpSpPr>
      <p:grpSpPr>
        <a:xfrm>
          <a:off x="0" y="0"/>
          <a:ext cx="0" cy="0"/>
          <a:chOff x="0" y="0"/>
          <a:chExt cx="0" cy="0"/>
        </a:xfrm>
      </p:grpSpPr>
      <p:sp>
        <p:nvSpPr>
          <p:cNvPr id="2341" name="Google Shape;234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2" name="Google Shape;234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6"/>
        <p:cNvGrpSpPr/>
        <p:nvPr/>
      </p:nvGrpSpPr>
      <p:grpSpPr>
        <a:xfrm>
          <a:off x="0" y="0"/>
          <a:ext cx="0" cy="0"/>
          <a:chOff x="0" y="0"/>
          <a:chExt cx="0" cy="0"/>
        </a:xfrm>
      </p:grpSpPr>
      <p:sp>
        <p:nvSpPr>
          <p:cNvPr id="2347" name="Google Shape;234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8" name="Google Shape;234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6">
          <a:extLst>
            <a:ext uri="{FF2B5EF4-FFF2-40B4-BE49-F238E27FC236}">
              <a16:creationId xmlns:a16="http://schemas.microsoft.com/office/drawing/2014/main" id="{F4D12BC3-B253-982F-66C4-5027998A3922}"/>
            </a:ext>
          </a:extLst>
        </p:cNvPr>
        <p:cNvGrpSpPr/>
        <p:nvPr/>
      </p:nvGrpSpPr>
      <p:grpSpPr>
        <a:xfrm>
          <a:off x="0" y="0"/>
          <a:ext cx="0" cy="0"/>
          <a:chOff x="0" y="0"/>
          <a:chExt cx="0" cy="0"/>
        </a:xfrm>
      </p:grpSpPr>
      <p:sp>
        <p:nvSpPr>
          <p:cNvPr id="2347" name="Google Shape;2347;p14:notes">
            <a:extLst>
              <a:ext uri="{FF2B5EF4-FFF2-40B4-BE49-F238E27FC236}">
                <a16:creationId xmlns:a16="http://schemas.microsoft.com/office/drawing/2014/main" id="{13BFBEA8-A4DF-4FBD-3C1A-A60497C905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8" name="Google Shape;2348;p14:notes">
            <a:extLst>
              <a:ext uri="{FF2B5EF4-FFF2-40B4-BE49-F238E27FC236}">
                <a16:creationId xmlns:a16="http://schemas.microsoft.com/office/drawing/2014/main" id="{D25B6245-E7F3-9D5F-14D7-DF2F8783BA5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55442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2"/>
        <p:cNvGrpSpPr/>
        <p:nvPr/>
      </p:nvGrpSpPr>
      <p:grpSpPr>
        <a:xfrm>
          <a:off x="0" y="0"/>
          <a:ext cx="0" cy="0"/>
          <a:chOff x="0" y="0"/>
          <a:chExt cx="0" cy="0"/>
        </a:xfrm>
      </p:grpSpPr>
      <p:sp>
        <p:nvSpPr>
          <p:cNvPr id="2353" name="Google Shape;235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4" name="Google Shape;23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8"/>
        <p:cNvGrpSpPr/>
        <p:nvPr/>
      </p:nvGrpSpPr>
      <p:grpSpPr>
        <a:xfrm>
          <a:off x="0" y="0"/>
          <a:ext cx="0" cy="0"/>
          <a:chOff x="0" y="0"/>
          <a:chExt cx="0" cy="0"/>
        </a:xfrm>
      </p:grpSpPr>
      <p:sp>
        <p:nvSpPr>
          <p:cNvPr id="2359" name="Google Shape;235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0" name="Google Shape;236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8">
          <a:extLst>
            <a:ext uri="{FF2B5EF4-FFF2-40B4-BE49-F238E27FC236}">
              <a16:creationId xmlns:a16="http://schemas.microsoft.com/office/drawing/2014/main" id="{66965DD9-7E0F-80F6-12ED-988A36F311C1}"/>
            </a:ext>
          </a:extLst>
        </p:cNvPr>
        <p:cNvGrpSpPr/>
        <p:nvPr/>
      </p:nvGrpSpPr>
      <p:grpSpPr>
        <a:xfrm>
          <a:off x="0" y="0"/>
          <a:ext cx="0" cy="0"/>
          <a:chOff x="0" y="0"/>
          <a:chExt cx="0" cy="0"/>
        </a:xfrm>
      </p:grpSpPr>
      <p:sp>
        <p:nvSpPr>
          <p:cNvPr id="2359" name="Google Shape;2359;p16:notes">
            <a:extLst>
              <a:ext uri="{FF2B5EF4-FFF2-40B4-BE49-F238E27FC236}">
                <a16:creationId xmlns:a16="http://schemas.microsoft.com/office/drawing/2014/main" id="{ECC29D75-E20B-21CB-AC4D-8DC9057851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0" name="Google Shape;2360;p16:notes">
            <a:extLst>
              <a:ext uri="{FF2B5EF4-FFF2-40B4-BE49-F238E27FC236}">
                <a16:creationId xmlns:a16="http://schemas.microsoft.com/office/drawing/2014/main" id="{36A848DB-B42B-D29C-115D-DC68411F669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46541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2"/>
        <p:cNvGrpSpPr/>
        <p:nvPr/>
      </p:nvGrpSpPr>
      <p:grpSpPr>
        <a:xfrm>
          <a:off x="0" y="0"/>
          <a:ext cx="0" cy="0"/>
          <a:chOff x="0" y="0"/>
          <a:chExt cx="0" cy="0"/>
        </a:xfrm>
      </p:grpSpPr>
      <p:sp>
        <p:nvSpPr>
          <p:cNvPr id="2233" name="Google Shape;223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4" name="Google Shape;223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9"/>
        <p:cNvGrpSpPr/>
        <p:nvPr/>
      </p:nvGrpSpPr>
      <p:grpSpPr>
        <a:xfrm>
          <a:off x="0" y="0"/>
          <a:ext cx="0" cy="0"/>
          <a:chOff x="0" y="0"/>
          <a:chExt cx="0" cy="0"/>
        </a:xfrm>
      </p:grpSpPr>
      <p:sp>
        <p:nvSpPr>
          <p:cNvPr id="2250" name="Google Shape;22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1" name="Google Shape;22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7" name="Google Shape;22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p:cNvGrpSpPr/>
        <p:nvPr/>
      </p:nvGrpSpPr>
      <p:grpSpPr>
        <a:xfrm>
          <a:off x="0" y="0"/>
          <a:ext cx="0" cy="0"/>
          <a:chOff x="0" y="0"/>
          <a:chExt cx="0" cy="0"/>
        </a:xfrm>
      </p:grpSpPr>
      <p:sp>
        <p:nvSpPr>
          <p:cNvPr id="2262" name="Google Shape;22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3" name="Google Shape;22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9" name="Google Shape;22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5" name="Google Shape;22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0"/>
        <p:cNvGrpSpPr/>
        <p:nvPr/>
      </p:nvGrpSpPr>
      <p:grpSpPr>
        <a:xfrm>
          <a:off x="0" y="0"/>
          <a:ext cx="0" cy="0"/>
          <a:chOff x="0" y="0"/>
          <a:chExt cx="0" cy="0"/>
        </a:xfrm>
      </p:grpSpPr>
      <p:sp>
        <p:nvSpPr>
          <p:cNvPr id="2291" name="Google Shape;22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2" name="Google Shape;22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8" name="Google Shape;231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43"/>
          <p:cNvSpPr txBox="1">
            <a:spLocks noGrp="1"/>
          </p:cNvSpPr>
          <p:nvPr>
            <p:ph type="ctrTitle"/>
          </p:nvPr>
        </p:nvSpPr>
        <p:spPr>
          <a:xfrm>
            <a:off x="682500" y="614500"/>
            <a:ext cx="5200800" cy="30783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5200"/>
              <a:buNone/>
              <a:defRPr sz="49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43"/>
          <p:cNvSpPr txBox="1">
            <a:spLocks noGrp="1"/>
          </p:cNvSpPr>
          <p:nvPr>
            <p:ph type="subTitle" idx="1"/>
          </p:nvPr>
        </p:nvSpPr>
        <p:spPr>
          <a:xfrm>
            <a:off x="682500" y="3886250"/>
            <a:ext cx="3808500" cy="442200"/>
          </a:xfrm>
          <a:prstGeom prst="rect">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600" b="1">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43"/>
          <p:cNvSpPr/>
          <p:nvPr/>
        </p:nvSpPr>
        <p:spPr>
          <a:xfrm>
            <a:off x="5993880" y="914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3"/>
          <p:cNvSpPr/>
          <p:nvPr/>
        </p:nvSpPr>
        <p:spPr>
          <a:xfrm>
            <a:off x="7667336" y="2762105"/>
            <a:ext cx="849376" cy="851911"/>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3"/>
          <p:cNvSpPr/>
          <p:nvPr/>
        </p:nvSpPr>
        <p:spPr>
          <a:xfrm>
            <a:off x="6928114" y="1582609"/>
            <a:ext cx="912329" cy="912329"/>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3"/>
          <p:cNvSpPr/>
          <p:nvPr/>
        </p:nvSpPr>
        <p:spPr>
          <a:xfrm>
            <a:off x="7795777" y="2890545"/>
            <a:ext cx="592493" cy="595169"/>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43"/>
          <p:cNvSpPr/>
          <p:nvPr/>
        </p:nvSpPr>
        <p:spPr>
          <a:xfrm>
            <a:off x="7109071" y="2397768"/>
            <a:ext cx="2676" cy="91824"/>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3"/>
          <p:cNvSpPr/>
          <p:nvPr/>
        </p:nvSpPr>
        <p:spPr>
          <a:xfrm>
            <a:off x="7111606" y="2395092"/>
            <a:ext cx="2817" cy="97176"/>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3"/>
          <p:cNvSpPr/>
          <p:nvPr/>
        </p:nvSpPr>
        <p:spPr>
          <a:xfrm>
            <a:off x="7114282" y="2392557"/>
            <a:ext cx="2676" cy="102387"/>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3"/>
          <p:cNvSpPr/>
          <p:nvPr/>
        </p:nvSpPr>
        <p:spPr>
          <a:xfrm>
            <a:off x="7116817" y="2387346"/>
            <a:ext cx="2817" cy="110133"/>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3"/>
          <p:cNvSpPr/>
          <p:nvPr/>
        </p:nvSpPr>
        <p:spPr>
          <a:xfrm>
            <a:off x="7119493" y="2384671"/>
            <a:ext cx="2817" cy="11802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3"/>
          <p:cNvSpPr/>
          <p:nvPr/>
        </p:nvSpPr>
        <p:spPr>
          <a:xfrm>
            <a:off x="7127379" y="2379460"/>
            <a:ext cx="2676" cy="128582"/>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3"/>
          <p:cNvSpPr/>
          <p:nvPr/>
        </p:nvSpPr>
        <p:spPr>
          <a:xfrm>
            <a:off x="7129914" y="2376784"/>
            <a:ext cx="2817" cy="133793"/>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3"/>
          <p:cNvSpPr/>
          <p:nvPr/>
        </p:nvSpPr>
        <p:spPr>
          <a:xfrm>
            <a:off x="7132590" y="2374249"/>
            <a:ext cx="2817" cy="139004"/>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43"/>
          <p:cNvSpPr/>
          <p:nvPr/>
        </p:nvSpPr>
        <p:spPr>
          <a:xfrm>
            <a:off x="7135266" y="2368897"/>
            <a:ext cx="2676" cy="147032"/>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43"/>
          <p:cNvSpPr/>
          <p:nvPr/>
        </p:nvSpPr>
        <p:spPr>
          <a:xfrm>
            <a:off x="7137801" y="2366362"/>
            <a:ext cx="2817" cy="154778"/>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43"/>
          <p:cNvSpPr/>
          <p:nvPr/>
        </p:nvSpPr>
        <p:spPr>
          <a:xfrm>
            <a:off x="7140477" y="2363686"/>
            <a:ext cx="5352" cy="159989"/>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43"/>
          <p:cNvSpPr/>
          <p:nvPr/>
        </p:nvSpPr>
        <p:spPr>
          <a:xfrm>
            <a:off x="7145688" y="2361151"/>
            <a:ext cx="2817" cy="165199"/>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3"/>
          <p:cNvSpPr/>
          <p:nvPr/>
        </p:nvSpPr>
        <p:spPr>
          <a:xfrm>
            <a:off x="7148364" y="2358475"/>
            <a:ext cx="2676" cy="170551"/>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3"/>
          <p:cNvSpPr/>
          <p:nvPr/>
        </p:nvSpPr>
        <p:spPr>
          <a:xfrm>
            <a:off x="7150899" y="2355800"/>
            <a:ext cx="2817" cy="175762"/>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3"/>
          <p:cNvSpPr/>
          <p:nvPr/>
        </p:nvSpPr>
        <p:spPr>
          <a:xfrm>
            <a:off x="7153574" y="2350589"/>
            <a:ext cx="2817" cy="183649"/>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3"/>
          <p:cNvSpPr/>
          <p:nvPr/>
        </p:nvSpPr>
        <p:spPr>
          <a:xfrm>
            <a:off x="7156250" y="2347913"/>
            <a:ext cx="2676" cy="191536"/>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3"/>
          <p:cNvSpPr/>
          <p:nvPr/>
        </p:nvSpPr>
        <p:spPr>
          <a:xfrm>
            <a:off x="7158785" y="2345378"/>
            <a:ext cx="5352" cy="196746"/>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3"/>
          <p:cNvSpPr/>
          <p:nvPr/>
        </p:nvSpPr>
        <p:spPr>
          <a:xfrm>
            <a:off x="7163996" y="2342702"/>
            <a:ext cx="2817" cy="201957"/>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3"/>
          <p:cNvSpPr/>
          <p:nvPr/>
        </p:nvSpPr>
        <p:spPr>
          <a:xfrm>
            <a:off x="7166672" y="2340167"/>
            <a:ext cx="2817" cy="207168"/>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3"/>
          <p:cNvSpPr/>
          <p:nvPr/>
        </p:nvSpPr>
        <p:spPr>
          <a:xfrm>
            <a:off x="7169348" y="2337491"/>
            <a:ext cx="2676" cy="212379"/>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3"/>
          <p:cNvSpPr/>
          <p:nvPr/>
        </p:nvSpPr>
        <p:spPr>
          <a:xfrm>
            <a:off x="7171883" y="2332280"/>
            <a:ext cx="2817" cy="220266"/>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3"/>
          <p:cNvSpPr/>
          <p:nvPr/>
        </p:nvSpPr>
        <p:spPr>
          <a:xfrm>
            <a:off x="7174559" y="2329605"/>
            <a:ext cx="2676" cy="228153"/>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3"/>
          <p:cNvSpPr/>
          <p:nvPr/>
        </p:nvSpPr>
        <p:spPr>
          <a:xfrm>
            <a:off x="7182445" y="2324394"/>
            <a:ext cx="2676" cy="23871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3"/>
          <p:cNvSpPr/>
          <p:nvPr/>
        </p:nvSpPr>
        <p:spPr>
          <a:xfrm>
            <a:off x="7184980" y="2321718"/>
            <a:ext cx="2817" cy="243926"/>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3"/>
          <p:cNvSpPr/>
          <p:nvPr/>
        </p:nvSpPr>
        <p:spPr>
          <a:xfrm>
            <a:off x="7187656" y="2319183"/>
            <a:ext cx="2676" cy="249137"/>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3"/>
          <p:cNvSpPr/>
          <p:nvPr/>
        </p:nvSpPr>
        <p:spPr>
          <a:xfrm>
            <a:off x="7190332" y="2313972"/>
            <a:ext cx="2676" cy="256883"/>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3"/>
          <p:cNvSpPr/>
          <p:nvPr/>
        </p:nvSpPr>
        <p:spPr>
          <a:xfrm>
            <a:off x="7192867" y="2311296"/>
            <a:ext cx="2817" cy="264911"/>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3"/>
          <p:cNvSpPr/>
          <p:nvPr/>
        </p:nvSpPr>
        <p:spPr>
          <a:xfrm>
            <a:off x="7195543" y="2308620"/>
            <a:ext cx="5352" cy="270122"/>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3"/>
          <p:cNvSpPr/>
          <p:nvPr/>
        </p:nvSpPr>
        <p:spPr>
          <a:xfrm>
            <a:off x="7200754" y="2306085"/>
            <a:ext cx="2817" cy="275332"/>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3"/>
          <p:cNvSpPr/>
          <p:nvPr/>
        </p:nvSpPr>
        <p:spPr>
          <a:xfrm>
            <a:off x="7203430" y="2303410"/>
            <a:ext cx="2676" cy="280543"/>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3"/>
          <p:cNvSpPr/>
          <p:nvPr/>
        </p:nvSpPr>
        <p:spPr>
          <a:xfrm>
            <a:off x="7205965" y="2300734"/>
            <a:ext cx="2817" cy="285895"/>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3"/>
          <p:cNvSpPr/>
          <p:nvPr/>
        </p:nvSpPr>
        <p:spPr>
          <a:xfrm>
            <a:off x="7208640" y="2295523"/>
            <a:ext cx="2676" cy="293782"/>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3"/>
          <p:cNvSpPr/>
          <p:nvPr/>
        </p:nvSpPr>
        <p:spPr>
          <a:xfrm>
            <a:off x="7211175" y="2292988"/>
            <a:ext cx="2817" cy="301528"/>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3"/>
          <p:cNvSpPr/>
          <p:nvPr/>
        </p:nvSpPr>
        <p:spPr>
          <a:xfrm>
            <a:off x="7219062" y="2287636"/>
            <a:ext cx="2817" cy="31209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3"/>
          <p:cNvSpPr/>
          <p:nvPr/>
        </p:nvSpPr>
        <p:spPr>
          <a:xfrm>
            <a:off x="7221738" y="2285101"/>
            <a:ext cx="2676" cy="317301"/>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3"/>
          <p:cNvSpPr/>
          <p:nvPr/>
        </p:nvSpPr>
        <p:spPr>
          <a:xfrm>
            <a:off x="7224273" y="2282425"/>
            <a:ext cx="2817" cy="322512"/>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3"/>
          <p:cNvSpPr/>
          <p:nvPr/>
        </p:nvSpPr>
        <p:spPr>
          <a:xfrm>
            <a:off x="7226949" y="2279890"/>
            <a:ext cx="2817" cy="327723"/>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3"/>
          <p:cNvSpPr/>
          <p:nvPr/>
        </p:nvSpPr>
        <p:spPr>
          <a:xfrm>
            <a:off x="7229625" y="2282425"/>
            <a:ext cx="2676" cy="322512"/>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3"/>
          <p:cNvSpPr/>
          <p:nvPr/>
        </p:nvSpPr>
        <p:spPr>
          <a:xfrm>
            <a:off x="7232160" y="2285101"/>
            <a:ext cx="5352" cy="317301"/>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43"/>
          <p:cNvSpPr/>
          <p:nvPr/>
        </p:nvSpPr>
        <p:spPr>
          <a:xfrm>
            <a:off x="7237511" y="2287636"/>
            <a:ext cx="2676" cy="31209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43"/>
          <p:cNvSpPr/>
          <p:nvPr/>
        </p:nvSpPr>
        <p:spPr>
          <a:xfrm>
            <a:off x="7240046" y="2290312"/>
            <a:ext cx="2817" cy="306739"/>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3"/>
          <p:cNvSpPr/>
          <p:nvPr/>
        </p:nvSpPr>
        <p:spPr>
          <a:xfrm>
            <a:off x="7245257" y="2295523"/>
            <a:ext cx="2817" cy="293782"/>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3"/>
          <p:cNvSpPr/>
          <p:nvPr/>
        </p:nvSpPr>
        <p:spPr>
          <a:xfrm>
            <a:off x="7253144" y="2303410"/>
            <a:ext cx="2817" cy="280543"/>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3"/>
          <p:cNvSpPr/>
          <p:nvPr/>
        </p:nvSpPr>
        <p:spPr>
          <a:xfrm>
            <a:off x="7255820" y="2306085"/>
            <a:ext cx="2676" cy="275332"/>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3"/>
          <p:cNvSpPr/>
          <p:nvPr/>
        </p:nvSpPr>
        <p:spPr>
          <a:xfrm>
            <a:off x="7258355" y="2308620"/>
            <a:ext cx="2817" cy="270122"/>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3"/>
          <p:cNvSpPr/>
          <p:nvPr/>
        </p:nvSpPr>
        <p:spPr>
          <a:xfrm>
            <a:off x="7261031" y="2311296"/>
            <a:ext cx="2817" cy="264911"/>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3"/>
          <p:cNvSpPr/>
          <p:nvPr/>
        </p:nvSpPr>
        <p:spPr>
          <a:xfrm>
            <a:off x="7263706" y="2313972"/>
            <a:ext cx="2676" cy="256883"/>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3"/>
          <p:cNvSpPr/>
          <p:nvPr/>
        </p:nvSpPr>
        <p:spPr>
          <a:xfrm>
            <a:off x="7266241" y="2319183"/>
            <a:ext cx="5352" cy="249137"/>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3"/>
          <p:cNvSpPr/>
          <p:nvPr/>
        </p:nvSpPr>
        <p:spPr>
          <a:xfrm>
            <a:off x="7271452" y="2321718"/>
            <a:ext cx="2817" cy="243926"/>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3"/>
          <p:cNvSpPr/>
          <p:nvPr/>
        </p:nvSpPr>
        <p:spPr>
          <a:xfrm>
            <a:off x="7274128" y="2324394"/>
            <a:ext cx="2817" cy="23871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3"/>
          <p:cNvSpPr/>
          <p:nvPr/>
        </p:nvSpPr>
        <p:spPr>
          <a:xfrm>
            <a:off x="7276804" y="2327070"/>
            <a:ext cx="2676" cy="233364"/>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3"/>
          <p:cNvSpPr/>
          <p:nvPr/>
        </p:nvSpPr>
        <p:spPr>
          <a:xfrm>
            <a:off x="7279339" y="2329605"/>
            <a:ext cx="2817" cy="228153"/>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3"/>
          <p:cNvSpPr/>
          <p:nvPr/>
        </p:nvSpPr>
        <p:spPr>
          <a:xfrm>
            <a:off x="7284550" y="2337491"/>
            <a:ext cx="5493" cy="212379"/>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3"/>
          <p:cNvSpPr/>
          <p:nvPr/>
        </p:nvSpPr>
        <p:spPr>
          <a:xfrm>
            <a:off x="7289902" y="2340167"/>
            <a:ext cx="2676" cy="207168"/>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43"/>
          <p:cNvSpPr/>
          <p:nvPr/>
        </p:nvSpPr>
        <p:spPr>
          <a:xfrm>
            <a:off x="7292437" y="2342702"/>
            <a:ext cx="2817" cy="201957"/>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3"/>
          <p:cNvSpPr/>
          <p:nvPr/>
        </p:nvSpPr>
        <p:spPr>
          <a:xfrm>
            <a:off x="7295112" y="2345378"/>
            <a:ext cx="2817" cy="196746"/>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3"/>
          <p:cNvSpPr/>
          <p:nvPr/>
        </p:nvSpPr>
        <p:spPr>
          <a:xfrm>
            <a:off x="7297788" y="2347913"/>
            <a:ext cx="2676" cy="191536"/>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3"/>
          <p:cNvSpPr/>
          <p:nvPr/>
        </p:nvSpPr>
        <p:spPr>
          <a:xfrm>
            <a:off x="7300323" y="2350589"/>
            <a:ext cx="2817" cy="183649"/>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3"/>
          <p:cNvSpPr/>
          <p:nvPr/>
        </p:nvSpPr>
        <p:spPr>
          <a:xfrm>
            <a:off x="7302999" y="2355800"/>
            <a:ext cx="5352" cy="175762"/>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43"/>
          <p:cNvSpPr/>
          <p:nvPr/>
        </p:nvSpPr>
        <p:spPr>
          <a:xfrm>
            <a:off x="7308210" y="2358475"/>
            <a:ext cx="2817" cy="170551"/>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43"/>
          <p:cNvSpPr/>
          <p:nvPr/>
        </p:nvSpPr>
        <p:spPr>
          <a:xfrm>
            <a:off x="7310886" y="2361151"/>
            <a:ext cx="2676" cy="165199"/>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3"/>
          <p:cNvSpPr/>
          <p:nvPr/>
        </p:nvSpPr>
        <p:spPr>
          <a:xfrm>
            <a:off x="7313421" y="2363686"/>
            <a:ext cx="2817" cy="159989"/>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3"/>
          <p:cNvSpPr/>
          <p:nvPr/>
        </p:nvSpPr>
        <p:spPr>
          <a:xfrm>
            <a:off x="7316097" y="2366362"/>
            <a:ext cx="2676" cy="154778"/>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3"/>
          <p:cNvSpPr/>
          <p:nvPr/>
        </p:nvSpPr>
        <p:spPr>
          <a:xfrm>
            <a:off x="7318632" y="2368897"/>
            <a:ext cx="2817" cy="147032"/>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3"/>
          <p:cNvSpPr/>
          <p:nvPr/>
        </p:nvSpPr>
        <p:spPr>
          <a:xfrm>
            <a:off x="7321308" y="2374249"/>
            <a:ext cx="5352" cy="139004"/>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3"/>
          <p:cNvSpPr/>
          <p:nvPr/>
        </p:nvSpPr>
        <p:spPr>
          <a:xfrm>
            <a:off x="7326518" y="2376784"/>
            <a:ext cx="2817" cy="133793"/>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3"/>
          <p:cNvSpPr/>
          <p:nvPr/>
        </p:nvSpPr>
        <p:spPr>
          <a:xfrm>
            <a:off x="7329194" y="2379460"/>
            <a:ext cx="2676" cy="128582"/>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3"/>
          <p:cNvSpPr/>
          <p:nvPr/>
        </p:nvSpPr>
        <p:spPr>
          <a:xfrm>
            <a:off x="7331729" y="2381995"/>
            <a:ext cx="2817" cy="123371"/>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43"/>
          <p:cNvSpPr/>
          <p:nvPr/>
        </p:nvSpPr>
        <p:spPr>
          <a:xfrm>
            <a:off x="7334405" y="2384671"/>
            <a:ext cx="2817" cy="11802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43"/>
          <p:cNvSpPr/>
          <p:nvPr/>
        </p:nvSpPr>
        <p:spPr>
          <a:xfrm>
            <a:off x="7337081" y="2387346"/>
            <a:ext cx="2676" cy="110133"/>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3"/>
          <p:cNvSpPr/>
          <p:nvPr/>
        </p:nvSpPr>
        <p:spPr>
          <a:xfrm>
            <a:off x="7339616" y="2392557"/>
            <a:ext cx="5493" cy="102387"/>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3"/>
          <p:cNvSpPr/>
          <p:nvPr/>
        </p:nvSpPr>
        <p:spPr>
          <a:xfrm>
            <a:off x="7344968" y="2395092"/>
            <a:ext cx="2676" cy="97176"/>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3"/>
          <p:cNvSpPr/>
          <p:nvPr/>
        </p:nvSpPr>
        <p:spPr>
          <a:xfrm>
            <a:off x="7347503" y="2397768"/>
            <a:ext cx="2817" cy="91824"/>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3"/>
          <p:cNvSpPr/>
          <p:nvPr/>
        </p:nvSpPr>
        <p:spPr>
          <a:xfrm>
            <a:off x="7350178" y="2400444"/>
            <a:ext cx="2676" cy="86614"/>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3"/>
          <p:cNvSpPr/>
          <p:nvPr/>
        </p:nvSpPr>
        <p:spPr>
          <a:xfrm>
            <a:off x="7352713" y="2402979"/>
            <a:ext cx="2817" cy="81403"/>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3"/>
          <p:cNvSpPr/>
          <p:nvPr/>
        </p:nvSpPr>
        <p:spPr>
          <a:xfrm>
            <a:off x="7355389" y="2405655"/>
            <a:ext cx="2817" cy="73516"/>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43"/>
          <p:cNvSpPr/>
          <p:nvPr/>
        </p:nvSpPr>
        <p:spPr>
          <a:xfrm>
            <a:off x="7358065" y="2410866"/>
            <a:ext cx="5352" cy="65629"/>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3"/>
          <p:cNvSpPr/>
          <p:nvPr/>
        </p:nvSpPr>
        <p:spPr>
          <a:xfrm>
            <a:off x="7363276" y="2413541"/>
            <a:ext cx="2676" cy="60418"/>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3"/>
          <p:cNvSpPr/>
          <p:nvPr/>
        </p:nvSpPr>
        <p:spPr>
          <a:xfrm>
            <a:off x="7365811" y="2416076"/>
            <a:ext cx="2817" cy="55207"/>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3"/>
          <p:cNvSpPr/>
          <p:nvPr/>
        </p:nvSpPr>
        <p:spPr>
          <a:xfrm>
            <a:off x="7368487" y="2418752"/>
            <a:ext cx="2817" cy="49996"/>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3"/>
          <p:cNvSpPr/>
          <p:nvPr/>
        </p:nvSpPr>
        <p:spPr>
          <a:xfrm>
            <a:off x="7371163" y="2421428"/>
            <a:ext cx="2676" cy="4464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3"/>
          <p:cNvSpPr/>
          <p:nvPr/>
        </p:nvSpPr>
        <p:spPr>
          <a:xfrm>
            <a:off x="7373698" y="2423963"/>
            <a:ext cx="2817" cy="36899"/>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3"/>
          <p:cNvSpPr/>
          <p:nvPr/>
        </p:nvSpPr>
        <p:spPr>
          <a:xfrm>
            <a:off x="7376374" y="2429174"/>
            <a:ext cx="5352" cy="29012"/>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3"/>
          <p:cNvSpPr/>
          <p:nvPr/>
        </p:nvSpPr>
        <p:spPr>
          <a:xfrm>
            <a:off x="7381584" y="2431850"/>
            <a:ext cx="2817" cy="23801"/>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3"/>
          <p:cNvSpPr/>
          <p:nvPr/>
        </p:nvSpPr>
        <p:spPr>
          <a:xfrm>
            <a:off x="7384260" y="2434526"/>
            <a:ext cx="2676" cy="18449"/>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3"/>
          <p:cNvSpPr/>
          <p:nvPr/>
        </p:nvSpPr>
        <p:spPr>
          <a:xfrm>
            <a:off x="7386795" y="2437061"/>
            <a:ext cx="2817" cy="13238"/>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1" name="Google Shape;101;p43"/>
          <p:cNvGrpSpPr/>
          <p:nvPr/>
        </p:nvGrpSpPr>
        <p:grpSpPr>
          <a:xfrm>
            <a:off x="6928127" y="-153501"/>
            <a:ext cx="2872292" cy="2378232"/>
            <a:chOff x="2210400" y="2558550"/>
            <a:chExt cx="971025" cy="804000"/>
          </a:xfrm>
        </p:grpSpPr>
        <p:sp>
          <p:nvSpPr>
            <p:cNvPr id="102" name="Google Shape;102;p4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 name="Google Shape;110;p43"/>
          <p:cNvGrpSpPr/>
          <p:nvPr/>
        </p:nvGrpSpPr>
        <p:grpSpPr>
          <a:xfrm>
            <a:off x="6759101" y="683981"/>
            <a:ext cx="849356" cy="703259"/>
            <a:chOff x="2210400" y="2558550"/>
            <a:chExt cx="971025" cy="804000"/>
          </a:xfrm>
        </p:grpSpPr>
        <p:sp>
          <p:nvSpPr>
            <p:cNvPr id="111" name="Google Shape;111;p4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4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4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 name="Google Shape;119;p43"/>
          <p:cNvGrpSpPr/>
          <p:nvPr/>
        </p:nvGrpSpPr>
        <p:grpSpPr>
          <a:xfrm>
            <a:off x="5981081" y="902566"/>
            <a:ext cx="849275" cy="848250"/>
            <a:chOff x="2651171" y="2397773"/>
            <a:chExt cx="2099568" cy="2097033"/>
          </a:xfrm>
        </p:grpSpPr>
        <p:sp>
          <p:nvSpPr>
            <p:cNvPr id="120" name="Google Shape;120;p4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43"/>
          <p:cNvGrpSpPr/>
          <p:nvPr/>
        </p:nvGrpSpPr>
        <p:grpSpPr>
          <a:xfrm>
            <a:off x="8388278" y="3692803"/>
            <a:ext cx="1067211" cy="1065922"/>
            <a:chOff x="2651171" y="2397773"/>
            <a:chExt cx="2099568" cy="2097033"/>
          </a:xfrm>
        </p:grpSpPr>
        <p:sp>
          <p:nvSpPr>
            <p:cNvPr id="123" name="Google Shape;123;p43"/>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4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4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 name="Google Shape;126;p43"/>
          <p:cNvGrpSpPr/>
          <p:nvPr/>
        </p:nvGrpSpPr>
        <p:grpSpPr>
          <a:xfrm>
            <a:off x="5134360" y="1145509"/>
            <a:ext cx="4779359" cy="3901002"/>
            <a:chOff x="2556818" y="232872"/>
            <a:chExt cx="6486643" cy="5294519"/>
          </a:xfrm>
        </p:grpSpPr>
        <p:sp>
          <p:nvSpPr>
            <p:cNvPr id="127" name="Google Shape;127;p43"/>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3"/>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3"/>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43"/>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43"/>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3"/>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43"/>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43"/>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3"/>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52"/>
        <p:cNvGrpSpPr/>
        <p:nvPr/>
      </p:nvGrpSpPr>
      <p:grpSpPr>
        <a:xfrm>
          <a:off x="0" y="0"/>
          <a:ext cx="0" cy="0"/>
          <a:chOff x="0" y="0"/>
          <a:chExt cx="0" cy="0"/>
        </a:xfrm>
      </p:grpSpPr>
      <p:sp>
        <p:nvSpPr>
          <p:cNvPr id="2153" name="Google Shape;2153;p75"/>
          <p:cNvSpPr/>
          <p:nvPr/>
        </p:nvSpPr>
        <p:spPr>
          <a:xfrm flipH="1">
            <a:off x="102342" y="102777"/>
            <a:ext cx="724127" cy="72630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54" name="Google Shape;2154;p75"/>
          <p:cNvGrpSpPr/>
          <p:nvPr/>
        </p:nvGrpSpPr>
        <p:grpSpPr>
          <a:xfrm flipH="1">
            <a:off x="-603882" y="-418180"/>
            <a:ext cx="2136578" cy="1768212"/>
            <a:chOff x="5440750" y="1669400"/>
            <a:chExt cx="971525" cy="804025"/>
          </a:xfrm>
        </p:grpSpPr>
        <p:sp>
          <p:nvSpPr>
            <p:cNvPr id="2155" name="Google Shape;2155;p7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7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7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7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7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7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7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7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75"/>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75"/>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75"/>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6" name="Google Shape;2166;p75"/>
          <p:cNvGrpSpPr/>
          <p:nvPr/>
        </p:nvGrpSpPr>
        <p:grpSpPr>
          <a:xfrm>
            <a:off x="-1110993" y="1389236"/>
            <a:ext cx="2429466" cy="2063219"/>
            <a:chOff x="4665875" y="2808650"/>
            <a:chExt cx="993850" cy="844025"/>
          </a:xfrm>
        </p:grpSpPr>
        <p:sp>
          <p:nvSpPr>
            <p:cNvPr id="2167" name="Google Shape;2167;p75"/>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75"/>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75"/>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75"/>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75"/>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75"/>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75"/>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4" name="Google Shape;2174;p75"/>
          <p:cNvGrpSpPr/>
          <p:nvPr/>
        </p:nvGrpSpPr>
        <p:grpSpPr>
          <a:xfrm flipH="1">
            <a:off x="6738226" y="2911751"/>
            <a:ext cx="3525470" cy="3410618"/>
            <a:chOff x="5440750" y="1669400"/>
            <a:chExt cx="971525" cy="939875"/>
          </a:xfrm>
        </p:grpSpPr>
        <p:sp>
          <p:nvSpPr>
            <p:cNvPr id="2175" name="Google Shape;2175;p7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7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7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7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7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7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7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7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75"/>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75"/>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75"/>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75"/>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87" name="Google Shape;2187;p75"/>
          <p:cNvGrpSpPr/>
          <p:nvPr/>
        </p:nvGrpSpPr>
        <p:grpSpPr>
          <a:xfrm rot="5400000">
            <a:off x="6875511" y="1422360"/>
            <a:ext cx="2695006" cy="2887947"/>
            <a:chOff x="5440750" y="1669400"/>
            <a:chExt cx="975815" cy="1045676"/>
          </a:xfrm>
        </p:grpSpPr>
        <p:sp>
          <p:nvSpPr>
            <p:cNvPr id="2188" name="Google Shape;2188;p7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7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7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7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7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7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7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7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75"/>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75"/>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75"/>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75"/>
            <p:cNvSpPr/>
            <p:nvPr/>
          </p:nvSpPr>
          <p:spPr>
            <a:xfrm>
              <a:off x="6107140" y="2405651"/>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00"/>
        <p:cNvGrpSpPr/>
        <p:nvPr/>
      </p:nvGrpSpPr>
      <p:grpSpPr>
        <a:xfrm>
          <a:off x="0" y="0"/>
          <a:ext cx="0" cy="0"/>
          <a:chOff x="0" y="0"/>
          <a:chExt cx="0" cy="0"/>
        </a:xfrm>
      </p:grpSpPr>
      <p:grpSp>
        <p:nvGrpSpPr>
          <p:cNvPr id="2201" name="Google Shape;2201;p76"/>
          <p:cNvGrpSpPr/>
          <p:nvPr/>
        </p:nvGrpSpPr>
        <p:grpSpPr>
          <a:xfrm rot="10800000" flipH="1">
            <a:off x="-1215840" y="503176"/>
            <a:ext cx="2872823" cy="2439739"/>
            <a:chOff x="4665875" y="2808650"/>
            <a:chExt cx="993850" cy="844025"/>
          </a:xfrm>
        </p:grpSpPr>
        <p:sp>
          <p:nvSpPr>
            <p:cNvPr id="2202" name="Google Shape;2202;p7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7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4" name="Google Shape;2204;p7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5" name="Google Shape;2205;p7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76"/>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76"/>
            <p:cNvSpPr/>
            <p:nvPr/>
          </p:nvSpPr>
          <p:spPr>
            <a:xfrm>
              <a:off x="5047532" y="3035061"/>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76"/>
            <p:cNvSpPr/>
            <p:nvPr/>
          </p:nvSpPr>
          <p:spPr>
            <a:xfrm>
              <a:off x="5114532" y="3102061"/>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09" name="Google Shape;2209;p76"/>
          <p:cNvGrpSpPr/>
          <p:nvPr/>
        </p:nvGrpSpPr>
        <p:grpSpPr>
          <a:xfrm rot="10800000" flipH="1">
            <a:off x="-309809" y="2691848"/>
            <a:ext cx="2872292" cy="2378232"/>
            <a:chOff x="2210400" y="2558550"/>
            <a:chExt cx="971025" cy="804000"/>
          </a:xfrm>
        </p:grpSpPr>
        <p:sp>
          <p:nvSpPr>
            <p:cNvPr id="2210" name="Google Shape;2210;p7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7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7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7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7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7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7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7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18" name="Google Shape;2218;p76"/>
          <p:cNvSpPr/>
          <p:nvPr/>
        </p:nvSpPr>
        <p:spPr>
          <a:xfrm rot="10800000" flipH="1">
            <a:off x="-94215" y="308110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76"/>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76"/>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21" name="Google Shape;2221;p76"/>
          <p:cNvGrpSpPr/>
          <p:nvPr/>
        </p:nvGrpSpPr>
        <p:grpSpPr>
          <a:xfrm flipH="1">
            <a:off x="6947190" y="-119799"/>
            <a:ext cx="3563418" cy="3276021"/>
            <a:chOff x="4765450" y="2817950"/>
            <a:chExt cx="894275" cy="822150"/>
          </a:xfrm>
        </p:grpSpPr>
        <p:sp>
          <p:nvSpPr>
            <p:cNvPr id="2222" name="Google Shape;2222;p7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7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7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7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6"/>
        <p:cNvGrpSpPr/>
        <p:nvPr/>
      </p:nvGrpSpPr>
      <p:grpSpPr>
        <a:xfrm>
          <a:off x="0" y="0"/>
          <a:ext cx="0" cy="0"/>
          <a:chOff x="0" y="0"/>
          <a:chExt cx="0" cy="0"/>
        </a:xfrm>
      </p:grpSpPr>
      <p:sp>
        <p:nvSpPr>
          <p:cNvPr id="137" name="Google Shape;137;p44"/>
          <p:cNvSpPr txBox="1">
            <a:spLocks noGrp="1"/>
          </p:cNvSpPr>
          <p:nvPr>
            <p:ph type="title"/>
          </p:nvPr>
        </p:nvSpPr>
        <p:spPr>
          <a:xfrm>
            <a:off x="1506398" y="1559275"/>
            <a:ext cx="25743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8" name="Google Shape;138;p44"/>
          <p:cNvSpPr txBox="1">
            <a:spLocks noGrp="1"/>
          </p:cNvSpPr>
          <p:nvPr>
            <p:ph type="title" idx="2"/>
          </p:nvPr>
        </p:nvSpPr>
        <p:spPr>
          <a:xfrm>
            <a:off x="730301" y="171167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b="1"/>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39" name="Google Shape;139;p44"/>
          <p:cNvSpPr txBox="1">
            <a:spLocks noGrp="1"/>
          </p:cNvSpPr>
          <p:nvPr>
            <p:ph type="subTitle" idx="1"/>
          </p:nvPr>
        </p:nvSpPr>
        <p:spPr>
          <a:xfrm>
            <a:off x="1506390" y="1996550"/>
            <a:ext cx="25743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44"/>
          <p:cNvSpPr txBox="1">
            <a:spLocks noGrp="1"/>
          </p:cNvSpPr>
          <p:nvPr>
            <p:ph type="title" idx="3"/>
          </p:nvPr>
        </p:nvSpPr>
        <p:spPr>
          <a:xfrm>
            <a:off x="1506523" y="3272625"/>
            <a:ext cx="25743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41" name="Google Shape;141;p44"/>
          <p:cNvSpPr txBox="1">
            <a:spLocks noGrp="1"/>
          </p:cNvSpPr>
          <p:nvPr>
            <p:ph type="title" idx="4"/>
          </p:nvPr>
        </p:nvSpPr>
        <p:spPr>
          <a:xfrm>
            <a:off x="730469" y="342502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b="1"/>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42" name="Google Shape;142;p44"/>
          <p:cNvSpPr txBox="1">
            <a:spLocks noGrp="1"/>
          </p:cNvSpPr>
          <p:nvPr>
            <p:ph type="subTitle" idx="5"/>
          </p:nvPr>
        </p:nvSpPr>
        <p:spPr>
          <a:xfrm>
            <a:off x="1506514" y="3709900"/>
            <a:ext cx="25743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44"/>
          <p:cNvSpPr txBox="1">
            <a:spLocks noGrp="1"/>
          </p:cNvSpPr>
          <p:nvPr>
            <p:ph type="title" idx="6"/>
          </p:nvPr>
        </p:nvSpPr>
        <p:spPr>
          <a:xfrm>
            <a:off x="5045226" y="1559275"/>
            <a:ext cx="25743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44" name="Google Shape;144;p44"/>
          <p:cNvSpPr txBox="1">
            <a:spLocks noGrp="1"/>
          </p:cNvSpPr>
          <p:nvPr>
            <p:ph type="title" idx="7"/>
          </p:nvPr>
        </p:nvSpPr>
        <p:spPr>
          <a:xfrm>
            <a:off x="4281950" y="171167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b="1"/>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45" name="Google Shape;145;p44"/>
          <p:cNvSpPr txBox="1">
            <a:spLocks noGrp="1"/>
          </p:cNvSpPr>
          <p:nvPr>
            <p:ph type="subTitle" idx="8"/>
          </p:nvPr>
        </p:nvSpPr>
        <p:spPr>
          <a:xfrm>
            <a:off x="5045218" y="1996550"/>
            <a:ext cx="25743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44"/>
          <p:cNvSpPr txBox="1">
            <a:spLocks noGrp="1"/>
          </p:cNvSpPr>
          <p:nvPr>
            <p:ph type="title" idx="9"/>
          </p:nvPr>
        </p:nvSpPr>
        <p:spPr>
          <a:xfrm>
            <a:off x="4282125" y="342502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b="1"/>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grpSp>
        <p:nvGrpSpPr>
          <p:cNvPr id="147" name="Google Shape;147;p44"/>
          <p:cNvGrpSpPr/>
          <p:nvPr/>
        </p:nvGrpSpPr>
        <p:grpSpPr>
          <a:xfrm>
            <a:off x="-3302090" y="-450720"/>
            <a:ext cx="4015313" cy="3884503"/>
            <a:chOff x="5440750" y="1669400"/>
            <a:chExt cx="971525" cy="939875"/>
          </a:xfrm>
        </p:grpSpPr>
        <p:sp>
          <p:nvSpPr>
            <p:cNvPr id="148" name="Google Shape;148;p44"/>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4"/>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44"/>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44"/>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44"/>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44"/>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44"/>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44"/>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44"/>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44"/>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44"/>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44"/>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44"/>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44"/>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44"/>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44"/>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44"/>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44"/>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44"/>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44"/>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44"/>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44"/>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44"/>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44"/>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44"/>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44"/>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44"/>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44"/>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44"/>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44"/>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44"/>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44"/>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44"/>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44"/>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44"/>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44"/>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44"/>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44"/>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44"/>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44"/>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44"/>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44"/>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44"/>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44"/>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44"/>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44"/>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44"/>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44"/>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44"/>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44"/>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44"/>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44"/>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44"/>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44"/>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44"/>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44"/>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44"/>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44"/>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44"/>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44"/>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44"/>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44"/>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44"/>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44"/>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44"/>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44"/>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44"/>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44"/>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44"/>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44"/>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44"/>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44"/>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44"/>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44"/>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44"/>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44"/>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44"/>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44"/>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44"/>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44"/>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44"/>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44"/>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44"/>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44"/>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44"/>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44"/>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44"/>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44"/>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44"/>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44"/>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44"/>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44"/>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44"/>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44"/>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44"/>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44"/>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44"/>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44"/>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44"/>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44"/>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44"/>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44"/>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44"/>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44"/>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44"/>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44"/>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44"/>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44"/>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44"/>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44"/>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44"/>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44"/>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44"/>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44"/>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44"/>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44"/>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44"/>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44"/>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44"/>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7" name="Google Shape;267;p44"/>
          <p:cNvSpPr/>
          <p:nvPr/>
        </p:nvSpPr>
        <p:spPr>
          <a:xfrm>
            <a:off x="7013780" y="20811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8" name="Google Shape;268;p44"/>
          <p:cNvGrpSpPr/>
          <p:nvPr/>
        </p:nvGrpSpPr>
        <p:grpSpPr>
          <a:xfrm>
            <a:off x="7000981" y="195816"/>
            <a:ext cx="849275" cy="848250"/>
            <a:chOff x="2651171" y="2397773"/>
            <a:chExt cx="2099568" cy="2097033"/>
          </a:xfrm>
        </p:grpSpPr>
        <p:sp>
          <p:nvSpPr>
            <p:cNvPr id="269" name="Google Shape;269;p44"/>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44"/>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1" name="Google Shape;271;p44"/>
          <p:cNvGrpSpPr/>
          <p:nvPr/>
        </p:nvGrpSpPr>
        <p:grpSpPr>
          <a:xfrm>
            <a:off x="7263610" y="-297378"/>
            <a:ext cx="2216073" cy="1834889"/>
            <a:chOff x="2210400" y="2558550"/>
            <a:chExt cx="971025" cy="804000"/>
          </a:xfrm>
        </p:grpSpPr>
        <p:sp>
          <p:nvSpPr>
            <p:cNvPr id="272" name="Google Shape;272;p4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4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4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4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4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4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4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0" name="Google Shape;280;p44"/>
          <p:cNvGrpSpPr/>
          <p:nvPr/>
        </p:nvGrpSpPr>
        <p:grpSpPr>
          <a:xfrm>
            <a:off x="5978160" y="2286430"/>
            <a:ext cx="4015313" cy="3884503"/>
            <a:chOff x="5440750" y="1669400"/>
            <a:chExt cx="971525" cy="939875"/>
          </a:xfrm>
        </p:grpSpPr>
        <p:sp>
          <p:nvSpPr>
            <p:cNvPr id="281" name="Google Shape;281;p44"/>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44"/>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44"/>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44"/>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44"/>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44"/>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44"/>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44"/>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44"/>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44"/>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44"/>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44"/>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44"/>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44"/>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44"/>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44"/>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44"/>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44"/>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44"/>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44"/>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44"/>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44"/>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44"/>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44"/>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44"/>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44"/>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44"/>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44"/>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44"/>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44"/>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44"/>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44"/>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44"/>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44"/>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44"/>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4"/>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44"/>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44"/>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44"/>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44"/>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44"/>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44"/>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44"/>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44"/>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44"/>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44"/>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44"/>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44"/>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44"/>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44"/>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44"/>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44"/>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44"/>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44"/>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44"/>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44"/>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44"/>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44"/>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44"/>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44"/>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44"/>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44"/>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44"/>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44"/>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44"/>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44"/>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44"/>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44"/>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44"/>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44"/>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44"/>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44"/>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44"/>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44"/>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44"/>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44"/>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44"/>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44"/>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44"/>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44"/>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44"/>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44"/>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44"/>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44"/>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44"/>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44"/>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44"/>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44"/>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44"/>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44"/>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44"/>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44"/>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44"/>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44"/>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44"/>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44"/>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44"/>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44"/>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44"/>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44"/>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44"/>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44"/>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44"/>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44"/>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44"/>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44"/>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44"/>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44"/>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44"/>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44"/>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44"/>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44"/>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44"/>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44"/>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44"/>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44"/>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44"/>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44"/>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44"/>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0" name="Google Shape;400;p44"/>
          <p:cNvSpPr txBox="1">
            <a:spLocks noGrp="1"/>
          </p:cNvSpPr>
          <p:nvPr>
            <p:ph type="title" idx="13"/>
          </p:nvPr>
        </p:nvSpPr>
        <p:spPr>
          <a:xfrm>
            <a:off x="5045351" y="3272625"/>
            <a:ext cx="25743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1" name="Google Shape;401;p44"/>
          <p:cNvSpPr txBox="1">
            <a:spLocks noGrp="1"/>
          </p:cNvSpPr>
          <p:nvPr>
            <p:ph type="subTitle" idx="14"/>
          </p:nvPr>
        </p:nvSpPr>
        <p:spPr>
          <a:xfrm>
            <a:off x="5045342" y="3709900"/>
            <a:ext cx="25743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2" name="Google Shape;402;p44"/>
          <p:cNvSpPr txBox="1">
            <a:spLocks noGrp="1"/>
          </p:cNvSpPr>
          <p:nvPr>
            <p:ph type="title" idx="15"/>
          </p:nvPr>
        </p:nvSpPr>
        <p:spPr>
          <a:xfrm>
            <a:off x="713225" y="539500"/>
            <a:ext cx="76803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03"/>
        <p:cNvGrpSpPr/>
        <p:nvPr/>
      </p:nvGrpSpPr>
      <p:grpSpPr>
        <a:xfrm>
          <a:off x="0" y="0"/>
          <a:ext cx="0" cy="0"/>
          <a:chOff x="0" y="0"/>
          <a:chExt cx="0" cy="0"/>
        </a:xfrm>
      </p:grpSpPr>
      <p:sp>
        <p:nvSpPr>
          <p:cNvPr id="404" name="Google Shape;404;p45"/>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5" name="Google Shape;405;p45"/>
          <p:cNvGrpSpPr/>
          <p:nvPr/>
        </p:nvGrpSpPr>
        <p:grpSpPr>
          <a:xfrm>
            <a:off x="5868426" y="-153461"/>
            <a:ext cx="3931972" cy="3255637"/>
            <a:chOff x="2210400" y="2558550"/>
            <a:chExt cx="971025" cy="804000"/>
          </a:xfrm>
        </p:grpSpPr>
        <p:sp>
          <p:nvSpPr>
            <p:cNvPr id="406" name="Google Shape;406;p4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4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4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4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4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4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4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4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4" name="Google Shape;414;p45"/>
          <p:cNvGrpSpPr/>
          <p:nvPr/>
        </p:nvGrpSpPr>
        <p:grpSpPr>
          <a:xfrm>
            <a:off x="5637046" y="992950"/>
            <a:ext cx="1162705" cy="962710"/>
            <a:chOff x="2210400" y="2558550"/>
            <a:chExt cx="971025" cy="804000"/>
          </a:xfrm>
        </p:grpSpPr>
        <p:sp>
          <p:nvSpPr>
            <p:cNvPr id="415" name="Google Shape;415;p4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4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4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4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4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4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4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4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3" name="Google Shape;423;p45"/>
          <p:cNvGrpSpPr/>
          <p:nvPr/>
        </p:nvGrpSpPr>
        <p:grpSpPr>
          <a:xfrm>
            <a:off x="7253149" y="3334154"/>
            <a:ext cx="1162531" cy="1161127"/>
            <a:chOff x="2651171" y="2397773"/>
            <a:chExt cx="2099568" cy="2097033"/>
          </a:xfrm>
        </p:grpSpPr>
        <p:sp>
          <p:nvSpPr>
            <p:cNvPr id="424" name="Google Shape;424;p4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4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6" name="Google Shape;426;p45"/>
          <p:cNvGrpSpPr/>
          <p:nvPr/>
        </p:nvGrpSpPr>
        <p:grpSpPr>
          <a:xfrm>
            <a:off x="-1552190" y="1537709"/>
            <a:ext cx="4779359" cy="3901002"/>
            <a:chOff x="2556818" y="232872"/>
            <a:chExt cx="6486643" cy="5294519"/>
          </a:xfrm>
        </p:grpSpPr>
        <p:sp>
          <p:nvSpPr>
            <p:cNvPr id="427" name="Google Shape;427;p45"/>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45"/>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45"/>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45"/>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45"/>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45"/>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45"/>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45"/>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45"/>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6" name="Google Shape;436;p45"/>
          <p:cNvGrpSpPr/>
          <p:nvPr/>
        </p:nvGrpSpPr>
        <p:grpSpPr>
          <a:xfrm>
            <a:off x="1701728" y="4085003"/>
            <a:ext cx="1067211" cy="1065922"/>
            <a:chOff x="2651171" y="2397773"/>
            <a:chExt cx="2099568" cy="2097033"/>
          </a:xfrm>
        </p:grpSpPr>
        <p:sp>
          <p:nvSpPr>
            <p:cNvPr id="437" name="Google Shape;437;p45"/>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4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4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0" name="Google Shape;440;p45"/>
          <p:cNvSpPr txBox="1">
            <a:spLocks noGrp="1"/>
          </p:cNvSpPr>
          <p:nvPr>
            <p:ph type="title"/>
          </p:nvPr>
        </p:nvSpPr>
        <p:spPr>
          <a:xfrm>
            <a:off x="2074375" y="2993651"/>
            <a:ext cx="4658100" cy="53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1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41" name="Google Shape;441;p45"/>
          <p:cNvSpPr txBox="1">
            <a:spLocks noGrp="1"/>
          </p:cNvSpPr>
          <p:nvPr>
            <p:ph type="subTitle" idx="1"/>
          </p:nvPr>
        </p:nvSpPr>
        <p:spPr>
          <a:xfrm>
            <a:off x="2074375" y="1438075"/>
            <a:ext cx="5385000" cy="144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2"/>
        <p:cNvGrpSpPr/>
        <p:nvPr/>
      </p:nvGrpSpPr>
      <p:grpSpPr>
        <a:xfrm>
          <a:off x="0" y="0"/>
          <a:ext cx="0" cy="0"/>
          <a:chOff x="0" y="0"/>
          <a:chExt cx="0" cy="0"/>
        </a:xfrm>
      </p:grpSpPr>
      <p:sp>
        <p:nvSpPr>
          <p:cNvPr id="443" name="Google Shape;443;p46"/>
          <p:cNvSpPr txBox="1">
            <a:spLocks noGrp="1"/>
          </p:cNvSpPr>
          <p:nvPr>
            <p:ph type="title"/>
          </p:nvPr>
        </p:nvSpPr>
        <p:spPr>
          <a:xfrm>
            <a:off x="5449425" y="1593575"/>
            <a:ext cx="2998800" cy="1402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4" name="Google Shape;444;p46"/>
          <p:cNvSpPr txBox="1">
            <a:spLocks noGrp="1"/>
          </p:cNvSpPr>
          <p:nvPr>
            <p:ph type="subTitle" idx="1"/>
          </p:nvPr>
        </p:nvSpPr>
        <p:spPr>
          <a:xfrm>
            <a:off x="5449425" y="3203575"/>
            <a:ext cx="2998800" cy="604200"/>
          </a:xfrm>
          <a:prstGeom prst="rect">
            <a:avLst/>
          </a:prstGeom>
          <a:solidFill>
            <a:srgbClr val="00FFFF"/>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100"/>
              <a:buNone/>
              <a:defRPr sz="1600" b="1">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5" name="Google Shape;445;p46"/>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2000" b="1"/>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grpSp>
        <p:nvGrpSpPr>
          <p:cNvPr id="446" name="Google Shape;446;p46"/>
          <p:cNvGrpSpPr/>
          <p:nvPr/>
        </p:nvGrpSpPr>
        <p:grpSpPr>
          <a:xfrm rot="10800000" flipH="1">
            <a:off x="-1432565" y="-125795"/>
            <a:ext cx="4015313" cy="3884503"/>
            <a:chOff x="5440750" y="1669400"/>
            <a:chExt cx="971525" cy="939875"/>
          </a:xfrm>
        </p:grpSpPr>
        <p:sp>
          <p:nvSpPr>
            <p:cNvPr id="447" name="Google Shape;447;p4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4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4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4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4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4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4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4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4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4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4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46"/>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46"/>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46"/>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46"/>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46"/>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46"/>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46"/>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46"/>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46"/>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46"/>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46"/>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46"/>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46"/>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46"/>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46"/>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46"/>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46"/>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46"/>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46"/>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46"/>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46"/>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46"/>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46"/>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46"/>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46"/>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46"/>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46"/>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46"/>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46"/>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46"/>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46"/>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46"/>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46"/>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46"/>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46"/>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46"/>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46"/>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46"/>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46"/>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46"/>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46"/>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46"/>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46"/>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46"/>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46"/>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46"/>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46"/>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46"/>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46"/>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46"/>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46"/>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46"/>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46"/>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46"/>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46"/>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6"/>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46"/>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46"/>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6"/>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46"/>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46"/>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6"/>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46"/>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46"/>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46"/>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46"/>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46"/>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46"/>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6"/>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46"/>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46"/>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6"/>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46"/>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46"/>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46"/>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46"/>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46"/>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46"/>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6"/>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46"/>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46"/>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46"/>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46"/>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46"/>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46"/>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46"/>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46"/>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6"/>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46"/>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46"/>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6"/>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46"/>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46"/>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6"/>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6"/>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6"/>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6"/>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6"/>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6"/>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6"/>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6"/>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6"/>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6"/>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6"/>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6"/>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46"/>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46"/>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6"/>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6" name="Google Shape;566;p46"/>
          <p:cNvGrpSpPr/>
          <p:nvPr/>
        </p:nvGrpSpPr>
        <p:grpSpPr>
          <a:xfrm>
            <a:off x="1147477" y="2947974"/>
            <a:ext cx="2872292" cy="2378232"/>
            <a:chOff x="2210400" y="2558550"/>
            <a:chExt cx="971025" cy="804000"/>
          </a:xfrm>
        </p:grpSpPr>
        <p:sp>
          <p:nvSpPr>
            <p:cNvPr id="567" name="Google Shape;567;p4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4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4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4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4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4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4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5" name="Google Shape;575;p46"/>
          <p:cNvGrpSpPr/>
          <p:nvPr/>
        </p:nvGrpSpPr>
        <p:grpSpPr>
          <a:xfrm>
            <a:off x="1392756" y="169091"/>
            <a:ext cx="849275" cy="848250"/>
            <a:chOff x="2651171" y="2397773"/>
            <a:chExt cx="2099568" cy="2097033"/>
          </a:xfrm>
        </p:grpSpPr>
        <p:sp>
          <p:nvSpPr>
            <p:cNvPr id="576" name="Google Shape;576;p46"/>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solidFill>
              <a:srgbClr val="00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46"/>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solidFill>
              <a:srgbClr val="00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8"/>
        <p:cNvGrpSpPr/>
        <p:nvPr/>
      </p:nvGrpSpPr>
      <p:grpSpPr>
        <a:xfrm>
          <a:off x="0" y="0"/>
          <a:ext cx="0" cy="0"/>
          <a:chOff x="0" y="0"/>
          <a:chExt cx="0" cy="0"/>
        </a:xfrm>
      </p:grpSpPr>
      <p:sp>
        <p:nvSpPr>
          <p:cNvPr id="579" name="Google Shape;579;p47"/>
          <p:cNvSpPr txBox="1">
            <a:spLocks noGrp="1"/>
          </p:cNvSpPr>
          <p:nvPr>
            <p:ph type="title"/>
          </p:nvPr>
        </p:nvSpPr>
        <p:spPr>
          <a:xfrm>
            <a:off x="732275" y="1210763"/>
            <a:ext cx="5067900" cy="129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200"/>
              <a:buNone/>
              <a:defRPr sz="4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80" name="Google Shape;580;p47"/>
          <p:cNvSpPr txBox="1">
            <a:spLocks noGrp="1"/>
          </p:cNvSpPr>
          <p:nvPr>
            <p:ph type="subTitle" idx="1"/>
          </p:nvPr>
        </p:nvSpPr>
        <p:spPr>
          <a:xfrm>
            <a:off x="713225" y="2567813"/>
            <a:ext cx="5106000" cy="14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581" name="Google Shape;581;p47"/>
          <p:cNvGrpSpPr/>
          <p:nvPr/>
        </p:nvGrpSpPr>
        <p:grpSpPr>
          <a:xfrm>
            <a:off x="7407435" y="2879891"/>
            <a:ext cx="849275" cy="848250"/>
            <a:chOff x="8751122" y="1283566"/>
            <a:chExt cx="849275" cy="848250"/>
          </a:xfrm>
        </p:grpSpPr>
        <p:sp>
          <p:nvSpPr>
            <p:cNvPr id="582" name="Google Shape;582;p47"/>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3" name="Google Shape;583;p47"/>
            <p:cNvGrpSpPr/>
            <p:nvPr/>
          </p:nvGrpSpPr>
          <p:grpSpPr>
            <a:xfrm flipH="1">
              <a:off x="8751122" y="1283566"/>
              <a:ext cx="849275" cy="848250"/>
              <a:chOff x="2651171" y="2397773"/>
              <a:chExt cx="2099568" cy="2097033"/>
            </a:xfrm>
          </p:grpSpPr>
          <p:sp>
            <p:nvSpPr>
              <p:cNvPr id="584" name="Google Shape;584;p47"/>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47"/>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86" name="Google Shape;586;p47"/>
          <p:cNvGrpSpPr/>
          <p:nvPr/>
        </p:nvGrpSpPr>
        <p:grpSpPr>
          <a:xfrm flipH="1">
            <a:off x="5896360" y="1526509"/>
            <a:ext cx="4030417" cy="3337154"/>
            <a:chOff x="3573297" y="232872"/>
            <a:chExt cx="5470164" cy="4529254"/>
          </a:xfrm>
        </p:grpSpPr>
        <p:sp>
          <p:nvSpPr>
            <p:cNvPr id="587" name="Google Shape;587;p47"/>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47"/>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47"/>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47"/>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47"/>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47"/>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47"/>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47"/>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5" name="Google Shape;595;p47"/>
          <p:cNvGrpSpPr/>
          <p:nvPr/>
        </p:nvGrpSpPr>
        <p:grpSpPr>
          <a:xfrm flipH="1">
            <a:off x="6009660" y="227499"/>
            <a:ext cx="2872292" cy="2378232"/>
            <a:chOff x="2210400" y="2558550"/>
            <a:chExt cx="971025" cy="804000"/>
          </a:xfrm>
        </p:grpSpPr>
        <p:sp>
          <p:nvSpPr>
            <p:cNvPr id="596" name="Google Shape;596;p4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4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4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4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4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4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4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4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4" name="Google Shape;604;p47"/>
          <p:cNvGrpSpPr/>
          <p:nvPr/>
        </p:nvGrpSpPr>
        <p:grpSpPr>
          <a:xfrm flipH="1">
            <a:off x="7973021" y="1064981"/>
            <a:ext cx="849356" cy="703259"/>
            <a:chOff x="2210400" y="2558550"/>
            <a:chExt cx="971025" cy="804000"/>
          </a:xfrm>
        </p:grpSpPr>
        <p:sp>
          <p:nvSpPr>
            <p:cNvPr id="605" name="Google Shape;605;p4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4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4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4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4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4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4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4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3" name="Google Shape;613;p47"/>
          <p:cNvGrpSpPr/>
          <p:nvPr/>
        </p:nvGrpSpPr>
        <p:grpSpPr>
          <a:xfrm>
            <a:off x="8979722" y="1283566"/>
            <a:ext cx="849275" cy="848250"/>
            <a:chOff x="8751122" y="1283566"/>
            <a:chExt cx="849275" cy="848250"/>
          </a:xfrm>
        </p:grpSpPr>
        <p:sp>
          <p:nvSpPr>
            <p:cNvPr id="614" name="Google Shape;614;p47"/>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5" name="Google Shape;615;p47"/>
            <p:cNvGrpSpPr/>
            <p:nvPr/>
          </p:nvGrpSpPr>
          <p:grpSpPr>
            <a:xfrm flipH="1">
              <a:off x="8751122" y="1283566"/>
              <a:ext cx="849275" cy="848250"/>
              <a:chOff x="2651171" y="2397773"/>
              <a:chExt cx="2099568" cy="2097033"/>
            </a:xfrm>
          </p:grpSpPr>
          <p:sp>
            <p:nvSpPr>
              <p:cNvPr id="616" name="Google Shape;616;p47"/>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47"/>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18" name="Google Shape;618;p47"/>
          <p:cNvSpPr/>
          <p:nvPr/>
        </p:nvSpPr>
        <p:spPr>
          <a:xfrm flipH="1">
            <a:off x="6112238" y="36430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619"/>
        <p:cNvGrpSpPr/>
        <p:nvPr/>
      </p:nvGrpSpPr>
      <p:grpSpPr>
        <a:xfrm>
          <a:off x="0" y="0"/>
          <a:ext cx="0" cy="0"/>
          <a:chOff x="0" y="0"/>
          <a:chExt cx="0" cy="0"/>
        </a:xfrm>
      </p:grpSpPr>
      <p:sp>
        <p:nvSpPr>
          <p:cNvPr id="620" name="Google Shape;620;p48"/>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grpSp>
        <p:nvGrpSpPr>
          <p:cNvPr id="621" name="Google Shape;621;p48"/>
          <p:cNvGrpSpPr/>
          <p:nvPr/>
        </p:nvGrpSpPr>
        <p:grpSpPr>
          <a:xfrm>
            <a:off x="-1552190" y="1537709"/>
            <a:ext cx="4779359" cy="3901002"/>
            <a:chOff x="2556818" y="232872"/>
            <a:chExt cx="6486643" cy="5294519"/>
          </a:xfrm>
        </p:grpSpPr>
        <p:sp>
          <p:nvSpPr>
            <p:cNvPr id="622" name="Google Shape;622;p48"/>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48"/>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48"/>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48"/>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48"/>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48"/>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48"/>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48"/>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48"/>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48"/>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48"/>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48"/>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48"/>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48"/>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48"/>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48"/>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48"/>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48"/>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48"/>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48"/>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48"/>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48"/>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48"/>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5" name="Google Shape;645;p48"/>
          <p:cNvGrpSpPr/>
          <p:nvPr/>
        </p:nvGrpSpPr>
        <p:grpSpPr>
          <a:xfrm>
            <a:off x="-127072" y="4085003"/>
            <a:ext cx="1067211" cy="1065922"/>
            <a:chOff x="2651171" y="2397773"/>
            <a:chExt cx="2099568" cy="2097033"/>
          </a:xfrm>
        </p:grpSpPr>
        <p:sp>
          <p:nvSpPr>
            <p:cNvPr id="646" name="Google Shape;646;p48"/>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48"/>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48"/>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9" name="Google Shape;649;p48"/>
          <p:cNvSpPr/>
          <p:nvPr/>
        </p:nvSpPr>
        <p:spPr>
          <a:xfrm>
            <a:off x="7249668" y="4045148"/>
            <a:ext cx="572715" cy="57271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0" name="Google Shape;650;p48"/>
          <p:cNvGrpSpPr/>
          <p:nvPr/>
        </p:nvGrpSpPr>
        <p:grpSpPr>
          <a:xfrm>
            <a:off x="7009646" y="2171158"/>
            <a:ext cx="3966057" cy="4359080"/>
            <a:chOff x="5440750" y="1541475"/>
            <a:chExt cx="971525" cy="1067800"/>
          </a:xfrm>
        </p:grpSpPr>
        <p:sp>
          <p:nvSpPr>
            <p:cNvPr id="651" name="Google Shape;651;p48"/>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48"/>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48"/>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48"/>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48"/>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48"/>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48"/>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48"/>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48"/>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48"/>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48"/>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48"/>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48"/>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64"/>
        <p:cNvGrpSpPr/>
        <p:nvPr/>
      </p:nvGrpSpPr>
      <p:grpSpPr>
        <a:xfrm>
          <a:off x="0" y="0"/>
          <a:ext cx="0" cy="0"/>
          <a:chOff x="0" y="0"/>
          <a:chExt cx="0" cy="0"/>
        </a:xfrm>
      </p:grpSpPr>
      <p:grpSp>
        <p:nvGrpSpPr>
          <p:cNvPr id="665" name="Google Shape;665;p49"/>
          <p:cNvGrpSpPr/>
          <p:nvPr/>
        </p:nvGrpSpPr>
        <p:grpSpPr>
          <a:xfrm>
            <a:off x="2787991" y="1287889"/>
            <a:ext cx="3563418" cy="3276021"/>
            <a:chOff x="4765450" y="2817950"/>
            <a:chExt cx="894275" cy="822150"/>
          </a:xfrm>
        </p:grpSpPr>
        <p:sp>
          <p:nvSpPr>
            <p:cNvPr id="666" name="Google Shape;666;p49"/>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49"/>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49"/>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49"/>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0" name="Google Shape;670;p49"/>
          <p:cNvGrpSpPr/>
          <p:nvPr/>
        </p:nvGrpSpPr>
        <p:grpSpPr>
          <a:xfrm>
            <a:off x="7185910" y="-217751"/>
            <a:ext cx="2872292" cy="2378232"/>
            <a:chOff x="2210400" y="2558550"/>
            <a:chExt cx="971025" cy="804000"/>
          </a:xfrm>
        </p:grpSpPr>
        <p:sp>
          <p:nvSpPr>
            <p:cNvPr id="671" name="Google Shape;671;p4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4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4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4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4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4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4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4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9" name="Google Shape;679;p49"/>
          <p:cNvGrpSpPr/>
          <p:nvPr/>
        </p:nvGrpSpPr>
        <p:grpSpPr>
          <a:xfrm flipH="1">
            <a:off x="8813326" y="-9"/>
            <a:ext cx="849275" cy="848250"/>
            <a:chOff x="8751122" y="1283566"/>
            <a:chExt cx="849275" cy="848250"/>
          </a:xfrm>
        </p:grpSpPr>
        <p:sp>
          <p:nvSpPr>
            <p:cNvPr id="680" name="Google Shape;680;p49"/>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1" name="Google Shape;681;p49"/>
            <p:cNvGrpSpPr/>
            <p:nvPr/>
          </p:nvGrpSpPr>
          <p:grpSpPr>
            <a:xfrm flipH="1">
              <a:off x="8751122" y="1283566"/>
              <a:ext cx="849275" cy="848250"/>
              <a:chOff x="2651171" y="2397773"/>
              <a:chExt cx="2099568" cy="2097033"/>
            </a:xfrm>
          </p:grpSpPr>
          <p:sp>
            <p:nvSpPr>
              <p:cNvPr id="682" name="Google Shape;682;p4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4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84" name="Google Shape;684;p49"/>
          <p:cNvGrpSpPr/>
          <p:nvPr/>
        </p:nvGrpSpPr>
        <p:grpSpPr>
          <a:xfrm>
            <a:off x="-259090" y="4167881"/>
            <a:ext cx="1142271" cy="1145681"/>
            <a:chOff x="6167975" y="2118400"/>
            <a:chExt cx="150775" cy="151225"/>
          </a:xfrm>
        </p:grpSpPr>
        <p:sp>
          <p:nvSpPr>
            <p:cNvPr id="685" name="Google Shape;685;p49"/>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49"/>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7" name="Google Shape;687;p49"/>
          <p:cNvGrpSpPr/>
          <p:nvPr/>
        </p:nvGrpSpPr>
        <p:grpSpPr>
          <a:xfrm>
            <a:off x="-269226" y="3517179"/>
            <a:ext cx="1162531" cy="1161127"/>
            <a:chOff x="2651171" y="2397773"/>
            <a:chExt cx="2099568" cy="2097033"/>
          </a:xfrm>
        </p:grpSpPr>
        <p:sp>
          <p:nvSpPr>
            <p:cNvPr id="688" name="Google Shape;688;p4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4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0" name="Google Shape;690;p49"/>
          <p:cNvSpPr/>
          <p:nvPr/>
        </p:nvSpPr>
        <p:spPr>
          <a:xfrm>
            <a:off x="7472262" y="127554"/>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49"/>
          <p:cNvSpPr txBox="1">
            <a:spLocks noGrp="1"/>
          </p:cNvSpPr>
          <p:nvPr>
            <p:ph type="title"/>
          </p:nvPr>
        </p:nvSpPr>
        <p:spPr>
          <a:xfrm>
            <a:off x="883200" y="1287888"/>
            <a:ext cx="2168100" cy="527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92" name="Google Shape;692;p49"/>
          <p:cNvSpPr txBox="1">
            <a:spLocks noGrp="1"/>
          </p:cNvSpPr>
          <p:nvPr>
            <p:ph type="subTitle" idx="1"/>
          </p:nvPr>
        </p:nvSpPr>
        <p:spPr>
          <a:xfrm>
            <a:off x="883201" y="1731875"/>
            <a:ext cx="2168100" cy="4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93" name="Google Shape;693;p49"/>
          <p:cNvSpPr txBox="1">
            <a:spLocks noGrp="1"/>
          </p:cNvSpPr>
          <p:nvPr>
            <p:ph type="title" idx="2"/>
          </p:nvPr>
        </p:nvSpPr>
        <p:spPr>
          <a:xfrm>
            <a:off x="883201" y="2445568"/>
            <a:ext cx="2168100" cy="527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94" name="Google Shape;694;p49"/>
          <p:cNvSpPr txBox="1">
            <a:spLocks noGrp="1"/>
          </p:cNvSpPr>
          <p:nvPr>
            <p:ph type="subTitle" idx="3"/>
          </p:nvPr>
        </p:nvSpPr>
        <p:spPr>
          <a:xfrm>
            <a:off x="883201" y="2884841"/>
            <a:ext cx="2168100" cy="4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95" name="Google Shape;695;p49"/>
          <p:cNvSpPr txBox="1">
            <a:spLocks noGrp="1"/>
          </p:cNvSpPr>
          <p:nvPr>
            <p:ph type="title" idx="4"/>
          </p:nvPr>
        </p:nvSpPr>
        <p:spPr>
          <a:xfrm>
            <a:off x="883176" y="3577196"/>
            <a:ext cx="2168100" cy="527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96" name="Google Shape;696;p49"/>
          <p:cNvSpPr txBox="1">
            <a:spLocks noGrp="1"/>
          </p:cNvSpPr>
          <p:nvPr>
            <p:ph type="subTitle" idx="5"/>
          </p:nvPr>
        </p:nvSpPr>
        <p:spPr>
          <a:xfrm>
            <a:off x="883176" y="4020638"/>
            <a:ext cx="2168100" cy="4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97" name="Google Shape;697;p49"/>
          <p:cNvSpPr txBox="1">
            <a:spLocks noGrp="1"/>
          </p:cNvSpPr>
          <p:nvPr>
            <p:ph type="title" idx="6"/>
          </p:nvPr>
        </p:nvSpPr>
        <p:spPr>
          <a:xfrm>
            <a:off x="713225" y="539500"/>
            <a:ext cx="7717500" cy="56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sp>
        <p:nvSpPr>
          <p:cNvPr id="698" name="Google Shape;698;p49"/>
          <p:cNvSpPr txBox="1">
            <a:spLocks noGrp="1"/>
          </p:cNvSpPr>
          <p:nvPr>
            <p:ph type="title" idx="7"/>
          </p:nvPr>
        </p:nvSpPr>
        <p:spPr>
          <a:xfrm>
            <a:off x="6092700" y="1287888"/>
            <a:ext cx="21681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699" name="Google Shape;699;p49"/>
          <p:cNvSpPr txBox="1">
            <a:spLocks noGrp="1"/>
          </p:cNvSpPr>
          <p:nvPr>
            <p:ph type="subTitle" idx="8"/>
          </p:nvPr>
        </p:nvSpPr>
        <p:spPr>
          <a:xfrm>
            <a:off x="6092701" y="1731875"/>
            <a:ext cx="21681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0" name="Google Shape;700;p49"/>
          <p:cNvSpPr txBox="1">
            <a:spLocks noGrp="1"/>
          </p:cNvSpPr>
          <p:nvPr>
            <p:ph type="title" idx="9"/>
          </p:nvPr>
        </p:nvSpPr>
        <p:spPr>
          <a:xfrm>
            <a:off x="6092701" y="2445568"/>
            <a:ext cx="21681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701" name="Google Shape;701;p49"/>
          <p:cNvSpPr txBox="1">
            <a:spLocks noGrp="1"/>
          </p:cNvSpPr>
          <p:nvPr>
            <p:ph type="subTitle" idx="13"/>
          </p:nvPr>
        </p:nvSpPr>
        <p:spPr>
          <a:xfrm>
            <a:off x="6092701" y="2884841"/>
            <a:ext cx="21681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2" name="Google Shape;702;p49"/>
          <p:cNvSpPr txBox="1">
            <a:spLocks noGrp="1"/>
          </p:cNvSpPr>
          <p:nvPr>
            <p:ph type="title" idx="14"/>
          </p:nvPr>
        </p:nvSpPr>
        <p:spPr>
          <a:xfrm>
            <a:off x="6092676" y="3577196"/>
            <a:ext cx="21681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703" name="Google Shape;703;p49"/>
          <p:cNvSpPr txBox="1">
            <a:spLocks noGrp="1"/>
          </p:cNvSpPr>
          <p:nvPr>
            <p:ph type="subTitle" idx="15"/>
          </p:nvPr>
        </p:nvSpPr>
        <p:spPr>
          <a:xfrm>
            <a:off x="6092676" y="4020638"/>
            <a:ext cx="21681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4">
  <p:cSld name="TITLE_ONLY_6">
    <p:spTree>
      <p:nvGrpSpPr>
        <p:cNvPr id="1" name="Shape 704"/>
        <p:cNvGrpSpPr/>
        <p:nvPr/>
      </p:nvGrpSpPr>
      <p:grpSpPr>
        <a:xfrm>
          <a:off x="0" y="0"/>
          <a:ext cx="0" cy="0"/>
          <a:chOff x="0" y="0"/>
          <a:chExt cx="0" cy="0"/>
        </a:xfrm>
      </p:grpSpPr>
      <p:sp>
        <p:nvSpPr>
          <p:cNvPr id="705" name="Google Shape;705;p50"/>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grpSp>
        <p:nvGrpSpPr>
          <p:cNvPr id="706" name="Google Shape;706;p50"/>
          <p:cNvGrpSpPr/>
          <p:nvPr/>
        </p:nvGrpSpPr>
        <p:grpSpPr>
          <a:xfrm rot="10800000" flipH="1">
            <a:off x="-1801065" y="629505"/>
            <a:ext cx="4015313" cy="3884503"/>
            <a:chOff x="5440750" y="1669400"/>
            <a:chExt cx="971525" cy="939875"/>
          </a:xfrm>
        </p:grpSpPr>
        <p:sp>
          <p:nvSpPr>
            <p:cNvPr id="707" name="Google Shape;707;p50"/>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50"/>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50"/>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50"/>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50"/>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50"/>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50"/>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50"/>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50"/>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50"/>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50"/>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50"/>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50"/>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50"/>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50"/>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50"/>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50"/>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50"/>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50"/>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50"/>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50"/>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50"/>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50"/>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50"/>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50"/>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50"/>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50"/>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50"/>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50"/>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50"/>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50"/>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50"/>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50"/>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50"/>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50"/>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50"/>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50"/>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50"/>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50"/>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50"/>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50"/>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50"/>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50"/>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50"/>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50"/>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50"/>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50"/>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50"/>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50"/>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50"/>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50"/>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50"/>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50"/>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50"/>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50"/>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50"/>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50"/>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50"/>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50"/>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50"/>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50"/>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50"/>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50"/>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50"/>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50"/>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50"/>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50"/>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50"/>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50"/>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50"/>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50"/>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50"/>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50"/>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50"/>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50"/>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50"/>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50"/>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50"/>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50"/>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50"/>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50"/>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50"/>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50"/>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50"/>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50"/>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50"/>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50"/>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50"/>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50"/>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50"/>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50"/>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50"/>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50"/>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50"/>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50"/>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50"/>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50"/>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50"/>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50"/>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50"/>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50"/>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50"/>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50"/>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50"/>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50"/>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50"/>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50"/>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50"/>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50"/>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50"/>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50"/>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50"/>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50"/>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50"/>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50"/>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50"/>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50"/>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50"/>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50"/>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6" name="Google Shape;826;p50"/>
          <p:cNvGrpSpPr/>
          <p:nvPr/>
        </p:nvGrpSpPr>
        <p:grpSpPr>
          <a:xfrm>
            <a:off x="8502856" y="115366"/>
            <a:ext cx="849275" cy="848250"/>
            <a:chOff x="2651171" y="2397773"/>
            <a:chExt cx="2099568" cy="2097033"/>
          </a:xfrm>
        </p:grpSpPr>
        <p:sp>
          <p:nvSpPr>
            <p:cNvPr id="827" name="Google Shape;827;p50"/>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50"/>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9" name="Google Shape;829;p50"/>
          <p:cNvGrpSpPr/>
          <p:nvPr/>
        </p:nvGrpSpPr>
        <p:grpSpPr>
          <a:xfrm>
            <a:off x="8163956" y="115366"/>
            <a:ext cx="849275" cy="848250"/>
            <a:chOff x="2651171" y="2397773"/>
            <a:chExt cx="2099568" cy="2097033"/>
          </a:xfrm>
        </p:grpSpPr>
        <p:sp>
          <p:nvSpPr>
            <p:cNvPr id="830" name="Google Shape;830;p50"/>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50"/>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15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E29AA"/>
            </a:gs>
            <a:gs pos="100000">
              <a:srgbClr val="674EA7"/>
            </a:gs>
          </a:gsLst>
          <a:lin ang="16200038" scaled="0"/>
        </a:gradFill>
        <a:effectLst/>
      </p:bgPr>
    </p:bg>
    <p:spTree>
      <p:nvGrpSpPr>
        <p:cNvPr id="1" name="Shape 5"/>
        <p:cNvGrpSpPr/>
        <p:nvPr/>
      </p:nvGrpSpPr>
      <p:grpSpPr>
        <a:xfrm>
          <a:off x="0" y="0"/>
          <a:ext cx="0" cy="0"/>
          <a:chOff x="0" y="0"/>
          <a:chExt cx="0" cy="0"/>
        </a:xfrm>
      </p:grpSpPr>
      <p:sp>
        <p:nvSpPr>
          <p:cNvPr id="6" name="Google Shape;6;p42"/>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endParaRPr/>
          </a:p>
        </p:txBody>
      </p:sp>
      <p:sp>
        <p:nvSpPr>
          <p:cNvPr id="7" name="Google Shape;7;p42"/>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1pPr>
            <a:lvl2pPr marL="914400" marR="0" lvl="1"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2pPr>
            <a:lvl3pPr marL="1371600" marR="0" lvl="2"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3pPr>
            <a:lvl4pPr marL="1828800" marR="0" lvl="3"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4pPr>
            <a:lvl5pPr marL="2286000" marR="0" lvl="4"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5pPr>
            <a:lvl6pPr marL="2743200" marR="0" lvl="5"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6pPr>
            <a:lvl7pPr marL="3200400" marR="0" lvl="6"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7pPr>
            <a:lvl8pPr marL="3657600" marR="0" lvl="7"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8pPr>
            <a:lvl9pPr marL="4114800" marR="0" lvl="8"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0" r:id="rId9"/>
    <p:sldLayoutId id="2147483681" r:id="rId10"/>
    <p:sldLayoutId id="214748368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EA4335"/>
          </p15:clr>
        </p15:guide>
        <p15:guide id="3" pos="5311">
          <p15:clr>
            <a:srgbClr val="EA4335"/>
          </p15:clr>
        </p15:guide>
        <p15:guide id="4" orient="horz" pos="340">
          <p15:clr>
            <a:srgbClr val="EA4335"/>
          </p15:clr>
        </p15:guide>
        <p15:guide id="5"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198662" scaled="0"/>
        </a:gradFill>
        <a:effectLst/>
      </p:bgPr>
    </p:bg>
    <p:spTree>
      <p:nvGrpSpPr>
        <p:cNvPr id="1" name="Shape 2229"/>
        <p:cNvGrpSpPr/>
        <p:nvPr/>
      </p:nvGrpSpPr>
      <p:grpSpPr>
        <a:xfrm>
          <a:off x="0" y="0"/>
          <a:ext cx="0" cy="0"/>
          <a:chOff x="0" y="0"/>
          <a:chExt cx="0" cy="0"/>
        </a:xfrm>
      </p:grpSpPr>
      <p:sp>
        <p:nvSpPr>
          <p:cNvPr id="2230" name="Google Shape;2230;p1"/>
          <p:cNvSpPr txBox="1">
            <a:spLocks noGrp="1"/>
          </p:cNvSpPr>
          <p:nvPr>
            <p:ph type="ctrTitle"/>
          </p:nvPr>
        </p:nvSpPr>
        <p:spPr>
          <a:xfrm>
            <a:off x="682500" y="614500"/>
            <a:ext cx="5200800" cy="30783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5200"/>
              <a:buNone/>
            </a:pPr>
            <a:r>
              <a:rPr lang="en" sz="7200" b="1" dirty="0"/>
              <a:t>Étude de marché</a:t>
            </a:r>
            <a:br>
              <a:rPr lang="en" sz="7200" b="1" dirty="0"/>
            </a:br>
            <a:r>
              <a:rPr lang="en" sz="3600" b="1" dirty="0"/>
              <a:t>Jeux AAA</a:t>
            </a:r>
            <a:endParaRPr lang="fr-FR" sz="4000" dirty="0"/>
          </a:p>
        </p:txBody>
      </p:sp>
      <p:sp>
        <p:nvSpPr>
          <p:cNvPr id="2231" name="Google Shape;2231;p1"/>
          <p:cNvSpPr txBox="1">
            <a:spLocks noGrp="1"/>
          </p:cNvSpPr>
          <p:nvPr>
            <p:ph type="subTitle" idx="1"/>
          </p:nvPr>
        </p:nvSpPr>
        <p:spPr>
          <a:xfrm>
            <a:off x="682500" y="3886250"/>
            <a:ext cx="3808500" cy="442200"/>
          </a:xfrm>
          <a:prstGeom prst="rect">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Quentin Parent – UOI Games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6" name="Google Shape;2326;p10"/>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b="1"/>
              <a:t>Tendances actuelles</a:t>
            </a:r>
            <a:endParaRPr b="1"/>
          </a:p>
        </p:txBody>
      </p:sp>
      <p:sp>
        <p:nvSpPr>
          <p:cNvPr id="2327" name="Google Shape;2327;p10"/>
          <p:cNvSpPr txBox="1"/>
          <p:nvPr/>
        </p:nvSpPr>
        <p:spPr>
          <a:xfrm>
            <a:off x="2341228" y="1364373"/>
            <a:ext cx="6089497" cy="3317042"/>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fr-FR" dirty="0">
                <a:solidFill>
                  <a:schemeClr val="lt1"/>
                </a:solidFill>
              </a:rPr>
              <a:t>Comme on peut le voir sur les graphiques du tableau de bord et l’étude terrain, les </a:t>
            </a:r>
            <a:r>
              <a:rPr lang="fr-FR" b="1" dirty="0">
                <a:solidFill>
                  <a:schemeClr val="lt1"/>
                </a:solidFill>
              </a:rPr>
              <a:t>tendances</a:t>
            </a:r>
            <a:r>
              <a:rPr lang="fr-FR" dirty="0">
                <a:solidFill>
                  <a:schemeClr val="lt1"/>
                </a:solidFill>
              </a:rPr>
              <a:t> actuelles sont orientées vers des jeux </a:t>
            </a:r>
            <a:r>
              <a:rPr lang="fr-FR" b="1" dirty="0">
                <a:solidFill>
                  <a:schemeClr val="lt1"/>
                </a:solidFill>
              </a:rPr>
              <a:t>d’action / aventure </a:t>
            </a:r>
            <a:r>
              <a:rPr lang="fr-FR" dirty="0">
                <a:solidFill>
                  <a:schemeClr val="lt1"/>
                </a:solidFill>
              </a:rPr>
              <a:t>ou des jeux de </a:t>
            </a:r>
            <a:r>
              <a:rPr lang="fr-FR" b="1" dirty="0">
                <a:solidFill>
                  <a:schemeClr val="lt1"/>
                </a:solidFill>
              </a:rPr>
              <a:t>sports</a:t>
            </a:r>
            <a:r>
              <a:rPr lang="fr-FR" dirty="0">
                <a:solidFill>
                  <a:schemeClr val="lt1"/>
                </a:solidFill>
              </a:rPr>
              <a:t>, néanmoins la plupart de jeux de sport ont déjà plusieurs décennies d’avances et sont des piliers dans leur domaine.</a:t>
            </a:r>
          </a:p>
          <a:p>
            <a:pPr marL="0" marR="0" lvl="0" indent="0" algn="just" rtl="0">
              <a:lnSpc>
                <a:spcPct val="100000"/>
              </a:lnSpc>
              <a:spcBef>
                <a:spcPts val="0"/>
              </a:spcBef>
              <a:spcAft>
                <a:spcPts val="0"/>
              </a:spcAft>
              <a:buNone/>
            </a:pPr>
            <a:endParaRPr lang="fr-FR" dirty="0">
              <a:solidFill>
                <a:schemeClr val="lt1"/>
              </a:solidFill>
            </a:endParaRPr>
          </a:p>
          <a:p>
            <a:pPr marL="0" marR="0" lvl="0" indent="0" algn="just" rtl="0">
              <a:lnSpc>
                <a:spcPct val="100000"/>
              </a:lnSpc>
              <a:spcBef>
                <a:spcPts val="0"/>
              </a:spcBef>
              <a:spcAft>
                <a:spcPts val="0"/>
              </a:spcAft>
              <a:buNone/>
            </a:pPr>
            <a:r>
              <a:rPr lang="fr-FR" dirty="0">
                <a:solidFill>
                  <a:schemeClr val="lt1"/>
                </a:solidFill>
              </a:rPr>
              <a:t>La plus grande concurrence est au niveau des jeux PC, qui représentent 50% du marché. Notamment grâce à la facilité pour les studios indépendants de publier leurs jeux sur des plateformes tel que Steam.</a:t>
            </a:r>
          </a:p>
          <a:p>
            <a:pPr marL="0" marR="0" lvl="0" indent="0" algn="just" rtl="0">
              <a:lnSpc>
                <a:spcPct val="100000"/>
              </a:lnSpc>
              <a:spcBef>
                <a:spcPts val="0"/>
              </a:spcBef>
              <a:spcAft>
                <a:spcPts val="0"/>
              </a:spcAft>
              <a:buNone/>
            </a:pPr>
            <a:endParaRPr lang="fr-FR" dirty="0">
              <a:solidFill>
                <a:schemeClr val="lt1"/>
              </a:solidFill>
            </a:endParaRPr>
          </a:p>
          <a:p>
            <a:pPr marL="0" marR="0" lvl="0" indent="0" algn="just" rtl="0">
              <a:lnSpc>
                <a:spcPct val="100000"/>
              </a:lnSpc>
              <a:spcBef>
                <a:spcPts val="0"/>
              </a:spcBef>
              <a:spcAft>
                <a:spcPts val="0"/>
              </a:spcAft>
              <a:buNone/>
            </a:pPr>
            <a:r>
              <a:rPr lang="fr-FR" dirty="0">
                <a:solidFill>
                  <a:schemeClr val="lt1"/>
                </a:solidFill>
              </a:rPr>
              <a:t>Pour les consoles, Sony domine clairement le marché avec ses Playstation et ce malgré la concurrence de Microsoft avec ses Xbox. Et Nintendo qui est un faux concurrent, car les jeux disponibles sur leurs plateformes sont à l’opposé de ceux disponibles chez Playstation et Xbox, il n’est pas rare d’ailleurs que les consommateurs aient une Switch à côté de leur Playstation, mais ils ont rarement Playstation ET Xbox</a:t>
            </a:r>
            <a:endParaRPr lang="fr-FR" dirty="0"/>
          </a:p>
          <a:p>
            <a:pPr marL="0" marR="0" lvl="0" indent="0" algn="l" rtl="0">
              <a:lnSpc>
                <a:spcPct val="100000"/>
              </a:lnSpc>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1"/>
        <p:cNvGrpSpPr/>
        <p:nvPr/>
      </p:nvGrpSpPr>
      <p:grpSpPr>
        <a:xfrm>
          <a:off x="0" y="0"/>
          <a:ext cx="0" cy="0"/>
          <a:chOff x="0" y="0"/>
          <a:chExt cx="0" cy="0"/>
        </a:xfrm>
      </p:grpSpPr>
      <p:sp>
        <p:nvSpPr>
          <p:cNvPr id="2332" name="Google Shape;2332;p11"/>
          <p:cNvSpPr txBox="1">
            <a:spLocks noGrp="1"/>
          </p:cNvSpPr>
          <p:nvPr>
            <p:ph type="title"/>
          </p:nvPr>
        </p:nvSpPr>
        <p:spPr>
          <a:xfrm>
            <a:off x="5449425" y="1593575"/>
            <a:ext cx="2998800"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200"/>
              <a:t>Les futures tendances et perspectives</a:t>
            </a:r>
            <a:endParaRPr/>
          </a:p>
        </p:txBody>
      </p:sp>
      <p:sp>
        <p:nvSpPr>
          <p:cNvPr id="2333" name="Google Shape;2333;p11"/>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a:t>04</a:t>
            </a:r>
            <a:endParaRPr sz="10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5">
          <a:extLst>
            <a:ext uri="{FF2B5EF4-FFF2-40B4-BE49-F238E27FC236}">
              <a16:creationId xmlns:a16="http://schemas.microsoft.com/office/drawing/2014/main" id="{9C745360-9EFD-4953-6DCF-2E9F611AC467}"/>
            </a:ext>
          </a:extLst>
        </p:cNvPr>
        <p:cNvGrpSpPr/>
        <p:nvPr/>
      </p:nvGrpSpPr>
      <p:grpSpPr>
        <a:xfrm>
          <a:off x="0" y="0"/>
          <a:ext cx="0" cy="0"/>
          <a:chOff x="0" y="0"/>
          <a:chExt cx="0" cy="0"/>
        </a:xfrm>
      </p:grpSpPr>
      <p:sp>
        <p:nvSpPr>
          <p:cNvPr id="2326" name="Google Shape;2326;p10">
            <a:extLst>
              <a:ext uri="{FF2B5EF4-FFF2-40B4-BE49-F238E27FC236}">
                <a16:creationId xmlns:a16="http://schemas.microsoft.com/office/drawing/2014/main" id="{8C3D574A-48D1-F418-6F9A-D4479E2F7012}"/>
              </a:ext>
            </a:extLst>
          </p:cNvPr>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b="1" dirty="0"/>
              <a:t>Tendances futures</a:t>
            </a:r>
            <a:endParaRPr b="1" dirty="0"/>
          </a:p>
        </p:txBody>
      </p:sp>
      <p:sp>
        <p:nvSpPr>
          <p:cNvPr id="2327" name="Google Shape;2327;p10">
            <a:extLst>
              <a:ext uri="{FF2B5EF4-FFF2-40B4-BE49-F238E27FC236}">
                <a16:creationId xmlns:a16="http://schemas.microsoft.com/office/drawing/2014/main" id="{7DE59FDF-933E-4804-8ADA-0D673C97A2EB}"/>
              </a:ext>
            </a:extLst>
          </p:cNvPr>
          <p:cNvSpPr txBox="1"/>
          <p:nvPr/>
        </p:nvSpPr>
        <p:spPr>
          <a:xfrm>
            <a:off x="2341228" y="1364373"/>
            <a:ext cx="6089497" cy="3317042"/>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fr-FR" dirty="0">
                <a:solidFill>
                  <a:schemeClr val="lt1"/>
                </a:solidFill>
              </a:rPr>
              <a:t>Pour ce qui est des tendances futures, je vais utiliser l’étude ‘un jeu qui a révolutionné le gaming ces dernières années : Genshin Impact.</a:t>
            </a:r>
          </a:p>
          <a:p>
            <a:pPr marL="0" marR="0" lvl="0" indent="0" algn="just" rtl="0">
              <a:lnSpc>
                <a:spcPct val="100000"/>
              </a:lnSpc>
              <a:spcBef>
                <a:spcPts val="0"/>
              </a:spcBef>
              <a:spcAft>
                <a:spcPts val="0"/>
              </a:spcAft>
              <a:buNone/>
            </a:pPr>
            <a:endParaRPr lang="fr-FR" dirty="0">
              <a:solidFill>
                <a:schemeClr val="lt1"/>
              </a:solidFill>
            </a:endParaRPr>
          </a:p>
          <a:p>
            <a:pPr marL="0" marR="0" lvl="0" indent="0" algn="just" rtl="0">
              <a:lnSpc>
                <a:spcPct val="100000"/>
              </a:lnSpc>
              <a:spcBef>
                <a:spcPts val="0"/>
              </a:spcBef>
              <a:spcAft>
                <a:spcPts val="0"/>
              </a:spcAft>
              <a:buNone/>
            </a:pPr>
            <a:r>
              <a:rPr lang="fr-FR" dirty="0">
                <a:solidFill>
                  <a:schemeClr val="lt1"/>
                </a:solidFill>
              </a:rPr>
              <a:t>Vous trouverez les détails de la conclusion qui suit dans le rapport.</a:t>
            </a:r>
          </a:p>
          <a:p>
            <a:pPr marL="0" marR="0" lvl="0" indent="0" algn="just" rtl="0">
              <a:lnSpc>
                <a:spcPct val="100000"/>
              </a:lnSpc>
              <a:spcBef>
                <a:spcPts val="0"/>
              </a:spcBef>
              <a:spcAft>
                <a:spcPts val="0"/>
              </a:spcAft>
              <a:buNone/>
            </a:pPr>
            <a:endParaRPr lang="fr-FR" dirty="0">
              <a:solidFill>
                <a:schemeClr val="lt1"/>
              </a:solidFill>
            </a:endParaRPr>
          </a:p>
          <a:p>
            <a:pPr marL="0" marR="0" lvl="0" indent="0" algn="just" rtl="0">
              <a:lnSpc>
                <a:spcPct val="100000"/>
              </a:lnSpc>
              <a:spcBef>
                <a:spcPts val="0"/>
              </a:spcBef>
              <a:spcAft>
                <a:spcPts val="0"/>
              </a:spcAft>
              <a:buNone/>
            </a:pPr>
            <a:r>
              <a:rPr lang="fr-FR" dirty="0">
                <a:solidFill>
                  <a:schemeClr val="lt1"/>
                </a:solidFill>
              </a:rPr>
              <a:t>Pour faire simple, Genshin Impact c’est un jeu :</a:t>
            </a:r>
          </a:p>
          <a:p>
            <a:pPr marL="285750" marR="0" lvl="0" indent="-285750" algn="just" rtl="0">
              <a:lnSpc>
                <a:spcPct val="100000"/>
              </a:lnSpc>
              <a:spcBef>
                <a:spcPts val="0"/>
              </a:spcBef>
              <a:spcAft>
                <a:spcPts val="0"/>
              </a:spcAft>
              <a:buFontTx/>
              <a:buChar char="-"/>
            </a:pPr>
            <a:r>
              <a:rPr lang="fr-FR" dirty="0">
                <a:solidFill>
                  <a:schemeClr val="lt1"/>
                </a:solidFill>
              </a:rPr>
              <a:t>Free-to-Play</a:t>
            </a:r>
          </a:p>
          <a:p>
            <a:pPr marL="285750" marR="0" lvl="0" indent="-285750" algn="just" rtl="0">
              <a:lnSpc>
                <a:spcPct val="100000"/>
              </a:lnSpc>
              <a:spcBef>
                <a:spcPts val="0"/>
              </a:spcBef>
              <a:spcAft>
                <a:spcPts val="0"/>
              </a:spcAft>
              <a:buFontTx/>
              <a:buChar char="-"/>
            </a:pPr>
            <a:r>
              <a:rPr lang="fr-FR" dirty="0">
                <a:solidFill>
                  <a:schemeClr val="lt1"/>
                </a:solidFill>
              </a:rPr>
              <a:t>Open World</a:t>
            </a:r>
          </a:p>
          <a:p>
            <a:pPr marL="285750" marR="0" lvl="0" indent="-285750" algn="just" rtl="0">
              <a:lnSpc>
                <a:spcPct val="100000"/>
              </a:lnSpc>
              <a:spcBef>
                <a:spcPts val="0"/>
              </a:spcBef>
              <a:spcAft>
                <a:spcPts val="0"/>
              </a:spcAft>
              <a:buFontTx/>
              <a:buChar char="-"/>
            </a:pPr>
            <a:r>
              <a:rPr lang="fr-FR" dirty="0">
                <a:solidFill>
                  <a:schemeClr val="lt1"/>
                </a:solidFill>
              </a:rPr>
              <a:t>Des graphismes simples, mais élégants</a:t>
            </a:r>
          </a:p>
          <a:p>
            <a:pPr marL="285750" marR="0" lvl="0" indent="-285750" algn="just" rtl="0">
              <a:lnSpc>
                <a:spcPct val="100000"/>
              </a:lnSpc>
              <a:spcBef>
                <a:spcPts val="0"/>
              </a:spcBef>
              <a:spcAft>
                <a:spcPts val="0"/>
              </a:spcAft>
              <a:buFontTx/>
              <a:buChar char="-"/>
            </a:pPr>
            <a:r>
              <a:rPr lang="fr-FR" dirty="0">
                <a:solidFill>
                  <a:schemeClr val="lt1"/>
                </a:solidFill>
              </a:rPr>
              <a:t>Action-RPG Accès sur le social gaming</a:t>
            </a:r>
          </a:p>
          <a:p>
            <a:pPr marL="285750" marR="0" lvl="0" indent="-285750" algn="just" rtl="0">
              <a:lnSpc>
                <a:spcPct val="100000"/>
              </a:lnSpc>
              <a:spcBef>
                <a:spcPts val="0"/>
              </a:spcBef>
              <a:spcAft>
                <a:spcPts val="0"/>
              </a:spcAft>
              <a:buFontTx/>
              <a:buChar char="-"/>
            </a:pPr>
            <a:r>
              <a:rPr lang="fr-FR" dirty="0">
                <a:solidFill>
                  <a:schemeClr val="lt1"/>
                </a:solidFill>
              </a:rPr>
              <a:t>Multi / Cross Plateforme</a:t>
            </a:r>
          </a:p>
          <a:p>
            <a:pPr marL="285750" marR="0" lvl="0" indent="-285750" algn="just" rtl="0">
              <a:lnSpc>
                <a:spcPct val="100000"/>
              </a:lnSpc>
              <a:spcBef>
                <a:spcPts val="0"/>
              </a:spcBef>
              <a:spcAft>
                <a:spcPts val="0"/>
              </a:spcAft>
              <a:buFontTx/>
              <a:buChar char="-"/>
            </a:pPr>
            <a:r>
              <a:rPr lang="fr-FR" dirty="0">
                <a:solidFill>
                  <a:schemeClr val="lt1"/>
                </a:solidFill>
              </a:rPr>
              <a:t>Monétiser grâce au système de micro-transactions </a:t>
            </a:r>
            <a:r>
              <a:rPr lang="fr-FR" dirty="0" err="1">
                <a:solidFill>
                  <a:schemeClr val="lt1"/>
                </a:solidFill>
              </a:rPr>
              <a:t>Gacha</a:t>
            </a:r>
            <a:endParaRPr lang="fr-FR" dirty="0">
              <a:solidFill>
                <a:schemeClr val="lt1"/>
              </a:solidFill>
            </a:endParaRPr>
          </a:p>
          <a:p>
            <a:pPr marL="285750" marR="0" lvl="0" indent="-285750" algn="just" rtl="0">
              <a:lnSpc>
                <a:spcPct val="100000"/>
              </a:lnSpc>
              <a:spcBef>
                <a:spcPts val="0"/>
              </a:spcBef>
              <a:spcAft>
                <a:spcPts val="0"/>
              </a:spcAft>
              <a:buFontTx/>
              <a:buChar char="-"/>
            </a:pPr>
            <a:endParaRPr lang="fr-FR" dirty="0">
              <a:solidFill>
                <a:schemeClr val="lt1"/>
              </a:solidFill>
            </a:endParaRPr>
          </a:p>
          <a:p>
            <a:pPr marR="0" lvl="0" algn="just" rtl="0">
              <a:lnSpc>
                <a:spcPct val="100000"/>
              </a:lnSpc>
              <a:spcBef>
                <a:spcPts val="0"/>
              </a:spcBef>
              <a:spcAft>
                <a:spcPts val="0"/>
              </a:spcAft>
            </a:pPr>
            <a:r>
              <a:rPr lang="fr-FR" dirty="0">
                <a:solidFill>
                  <a:schemeClr val="lt1"/>
                </a:solidFill>
              </a:rPr>
              <a:t>C’est aussi un succès planétaire qui est devenu top 1 des dépenses des joueurs dès la 2</a:t>
            </a:r>
            <a:r>
              <a:rPr lang="fr-FR" baseline="30000" dirty="0">
                <a:solidFill>
                  <a:schemeClr val="lt1"/>
                </a:solidFill>
              </a:rPr>
              <a:t>e</a:t>
            </a:r>
            <a:r>
              <a:rPr lang="fr-FR" dirty="0">
                <a:solidFill>
                  <a:schemeClr val="lt1"/>
                </a:solidFill>
              </a:rPr>
              <a:t> année après sa sortie avec 2,6 Milliard $ de revenus au 1</a:t>
            </a:r>
            <a:r>
              <a:rPr lang="fr-FR" baseline="30000" dirty="0">
                <a:solidFill>
                  <a:schemeClr val="lt1"/>
                </a:solidFill>
              </a:rPr>
              <a:t>er</a:t>
            </a:r>
            <a:r>
              <a:rPr lang="fr-FR" dirty="0">
                <a:solidFill>
                  <a:schemeClr val="lt1"/>
                </a:solidFill>
              </a:rPr>
              <a:t> trimestre 2022</a:t>
            </a:r>
          </a:p>
        </p:txBody>
      </p:sp>
    </p:spTree>
    <p:extLst>
      <p:ext uri="{BB962C8B-B14F-4D97-AF65-F5344CB8AC3E}">
        <p14:creationId xmlns:p14="http://schemas.microsoft.com/office/powerpoint/2010/main" val="2678906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3"/>
        <p:cNvGrpSpPr/>
        <p:nvPr/>
      </p:nvGrpSpPr>
      <p:grpSpPr>
        <a:xfrm>
          <a:off x="0" y="0"/>
          <a:ext cx="0" cy="0"/>
          <a:chOff x="0" y="0"/>
          <a:chExt cx="0" cy="0"/>
        </a:xfrm>
      </p:grpSpPr>
      <p:sp>
        <p:nvSpPr>
          <p:cNvPr id="2344" name="Google Shape;2344;p13"/>
          <p:cNvSpPr txBox="1">
            <a:spLocks noGrp="1"/>
          </p:cNvSpPr>
          <p:nvPr>
            <p:ph type="title"/>
          </p:nvPr>
        </p:nvSpPr>
        <p:spPr>
          <a:xfrm>
            <a:off x="5449425" y="1593575"/>
            <a:ext cx="2998800"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200"/>
              <a:t>Analyses du ou des segment(s)</a:t>
            </a:r>
            <a:endParaRPr/>
          </a:p>
        </p:txBody>
      </p:sp>
      <p:sp>
        <p:nvSpPr>
          <p:cNvPr id="2345" name="Google Shape;2345;p13"/>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dirty="0"/>
              <a:t>05</a:t>
            </a:r>
            <a:endParaRPr sz="10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9"/>
        <p:cNvGrpSpPr/>
        <p:nvPr/>
      </p:nvGrpSpPr>
      <p:grpSpPr>
        <a:xfrm>
          <a:off x="0" y="0"/>
          <a:ext cx="0" cy="0"/>
          <a:chOff x="0" y="0"/>
          <a:chExt cx="0" cy="0"/>
        </a:xfrm>
      </p:grpSpPr>
      <p:sp>
        <p:nvSpPr>
          <p:cNvPr id="2350" name="Google Shape;2350;p14"/>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b="1"/>
              <a:t>Analyses du ou des segments</a:t>
            </a:r>
            <a:endParaRPr b="1"/>
          </a:p>
        </p:txBody>
      </p:sp>
      <p:sp>
        <p:nvSpPr>
          <p:cNvPr id="2351" name="Google Shape;2351;p14"/>
          <p:cNvSpPr txBox="1"/>
          <p:nvPr/>
        </p:nvSpPr>
        <p:spPr>
          <a:xfrm>
            <a:off x="2163549" y="1505050"/>
            <a:ext cx="6415456" cy="30989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400" b="0" i="0" u="none" strike="noStrike" cap="none" dirty="0">
                <a:solidFill>
                  <a:schemeClr val="lt1"/>
                </a:solidFill>
                <a:latin typeface="Arial"/>
                <a:ea typeface="Arial"/>
                <a:cs typeface="Arial"/>
                <a:sym typeface="Arial"/>
              </a:rPr>
              <a:t>Pour l’analyse des segments, je vais me référer à mon étude terrain comprenant 27 participants.</a:t>
            </a:r>
          </a:p>
          <a:p>
            <a:pPr marL="0" marR="0" lvl="0" indent="0" algn="l" rtl="0">
              <a:lnSpc>
                <a:spcPct val="100000"/>
              </a:lnSpc>
              <a:spcBef>
                <a:spcPts val="0"/>
              </a:spcBef>
              <a:spcAft>
                <a:spcPts val="0"/>
              </a:spcAft>
              <a:buNone/>
            </a:pPr>
            <a:endParaRPr lang="en" dirty="0">
              <a:solidFill>
                <a:schemeClr val="lt1"/>
              </a:solidFill>
            </a:endParaRPr>
          </a:p>
          <a:p>
            <a:pPr marL="0" marR="0" lvl="0" indent="0" algn="l" rtl="0">
              <a:lnSpc>
                <a:spcPct val="100000"/>
              </a:lnSpc>
              <a:spcBef>
                <a:spcPts val="0"/>
              </a:spcBef>
              <a:spcAft>
                <a:spcPts val="0"/>
              </a:spcAft>
              <a:buNone/>
            </a:pPr>
            <a:r>
              <a:rPr lang="en" sz="1400" b="0" i="0" u="none" strike="noStrike" cap="none" dirty="0">
                <a:solidFill>
                  <a:schemeClr val="lt1"/>
                </a:solidFill>
                <a:latin typeface="Arial"/>
                <a:ea typeface="Arial"/>
                <a:cs typeface="Arial"/>
                <a:sym typeface="Arial"/>
              </a:rPr>
              <a:t>Premièrement nous avons plus d’hommes que de femmes qui jouent aux jeux vidéos (67% contre 33%) ce qui n’est pas étonnant, car même si c’est un milieu qui attire de plus en plus, les femmes vont se tourner plus facilement vers d’autres hobbies (notamment la lecture ou les proportions s’inversent)</a:t>
            </a:r>
          </a:p>
          <a:p>
            <a:pPr marL="0" marR="0" lvl="0" indent="0" algn="l" rtl="0">
              <a:lnSpc>
                <a:spcPct val="100000"/>
              </a:lnSpc>
              <a:spcBef>
                <a:spcPts val="0"/>
              </a:spcBef>
              <a:spcAft>
                <a:spcPts val="0"/>
              </a:spcAft>
              <a:buNone/>
            </a:pPr>
            <a:endParaRPr lang="en" dirty="0">
              <a:solidFill>
                <a:schemeClr val="lt1"/>
              </a:solidFill>
            </a:endParaRPr>
          </a:p>
          <a:p>
            <a:pPr marL="0" marR="0" lvl="0" indent="0" algn="l" rtl="0">
              <a:lnSpc>
                <a:spcPct val="100000"/>
              </a:lnSpc>
              <a:spcBef>
                <a:spcPts val="0"/>
              </a:spcBef>
              <a:spcAft>
                <a:spcPts val="0"/>
              </a:spcAft>
              <a:buNone/>
            </a:pPr>
            <a:r>
              <a:rPr lang="en" sz="1400" b="0" i="0" u="none" strike="noStrike" cap="none" dirty="0">
                <a:solidFill>
                  <a:schemeClr val="lt1"/>
                </a:solidFill>
                <a:latin typeface="Arial"/>
                <a:ea typeface="Arial"/>
                <a:cs typeface="Arial"/>
                <a:sym typeface="Arial"/>
              </a:rPr>
              <a:t>Concernant l’âge, nous avons là aussi une proportion peu étonnante, 67% des répondants appartiennent à la génération Y. </a:t>
            </a:r>
            <a:r>
              <a:rPr lang="en" dirty="0">
                <a:solidFill>
                  <a:schemeClr val="lt1"/>
                </a:solidFill>
              </a:rPr>
              <a:t>Il y a deux raisons à cela :</a:t>
            </a:r>
          </a:p>
          <a:p>
            <a:pPr marL="342900" marR="0" lvl="0" indent="-342900" algn="l" rtl="0">
              <a:lnSpc>
                <a:spcPct val="100000"/>
              </a:lnSpc>
              <a:spcBef>
                <a:spcPts val="0"/>
              </a:spcBef>
              <a:spcAft>
                <a:spcPts val="0"/>
              </a:spcAft>
              <a:buAutoNum type="arabicPeriod"/>
            </a:pPr>
            <a:r>
              <a:rPr lang="en" sz="1400" b="0" i="0" u="none" strike="noStrike" cap="none" dirty="0">
                <a:solidFill>
                  <a:schemeClr val="lt1"/>
                </a:solidFill>
                <a:latin typeface="Arial"/>
                <a:ea typeface="Arial"/>
                <a:cs typeface="Arial"/>
                <a:sym typeface="Arial"/>
              </a:rPr>
              <a:t>C’est la génération qui a grandit avec l’évolution des gens vidéos et qui a gardé ce hobby à l’âge adulte.</a:t>
            </a:r>
          </a:p>
          <a:p>
            <a:pPr marL="342900" marR="0" lvl="0" indent="-342900" algn="l" rtl="0">
              <a:lnSpc>
                <a:spcPct val="100000"/>
              </a:lnSpc>
              <a:spcBef>
                <a:spcPts val="0"/>
              </a:spcBef>
              <a:spcAft>
                <a:spcPts val="0"/>
              </a:spcAft>
              <a:buAutoNum type="arabicPeriod"/>
            </a:pPr>
            <a:r>
              <a:rPr lang="en" dirty="0">
                <a:solidFill>
                  <a:schemeClr val="lt1"/>
                </a:solidFill>
              </a:rPr>
              <a:t>Il y a un léger biais du fait que c’est moi qui ait partagé le questionnaire et qu’il s’agit de ma génération</a:t>
            </a:r>
          </a:p>
          <a:p>
            <a:pPr marL="342900" marR="0" lvl="0" indent="-342900" algn="l" rtl="0">
              <a:lnSpc>
                <a:spcPct val="100000"/>
              </a:lnSpc>
              <a:spcBef>
                <a:spcPts val="0"/>
              </a:spcBef>
              <a:spcAft>
                <a:spcPts val="0"/>
              </a:spcAft>
              <a:buAutoNum type="arabicPeriod"/>
            </a:pPr>
            <a:endParaRPr lang="en"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lang="en" dirty="0">
              <a:solidFill>
                <a:schemeClr val="lt1"/>
              </a:solidFill>
            </a:endParaRPr>
          </a:p>
          <a:p>
            <a:pPr marL="0" marR="0" lvl="0" indent="0" algn="l" rtl="0">
              <a:lnSpc>
                <a:spcPct val="100000"/>
              </a:lnSpc>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9">
          <a:extLst>
            <a:ext uri="{FF2B5EF4-FFF2-40B4-BE49-F238E27FC236}">
              <a16:creationId xmlns:a16="http://schemas.microsoft.com/office/drawing/2014/main" id="{D204E7C8-5C67-B8C6-C2DF-348A3D1088B4}"/>
            </a:ext>
          </a:extLst>
        </p:cNvPr>
        <p:cNvGrpSpPr/>
        <p:nvPr/>
      </p:nvGrpSpPr>
      <p:grpSpPr>
        <a:xfrm>
          <a:off x="0" y="0"/>
          <a:ext cx="0" cy="0"/>
          <a:chOff x="0" y="0"/>
          <a:chExt cx="0" cy="0"/>
        </a:xfrm>
      </p:grpSpPr>
      <p:sp>
        <p:nvSpPr>
          <p:cNvPr id="2350" name="Google Shape;2350;p14">
            <a:extLst>
              <a:ext uri="{FF2B5EF4-FFF2-40B4-BE49-F238E27FC236}">
                <a16:creationId xmlns:a16="http://schemas.microsoft.com/office/drawing/2014/main" id="{D5870435-0287-954C-F535-02E5BE0E80C6}"/>
              </a:ext>
            </a:extLst>
          </p:cNvPr>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b="1"/>
              <a:t>Analyses du ou des segments</a:t>
            </a:r>
            <a:endParaRPr b="1"/>
          </a:p>
        </p:txBody>
      </p:sp>
      <p:sp>
        <p:nvSpPr>
          <p:cNvPr id="2351" name="Google Shape;2351;p14">
            <a:extLst>
              <a:ext uri="{FF2B5EF4-FFF2-40B4-BE49-F238E27FC236}">
                <a16:creationId xmlns:a16="http://schemas.microsoft.com/office/drawing/2014/main" id="{F4007362-A06A-95A5-67D5-190D42A74D1B}"/>
              </a:ext>
            </a:extLst>
          </p:cNvPr>
          <p:cNvSpPr txBox="1"/>
          <p:nvPr/>
        </p:nvSpPr>
        <p:spPr>
          <a:xfrm>
            <a:off x="2289929" y="1378669"/>
            <a:ext cx="6415456" cy="30989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200" b="0" i="0" u="none" strike="noStrike" cap="none" dirty="0">
                <a:solidFill>
                  <a:schemeClr val="lt1"/>
                </a:solidFill>
                <a:latin typeface="Arial"/>
                <a:ea typeface="Arial"/>
                <a:cs typeface="Arial"/>
                <a:sym typeface="Arial"/>
              </a:rPr>
              <a:t>Parmi les genres, on retrouve : Aventure en première postion suivit par Action / Shooter et Strategy en seconde.</a:t>
            </a:r>
          </a:p>
          <a:p>
            <a:pPr marL="0" marR="0" lvl="0" indent="0" algn="l" rtl="0">
              <a:lnSpc>
                <a:spcPct val="100000"/>
              </a:lnSpc>
              <a:spcBef>
                <a:spcPts val="0"/>
              </a:spcBef>
              <a:spcAft>
                <a:spcPts val="0"/>
              </a:spcAft>
              <a:buNone/>
            </a:pPr>
            <a:endParaRPr lang="en" sz="1200" dirty="0">
              <a:solidFill>
                <a:schemeClr val="lt1"/>
              </a:solidFill>
            </a:endParaRPr>
          </a:p>
          <a:p>
            <a:pPr marL="0" marR="0" lvl="0" indent="0" algn="l" rtl="0">
              <a:lnSpc>
                <a:spcPct val="100000"/>
              </a:lnSpc>
              <a:spcBef>
                <a:spcPts val="0"/>
              </a:spcBef>
              <a:spcAft>
                <a:spcPts val="0"/>
              </a:spcAft>
              <a:buNone/>
            </a:pPr>
            <a:r>
              <a:rPr lang="fr-FR" sz="1200" b="0" i="0" u="none" strike="noStrike" cap="none" dirty="0">
                <a:solidFill>
                  <a:schemeClr val="lt1"/>
                </a:solidFill>
                <a:latin typeface="Arial"/>
                <a:ea typeface="Arial"/>
                <a:cs typeface="Arial"/>
                <a:sym typeface="Arial"/>
              </a:rPr>
              <a:t>E</a:t>
            </a:r>
            <a:r>
              <a:rPr lang="en" sz="1200" b="0" i="0" u="none" strike="noStrike" cap="none" dirty="0">
                <a:solidFill>
                  <a:schemeClr val="lt1"/>
                </a:solidFill>
                <a:latin typeface="Arial"/>
                <a:ea typeface="Arial"/>
                <a:cs typeface="Arial"/>
                <a:sym typeface="Arial"/>
              </a:rPr>
              <a:t>t cela se recent dans les jeux préférés où l’on retrouve World of Warcraft, Fortnite, League of Legends et l’outsider MarioKart.</a:t>
            </a:r>
          </a:p>
          <a:p>
            <a:pPr marL="0" marR="0" lvl="0" indent="0" algn="l" rtl="0">
              <a:lnSpc>
                <a:spcPct val="100000"/>
              </a:lnSpc>
              <a:spcBef>
                <a:spcPts val="0"/>
              </a:spcBef>
              <a:spcAft>
                <a:spcPts val="0"/>
              </a:spcAft>
              <a:buNone/>
            </a:pPr>
            <a:endParaRPr lang="en" sz="1200" dirty="0">
              <a:solidFill>
                <a:schemeClr val="lt1"/>
              </a:solidFill>
            </a:endParaRPr>
          </a:p>
          <a:p>
            <a:r>
              <a:rPr lang="fr-FR" sz="1200" kern="100" dirty="0">
                <a:solidFill>
                  <a:schemeClr val="tx2"/>
                </a:solidFill>
                <a:effectLst/>
                <a:latin typeface="+mj-lt"/>
                <a:ea typeface="Aptos" panose="020B0004020202020204" pitchFamily="34" charset="0"/>
                <a:cs typeface="Times New Roman" panose="02020603050405020304" pitchFamily="18" charset="0"/>
              </a:rPr>
              <a:t>Le gameplay semble être le critère le plus déterminant pour un jeu vidéo (selon 40% des répondants), néanmoins, certains répondant ont retenu cette question et m’ont exprimé qu’ils auraient aimé mettre les trois, car ils jouent tous un rôle dans la qualité de jeu.</a:t>
            </a:r>
          </a:p>
          <a:p>
            <a:endParaRPr lang="fr-FR" sz="1200" kern="100" dirty="0">
              <a:solidFill>
                <a:schemeClr val="tx2"/>
              </a:solidFill>
              <a:latin typeface="+mj-lt"/>
              <a:ea typeface="Aptos" panose="020B0004020202020204" pitchFamily="34" charset="0"/>
              <a:cs typeface="Times New Roman" panose="02020603050405020304" pitchFamily="18" charset="0"/>
            </a:endParaRPr>
          </a:p>
          <a:p>
            <a:r>
              <a:rPr lang="fr-FR" sz="1200" kern="100" dirty="0">
                <a:solidFill>
                  <a:schemeClr val="tx2"/>
                </a:solidFill>
                <a:effectLst/>
                <a:latin typeface="+mj-lt"/>
                <a:ea typeface="Aptos" panose="020B0004020202020204" pitchFamily="34" charset="0"/>
                <a:cs typeface="Times New Roman" panose="02020603050405020304" pitchFamily="18" charset="0"/>
              </a:rPr>
              <a:t>Concernant les consoles, on retrouve le PC en tête avec 33%, suivit par Playstation à 18,5% et Xbox en 3</a:t>
            </a:r>
            <a:r>
              <a:rPr lang="fr-FR" sz="1200" kern="100" baseline="30000" dirty="0">
                <a:solidFill>
                  <a:schemeClr val="tx2"/>
                </a:solidFill>
                <a:effectLst/>
                <a:latin typeface="+mj-lt"/>
                <a:ea typeface="Aptos" panose="020B0004020202020204" pitchFamily="34" charset="0"/>
                <a:cs typeface="Times New Roman" panose="02020603050405020304" pitchFamily="18" charset="0"/>
              </a:rPr>
              <a:t>e</a:t>
            </a:r>
            <a:r>
              <a:rPr lang="fr-FR" sz="1200" kern="100" dirty="0">
                <a:solidFill>
                  <a:schemeClr val="tx2"/>
                </a:solidFill>
                <a:effectLst/>
                <a:latin typeface="+mj-lt"/>
                <a:ea typeface="Aptos" panose="020B0004020202020204" pitchFamily="34" charset="0"/>
                <a:cs typeface="Times New Roman" panose="02020603050405020304" pitchFamily="18" charset="0"/>
              </a:rPr>
              <a:t> place avec 14,8%.</a:t>
            </a:r>
          </a:p>
          <a:p>
            <a:endParaRPr lang="fr-FR" sz="1200" kern="100" dirty="0">
              <a:solidFill>
                <a:schemeClr val="tx2"/>
              </a:solidFill>
              <a:latin typeface="+mj-lt"/>
              <a:ea typeface="Aptos" panose="020B0004020202020204" pitchFamily="34" charset="0"/>
              <a:cs typeface="Times New Roman" panose="02020603050405020304" pitchFamily="18" charset="0"/>
            </a:endParaRPr>
          </a:p>
          <a:p>
            <a:r>
              <a:rPr lang="fr-FR" sz="1200" kern="100" dirty="0">
                <a:solidFill>
                  <a:schemeClr val="tx2"/>
                </a:solidFill>
                <a:latin typeface="+mj-lt"/>
                <a:ea typeface="Aptos" panose="020B0004020202020204" pitchFamily="34" charset="0"/>
                <a:cs typeface="Times New Roman" panose="02020603050405020304" pitchFamily="18" charset="0"/>
              </a:rPr>
              <a:t>48% disent rester sur la même console par habitude et 18,5% pour l’accessibilité des jeux, ce qui explique la 1</a:t>
            </a:r>
            <a:r>
              <a:rPr lang="fr-FR" sz="1200" kern="100" baseline="30000" dirty="0">
                <a:solidFill>
                  <a:schemeClr val="tx2"/>
                </a:solidFill>
                <a:latin typeface="+mj-lt"/>
                <a:ea typeface="Aptos" panose="020B0004020202020204" pitchFamily="34" charset="0"/>
                <a:cs typeface="Times New Roman" panose="02020603050405020304" pitchFamily="18" charset="0"/>
              </a:rPr>
              <a:t>e</a:t>
            </a:r>
            <a:r>
              <a:rPr lang="fr-FR" sz="1200" kern="100" dirty="0">
                <a:solidFill>
                  <a:schemeClr val="tx2"/>
                </a:solidFill>
                <a:latin typeface="+mj-lt"/>
                <a:ea typeface="Aptos" panose="020B0004020202020204" pitchFamily="34" charset="0"/>
                <a:cs typeface="Times New Roman" panose="02020603050405020304" pitchFamily="18" charset="0"/>
              </a:rPr>
              <a:t> place de l’ordinateur pour les consoles. Néanmoins 55% des répondants se disent prêts à changer de console si un jeu correspondant à leurs attentes n’est pas disponible sur leur console actuelle. </a:t>
            </a:r>
            <a:endParaRPr sz="1200" dirty="0"/>
          </a:p>
        </p:txBody>
      </p:sp>
    </p:spTree>
    <p:extLst>
      <p:ext uri="{BB962C8B-B14F-4D97-AF65-F5344CB8AC3E}">
        <p14:creationId xmlns:p14="http://schemas.microsoft.com/office/powerpoint/2010/main" val="807630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5"/>
        <p:cNvGrpSpPr/>
        <p:nvPr/>
      </p:nvGrpSpPr>
      <p:grpSpPr>
        <a:xfrm>
          <a:off x="0" y="0"/>
          <a:ext cx="0" cy="0"/>
          <a:chOff x="0" y="0"/>
          <a:chExt cx="0" cy="0"/>
        </a:xfrm>
      </p:grpSpPr>
      <p:sp>
        <p:nvSpPr>
          <p:cNvPr id="2356" name="Google Shape;2356;p15"/>
          <p:cNvSpPr txBox="1">
            <a:spLocks noGrp="1"/>
          </p:cNvSpPr>
          <p:nvPr>
            <p:ph type="title"/>
          </p:nvPr>
        </p:nvSpPr>
        <p:spPr>
          <a:xfrm>
            <a:off x="5449425" y="1593575"/>
            <a:ext cx="3461700"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2800"/>
              <a:t>Recommandations stratégiques</a:t>
            </a:r>
            <a:endParaRPr/>
          </a:p>
        </p:txBody>
      </p:sp>
      <p:sp>
        <p:nvSpPr>
          <p:cNvPr id="2357" name="Google Shape;2357;p15"/>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a:t>06</a:t>
            </a:r>
            <a:endParaRPr sz="10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1"/>
        <p:cNvGrpSpPr/>
        <p:nvPr/>
      </p:nvGrpSpPr>
      <p:grpSpPr>
        <a:xfrm>
          <a:off x="0" y="0"/>
          <a:ext cx="0" cy="0"/>
          <a:chOff x="0" y="0"/>
          <a:chExt cx="0" cy="0"/>
        </a:xfrm>
      </p:grpSpPr>
      <p:sp>
        <p:nvSpPr>
          <p:cNvPr id="2362" name="Google Shape;2362;p16"/>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b="1"/>
              <a:t>Recommendations</a:t>
            </a:r>
            <a:endParaRPr b="1"/>
          </a:p>
        </p:txBody>
      </p:sp>
      <p:sp>
        <p:nvSpPr>
          <p:cNvPr id="2363" name="Google Shape;2363;p16"/>
          <p:cNvSpPr txBox="1"/>
          <p:nvPr/>
        </p:nvSpPr>
        <p:spPr>
          <a:xfrm>
            <a:off x="2163548" y="1505049"/>
            <a:ext cx="6474929" cy="299260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solidFill>
                  <a:schemeClr val="lt1"/>
                </a:solidFill>
              </a:rPr>
              <a:t>Après les différentes analyses, le jeu se doit être un jeu :</a:t>
            </a:r>
          </a:p>
          <a:p>
            <a:pPr marL="0" marR="0" lvl="0" indent="0" algn="l" rtl="0">
              <a:lnSpc>
                <a:spcPct val="100000"/>
              </a:lnSpc>
              <a:spcBef>
                <a:spcPts val="0"/>
              </a:spcBef>
              <a:spcAft>
                <a:spcPts val="0"/>
              </a:spcAft>
              <a:buNone/>
            </a:pPr>
            <a:endParaRPr lang="en" dirty="0">
              <a:solidFill>
                <a:schemeClr val="lt1"/>
              </a:solidFill>
            </a:endParaRPr>
          </a:p>
          <a:p>
            <a:pPr marL="285750" marR="0" lvl="0" indent="-285750" algn="l" rtl="0">
              <a:lnSpc>
                <a:spcPct val="100000"/>
              </a:lnSpc>
              <a:spcBef>
                <a:spcPts val="0"/>
              </a:spcBef>
              <a:spcAft>
                <a:spcPts val="0"/>
              </a:spcAft>
              <a:buFontTx/>
              <a:buChar char="-"/>
            </a:pPr>
            <a:r>
              <a:rPr lang="en" dirty="0">
                <a:solidFill>
                  <a:schemeClr val="lt1"/>
                </a:solidFill>
              </a:rPr>
              <a:t>Genre Action / Aventure (ce qui correspond au genre le plus joué de la génération Y)</a:t>
            </a:r>
          </a:p>
          <a:p>
            <a:pPr marL="285750" marR="0" lvl="0" indent="-285750" algn="l" rtl="0">
              <a:lnSpc>
                <a:spcPct val="100000"/>
              </a:lnSpc>
              <a:spcBef>
                <a:spcPts val="0"/>
              </a:spcBef>
              <a:spcAft>
                <a:spcPts val="0"/>
              </a:spcAft>
              <a:buFontTx/>
              <a:buChar char="-"/>
            </a:pPr>
            <a:r>
              <a:rPr lang="en" dirty="0">
                <a:solidFill>
                  <a:schemeClr val="lt1"/>
                </a:solidFill>
              </a:rPr>
              <a:t>Open World (qui permet un temps de jeu plus important)</a:t>
            </a:r>
          </a:p>
          <a:p>
            <a:pPr marL="285750" marR="0" lvl="0" indent="-285750" algn="l" rtl="0">
              <a:lnSpc>
                <a:spcPct val="100000"/>
              </a:lnSpc>
              <a:spcBef>
                <a:spcPts val="0"/>
              </a:spcBef>
              <a:spcAft>
                <a:spcPts val="0"/>
              </a:spcAft>
              <a:buFontTx/>
              <a:buChar char="-"/>
            </a:pPr>
            <a:r>
              <a:rPr lang="en" dirty="0">
                <a:solidFill>
                  <a:schemeClr val="lt1"/>
                </a:solidFill>
              </a:rPr>
              <a:t>De préférence en Free-to-play avec le système de micro transactions pour lever le blocage de l’achat</a:t>
            </a:r>
          </a:p>
          <a:p>
            <a:pPr marL="285750" marR="0" lvl="0" indent="-285750" algn="l" rtl="0">
              <a:lnSpc>
                <a:spcPct val="100000"/>
              </a:lnSpc>
              <a:spcBef>
                <a:spcPts val="0"/>
              </a:spcBef>
              <a:spcAft>
                <a:spcPts val="0"/>
              </a:spcAft>
              <a:buFontTx/>
              <a:buChar char="-"/>
            </a:pPr>
            <a:r>
              <a:rPr lang="en" dirty="0">
                <a:solidFill>
                  <a:schemeClr val="lt1"/>
                </a:solidFill>
              </a:rPr>
              <a:t>Une possibilité de mutli-plateformes, sans obligation d’aller aussi loin que Genshin Impact qui a inclut Android et iOS dans ses plateformes</a:t>
            </a:r>
          </a:p>
          <a:p>
            <a:pPr marL="285750" marR="0" lvl="0" indent="-285750" algn="l" rtl="0">
              <a:lnSpc>
                <a:spcPct val="100000"/>
              </a:lnSpc>
              <a:spcBef>
                <a:spcPts val="0"/>
              </a:spcBef>
              <a:spcAft>
                <a:spcPts val="0"/>
              </a:spcAft>
              <a:buFontTx/>
              <a:buChar char="-"/>
            </a:pPr>
            <a:r>
              <a:rPr lang="en" dirty="0">
                <a:solidFill>
                  <a:schemeClr val="lt1"/>
                </a:solidFill>
              </a:rPr>
              <a:t>Une possibilité de social gaming (se réunir en groupe pour des donjons, des instance ou des quêtes)</a:t>
            </a:r>
          </a:p>
          <a:p>
            <a:pPr marL="285750" marR="0" lvl="0" indent="-285750" algn="l" rtl="0">
              <a:lnSpc>
                <a:spcPct val="100000"/>
              </a:lnSpc>
              <a:spcBef>
                <a:spcPts val="0"/>
              </a:spcBef>
              <a:spcAft>
                <a:spcPts val="0"/>
              </a:spcAft>
              <a:buFontTx/>
              <a:buChar char="-"/>
            </a:pPr>
            <a:r>
              <a:rPr lang="en" dirty="0">
                <a:solidFill>
                  <a:schemeClr val="lt1"/>
                </a:solidFill>
              </a:rPr>
              <a:t>Des graphismes avancées ou un gameplay innovant</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1">
          <a:extLst>
            <a:ext uri="{FF2B5EF4-FFF2-40B4-BE49-F238E27FC236}">
              <a16:creationId xmlns:a16="http://schemas.microsoft.com/office/drawing/2014/main" id="{0158ED57-9A8E-C306-96C5-A43B95EA56C6}"/>
            </a:ext>
          </a:extLst>
        </p:cNvPr>
        <p:cNvGrpSpPr/>
        <p:nvPr/>
      </p:nvGrpSpPr>
      <p:grpSpPr>
        <a:xfrm>
          <a:off x="0" y="0"/>
          <a:ext cx="0" cy="0"/>
          <a:chOff x="0" y="0"/>
          <a:chExt cx="0" cy="0"/>
        </a:xfrm>
      </p:grpSpPr>
      <p:sp>
        <p:nvSpPr>
          <p:cNvPr id="2362" name="Google Shape;2362;p16">
            <a:extLst>
              <a:ext uri="{FF2B5EF4-FFF2-40B4-BE49-F238E27FC236}">
                <a16:creationId xmlns:a16="http://schemas.microsoft.com/office/drawing/2014/main" id="{B577F578-2073-7F06-A4BA-6AD5FC16C5A7}"/>
              </a:ext>
            </a:extLst>
          </p:cNvPr>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b="1"/>
              <a:t>Recommendations</a:t>
            </a:r>
            <a:endParaRPr b="1"/>
          </a:p>
        </p:txBody>
      </p:sp>
      <p:sp>
        <p:nvSpPr>
          <p:cNvPr id="2363" name="Google Shape;2363;p16">
            <a:extLst>
              <a:ext uri="{FF2B5EF4-FFF2-40B4-BE49-F238E27FC236}">
                <a16:creationId xmlns:a16="http://schemas.microsoft.com/office/drawing/2014/main" id="{FD06218B-83E1-90E5-0778-FA3B3AA6B49D}"/>
              </a:ext>
            </a:extLst>
          </p:cNvPr>
          <p:cNvSpPr txBox="1"/>
          <p:nvPr/>
        </p:nvSpPr>
        <p:spPr>
          <a:xfrm>
            <a:off x="2215587" y="1476473"/>
            <a:ext cx="6474929" cy="299260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FR" dirty="0">
                <a:solidFill>
                  <a:schemeClr val="lt1"/>
                </a:solidFill>
              </a:rPr>
              <a:t>Quelques idées de jeux :</a:t>
            </a:r>
          </a:p>
          <a:p>
            <a:pPr marL="0" marR="0" lvl="0" indent="0" algn="l" rtl="0">
              <a:lnSpc>
                <a:spcPct val="100000"/>
              </a:lnSpc>
              <a:spcBef>
                <a:spcPts val="0"/>
              </a:spcBef>
              <a:spcAft>
                <a:spcPts val="0"/>
              </a:spcAft>
              <a:buNone/>
            </a:pPr>
            <a:endParaRPr lang="fr-FR" sz="1200" dirty="0">
              <a:solidFill>
                <a:schemeClr val="lt1"/>
              </a:solidFill>
            </a:endParaRPr>
          </a:p>
          <a:p>
            <a:pPr marL="285750" marR="0" lvl="0" indent="-285750" algn="just" rtl="0">
              <a:lnSpc>
                <a:spcPct val="100000"/>
              </a:lnSpc>
              <a:spcBef>
                <a:spcPts val="0"/>
              </a:spcBef>
              <a:spcAft>
                <a:spcPts val="0"/>
              </a:spcAft>
              <a:buFontTx/>
              <a:buChar char="-"/>
            </a:pPr>
            <a:r>
              <a:rPr lang="fr-FR" sz="1200" b="1" dirty="0">
                <a:solidFill>
                  <a:schemeClr val="lt1"/>
                </a:solidFill>
              </a:rPr>
              <a:t>« Le Seigneur des Anneaux. Sauvez la terre du Milieu des attaques de </a:t>
            </a:r>
            <a:r>
              <a:rPr lang="fr-FR" sz="1200" b="1" dirty="0" err="1">
                <a:solidFill>
                  <a:schemeClr val="lt1"/>
                </a:solidFill>
              </a:rPr>
              <a:t>Morgoth</a:t>
            </a:r>
            <a:r>
              <a:rPr lang="fr-FR" sz="1200" b="1" dirty="0">
                <a:solidFill>
                  <a:schemeClr val="lt1"/>
                </a:solidFill>
              </a:rPr>
              <a:t> et Sauron ! ». </a:t>
            </a:r>
            <a:r>
              <a:rPr lang="fr-FR" sz="1200" dirty="0">
                <a:solidFill>
                  <a:schemeClr val="lt1"/>
                </a:solidFill>
              </a:rPr>
              <a:t>Un avantage ici, une communauté déjà importante qui facilitera l’action marketing et un univers ultra complet permettant d’économiser sur le </a:t>
            </a:r>
            <a:r>
              <a:rPr lang="fr-FR" sz="1200" dirty="0" err="1">
                <a:solidFill>
                  <a:schemeClr val="lt1"/>
                </a:solidFill>
              </a:rPr>
              <a:t>Worldbuilding</a:t>
            </a:r>
            <a:r>
              <a:rPr lang="fr-FR" sz="1200" dirty="0">
                <a:solidFill>
                  <a:schemeClr val="lt1"/>
                </a:solidFill>
              </a:rPr>
              <a:t> et les scénarios.</a:t>
            </a:r>
          </a:p>
          <a:p>
            <a:pPr marL="285750" marR="0" lvl="0" indent="-285750" algn="just" rtl="0">
              <a:lnSpc>
                <a:spcPct val="100000"/>
              </a:lnSpc>
              <a:spcBef>
                <a:spcPts val="0"/>
              </a:spcBef>
              <a:spcAft>
                <a:spcPts val="0"/>
              </a:spcAft>
              <a:buFontTx/>
              <a:buChar char="-"/>
            </a:pPr>
            <a:endParaRPr lang="fr-FR" sz="1200" dirty="0">
              <a:solidFill>
                <a:schemeClr val="lt1"/>
              </a:solidFill>
            </a:endParaRPr>
          </a:p>
          <a:p>
            <a:pPr marL="285750" marR="0" lvl="0" indent="-285750" algn="just" rtl="0">
              <a:lnSpc>
                <a:spcPct val="100000"/>
              </a:lnSpc>
              <a:spcBef>
                <a:spcPts val="0"/>
              </a:spcBef>
              <a:spcAft>
                <a:spcPts val="0"/>
              </a:spcAft>
              <a:buFontTx/>
              <a:buChar char="-"/>
            </a:pPr>
            <a:r>
              <a:rPr lang="fr-FR" sz="1200" b="1" dirty="0">
                <a:solidFill>
                  <a:schemeClr val="lt1"/>
                </a:solidFill>
              </a:rPr>
              <a:t>« Far West ! Kill or </a:t>
            </a:r>
            <a:r>
              <a:rPr lang="fr-FR" sz="1200" b="1" dirty="0" err="1">
                <a:solidFill>
                  <a:schemeClr val="lt1"/>
                </a:solidFill>
              </a:rPr>
              <a:t>be</a:t>
            </a:r>
            <a:r>
              <a:rPr lang="fr-FR" sz="1200" b="1" dirty="0">
                <a:solidFill>
                  <a:schemeClr val="lt1"/>
                </a:solidFill>
              </a:rPr>
              <a:t> </a:t>
            </a:r>
            <a:r>
              <a:rPr lang="fr-FR" sz="1200" b="1" dirty="0" err="1">
                <a:solidFill>
                  <a:schemeClr val="lt1"/>
                </a:solidFill>
              </a:rPr>
              <a:t>killed</a:t>
            </a:r>
            <a:r>
              <a:rPr lang="fr-FR" sz="1200" b="1" dirty="0">
                <a:solidFill>
                  <a:schemeClr val="lt1"/>
                </a:solidFill>
              </a:rPr>
              <a:t> ». </a:t>
            </a:r>
            <a:r>
              <a:rPr lang="fr-FR" sz="1200" dirty="0">
                <a:solidFill>
                  <a:schemeClr val="lt1"/>
                </a:solidFill>
              </a:rPr>
              <a:t>Un GTA version Red Dead </a:t>
            </a:r>
            <a:r>
              <a:rPr lang="fr-FR" sz="1200" dirty="0" err="1">
                <a:solidFill>
                  <a:schemeClr val="lt1"/>
                </a:solidFill>
              </a:rPr>
              <a:t>Redemption</a:t>
            </a:r>
            <a:r>
              <a:rPr lang="fr-FR" sz="1200" dirty="0">
                <a:solidFill>
                  <a:schemeClr val="lt1"/>
                </a:solidFill>
              </a:rPr>
              <a:t>, qui allie Action, Aventure et shooter tout ça avec un social gaming (qui manque cruellement à RDR)</a:t>
            </a:r>
          </a:p>
          <a:p>
            <a:pPr marL="285750" marR="0" lvl="0" indent="-285750" algn="just" rtl="0">
              <a:lnSpc>
                <a:spcPct val="100000"/>
              </a:lnSpc>
              <a:spcBef>
                <a:spcPts val="0"/>
              </a:spcBef>
              <a:spcAft>
                <a:spcPts val="0"/>
              </a:spcAft>
              <a:buFontTx/>
              <a:buChar char="-"/>
            </a:pPr>
            <a:endParaRPr lang="fr-FR" sz="1200" dirty="0">
              <a:solidFill>
                <a:schemeClr val="lt1"/>
              </a:solidFill>
            </a:endParaRPr>
          </a:p>
          <a:p>
            <a:pPr marL="285750" marR="0" lvl="0" indent="-285750" algn="just" rtl="0">
              <a:lnSpc>
                <a:spcPct val="100000"/>
              </a:lnSpc>
              <a:spcBef>
                <a:spcPts val="0"/>
              </a:spcBef>
              <a:spcAft>
                <a:spcPts val="0"/>
              </a:spcAft>
              <a:buFontTx/>
              <a:buChar char="-"/>
            </a:pPr>
            <a:r>
              <a:rPr lang="fr-FR" sz="1200" b="1" dirty="0">
                <a:solidFill>
                  <a:schemeClr val="lt1"/>
                </a:solidFill>
              </a:rPr>
              <a:t>« Fang, Blood and Magic, incarnez la créature qui vous fait rêvez et évoluez dans au sein de votre clan en combattant vos ennemis de toujours ». </a:t>
            </a:r>
            <a:r>
              <a:rPr lang="fr-FR" sz="1200" dirty="0">
                <a:solidFill>
                  <a:schemeClr val="lt1"/>
                </a:solidFill>
              </a:rPr>
              <a:t>Toujours dans l’optique d’un monde ouvert, avec </a:t>
            </a:r>
            <a:r>
              <a:rPr lang="fr-FR" sz="1200" dirty="0" err="1">
                <a:solidFill>
                  <a:schemeClr val="lt1"/>
                </a:solidFill>
              </a:rPr>
              <a:t>Loup-Garous</a:t>
            </a:r>
            <a:r>
              <a:rPr lang="fr-FR" sz="1200" dirty="0">
                <a:solidFill>
                  <a:schemeClr val="lt1"/>
                </a:solidFill>
              </a:rPr>
              <a:t>, Vampires, Fées et Chasseurs, un jeu qui permet de jouer avec des créatures de légendes qui nous font rêver au cinéma depuis des décennies, ne serait-il pas temps qu’elles arrivent aussi sur nos consoles ?</a:t>
            </a:r>
            <a:endParaRPr lang="fr-FR" sz="1200" dirty="0"/>
          </a:p>
        </p:txBody>
      </p:sp>
    </p:spTree>
    <p:extLst>
      <p:ext uri="{BB962C8B-B14F-4D97-AF65-F5344CB8AC3E}">
        <p14:creationId xmlns:p14="http://schemas.microsoft.com/office/powerpoint/2010/main" val="137764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35"/>
        <p:cNvGrpSpPr/>
        <p:nvPr/>
      </p:nvGrpSpPr>
      <p:grpSpPr>
        <a:xfrm>
          <a:off x="0" y="0"/>
          <a:ext cx="0" cy="0"/>
          <a:chOff x="0" y="0"/>
          <a:chExt cx="0" cy="0"/>
        </a:xfrm>
      </p:grpSpPr>
      <p:sp>
        <p:nvSpPr>
          <p:cNvPr id="2236" name="Google Shape;2236;p2"/>
          <p:cNvSpPr txBox="1">
            <a:spLocks noGrp="1"/>
          </p:cNvSpPr>
          <p:nvPr>
            <p:ph type="title" idx="15"/>
          </p:nvPr>
        </p:nvSpPr>
        <p:spPr>
          <a:xfrm>
            <a:off x="713225" y="539500"/>
            <a:ext cx="7680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a:latin typeface="Space Grotesk Light"/>
                <a:ea typeface="Space Grotesk Light"/>
                <a:cs typeface="Space Grotesk Light"/>
                <a:sym typeface="Space Grotesk Light"/>
              </a:rPr>
              <a:t>Sommaire</a:t>
            </a:r>
            <a:endParaRPr b="1">
              <a:latin typeface="Space Grotesk"/>
              <a:ea typeface="Space Grotesk"/>
              <a:cs typeface="Space Grotesk"/>
              <a:sym typeface="Space Grotesk"/>
            </a:endParaRPr>
          </a:p>
        </p:txBody>
      </p:sp>
      <p:sp>
        <p:nvSpPr>
          <p:cNvPr id="2237" name="Google Shape;2237;p2"/>
          <p:cNvSpPr txBox="1">
            <a:spLocks noGrp="1"/>
          </p:cNvSpPr>
          <p:nvPr>
            <p:ph type="title"/>
          </p:nvPr>
        </p:nvSpPr>
        <p:spPr>
          <a:xfrm>
            <a:off x="1506523" y="1651928"/>
            <a:ext cx="2574300" cy="52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sz="1600"/>
              <a:t>Le contexte</a:t>
            </a:r>
            <a:endParaRPr sz="1600"/>
          </a:p>
        </p:txBody>
      </p:sp>
      <p:sp>
        <p:nvSpPr>
          <p:cNvPr id="2238" name="Google Shape;2238;p2"/>
          <p:cNvSpPr txBox="1">
            <a:spLocks noGrp="1"/>
          </p:cNvSpPr>
          <p:nvPr>
            <p:ph type="title" idx="2"/>
          </p:nvPr>
        </p:nvSpPr>
        <p:spPr>
          <a:xfrm>
            <a:off x="730301" y="171167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01</a:t>
            </a:r>
            <a:endParaRPr/>
          </a:p>
        </p:txBody>
      </p:sp>
      <p:sp>
        <p:nvSpPr>
          <p:cNvPr id="2239" name="Google Shape;2239;p2"/>
          <p:cNvSpPr txBox="1">
            <a:spLocks noGrp="1"/>
          </p:cNvSpPr>
          <p:nvPr>
            <p:ph type="title" idx="3"/>
          </p:nvPr>
        </p:nvSpPr>
        <p:spPr>
          <a:xfrm>
            <a:off x="1506401" y="2571751"/>
            <a:ext cx="2684094" cy="71645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sz="1600"/>
              <a:t>Analyses des tendances actuelles</a:t>
            </a:r>
            <a:endParaRPr sz="1600"/>
          </a:p>
        </p:txBody>
      </p:sp>
      <p:sp>
        <p:nvSpPr>
          <p:cNvPr id="2240" name="Google Shape;2240;p2"/>
          <p:cNvSpPr txBox="1">
            <a:spLocks noGrp="1"/>
          </p:cNvSpPr>
          <p:nvPr>
            <p:ph type="title" idx="4"/>
          </p:nvPr>
        </p:nvSpPr>
        <p:spPr>
          <a:xfrm>
            <a:off x="730469" y="2725599"/>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03</a:t>
            </a:r>
            <a:endParaRPr/>
          </a:p>
        </p:txBody>
      </p:sp>
      <p:sp>
        <p:nvSpPr>
          <p:cNvPr id="2241" name="Google Shape;2241;p2"/>
          <p:cNvSpPr txBox="1">
            <a:spLocks noGrp="1"/>
          </p:cNvSpPr>
          <p:nvPr>
            <p:ph type="title" idx="6"/>
          </p:nvPr>
        </p:nvSpPr>
        <p:spPr>
          <a:xfrm>
            <a:off x="5058350" y="1648503"/>
            <a:ext cx="2574300" cy="52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sz="1600"/>
              <a:t>La matrice SWOT</a:t>
            </a:r>
            <a:endParaRPr sz="1600"/>
          </a:p>
        </p:txBody>
      </p:sp>
      <p:sp>
        <p:nvSpPr>
          <p:cNvPr id="2242" name="Google Shape;2242;p2"/>
          <p:cNvSpPr txBox="1">
            <a:spLocks noGrp="1"/>
          </p:cNvSpPr>
          <p:nvPr>
            <p:ph type="title" idx="7"/>
          </p:nvPr>
        </p:nvSpPr>
        <p:spPr>
          <a:xfrm>
            <a:off x="4281950" y="171167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02</a:t>
            </a:r>
            <a:endParaRPr/>
          </a:p>
        </p:txBody>
      </p:sp>
      <p:sp>
        <p:nvSpPr>
          <p:cNvPr id="2243" name="Google Shape;2243;p2"/>
          <p:cNvSpPr txBox="1">
            <a:spLocks noGrp="1"/>
          </p:cNvSpPr>
          <p:nvPr>
            <p:ph type="title" idx="13"/>
          </p:nvPr>
        </p:nvSpPr>
        <p:spPr>
          <a:xfrm>
            <a:off x="5058350" y="2640612"/>
            <a:ext cx="2574300" cy="65337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sz="1600"/>
              <a:t>Les futures tendances et perspectives</a:t>
            </a:r>
            <a:endParaRPr sz="1600"/>
          </a:p>
        </p:txBody>
      </p:sp>
      <p:sp>
        <p:nvSpPr>
          <p:cNvPr id="2244" name="Google Shape;2244;p2"/>
          <p:cNvSpPr txBox="1">
            <a:spLocks noGrp="1"/>
          </p:cNvSpPr>
          <p:nvPr>
            <p:ph type="title" idx="9"/>
          </p:nvPr>
        </p:nvSpPr>
        <p:spPr>
          <a:xfrm>
            <a:off x="4282125" y="2725599"/>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04</a:t>
            </a:r>
            <a:endParaRPr/>
          </a:p>
        </p:txBody>
      </p:sp>
      <p:sp>
        <p:nvSpPr>
          <p:cNvPr id="2245" name="Google Shape;2245;p2"/>
          <p:cNvSpPr txBox="1"/>
          <p:nvPr/>
        </p:nvSpPr>
        <p:spPr>
          <a:xfrm>
            <a:off x="1506401" y="3655901"/>
            <a:ext cx="2684094" cy="65336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2400"/>
              <a:buFont typeface="Space Grotesk"/>
              <a:buNone/>
            </a:pPr>
            <a:r>
              <a:rPr lang="en" sz="1600" b="0" i="0" u="none" strike="noStrike" cap="none">
                <a:solidFill>
                  <a:schemeClr val="lt1"/>
                </a:solidFill>
                <a:latin typeface="Space Grotesk Medium"/>
                <a:ea typeface="Space Grotesk Medium"/>
                <a:cs typeface="Space Grotesk Medium"/>
                <a:sym typeface="Space Grotesk Medium"/>
              </a:rPr>
              <a:t>Analyses du ou des segment(s)</a:t>
            </a:r>
            <a:endParaRPr/>
          </a:p>
        </p:txBody>
      </p:sp>
      <p:sp>
        <p:nvSpPr>
          <p:cNvPr id="2246" name="Google Shape;2246;p2"/>
          <p:cNvSpPr txBox="1"/>
          <p:nvPr/>
        </p:nvSpPr>
        <p:spPr>
          <a:xfrm>
            <a:off x="730469" y="3739523"/>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000"/>
              <a:buFont typeface="Space Grotesk"/>
              <a:buNone/>
            </a:pPr>
            <a:r>
              <a:rPr lang="en" sz="3300" b="1" i="0" u="none" strike="noStrike" cap="none">
                <a:solidFill>
                  <a:schemeClr val="lt1"/>
                </a:solidFill>
                <a:latin typeface="Space Grotesk"/>
                <a:ea typeface="Space Grotesk"/>
                <a:cs typeface="Space Grotesk"/>
                <a:sym typeface="Space Grotesk"/>
              </a:rPr>
              <a:t>05</a:t>
            </a:r>
            <a:endParaRPr/>
          </a:p>
        </p:txBody>
      </p:sp>
      <p:sp>
        <p:nvSpPr>
          <p:cNvPr id="2247" name="Google Shape;2247;p2"/>
          <p:cNvSpPr txBox="1"/>
          <p:nvPr/>
        </p:nvSpPr>
        <p:spPr>
          <a:xfrm>
            <a:off x="5058350" y="3695220"/>
            <a:ext cx="2574300" cy="65337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2400"/>
              <a:buFont typeface="Space Grotesk"/>
              <a:buNone/>
            </a:pPr>
            <a:r>
              <a:rPr lang="en" sz="1600" b="0" i="0" u="none" strike="noStrike" cap="none">
                <a:solidFill>
                  <a:schemeClr val="lt1"/>
                </a:solidFill>
                <a:latin typeface="Space Grotesk Medium"/>
                <a:ea typeface="Space Grotesk Medium"/>
                <a:cs typeface="Space Grotesk Medium"/>
                <a:sym typeface="Space Grotesk Medium"/>
              </a:rPr>
              <a:t>Recommandations stratégiques</a:t>
            </a:r>
            <a:endParaRPr/>
          </a:p>
        </p:txBody>
      </p:sp>
      <p:sp>
        <p:nvSpPr>
          <p:cNvPr id="2248" name="Google Shape;2248;p2"/>
          <p:cNvSpPr txBox="1"/>
          <p:nvPr/>
        </p:nvSpPr>
        <p:spPr>
          <a:xfrm>
            <a:off x="4282125" y="3739523"/>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000"/>
              <a:buFont typeface="Space Grotesk"/>
              <a:buNone/>
            </a:pPr>
            <a:r>
              <a:rPr lang="en" sz="3300" b="1" i="0" u="none" strike="noStrike" cap="none">
                <a:solidFill>
                  <a:schemeClr val="lt1"/>
                </a:solidFill>
                <a:latin typeface="Space Grotesk"/>
                <a:ea typeface="Space Grotesk"/>
                <a:cs typeface="Space Grotesk"/>
                <a:sym typeface="Space Grotesk"/>
              </a:rPr>
              <a:t>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2"/>
        <p:cNvGrpSpPr/>
        <p:nvPr/>
      </p:nvGrpSpPr>
      <p:grpSpPr>
        <a:xfrm>
          <a:off x="0" y="0"/>
          <a:ext cx="0" cy="0"/>
          <a:chOff x="0" y="0"/>
          <a:chExt cx="0" cy="0"/>
        </a:xfrm>
      </p:grpSpPr>
      <p:sp>
        <p:nvSpPr>
          <p:cNvPr id="2253" name="Google Shape;2253;p3"/>
          <p:cNvSpPr txBox="1">
            <a:spLocks noGrp="1"/>
          </p:cNvSpPr>
          <p:nvPr>
            <p:ph type="subTitle" idx="1"/>
          </p:nvPr>
        </p:nvSpPr>
        <p:spPr>
          <a:xfrm>
            <a:off x="2074375" y="1438075"/>
            <a:ext cx="5385000" cy="144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sz="1800" dirty="0"/>
              <a:t>“</a:t>
            </a:r>
            <a:r>
              <a:rPr lang="fr-FR" sz="1800" dirty="0"/>
              <a:t>Je pense que les grands jeux vidéo sont comme des terrains de jeu favoris, des endroits auxquels on s’attache et où l'on retourne encore et encore. Ce serait génial d'avoir tout un tiroir rempli de "terrains de jeu" à portée de main, non ?</a:t>
            </a:r>
            <a:r>
              <a:rPr lang="en" sz="1800" dirty="0"/>
              <a:t>.”</a:t>
            </a:r>
            <a:endParaRPr sz="1800" dirty="0"/>
          </a:p>
        </p:txBody>
      </p:sp>
      <p:sp>
        <p:nvSpPr>
          <p:cNvPr id="2254" name="Google Shape;2254;p3"/>
          <p:cNvSpPr txBox="1">
            <a:spLocks noGrp="1"/>
          </p:cNvSpPr>
          <p:nvPr>
            <p:ph type="title"/>
          </p:nvPr>
        </p:nvSpPr>
        <p:spPr>
          <a:xfrm>
            <a:off x="2074375" y="2993650"/>
            <a:ext cx="4658100" cy="718657"/>
          </a:xfrm>
          <a:prstGeom prst="rect">
            <a:avLst/>
          </a:prstGeom>
          <a:noFill/>
          <a:ln>
            <a:noFill/>
          </a:ln>
        </p:spPr>
        <p:txBody>
          <a:bodyPr spcFirstLastPara="1" wrap="square" lIns="91425" tIns="91425" rIns="91425" bIns="91425" anchor="t" anchorCtr="0">
            <a:noAutofit/>
          </a:bodyPr>
          <a:lstStyle/>
          <a:p>
            <a:r>
              <a:rPr lang="fr-FR" dirty="0"/>
              <a:t>—</a:t>
            </a:r>
            <a:r>
              <a:rPr lang="fr-FR" dirty="0" err="1"/>
              <a:t>Shigeru</a:t>
            </a:r>
            <a:r>
              <a:rPr lang="fr-FR" dirty="0"/>
              <a:t> </a:t>
            </a:r>
            <a:r>
              <a:rPr lang="fr-FR" b="1" dirty="0" err="1"/>
              <a:t>Miyamoto</a:t>
            </a:r>
            <a:r>
              <a:rPr lang="fr-FR" b="1" dirty="0"/>
              <a:t> </a:t>
            </a:r>
            <a:br>
              <a:rPr lang="fr-FR" b="1" dirty="0"/>
            </a:br>
            <a:r>
              <a:rPr lang="fr-FR" dirty="0"/>
              <a:t>(Créateur de Mario et Zelda)</a:t>
            </a:r>
            <a:endParaRPr lang="fr-F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8"/>
        <p:cNvGrpSpPr/>
        <p:nvPr/>
      </p:nvGrpSpPr>
      <p:grpSpPr>
        <a:xfrm>
          <a:off x="0" y="0"/>
          <a:ext cx="0" cy="0"/>
          <a:chOff x="0" y="0"/>
          <a:chExt cx="0" cy="0"/>
        </a:xfrm>
      </p:grpSpPr>
      <p:sp>
        <p:nvSpPr>
          <p:cNvPr id="2259" name="Google Shape;2259;p4"/>
          <p:cNvSpPr txBox="1">
            <a:spLocks noGrp="1"/>
          </p:cNvSpPr>
          <p:nvPr>
            <p:ph type="title"/>
          </p:nvPr>
        </p:nvSpPr>
        <p:spPr>
          <a:xfrm>
            <a:off x="5449425" y="1593575"/>
            <a:ext cx="2998800"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a:t>Le contexte</a:t>
            </a:r>
            <a:endParaRPr/>
          </a:p>
        </p:txBody>
      </p:sp>
      <p:sp>
        <p:nvSpPr>
          <p:cNvPr id="2260" name="Google Shape;2260;p4"/>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a:t>01</a:t>
            </a:r>
            <a:endParaRPr sz="10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4"/>
        <p:cNvGrpSpPr/>
        <p:nvPr/>
      </p:nvGrpSpPr>
      <p:grpSpPr>
        <a:xfrm>
          <a:off x="0" y="0"/>
          <a:ext cx="0" cy="0"/>
          <a:chOff x="0" y="0"/>
          <a:chExt cx="0" cy="0"/>
        </a:xfrm>
      </p:grpSpPr>
      <p:sp>
        <p:nvSpPr>
          <p:cNvPr id="2265" name="Google Shape;2265;p5"/>
          <p:cNvSpPr txBox="1">
            <a:spLocks noGrp="1"/>
          </p:cNvSpPr>
          <p:nvPr>
            <p:ph type="title"/>
          </p:nvPr>
        </p:nvSpPr>
        <p:spPr>
          <a:xfrm>
            <a:off x="732275" y="1210763"/>
            <a:ext cx="5067900" cy="1298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dirty="0">
                <a:latin typeface="Montserrat"/>
                <a:ea typeface="Montserrat"/>
                <a:cs typeface="Montserrat"/>
                <a:sym typeface="Montserrat"/>
              </a:rPr>
              <a:t>Contexte</a:t>
            </a:r>
            <a:endParaRPr dirty="0"/>
          </a:p>
        </p:txBody>
      </p:sp>
      <p:sp>
        <p:nvSpPr>
          <p:cNvPr id="2266" name="Google Shape;2266;p5"/>
          <p:cNvSpPr txBox="1">
            <a:spLocks noGrp="1"/>
          </p:cNvSpPr>
          <p:nvPr>
            <p:ph type="subTitle" idx="1"/>
          </p:nvPr>
        </p:nvSpPr>
        <p:spPr>
          <a:xfrm>
            <a:off x="713225" y="2567813"/>
            <a:ext cx="5106000" cy="14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dirty="0"/>
              <a:t>Vous avez fait appel à mes services pour réaliser une étude de marché des jeux vidéos AAA afin de mieux comprendre les tendances et avoir une idée des segments porteurs sur le marché du jeu vidéo.</a:t>
            </a:r>
          </a:p>
          <a:p>
            <a:pPr marL="0" lvl="0" indent="0" algn="l" rtl="0">
              <a:lnSpc>
                <a:spcPct val="100000"/>
              </a:lnSpc>
              <a:spcBef>
                <a:spcPts val="0"/>
              </a:spcBef>
              <a:spcAft>
                <a:spcPts val="0"/>
              </a:spcAft>
              <a:buSzPts val="2100"/>
              <a:buNone/>
            </a:pPr>
            <a:r>
              <a:rPr lang="en" dirty="0"/>
              <a:t>Voici mes analyses et recommandations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6"/>
          <p:cNvSpPr txBox="1">
            <a:spLocks noGrp="1"/>
          </p:cNvSpPr>
          <p:nvPr>
            <p:ph type="title"/>
          </p:nvPr>
        </p:nvSpPr>
        <p:spPr>
          <a:xfrm>
            <a:off x="5449425" y="1593575"/>
            <a:ext cx="2998800"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a:t>La matrice SWOT</a:t>
            </a:r>
            <a:endParaRPr/>
          </a:p>
        </p:txBody>
      </p:sp>
      <p:sp>
        <p:nvSpPr>
          <p:cNvPr id="2272" name="Google Shape;2272;p6"/>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a:t>02</a:t>
            </a:r>
            <a:endParaRPr sz="10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7" name="Google Shape;2277;p7"/>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a:t>Matrice SWOT</a:t>
            </a:r>
            <a:endParaRPr b="1"/>
          </a:p>
        </p:txBody>
      </p:sp>
      <p:sp>
        <p:nvSpPr>
          <p:cNvPr id="2278" name="Google Shape;2278;p7"/>
          <p:cNvSpPr/>
          <p:nvPr/>
        </p:nvSpPr>
        <p:spPr>
          <a:xfrm>
            <a:off x="1780607" y="1334958"/>
            <a:ext cx="2738010" cy="1508962"/>
          </a:xfrm>
          <a:prstGeom prst="roundRect">
            <a:avLst>
              <a:gd name="adj" fmla="val 16667"/>
            </a:avLst>
          </a:prstGeom>
          <a:solidFill>
            <a:schemeClr val="dk2"/>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b="0" i="0" u="none" strike="noStrike" cap="none" dirty="0">
                <a:solidFill>
                  <a:schemeClr val="lt1"/>
                </a:solidFill>
                <a:latin typeface="Arial"/>
                <a:ea typeface="Arial"/>
                <a:cs typeface="Arial"/>
                <a:sym typeface="Arial"/>
              </a:rPr>
              <a:t>Forces </a:t>
            </a:r>
            <a:endParaRPr dirty="0"/>
          </a:p>
          <a:p>
            <a:pPr marL="0" marR="0" lvl="0" indent="0" algn="l" rtl="0">
              <a:lnSpc>
                <a:spcPct val="100000"/>
              </a:lnSpc>
              <a:spcBef>
                <a:spcPts val="0"/>
              </a:spcBef>
              <a:spcAft>
                <a:spcPts val="0"/>
              </a:spcAft>
              <a:buNone/>
            </a:pPr>
            <a:endParaRPr sz="1200" b="0" i="0" u="none" strike="noStrike" cap="none" dirty="0">
              <a:solidFill>
                <a:schemeClr val="lt1"/>
              </a:solidFill>
              <a:latin typeface="Arial"/>
              <a:ea typeface="Arial"/>
              <a:cs typeface="Arial"/>
              <a:sym typeface="Arial"/>
            </a:endParaRPr>
          </a:p>
          <a:p>
            <a:pPr marL="171450" marR="0" lvl="0" indent="-171450" algn="l" rtl="0">
              <a:lnSpc>
                <a:spcPct val="100000"/>
              </a:lnSpc>
              <a:spcBef>
                <a:spcPts val="0"/>
              </a:spcBef>
              <a:spcAft>
                <a:spcPts val="0"/>
              </a:spcAft>
              <a:buFontTx/>
              <a:buChar char="-"/>
            </a:pPr>
            <a:r>
              <a:rPr lang="fr-FR" sz="1200" b="0" i="0" u="none" strike="noStrike" cap="none" dirty="0">
                <a:solidFill>
                  <a:schemeClr val="lt1"/>
                </a:solidFill>
                <a:latin typeface="Arial"/>
                <a:ea typeface="Arial"/>
                <a:cs typeface="Arial"/>
                <a:sym typeface="Arial"/>
              </a:rPr>
              <a:t>Écosystèmes de produits dérivés</a:t>
            </a:r>
            <a:endParaRPr lang="fr-FR" sz="1200" dirty="0">
              <a:solidFill>
                <a:schemeClr val="lt1"/>
              </a:solidFill>
            </a:endParaRPr>
          </a:p>
          <a:p>
            <a:pPr marL="171450" marR="0" lvl="0" indent="-171450" algn="l" rtl="0">
              <a:lnSpc>
                <a:spcPct val="100000"/>
              </a:lnSpc>
              <a:spcBef>
                <a:spcPts val="0"/>
              </a:spcBef>
              <a:spcAft>
                <a:spcPts val="0"/>
              </a:spcAft>
              <a:buFontTx/>
              <a:buChar char="-"/>
            </a:pPr>
            <a:r>
              <a:rPr lang="fr-FR" sz="1200" dirty="0">
                <a:solidFill>
                  <a:schemeClr val="lt1"/>
                </a:solidFill>
              </a:rPr>
              <a:t>Qualité top tier du jeu (gameplay, graphismes)</a:t>
            </a:r>
          </a:p>
          <a:p>
            <a:pPr marL="171450" marR="0" lvl="0" indent="-171450" algn="l" rtl="0">
              <a:lnSpc>
                <a:spcPct val="100000"/>
              </a:lnSpc>
              <a:spcBef>
                <a:spcPts val="0"/>
              </a:spcBef>
              <a:spcAft>
                <a:spcPts val="0"/>
              </a:spcAft>
              <a:buFontTx/>
              <a:buChar char="-"/>
            </a:pPr>
            <a:r>
              <a:rPr lang="fr-FR" sz="1200" dirty="0">
                <a:solidFill>
                  <a:schemeClr val="lt1"/>
                </a:solidFill>
              </a:rPr>
              <a:t>Budget conséquent</a:t>
            </a:r>
          </a:p>
        </p:txBody>
      </p:sp>
      <p:sp>
        <p:nvSpPr>
          <p:cNvPr id="2279" name="Google Shape;2279;p7"/>
          <p:cNvSpPr/>
          <p:nvPr/>
        </p:nvSpPr>
        <p:spPr>
          <a:xfrm>
            <a:off x="4518617" y="1334958"/>
            <a:ext cx="2738010" cy="1508962"/>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 sz="1400" b="0" i="0" u="none" strike="noStrike" cap="none" dirty="0">
                <a:solidFill>
                  <a:schemeClr val="lt1"/>
                </a:solidFill>
                <a:latin typeface="Arial"/>
                <a:ea typeface="Arial"/>
                <a:cs typeface="Arial"/>
                <a:sym typeface="Arial"/>
              </a:rPr>
              <a:t>Faiblesses</a:t>
            </a:r>
            <a:endParaRPr dirty="0"/>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285750" marR="0" lvl="0" indent="-285750" algn="l" rtl="0">
              <a:lnSpc>
                <a:spcPct val="100000"/>
              </a:lnSpc>
              <a:spcBef>
                <a:spcPts val="0"/>
              </a:spcBef>
              <a:spcAft>
                <a:spcPts val="0"/>
              </a:spcAft>
              <a:buFontTx/>
              <a:buChar char="-"/>
            </a:pPr>
            <a:r>
              <a:rPr lang="fr-FR" sz="1200" b="0" i="0" u="none" strike="noStrike" cap="none" dirty="0">
                <a:solidFill>
                  <a:schemeClr val="lt1"/>
                </a:solidFill>
                <a:latin typeface="Arial"/>
                <a:ea typeface="Arial"/>
                <a:cs typeface="Arial"/>
                <a:sym typeface="Arial"/>
              </a:rPr>
              <a:t>Coût du développement</a:t>
            </a:r>
          </a:p>
          <a:p>
            <a:pPr marL="285750" marR="0" lvl="0" indent="-285750" algn="l" rtl="0">
              <a:lnSpc>
                <a:spcPct val="100000"/>
              </a:lnSpc>
              <a:spcBef>
                <a:spcPts val="0"/>
              </a:spcBef>
              <a:spcAft>
                <a:spcPts val="0"/>
              </a:spcAft>
              <a:buFontTx/>
              <a:buChar char="-"/>
            </a:pPr>
            <a:r>
              <a:rPr lang="fr-FR" sz="1200" b="0" i="0" u="none" strike="noStrike" cap="none" dirty="0">
                <a:solidFill>
                  <a:schemeClr val="lt1"/>
                </a:solidFill>
                <a:latin typeface="Arial"/>
                <a:ea typeface="Arial"/>
                <a:cs typeface="Arial"/>
                <a:sym typeface="Arial"/>
              </a:rPr>
              <a:t>Complexité du développement</a:t>
            </a:r>
          </a:p>
          <a:p>
            <a:pPr marL="285750" marR="0" lvl="0" indent="-285750" algn="l" rtl="0">
              <a:lnSpc>
                <a:spcPct val="100000"/>
              </a:lnSpc>
              <a:spcBef>
                <a:spcPts val="0"/>
              </a:spcBef>
              <a:spcAft>
                <a:spcPts val="0"/>
              </a:spcAft>
              <a:buFontTx/>
              <a:buChar char="-"/>
            </a:pPr>
            <a:r>
              <a:rPr lang="fr-FR" sz="1200" dirty="0">
                <a:solidFill>
                  <a:schemeClr val="lt1"/>
                </a:solidFill>
              </a:rPr>
              <a:t>Dépendance à l’innovation</a:t>
            </a: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280" name="Google Shape;2280;p7"/>
          <p:cNvSpPr/>
          <p:nvPr/>
        </p:nvSpPr>
        <p:spPr>
          <a:xfrm>
            <a:off x="1780607" y="2843920"/>
            <a:ext cx="2738010" cy="1508962"/>
          </a:xfrm>
          <a:prstGeom prst="roundRect">
            <a:avLst>
              <a:gd name="adj" fmla="val 16667"/>
            </a:avLst>
          </a:prstGeom>
          <a:solidFill>
            <a:srgbClr val="A288E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b="0" i="0" u="none" strike="noStrike" cap="none" dirty="0">
                <a:solidFill>
                  <a:schemeClr val="lt1"/>
                </a:solidFill>
                <a:latin typeface="Arial"/>
                <a:ea typeface="Arial"/>
                <a:cs typeface="Arial"/>
                <a:sym typeface="Arial"/>
              </a:rPr>
              <a:t>Opportunités</a:t>
            </a:r>
            <a:endParaRPr dirty="0"/>
          </a:p>
          <a:p>
            <a:pPr marL="0" marR="0" lvl="0" indent="0" algn="l" rtl="0">
              <a:lnSpc>
                <a:spcPct val="100000"/>
              </a:lnSpc>
              <a:spcBef>
                <a:spcPts val="0"/>
              </a:spcBef>
              <a:spcAft>
                <a:spcPts val="0"/>
              </a:spcAft>
              <a:buNone/>
            </a:pPr>
            <a:endParaRPr lang="fr-FR" sz="10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000" b="0" i="0" u="none" strike="noStrike" cap="none" dirty="0">
              <a:solidFill>
                <a:schemeClr val="lt1"/>
              </a:solidFill>
              <a:latin typeface="Arial"/>
              <a:ea typeface="Arial"/>
              <a:cs typeface="Arial"/>
              <a:sym typeface="Arial"/>
            </a:endParaRPr>
          </a:p>
          <a:p>
            <a:pPr marL="285750" marR="0" lvl="0" indent="-285750" algn="l" rtl="0">
              <a:lnSpc>
                <a:spcPct val="100000"/>
              </a:lnSpc>
              <a:spcBef>
                <a:spcPts val="0"/>
              </a:spcBef>
              <a:spcAft>
                <a:spcPts val="0"/>
              </a:spcAft>
              <a:buFontTx/>
              <a:buChar char="-"/>
            </a:pPr>
            <a:r>
              <a:rPr lang="fr-FR" sz="1100" b="0" i="0" u="none" strike="noStrike" cap="none" dirty="0">
                <a:solidFill>
                  <a:schemeClr val="lt1"/>
                </a:solidFill>
                <a:latin typeface="Arial"/>
                <a:ea typeface="Arial"/>
                <a:cs typeface="Arial"/>
                <a:sym typeface="Arial"/>
              </a:rPr>
              <a:t>Nouvelles technologies (AR/VR, Cloud-gaming)</a:t>
            </a:r>
          </a:p>
          <a:p>
            <a:pPr marL="285750" marR="0" lvl="0" indent="-285750" algn="l" rtl="0">
              <a:lnSpc>
                <a:spcPct val="100000"/>
              </a:lnSpc>
              <a:spcBef>
                <a:spcPts val="0"/>
              </a:spcBef>
              <a:spcAft>
                <a:spcPts val="0"/>
              </a:spcAft>
              <a:buFontTx/>
              <a:buChar char="-"/>
            </a:pPr>
            <a:r>
              <a:rPr lang="fr-FR" sz="1100" dirty="0">
                <a:solidFill>
                  <a:schemeClr val="lt1"/>
                </a:solidFill>
              </a:rPr>
              <a:t>Croissance </a:t>
            </a:r>
            <a:r>
              <a:rPr lang="fr-FR" sz="1100" dirty="0" err="1">
                <a:solidFill>
                  <a:schemeClr val="lt1"/>
                </a:solidFill>
              </a:rPr>
              <a:t>E-sport</a:t>
            </a:r>
            <a:r>
              <a:rPr lang="fr-FR" sz="1100" dirty="0">
                <a:solidFill>
                  <a:schemeClr val="lt1"/>
                </a:solidFill>
              </a:rPr>
              <a:t> et streaming</a:t>
            </a:r>
          </a:p>
          <a:p>
            <a:pPr marL="285750" marR="0" lvl="0" indent="-285750" algn="l" rtl="0">
              <a:lnSpc>
                <a:spcPct val="100000"/>
              </a:lnSpc>
              <a:spcBef>
                <a:spcPts val="0"/>
              </a:spcBef>
              <a:spcAft>
                <a:spcPts val="0"/>
              </a:spcAft>
              <a:buFontTx/>
              <a:buChar char="-"/>
            </a:pPr>
            <a:r>
              <a:rPr lang="fr-FR" sz="1100" dirty="0">
                <a:solidFill>
                  <a:schemeClr val="lt1"/>
                </a:solidFill>
              </a:rPr>
              <a:t>Émergence des marchés asiatiques et Amérique Latine</a:t>
            </a:r>
            <a:endParaRPr lang="fr-FR" sz="1100" b="0" i="0" u="none" strike="noStrike" cap="none" dirty="0">
              <a:solidFill>
                <a:schemeClr val="lt1"/>
              </a:solidFill>
              <a:latin typeface="Arial"/>
              <a:ea typeface="Arial"/>
              <a:cs typeface="Arial"/>
              <a:sym typeface="Arial"/>
            </a:endParaRPr>
          </a:p>
        </p:txBody>
      </p:sp>
      <p:sp>
        <p:nvSpPr>
          <p:cNvPr id="2281" name="Google Shape;2281;p7"/>
          <p:cNvSpPr/>
          <p:nvPr/>
        </p:nvSpPr>
        <p:spPr>
          <a:xfrm>
            <a:off x="4518617" y="2843920"/>
            <a:ext cx="2738010" cy="1508962"/>
          </a:xfrm>
          <a:prstGeom prst="roundRect">
            <a:avLst>
              <a:gd name="adj" fmla="val 16667"/>
            </a:avLst>
          </a:prstGeom>
          <a:solidFill>
            <a:srgbClr val="C1B6D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 sz="1400" b="0" i="0" u="none" strike="noStrike" cap="none" dirty="0">
                <a:solidFill>
                  <a:schemeClr val="lt1"/>
                </a:solidFill>
                <a:latin typeface="Arial"/>
                <a:ea typeface="Arial"/>
                <a:cs typeface="Arial"/>
                <a:sym typeface="Arial"/>
              </a:rPr>
              <a:t>Menaces</a:t>
            </a:r>
            <a:endParaRPr dirty="0"/>
          </a:p>
          <a:p>
            <a:pPr marL="0" marR="0" lvl="0" indent="0" algn="just"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285750" marR="0" lvl="0" indent="-285750" algn="just" rtl="0">
              <a:lnSpc>
                <a:spcPct val="100000"/>
              </a:lnSpc>
              <a:spcBef>
                <a:spcPts val="0"/>
              </a:spcBef>
              <a:spcAft>
                <a:spcPts val="0"/>
              </a:spcAft>
              <a:buFontTx/>
              <a:buChar char="-"/>
            </a:pPr>
            <a:r>
              <a:rPr lang="fr-FR" sz="1100" b="0" i="0" u="none" strike="noStrike" cap="none" dirty="0">
                <a:solidFill>
                  <a:schemeClr val="lt1"/>
                </a:solidFill>
                <a:latin typeface="Arial"/>
                <a:ea typeface="Arial"/>
                <a:cs typeface="Arial"/>
                <a:sym typeface="Arial"/>
              </a:rPr>
              <a:t>Concur</a:t>
            </a:r>
            <a:r>
              <a:rPr lang="fr-FR" sz="1100" dirty="0">
                <a:solidFill>
                  <a:schemeClr val="lt1"/>
                </a:solidFill>
              </a:rPr>
              <a:t>rence élevée4</a:t>
            </a:r>
          </a:p>
          <a:p>
            <a:pPr marL="285750" marR="0" lvl="0" indent="-285750" algn="just" rtl="0">
              <a:lnSpc>
                <a:spcPct val="100000"/>
              </a:lnSpc>
              <a:spcBef>
                <a:spcPts val="0"/>
              </a:spcBef>
              <a:spcAft>
                <a:spcPts val="0"/>
              </a:spcAft>
              <a:buFontTx/>
              <a:buChar char="-"/>
            </a:pPr>
            <a:r>
              <a:rPr lang="fr-FR" sz="1100" b="0" i="0" u="none" strike="noStrike" cap="none" dirty="0">
                <a:solidFill>
                  <a:schemeClr val="lt1"/>
                </a:solidFill>
                <a:latin typeface="Arial"/>
                <a:ea typeface="Arial"/>
                <a:cs typeface="Arial"/>
                <a:sym typeface="Arial"/>
              </a:rPr>
              <a:t>Piraterie informatique</a:t>
            </a:r>
          </a:p>
          <a:p>
            <a:pPr marL="285750" marR="0" lvl="0" indent="-285750" algn="just" rtl="0">
              <a:lnSpc>
                <a:spcPct val="100000"/>
              </a:lnSpc>
              <a:spcBef>
                <a:spcPts val="0"/>
              </a:spcBef>
              <a:spcAft>
                <a:spcPts val="0"/>
              </a:spcAft>
              <a:buFontTx/>
              <a:buChar char="-"/>
            </a:pPr>
            <a:r>
              <a:rPr lang="fr-FR" sz="1100" dirty="0">
                <a:solidFill>
                  <a:schemeClr val="lt1"/>
                </a:solidFill>
              </a:rPr>
              <a:t>Dépendance aux plateformes de distribution</a:t>
            </a:r>
          </a:p>
          <a:p>
            <a:pPr marL="285750" marR="0" lvl="0" indent="-285750" algn="just" rtl="0">
              <a:lnSpc>
                <a:spcPct val="100000"/>
              </a:lnSpc>
              <a:spcBef>
                <a:spcPts val="0"/>
              </a:spcBef>
              <a:spcAft>
                <a:spcPts val="0"/>
              </a:spcAft>
              <a:buFontTx/>
              <a:buChar char="-"/>
            </a:pPr>
            <a:r>
              <a:rPr lang="fr-FR" sz="1100" b="0" i="0" u="none" strike="noStrike" cap="none" dirty="0">
                <a:solidFill>
                  <a:schemeClr val="lt1"/>
                </a:solidFill>
                <a:latin typeface="Arial"/>
                <a:ea typeface="Arial"/>
                <a:cs typeface="Arial"/>
                <a:sym typeface="Arial"/>
              </a:rPr>
              <a:t>Ch</a:t>
            </a:r>
            <a:r>
              <a:rPr lang="fr-FR" sz="1100" dirty="0">
                <a:solidFill>
                  <a:schemeClr val="lt1"/>
                </a:solidFill>
              </a:rPr>
              <a:t>angements rapides dans les tendances</a:t>
            </a:r>
            <a:endParaRPr sz="1400" b="0" i="0" u="none" strike="noStrike" cap="none" dirty="0">
              <a:solidFill>
                <a:schemeClr val="lt1"/>
              </a:solidFill>
              <a:latin typeface="Arial"/>
              <a:ea typeface="Arial"/>
              <a:cs typeface="Arial"/>
              <a:sym typeface="Arial"/>
            </a:endParaRPr>
          </a:p>
        </p:txBody>
      </p:sp>
      <p:sp>
        <p:nvSpPr>
          <p:cNvPr id="2282" name="Google Shape;2282;p7"/>
          <p:cNvSpPr/>
          <p:nvPr/>
        </p:nvSpPr>
        <p:spPr>
          <a:xfrm>
            <a:off x="3957318" y="2286757"/>
            <a:ext cx="1122597" cy="1122597"/>
          </a:xfrm>
          <a:prstGeom prst="ellipse">
            <a:avLst/>
          </a:prstGeom>
          <a:solidFill>
            <a:srgbClr val="271457"/>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83" name="Google Shape;2283;p7"/>
          <p:cNvSpPr/>
          <p:nvPr/>
        </p:nvSpPr>
        <p:spPr>
          <a:xfrm>
            <a:off x="4322928" y="2663409"/>
            <a:ext cx="361102" cy="361022"/>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84" name="Google Shape;2284;p7"/>
          <p:cNvSpPr txBox="1"/>
          <p:nvPr/>
        </p:nvSpPr>
        <p:spPr>
          <a:xfrm>
            <a:off x="4083534" y="2353555"/>
            <a:ext cx="5177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chemeClr val="accent2"/>
                </a:solidFill>
                <a:latin typeface="Arial"/>
                <a:ea typeface="Arial"/>
                <a:cs typeface="Arial"/>
                <a:sym typeface="Arial"/>
              </a:rPr>
              <a:t>S</a:t>
            </a:r>
            <a:endParaRPr/>
          </a:p>
        </p:txBody>
      </p:sp>
      <p:sp>
        <p:nvSpPr>
          <p:cNvPr id="2285" name="Google Shape;2285;p7"/>
          <p:cNvSpPr txBox="1"/>
          <p:nvPr/>
        </p:nvSpPr>
        <p:spPr>
          <a:xfrm>
            <a:off x="4536563" y="2371695"/>
            <a:ext cx="5177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chemeClr val="lt1"/>
                </a:solidFill>
                <a:latin typeface="Arial"/>
                <a:ea typeface="Arial"/>
                <a:cs typeface="Arial"/>
                <a:sym typeface="Arial"/>
              </a:rPr>
              <a:t>W</a:t>
            </a:r>
            <a:endParaRPr/>
          </a:p>
        </p:txBody>
      </p:sp>
      <p:sp>
        <p:nvSpPr>
          <p:cNvPr id="2286" name="Google Shape;2286;p7"/>
          <p:cNvSpPr txBox="1"/>
          <p:nvPr/>
        </p:nvSpPr>
        <p:spPr>
          <a:xfrm>
            <a:off x="4074813" y="2910718"/>
            <a:ext cx="5177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chemeClr val="lt1"/>
                </a:solidFill>
                <a:latin typeface="Arial"/>
                <a:ea typeface="Arial"/>
                <a:cs typeface="Arial"/>
                <a:sym typeface="Arial"/>
              </a:rPr>
              <a:t>O</a:t>
            </a:r>
            <a:endParaRPr/>
          </a:p>
        </p:txBody>
      </p:sp>
      <p:sp>
        <p:nvSpPr>
          <p:cNvPr id="2287" name="Google Shape;2287;p7"/>
          <p:cNvSpPr txBox="1"/>
          <p:nvPr/>
        </p:nvSpPr>
        <p:spPr>
          <a:xfrm>
            <a:off x="4592602" y="2910718"/>
            <a:ext cx="5177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chemeClr val="lt1"/>
                </a:solidFill>
                <a:latin typeface="Arial"/>
                <a:ea typeface="Arial"/>
                <a:cs typeface="Arial"/>
                <a:sym typeface="Arial"/>
              </a:rPr>
              <a:t>T</a:t>
            </a:r>
            <a:endParaRPr/>
          </a:p>
        </p:txBody>
      </p:sp>
      <p:cxnSp>
        <p:nvCxnSpPr>
          <p:cNvPr id="2288" name="Google Shape;2288;p7"/>
          <p:cNvCxnSpPr>
            <a:stCxn id="2282" idx="2"/>
            <a:endCxn id="2282" idx="6"/>
          </p:cNvCxnSpPr>
          <p:nvPr/>
        </p:nvCxnSpPr>
        <p:spPr>
          <a:xfrm>
            <a:off x="3957318" y="2848056"/>
            <a:ext cx="1122600" cy="0"/>
          </a:xfrm>
          <a:prstGeom prst="straightConnector1">
            <a:avLst/>
          </a:prstGeom>
          <a:noFill/>
          <a:ln w="19050" cap="flat" cmpd="sng">
            <a:solidFill>
              <a:schemeClr val="lt1"/>
            </a:solidFill>
            <a:prstDash val="solid"/>
            <a:round/>
            <a:headEnd type="none" w="sm" len="sm"/>
            <a:tailEnd type="none" w="sm" len="sm"/>
          </a:ln>
        </p:spPr>
      </p:cxnSp>
      <p:cxnSp>
        <p:nvCxnSpPr>
          <p:cNvPr id="2289" name="Google Shape;2289;p7"/>
          <p:cNvCxnSpPr>
            <a:stCxn id="2282" idx="4"/>
            <a:endCxn id="2282" idx="0"/>
          </p:cNvCxnSpPr>
          <p:nvPr/>
        </p:nvCxnSpPr>
        <p:spPr>
          <a:xfrm rot="10800000">
            <a:off x="4518617" y="2286754"/>
            <a:ext cx="0" cy="1122600"/>
          </a:xfrm>
          <a:prstGeom prst="straightConnector1">
            <a:avLst/>
          </a:prstGeom>
          <a:noFill/>
          <a:ln w="19050" cap="flat" cmpd="sng">
            <a:solidFill>
              <a:schemeClr val="lt1"/>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3"/>
        <p:cNvGrpSpPr/>
        <p:nvPr/>
      </p:nvGrpSpPr>
      <p:grpSpPr>
        <a:xfrm>
          <a:off x="0" y="0"/>
          <a:ext cx="0" cy="0"/>
          <a:chOff x="0" y="0"/>
          <a:chExt cx="0" cy="0"/>
        </a:xfrm>
      </p:grpSpPr>
      <p:sp>
        <p:nvSpPr>
          <p:cNvPr id="2294" name="Google Shape;2294;p8"/>
          <p:cNvSpPr/>
          <p:nvPr/>
        </p:nvSpPr>
        <p:spPr>
          <a:xfrm>
            <a:off x="3347125" y="1697825"/>
            <a:ext cx="2468400" cy="22971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8"/>
          <p:cNvSpPr txBox="1">
            <a:spLocks noGrp="1"/>
          </p:cNvSpPr>
          <p:nvPr>
            <p:ph type="subTitle" idx="5"/>
          </p:nvPr>
        </p:nvSpPr>
        <p:spPr>
          <a:xfrm>
            <a:off x="429821" y="4020638"/>
            <a:ext cx="2621455" cy="4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400"/>
              <a:buNone/>
            </a:pPr>
            <a:r>
              <a:rPr lang="en" dirty="0"/>
              <a:t>Pratique s éco-responsables</a:t>
            </a:r>
          </a:p>
          <a:p>
            <a:pPr marL="0" lvl="0" indent="0" algn="r" rtl="0">
              <a:lnSpc>
                <a:spcPct val="100000"/>
              </a:lnSpc>
              <a:spcBef>
                <a:spcPts val="0"/>
              </a:spcBef>
              <a:spcAft>
                <a:spcPts val="0"/>
              </a:spcAft>
              <a:buSzPts val="1400"/>
              <a:buNone/>
            </a:pPr>
            <a:r>
              <a:rPr lang="en" dirty="0"/>
              <a:t>Impaact écologique du numérique</a:t>
            </a:r>
            <a:endParaRPr dirty="0"/>
          </a:p>
        </p:txBody>
      </p:sp>
      <p:sp>
        <p:nvSpPr>
          <p:cNvPr id="2296" name="Google Shape;2296;p8"/>
          <p:cNvSpPr txBox="1">
            <a:spLocks noGrp="1"/>
          </p:cNvSpPr>
          <p:nvPr>
            <p:ph type="title" idx="4"/>
          </p:nvPr>
        </p:nvSpPr>
        <p:spPr>
          <a:xfrm>
            <a:off x="883176" y="3577196"/>
            <a:ext cx="2168100" cy="527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500"/>
              <a:buNone/>
            </a:pPr>
            <a:r>
              <a:rPr lang="en"/>
              <a:t>Environmental</a:t>
            </a:r>
            <a:endParaRPr/>
          </a:p>
        </p:txBody>
      </p:sp>
      <p:sp>
        <p:nvSpPr>
          <p:cNvPr id="2297" name="Google Shape;2297;p8"/>
          <p:cNvSpPr txBox="1">
            <a:spLocks noGrp="1"/>
          </p:cNvSpPr>
          <p:nvPr>
            <p:ph type="title" idx="2"/>
          </p:nvPr>
        </p:nvSpPr>
        <p:spPr>
          <a:xfrm>
            <a:off x="883201" y="2445568"/>
            <a:ext cx="2168100" cy="527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500"/>
              <a:buNone/>
            </a:pPr>
            <a:r>
              <a:rPr lang="en" dirty="0"/>
              <a:t>Social</a:t>
            </a:r>
            <a:endParaRPr dirty="0"/>
          </a:p>
        </p:txBody>
      </p:sp>
      <p:sp>
        <p:nvSpPr>
          <p:cNvPr id="2298" name="Google Shape;2298;p8"/>
          <p:cNvSpPr txBox="1">
            <a:spLocks noGrp="1"/>
          </p:cNvSpPr>
          <p:nvPr>
            <p:ph type="subTitle" idx="3"/>
          </p:nvPr>
        </p:nvSpPr>
        <p:spPr>
          <a:xfrm>
            <a:off x="429846" y="2884841"/>
            <a:ext cx="2621455" cy="4848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1400"/>
              <a:buNone/>
            </a:pPr>
            <a:r>
              <a:rPr lang="en" dirty="0"/>
              <a:t>Popularité du gaming social</a:t>
            </a:r>
          </a:p>
          <a:p>
            <a:pPr marL="0" lvl="0" indent="0" rtl="0">
              <a:lnSpc>
                <a:spcPct val="100000"/>
              </a:lnSpc>
              <a:spcBef>
                <a:spcPts val="0"/>
              </a:spcBef>
              <a:spcAft>
                <a:spcPts val="0"/>
              </a:spcAft>
              <a:buSzPts val="1400"/>
              <a:buNone/>
            </a:pPr>
            <a:r>
              <a:rPr lang="en" dirty="0"/>
              <a:t>Demande d’inclusivité croissante</a:t>
            </a:r>
          </a:p>
          <a:p>
            <a:pPr marL="0" lvl="0" indent="0" rtl="0">
              <a:lnSpc>
                <a:spcPct val="100000"/>
              </a:lnSpc>
              <a:spcBef>
                <a:spcPts val="0"/>
              </a:spcBef>
              <a:spcAft>
                <a:spcPts val="0"/>
              </a:spcAft>
              <a:buSzPts val="1400"/>
              <a:buNone/>
            </a:pPr>
            <a:r>
              <a:rPr lang="en" dirty="0"/>
              <a:t>Évolution des attentes des joueurs</a:t>
            </a:r>
            <a:endParaRPr dirty="0"/>
          </a:p>
        </p:txBody>
      </p:sp>
      <p:sp>
        <p:nvSpPr>
          <p:cNvPr id="2299" name="Google Shape;2299;p8"/>
          <p:cNvSpPr txBox="1">
            <a:spLocks noGrp="1"/>
          </p:cNvSpPr>
          <p:nvPr>
            <p:ph type="subTitle" idx="1"/>
          </p:nvPr>
        </p:nvSpPr>
        <p:spPr>
          <a:xfrm>
            <a:off x="883201" y="1731875"/>
            <a:ext cx="2168100" cy="4848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r>
              <a:rPr lang="en" dirty="0"/>
              <a:t>Régularisation du contenu</a:t>
            </a:r>
          </a:p>
          <a:p>
            <a:pPr marL="0" lvl="0" indent="0" rtl="0">
              <a:lnSpc>
                <a:spcPct val="100000"/>
              </a:lnSpc>
              <a:spcBef>
                <a:spcPts val="0"/>
              </a:spcBef>
              <a:spcAft>
                <a:spcPts val="0"/>
              </a:spcAft>
              <a:buClr>
                <a:schemeClr val="dk1"/>
              </a:buClr>
              <a:buSzPts val="1100"/>
              <a:buFont typeface="Arial"/>
              <a:buNone/>
            </a:pPr>
            <a:r>
              <a:rPr lang="en" dirty="0"/>
              <a:t>Taxes sur le numérique</a:t>
            </a:r>
          </a:p>
          <a:p>
            <a:pPr marL="0" lvl="0" indent="0" rtl="0">
              <a:lnSpc>
                <a:spcPct val="100000"/>
              </a:lnSpc>
              <a:spcBef>
                <a:spcPts val="0"/>
              </a:spcBef>
              <a:spcAft>
                <a:spcPts val="0"/>
              </a:spcAft>
              <a:buClr>
                <a:schemeClr val="dk1"/>
              </a:buClr>
              <a:buSzPts val="1100"/>
              <a:buFont typeface="Arial"/>
              <a:buNone/>
            </a:pPr>
            <a:r>
              <a:rPr lang="en" dirty="0"/>
              <a:t>Soutien gouvernemental</a:t>
            </a:r>
          </a:p>
        </p:txBody>
      </p:sp>
      <p:sp>
        <p:nvSpPr>
          <p:cNvPr id="2300" name="Google Shape;2300;p8"/>
          <p:cNvSpPr txBox="1">
            <a:spLocks noGrp="1"/>
          </p:cNvSpPr>
          <p:nvPr>
            <p:ph type="title"/>
          </p:nvPr>
        </p:nvSpPr>
        <p:spPr>
          <a:xfrm>
            <a:off x="883200" y="1287888"/>
            <a:ext cx="2168100" cy="527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500"/>
              <a:buNone/>
            </a:pPr>
            <a:r>
              <a:rPr lang="en" dirty="0"/>
              <a:t>Politique</a:t>
            </a:r>
            <a:endParaRPr dirty="0"/>
          </a:p>
        </p:txBody>
      </p:sp>
      <p:sp>
        <p:nvSpPr>
          <p:cNvPr id="2301" name="Google Shape;2301;p8"/>
          <p:cNvSpPr txBox="1">
            <a:spLocks noGrp="1"/>
          </p:cNvSpPr>
          <p:nvPr>
            <p:ph type="title" idx="6"/>
          </p:nvPr>
        </p:nvSpPr>
        <p:spPr>
          <a:xfrm>
            <a:off x="713225" y="539500"/>
            <a:ext cx="7717500" cy="56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latin typeface="Space Grotesk"/>
                <a:ea typeface="Space Grotesk"/>
                <a:cs typeface="Space Grotesk"/>
                <a:sym typeface="Space Grotesk"/>
              </a:rPr>
              <a:t>Business Plan</a:t>
            </a:r>
            <a:endParaRPr b="1">
              <a:latin typeface="Space Grotesk"/>
              <a:ea typeface="Space Grotesk"/>
              <a:cs typeface="Space Grotesk"/>
              <a:sym typeface="Space Grotesk"/>
            </a:endParaRPr>
          </a:p>
        </p:txBody>
      </p:sp>
      <p:sp>
        <p:nvSpPr>
          <p:cNvPr id="2302" name="Google Shape;2302;p8"/>
          <p:cNvSpPr txBox="1"/>
          <p:nvPr/>
        </p:nvSpPr>
        <p:spPr>
          <a:xfrm>
            <a:off x="3108700" y="1468213"/>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lt1"/>
                </a:solidFill>
                <a:latin typeface="Space Grotesk Medium"/>
                <a:ea typeface="Space Grotesk Medium"/>
                <a:cs typeface="Space Grotesk Medium"/>
                <a:sym typeface="Space Grotesk Medium"/>
              </a:rPr>
              <a:t>P</a:t>
            </a:r>
            <a:endParaRPr sz="3300" b="0" i="0" u="none" strike="noStrike" cap="none">
              <a:solidFill>
                <a:schemeClr val="lt1"/>
              </a:solidFill>
              <a:latin typeface="Space Grotesk Medium"/>
              <a:ea typeface="Space Grotesk Medium"/>
              <a:cs typeface="Space Grotesk Medium"/>
              <a:sym typeface="Space Grotesk Medium"/>
            </a:endParaRPr>
          </a:p>
        </p:txBody>
      </p:sp>
      <p:sp>
        <p:nvSpPr>
          <p:cNvPr id="2303" name="Google Shape;2303;p8"/>
          <p:cNvSpPr txBox="1"/>
          <p:nvPr/>
        </p:nvSpPr>
        <p:spPr>
          <a:xfrm>
            <a:off x="5537300" y="1468213"/>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lt1"/>
                </a:solidFill>
                <a:latin typeface="Space Grotesk Medium"/>
                <a:ea typeface="Space Grotesk Medium"/>
                <a:cs typeface="Space Grotesk Medium"/>
                <a:sym typeface="Space Grotesk Medium"/>
              </a:rPr>
              <a:t>E</a:t>
            </a:r>
            <a:endParaRPr sz="3300" b="0" i="0" u="none" strike="noStrike" cap="none">
              <a:solidFill>
                <a:schemeClr val="lt1"/>
              </a:solidFill>
              <a:latin typeface="Space Grotesk Medium"/>
              <a:ea typeface="Space Grotesk Medium"/>
              <a:cs typeface="Space Grotesk Medium"/>
              <a:sym typeface="Space Grotesk Medium"/>
            </a:endParaRPr>
          </a:p>
        </p:txBody>
      </p:sp>
      <p:sp>
        <p:nvSpPr>
          <p:cNvPr id="2304" name="Google Shape;2304;p8"/>
          <p:cNvSpPr txBox="1"/>
          <p:nvPr/>
        </p:nvSpPr>
        <p:spPr>
          <a:xfrm>
            <a:off x="3111638" y="2598363"/>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lt1"/>
                </a:solidFill>
                <a:latin typeface="Space Grotesk Medium"/>
                <a:ea typeface="Space Grotesk Medium"/>
                <a:cs typeface="Space Grotesk Medium"/>
                <a:sym typeface="Space Grotesk Medium"/>
              </a:rPr>
              <a:t>S</a:t>
            </a:r>
            <a:endParaRPr sz="3300" b="0" i="0" u="none" strike="noStrike" cap="none">
              <a:solidFill>
                <a:schemeClr val="lt1"/>
              </a:solidFill>
              <a:latin typeface="Space Grotesk Medium"/>
              <a:ea typeface="Space Grotesk Medium"/>
              <a:cs typeface="Space Grotesk Medium"/>
              <a:sym typeface="Space Grotesk Medium"/>
            </a:endParaRPr>
          </a:p>
        </p:txBody>
      </p:sp>
      <p:sp>
        <p:nvSpPr>
          <p:cNvPr id="2305" name="Google Shape;2305;p8"/>
          <p:cNvSpPr txBox="1"/>
          <p:nvPr/>
        </p:nvSpPr>
        <p:spPr>
          <a:xfrm>
            <a:off x="5540238" y="2598363"/>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lt1"/>
                </a:solidFill>
                <a:latin typeface="Space Grotesk Medium"/>
                <a:ea typeface="Space Grotesk Medium"/>
                <a:cs typeface="Space Grotesk Medium"/>
                <a:sym typeface="Space Grotesk Medium"/>
              </a:rPr>
              <a:t>T</a:t>
            </a:r>
            <a:endParaRPr sz="3300" b="0" i="0" u="none" strike="noStrike" cap="none">
              <a:solidFill>
                <a:schemeClr val="lt1"/>
              </a:solidFill>
              <a:latin typeface="Space Grotesk Medium"/>
              <a:ea typeface="Space Grotesk Medium"/>
              <a:cs typeface="Space Grotesk Medium"/>
              <a:sym typeface="Space Grotesk Medium"/>
            </a:endParaRPr>
          </a:p>
        </p:txBody>
      </p:sp>
      <p:sp>
        <p:nvSpPr>
          <p:cNvPr id="2306" name="Google Shape;2306;p8"/>
          <p:cNvSpPr txBox="1"/>
          <p:nvPr/>
        </p:nvSpPr>
        <p:spPr>
          <a:xfrm>
            <a:off x="3111638" y="3745888"/>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lt1"/>
                </a:solidFill>
                <a:latin typeface="Space Grotesk Medium"/>
                <a:ea typeface="Space Grotesk Medium"/>
                <a:cs typeface="Space Grotesk Medium"/>
                <a:sym typeface="Space Grotesk Medium"/>
              </a:rPr>
              <a:t>E</a:t>
            </a:r>
            <a:endParaRPr sz="3300" b="0" i="0" u="none" strike="noStrike" cap="none">
              <a:solidFill>
                <a:schemeClr val="lt1"/>
              </a:solidFill>
              <a:latin typeface="Space Grotesk Medium"/>
              <a:ea typeface="Space Grotesk Medium"/>
              <a:cs typeface="Space Grotesk Medium"/>
              <a:sym typeface="Space Grotesk Medium"/>
            </a:endParaRPr>
          </a:p>
        </p:txBody>
      </p:sp>
      <p:sp>
        <p:nvSpPr>
          <p:cNvPr id="2307" name="Google Shape;2307;p8"/>
          <p:cNvSpPr txBox="1"/>
          <p:nvPr/>
        </p:nvSpPr>
        <p:spPr>
          <a:xfrm>
            <a:off x="5540238" y="3745888"/>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lt1"/>
                </a:solidFill>
                <a:latin typeface="Space Grotesk Medium"/>
                <a:ea typeface="Space Grotesk Medium"/>
                <a:cs typeface="Space Grotesk Medium"/>
                <a:sym typeface="Space Grotesk Medium"/>
              </a:rPr>
              <a:t>L</a:t>
            </a:r>
            <a:endParaRPr sz="3300" b="0" i="0" u="none" strike="noStrike" cap="none">
              <a:solidFill>
                <a:schemeClr val="lt1"/>
              </a:solidFill>
              <a:latin typeface="Space Grotesk Medium"/>
              <a:ea typeface="Space Grotesk Medium"/>
              <a:cs typeface="Space Grotesk Medium"/>
              <a:sym typeface="Space Grotesk Medium"/>
            </a:endParaRPr>
          </a:p>
        </p:txBody>
      </p:sp>
      <p:sp>
        <p:nvSpPr>
          <p:cNvPr id="2308" name="Google Shape;2308;p8"/>
          <p:cNvSpPr txBox="1">
            <a:spLocks noGrp="1"/>
          </p:cNvSpPr>
          <p:nvPr>
            <p:ph type="title" idx="7"/>
          </p:nvPr>
        </p:nvSpPr>
        <p:spPr>
          <a:xfrm>
            <a:off x="6092700" y="1287888"/>
            <a:ext cx="2168100" cy="52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500"/>
              <a:buNone/>
            </a:pPr>
            <a:r>
              <a:rPr lang="en"/>
              <a:t>Economique</a:t>
            </a:r>
            <a:endParaRPr/>
          </a:p>
        </p:txBody>
      </p:sp>
      <p:sp>
        <p:nvSpPr>
          <p:cNvPr id="2309" name="Google Shape;2309;p8"/>
          <p:cNvSpPr txBox="1">
            <a:spLocks noGrp="1"/>
          </p:cNvSpPr>
          <p:nvPr>
            <p:ph type="subTitle" idx="8"/>
          </p:nvPr>
        </p:nvSpPr>
        <p:spPr>
          <a:xfrm>
            <a:off x="6092700" y="1731875"/>
            <a:ext cx="2809023" cy="48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Coûts de développement croissants</a:t>
            </a:r>
          </a:p>
          <a:p>
            <a:pPr marL="0" lvl="0" indent="0" algn="l" rtl="0">
              <a:lnSpc>
                <a:spcPct val="100000"/>
              </a:lnSpc>
              <a:spcBef>
                <a:spcPts val="0"/>
              </a:spcBef>
              <a:spcAft>
                <a:spcPts val="0"/>
              </a:spcAft>
              <a:buClr>
                <a:schemeClr val="dk1"/>
              </a:buClr>
              <a:buSzPts val="1100"/>
              <a:buFont typeface="Arial"/>
              <a:buNone/>
            </a:pPr>
            <a:r>
              <a:rPr lang="en" dirty="0"/>
              <a:t>Pouvoir d’achat des joueurs</a:t>
            </a:r>
          </a:p>
          <a:p>
            <a:pPr marL="0" lvl="0" indent="0" algn="l" rtl="0">
              <a:lnSpc>
                <a:spcPct val="100000"/>
              </a:lnSpc>
              <a:spcBef>
                <a:spcPts val="0"/>
              </a:spcBef>
              <a:spcAft>
                <a:spcPts val="0"/>
              </a:spcAft>
              <a:buClr>
                <a:schemeClr val="dk1"/>
              </a:buClr>
              <a:buSzPts val="1100"/>
              <a:buFont typeface="Arial"/>
              <a:buNone/>
            </a:pPr>
            <a:r>
              <a:rPr lang="en" dirty="0"/>
              <a:t>Croissance du marché</a:t>
            </a:r>
            <a:endParaRPr dirty="0"/>
          </a:p>
        </p:txBody>
      </p:sp>
      <p:sp>
        <p:nvSpPr>
          <p:cNvPr id="2310" name="Google Shape;2310;p8"/>
          <p:cNvSpPr txBox="1">
            <a:spLocks noGrp="1"/>
          </p:cNvSpPr>
          <p:nvPr>
            <p:ph type="title" idx="9"/>
          </p:nvPr>
        </p:nvSpPr>
        <p:spPr>
          <a:xfrm>
            <a:off x="6092701" y="2445568"/>
            <a:ext cx="2168100" cy="52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500"/>
              <a:buNone/>
            </a:pPr>
            <a:r>
              <a:rPr lang="en"/>
              <a:t>Technologique</a:t>
            </a:r>
            <a:endParaRPr/>
          </a:p>
        </p:txBody>
      </p:sp>
      <p:sp>
        <p:nvSpPr>
          <p:cNvPr id="2311" name="Google Shape;2311;p8"/>
          <p:cNvSpPr txBox="1">
            <a:spLocks noGrp="1"/>
          </p:cNvSpPr>
          <p:nvPr>
            <p:ph type="subTitle" idx="13"/>
          </p:nvPr>
        </p:nvSpPr>
        <p:spPr>
          <a:xfrm>
            <a:off x="6092701" y="2884841"/>
            <a:ext cx="2909294" cy="48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Intelligence Artificielle</a:t>
            </a:r>
          </a:p>
          <a:p>
            <a:pPr marL="0" lvl="0" indent="0" algn="l" rtl="0">
              <a:lnSpc>
                <a:spcPct val="100000"/>
              </a:lnSpc>
              <a:spcBef>
                <a:spcPts val="0"/>
              </a:spcBef>
              <a:spcAft>
                <a:spcPts val="0"/>
              </a:spcAft>
              <a:buClr>
                <a:schemeClr val="dk1"/>
              </a:buClr>
              <a:buSzPts val="1100"/>
              <a:buFont typeface="Arial"/>
              <a:buNone/>
            </a:pPr>
            <a:r>
              <a:rPr lang="en" dirty="0"/>
              <a:t>Cloud gaming</a:t>
            </a:r>
          </a:p>
          <a:p>
            <a:pPr marL="0" lvl="0" indent="0" algn="l" rtl="0">
              <a:lnSpc>
                <a:spcPct val="100000"/>
              </a:lnSpc>
              <a:spcBef>
                <a:spcPts val="0"/>
              </a:spcBef>
              <a:spcAft>
                <a:spcPts val="0"/>
              </a:spcAft>
              <a:buClr>
                <a:schemeClr val="dk1"/>
              </a:buClr>
              <a:buSzPts val="1100"/>
              <a:buFont typeface="Arial"/>
              <a:buNone/>
            </a:pPr>
            <a:r>
              <a:rPr lang="en" dirty="0"/>
              <a:t>Réalité Virtuelle AR/VR</a:t>
            </a:r>
            <a:endParaRPr dirty="0"/>
          </a:p>
        </p:txBody>
      </p:sp>
      <p:sp>
        <p:nvSpPr>
          <p:cNvPr id="2312" name="Google Shape;2312;p8"/>
          <p:cNvSpPr txBox="1">
            <a:spLocks noGrp="1"/>
          </p:cNvSpPr>
          <p:nvPr>
            <p:ph type="title" idx="14"/>
          </p:nvPr>
        </p:nvSpPr>
        <p:spPr>
          <a:xfrm>
            <a:off x="6092676" y="3577196"/>
            <a:ext cx="2168100" cy="52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500"/>
              <a:buNone/>
            </a:pPr>
            <a:r>
              <a:rPr lang="en"/>
              <a:t>Legal</a:t>
            </a:r>
            <a:endParaRPr/>
          </a:p>
        </p:txBody>
      </p:sp>
      <p:sp>
        <p:nvSpPr>
          <p:cNvPr id="2313" name="Google Shape;2313;p8"/>
          <p:cNvSpPr txBox="1">
            <a:spLocks noGrp="1"/>
          </p:cNvSpPr>
          <p:nvPr>
            <p:ph type="subTitle" idx="15"/>
          </p:nvPr>
        </p:nvSpPr>
        <p:spPr>
          <a:xfrm>
            <a:off x="6092676" y="4020638"/>
            <a:ext cx="3051324" cy="48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fr-FR" dirty="0"/>
              <a:t>Confidentialité et protection des données (RGPD)</a:t>
            </a:r>
          </a:p>
          <a:p>
            <a:pPr marL="0" lvl="0" indent="0" algn="l" rtl="0">
              <a:lnSpc>
                <a:spcPct val="100000"/>
              </a:lnSpc>
              <a:spcBef>
                <a:spcPts val="0"/>
              </a:spcBef>
              <a:spcAft>
                <a:spcPts val="0"/>
              </a:spcAft>
              <a:buClr>
                <a:schemeClr val="dk1"/>
              </a:buClr>
              <a:buSzPts val="1100"/>
              <a:buFont typeface="Arial"/>
              <a:buNone/>
            </a:pPr>
            <a:r>
              <a:rPr lang="fr-FR" dirty="0"/>
              <a:t>Propriété Intellectuelle</a:t>
            </a:r>
          </a:p>
          <a:p>
            <a:pPr marL="0" lvl="0" indent="0" algn="l" rtl="0">
              <a:lnSpc>
                <a:spcPct val="100000"/>
              </a:lnSpc>
              <a:spcBef>
                <a:spcPts val="0"/>
              </a:spcBef>
              <a:spcAft>
                <a:spcPts val="0"/>
              </a:spcAft>
              <a:buClr>
                <a:schemeClr val="dk1"/>
              </a:buClr>
              <a:buSzPts val="1100"/>
              <a:buFont typeface="Arial"/>
              <a:buNone/>
            </a:pPr>
            <a:endParaRPr dirty="0"/>
          </a:p>
        </p:txBody>
      </p:sp>
      <p:sp>
        <p:nvSpPr>
          <p:cNvPr id="2314" name="Google Shape;2314;p8"/>
          <p:cNvSpPr txBox="1"/>
          <p:nvPr/>
        </p:nvSpPr>
        <p:spPr>
          <a:xfrm>
            <a:off x="3799900" y="2598375"/>
            <a:ext cx="1539600" cy="527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Space Grotesk Medium"/>
                <a:ea typeface="Space Grotesk Medium"/>
                <a:cs typeface="Space Grotesk Medium"/>
                <a:sym typeface="Space Grotesk Medium"/>
              </a:rPr>
              <a:t>PESTEL</a:t>
            </a:r>
            <a:endParaRPr sz="1800" b="0" i="0" u="none" strike="noStrike" cap="none">
              <a:solidFill>
                <a:schemeClr val="dk1"/>
              </a:solidFill>
              <a:latin typeface="Space Grotesk Medium"/>
              <a:ea typeface="Space Grotesk Medium"/>
              <a:cs typeface="Space Grotesk Medium"/>
              <a:sym typeface="Space Grotesk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9"/>
          <p:cNvSpPr txBox="1">
            <a:spLocks noGrp="1"/>
          </p:cNvSpPr>
          <p:nvPr>
            <p:ph type="title"/>
          </p:nvPr>
        </p:nvSpPr>
        <p:spPr>
          <a:xfrm>
            <a:off x="5449425" y="1593575"/>
            <a:ext cx="2998800"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200"/>
              <a:t>Analyses des tendances actuelles</a:t>
            </a:r>
            <a:endParaRPr/>
          </a:p>
        </p:txBody>
      </p:sp>
      <p:sp>
        <p:nvSpPr>
          <p:cNvPr id="2321" name="Google Shape;2321;p9"/>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a:t>03</a:t>
            </a:r>
            <a:endParaRPr sz="10000"/>
          </a:p>
        </p:txBody>
      </p:sp>
    </p:spTree>
  </p:cSld>
  <p:clrMapOvr>
    <a:masterClrMapping/>
  </p:clrMapOvr>
</p:sld>
</file>

<file path=ppt/theme/theme1.xml><?xml version="1.0" encoding="utf-8"?>
<a:theme xmlns:a="http://schemas.openxmlformats.org/drawingml/2006/main" name="Big Data Science Consulting Toolkit by Slidesgo">
  <a:themeElements>
    <a:clrScheme name="Simple Light">
      <a:dk1>
        <a:srgbClr val="351C75"/>
      </a:dk1>
      <a:lt1>
        <a:srgbClr val="FFFFFF"/>
      </a:lt1>
      <a:dk2>
        <a:srgbClr val="674EA7"/>
      </a:dk2>
      <a:lt2>
        <a:srgbClr val="FFFFFF"/>
      </a:lt2>
      <a:accent1>
        <a:srgbClr val="00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1204</Words>
  <Application>Microsoft Office PowerPoint</Application>
  <PresentationFormat>Affichage à l'écran (16:9)</PresentationFormat>
  <Paragraphs>145</Paragraphs>
  <Slides>18</Slides>
  <Notes>18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Space Grotesk</vt:lpstr>
      <vt:lpstr>Space Grotesk Light</vt:lpstr>
      <vt:lpstr>Space Grotesk Medium</vt:lpstr>
      <vt:lpstr>Arial</vt:lpstr>
      <vt:lpstr>Dosis</vt:lpstr>
      <vt:lpstr>Montserrat</vt:lpstr>
      <vt:lpstr>Big Data Science Consulting Toolkit by Slidesgo</vt:lpstr>
      <vt:lpstr>Étude de marché Jeux AAA</vt:lpstr>
      <vt:lpstr>Sommaire</vt:lpstr>
      <vt:lpstr>—Shigeru Miyamoto  (Créateur de Mario et Zelda)</vt:lpstr>
      <vt:lpstr>Le contexte</vt:lpstr>
      <vt:lpstr>Contexte</vt:lpstr>
      <vt:lpstr>La matrice SWOT</vt:lpstr>
      <vt:lpstr>Matrice SWOT</vt:lpstr>
      <vt:lpstr>Environmental</vt:lpstr>
      <vt:lpstr>Analyses des tendances actuelles</vt:lpstr>
      <vt:lpstr>Tendances actuelles</vt:lpstr>
      <vt:lpstr>Les futures tendances et perspectives</vt:lpstr>
      <vt:lpstr>Tendances futures</vt:lpstr>
      <vt:lpstr>Analyses du ou des segment(s)</vt:lpstr>
      <vt:lpstr>Analyses du ou des segments</vt:lpstr>
      <vt:lpstr>Analyses du ou des segments</vt:lpstr>
      <vt:lpstr>Recommandations stratégiques</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Jeremy</dc:creator>
  <cp:lastModifiedBy>quentin parent</cp:lastModifiedBy>
  <cp:revision>7</cp:revision>
  <dcterms:modified xsi:type="dcterms:W3CDTF">2025-02-09T14:48:38Z</dcterms:modified>
</cp:coreProperties>
</file>