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Montserrat" panose="000005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Améliorez les performances de l’entreprise</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Quentin Parent</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70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dirty="0">
                <a:solidFill>
                  <a:schemeClr val="lt1"/>
                </a:solidFill>
                <a:latin typeface="Montserrat"/>
                <a:ea typeface="Montserrat"/>
                <a:cs typeface="Montserrat"/>
                <a:sym typeface="Montserrat"/>
              </a:rPr>
              <a:t>Business Intellience Analyst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FR" sz="2800" b="0" i="0" u="none" strike="noStrike" cap="none" dirty="0">
                <a:solidFill>
                  <a:schemeClr val="lt1"/>
                </a:solidFill>
                <a:latin typeface="Montserrat"/>
                <a:ea typeface="Montserrat"/>
                <a:cs typeface="Montserrat"/>
                <a:sym typeface="Montserrat"/>
              </a:rPr>
              <a:t>05/11/2024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895525" y="1727450"/>
            <a:ext cx="8520600" cy="3416400"/>
          </a:xfrm>
          <a:prstGeom prst="rect">
            <a:avLst/>
          </a:prstGeom>
          <a:noFill/>
          <a:ln>
            <a:noFill/>
          </a:ln>
        </p:spPr>
        <p:txBody>
          <a:bodyPr spcFirstLastPara="1" wrap="square" lIns="91425" tIns="91425" rIns="91425" bIns="91425" anchor="t" anchorCtr="0">
            <a:noAutofit/>
          </a:bodyPr>
          <a:lstStyle/>
          <a:p>
            <a:pPr marR="0" lvl="0" algn="l" rtl="0">
              <a:lnSpc>
                <a:spcPct val="115000"/>
              </a:lnSpc>
              <a:spcBef>
                <a:spcPts val="0"/>
              </a:spcBef>
              <a:spcAft>
                <a:spcPts val="0"/>
              </a:spcAft>
              <a:buClr>
                <a:srgbClr val="999999"/>
              </a:buClr>
              <a:buSzPts val="1800"/>
              <a:buAutoNum type="arabicPeriod"/>
            </a:pPr>
            <a:endParaRPr lang="fr" i="1"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AutoNum type="arabicPeriod"/>
            </a:pPr>
            <a:r>
              <a:rPr lang="fr" i="1" dirty="0">
                <a:solidFill>
                  <a:schemeClr val="tx1"/>
                </a:solidFill>
                <a:latin typeface="Montserrat"/>
                <a:ea typeface="Montserrat"/>
                <a:cs typeface="Montserrat"/>
                <a:sym typeface="Montserrat"/>
              </a:rPr>
              <a:t>Introduction et Contexte</a:t>
            </a:r>
          </a:p>
          <a:p>
            <a:pPr marR="0" lvl="0" algn="l" rtl="0">
              <a:lnSpc>
                <a:spcPct val="115000"/>
              </a:lnSpc>
              <a:spcBef>
                <a:spcPts val="0"/>
              </a:spcBef>
              <a:spcAft>
                <a:spcPts val="0"/>
              </a:spcAft>
              <a:buClr>
                <a:srgbClr val="999999"/>
              </a:buClr>
              <a:buSzPts val="1800"/>
              <a:buAutoNum type="arabicPeriod"/>
            </a:pPr>
            <a:endParaRPr lang="fr" i="1"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AutoNum type="arabicPeriod"/>
            </a:pPr>
            <a:r>
              <a:rPr lang="fr" i="1" dirty="0">
                <a:solidFill>
                  <a:schemeClr val="tx1"/>
                </a:solidFill>
                <a:latin typeface="Montserrat"/>
                <a:ea typeface="Montserrat"/>
                <a:cs typeface="Montserrat"/>
                <a:sym typeface="Montserrat"/>
              </a:rPr>
              <a:t>Analyses des solutions</a:t>
            </a:r>
          </a:p>
          <a:p>
            <a:pPr marR="0" lvl="0" algn="l" rtl="0">
              <a:lnSpc>
                <a:spcPct val="115000"/>
              </a:lnSpc>
              <a:spcBef>
                <a:spcPts val="0"/>
              </a:spcBef>
              <a:spcAft>
                <a:spcPts val="0"/>
              </a:spcAft>
              <a:buClr>
                <a:srgbClr val="999999"/>
              </a:buClr>
              <a:buSzPts val="1800"/>
              <a:buAutoNum type="arabicPeriod"/>
            </a:pPr>
            <a:endParaRPr lang="fr" i="1"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AutoNum type="arabicPeriod"/>
            </a:pPr>
            <a:r>
              <a:rPr lang="fr" i="1" dirty="0">
                <a:solidFill>
                  <a:schemeClr val="tx1"/>
                </a:solidFill>
                <a:latin typeface="Montserrat"/>
                <a:ea typeface="Montserrat"/>
                <a:cs typeface="Montserrat"/>
                <a:sym typeface="Montserrat"/>
              </a:rPr>
              <a:t>Importation des données et création du tableau de bord</a:t>
            </a:r>
          </a:p>
          <a:p>
            <a:pPr marR="0" lvl="0" algn="l" rtl="0">
              <a:lnSpc>
                <a:spcPct val="115000"/>
              </a:lnSpc>
              <a:spcBef>
                <a:spcPts val="0"/>
              </a:spcBef>
              <a:spcAft>
                <a:spcPts val="0"/>
              </a:spcAft>
              <a:buClr>
                <a:srgbClr val="999999"/>
              </a:buClr>
              <a:buSzPts val="1800"/>
              <a:buAutoNum type="arabicPeriod"/>
            </a:pPr>
            <a:endParaRPr lang="fr" i="1" dirty="0">
              <a:solidFill>
                <a:schemeClr val="tx1"/>
              </a:solidFill>
              <a:latin typeface="Montserrat"/>
              <a:ea typeface="Montserrat"/>
              <a:cs typeface="Montserrat"/>
              <a:sym typeface="Montserrat"/>
            </a:endParaRPr>
          </a:p>
          <a:p>
            <a:pPr marR="0" lvl="0" algn="l" rtl="0">
              <a:lnSpc>
                <a:spcPct val="115000"/>
              </a:lnSpc>
              <a:spcBef>
                <a:spcPts val="0"/>
              </a:spcBef>
              <a:spcAft>
                <a:spcPts val="0"/>
              </a:spcAft>
              <a:buClr>
                <a:srgbClr val="999999"/>
              </a:buClr>
              <a:buSzPts val="1800"/>
              <a:buAutoNum type="arabicPeriod"/>
            </a:pPr>
            <a:r>
              <a:rPr lang="fr" i="1" dirty="0">
                <a:solidFill>
                  <a:schemeClr val="tx1"/>
                </a:solidFill>
                <a:latin typeface="Montserrat"/>
                <a:ea typeface="Montserrat"/>
                <a:cs typeface="Montserrat"/>
                <a:sym typeface="Montserrat"/>
              </a:rPr>
              <a:t>Conclusion et recommandations Business</a:t>
            </a: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Sommaire</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623400" y="1462750"/>
            <a:ext cx="7895369"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sym typeface="Montserrat"/>
              </a:rPr>
              <a:t>Vous m’avez fait part de votre désir d’améliorer l’utiliser de vos données au sein de </a:t>
            </a:r>
            <a:r>
              <a:rPr lang="fr-FR" i="1" dirty="0" err="1">
                <a:solidFill>
                  <a:schemeClr val="tx1"/>
                </a:solidFill>
                <a:latin typeface="Montserrat"/>
                <a:sym typeface="Montserrat"/>
              </a:rPr>
              <a:t>Bottleneck</a:t>
            </a:r>
            <a:r>
              <a:rPr lang="fr-FR" i="1" dirty="0">
                <a:solidFill>
                  <a:schemeClr val="tx1"/>
                </a:solidFill>
                <a:latin typeface="Montserrat"/>
                <a:sym typeface="Montserrat"/>
              </a:rPr>
              <a:t>. Pour cela nous avons d’abord travaillé ensemble sur un nettoyage de vos données, à la suite duquel vous avez entamer un chantier de refonte de vos bases de données.</a:t>
            </a:r>
          </a:p>
          <a:p>
            <a:pPr marL="114300" marR="0" lvl="0" indent="0" algn="l" rtl="0">
              <a:lnSpc>
                <a:spcPct val="115000"/>
              </a:lnSpc>
              <a:spcBef>
                <a:spcPts val="0"/>
              </a:spcBef>
              <a:spcAft>
                <a:spcPts val="0"/>
              </a:spcAft>
              <a:buClr>
                <a:srgbClr val="999999"/>
              </a:buClr>
              <a:buSzPts val="1800"/>
              <a:buNone/>
            </a:pPr>
            <a:endParaRPr lang="fr-FR" i="1" dirty="0">
              <a:solidFill>
                <a:schemeClr val="tx1"/>
              </a:solidFill>
              <a:latin typeface="Montserrat"/>
              <a:sym typeface="Montserrat"/>
            </a:endParaRPr>
          </a:p>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sym typeface="Montserrat"/>
              </a:rPr>
              <a:t>Maintenant vous désirez lier ces bases de données plus fiables et plus sécurisées à un outil de data visualisation pour rattraper le retard que vous aviez sur vos concurrents dans ce domaine et utiliser ces analyses pour vous guider dans votre vision Business</a:t>
            </a:r>
            <a:endParaRPr dirty="0">
              <a:solidFill>
                <a:schemeClr val="tx1"/>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Introduction et Contexte</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557279" y="1528607"/>
            <a:ext cx="6709500"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ea typeface="Montserrat"/>
                <a:cs typeface="Montserrat"/>
                <a:sym typeface="Montserrat"/>
              </a:rPr>
              <a:t>Pour les analyses complètes, veuillez vous reporter au rapport joint.</a:t>
            </a:r>
          </a:p>
          <a:p>
            <a:pPr marL="114300" marR="0" lvl="0" indent="0" algn="l" rtl="0">
              <a:lnSpc>
                <a:spcPct val="115000"/>
              </a:lnSpc>
              <a:spcBef>
                <a:spcPts val="0"/>
              </a:spcBef>
              <a:spcAft>
                <a:spcPts val="0"/>
              </a:spcAft>
              <a:buClr>
                <a:srgbClr val="999999"/>
              </a:buClr>
              <a:buSzPts val="1800"/>
              <a:buNone/>
            </a:pPr>
            <a:endParaRPr lang="fr-FR"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ea typeface="Montserrat"/>
                <a:cs typeface="Montserrat"/>
                <a:sym typeface="Montserrat"/>
              </a:rPr>
              <a:t>Ma conclusion est la suivante :</a:t>
            </a:r>
          </a:p>
          <a:p>
            <a:pPr marL="114300" marR="0" lvl="0" indent="0" algn="l" rtl="0">
              <a:lnSpc>
                <a:spcPct val="115000"/>
              </a:lnSpc>
              <a:spcBef>
                <a:spcPts val="0"/>
              </a:spcBef>
              <a:spcAft>
                <a:spcPts val="0"/>
              </a:spcAft>
              <a:buClr>
                <a:srgbClr val="999999"/>
              </a:buClr>
              <a:buSzPts val="1800"/>
              <a:buNone/>
            </a:pPr>
            <a:endParaRPr lang="fr-FR" i="1"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ea typeface="Montserrat"/>
                <a:cs typeface="Montserrat"/>
                <a:sym typeface="Montserrat"/>
              </a:rPr>
              <a:t>Afin de faciliter l’analyse de vos données je vous conseille d’utiliser une connexion directe avec votre serveur dans un ETL. Ici j’ai choisi Power Query et Power BI pour leur côté user </a:t>
            </a:r>
            <a:r>
              <a:rPr lang="fr-FR" i="1" dirty="0" err="1">
                <a:solidFill>
                  <a:schemeClr val="tx1"/>
                </a:solidFill>
                <a:latin typeface="Montserrat"/>
                <a:ea typeface="Montserrat"/>
                <a:cs typeface="Montserrat"/>
                <a:sym typeface="Montserrat"/>
              </a:rPr>
              <a:t>friendly</a:t>
            </a:r>
            <a:r>
              <a:rPr lang="fr-FR" i="1" dirty="0">
                <a:solidFill>
                  <a:schemeClr val="tx1"/>
                </a:solidFill>
                <a:latin typeface="Montserrat"/>
                <a:ea typeface="Montserrat"/>
                <a:cs typeface="Montserrat"/>
                <a:sym typeface="Montserrat"/>
              </a:rPr>
              <a:t>.</a:t>
            </a:r>
            <a:endParaRPr i="1" dirty="0">
              <a:solidFill>
                <a:schemeClr val="tx1"/>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des solutions</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fr" sz="1600" dirty="0">
                <a:solidFill>
                  <a:srgbClr val="F3F3F3"/>
                </a:solidFill>
                <a:latin typeface="Montserrat"/>
                <a:ea typeface="Montserrat"/>
                <a:cs typeface="Montserrat"/>
                <a:sym typeface="Montserrat"/>
              </a:rPr>
              <a:t>Importation des données </a:t>
            </a:r>
          </a:p>
          <a:p>
            <a:pPr marL="0" marR="0" lvl="0" indent="0" algn="l" rtl="0">
              <a:lnSpc>
                <a:spcPct val="100000"/>
              </a:lnSpc>
              <a:spcBef>
                <a:spcPts val="0"/>
              </a:spcBef>
              <a:spcAft>
                <a:spcPts val="0"/>
              </a:spcAft>
              <a:buClr>
                <a:srgbClr val="000000"/>
              </a:buClr>
              <a:buSzPts val="2500"/>
              <a:buFont typeface="Arial"/>
              <a:buNone/>
            </a:pPr>
            <a:r>
              <a:rPr lang="fr" sz="1600" dirty="0">
                <a:solidFill>
                  <a:srgbClr val="F3F3F3"/>
                </a:solidFill>
                <a:latin typeface="Montserrat"/>
                <a:ea typeface="Montserrat"/>
                <a:cs typeface="Montserrat"/>
                <a:sym typeface="Montserrat"/>
              </a:rPr>
              <a:t>et création du tableau de bord</a:t>
            </a:r>
            <a:endParaRPr lang="fr" sz="1600" b="0" i="0" u="none" strike="noStrike" cap="none" dirty="0">
              <a:solidFill>
                <a:srgbClr val="F3F3F3"/>
              </a:solidFill>
              <a:latin typeface="Montserrat"/>
              <a:ea typeface="Montserrat"/>
              <a:cs typeface="Montserrat"/>
              <a:sym typeface="Montserrat"/>
            </a:endParaRPr>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1217250" y="2571750"/>
            <a:ext cx="6709500" cy="597178"/>
          </a:xfrm>
          <a:prstGeom prst="rect">
            <a:avLst/>
          </a:prstGeom>
          <a:noFill/>
          <a:ln>
            <a:noFill/>
          </a:ln>
        </p:spPr>
        <p:txBody>
          <a:bodyPr spcFirstLastPara="1" wrap="square" lIns="91425" tIns="91425" rIns="91425" bIns="91425" anchor="t" anchorCtr="0">
            <a:normAutofit lnSpcReduction="10000"/>
          </a:bodyPr>
          <a:lstStyle/>
          <a:p>
            <a:pPr marL="114300" marR="0" lvl="0" indent="0" algn="ctr" rtl="0">
              <a:lnSpc>
                <a:spcPct val="115000"/>
              </a:lnSpc>
              <a:spcBef>
                <a:spcPts val="0"/>
              </a:spcBef>
              <a:spcAft>
                <a:spcPts val="0"/>
              </a:spcAft>
              <a:buClr>
                <a:srgbClr val="999999"/>
              </a:buClr>
              <a:buSzPts val="1800"/>
              <a:buNone/>
            </a:pPr>
            <a:r>
              <a:rPr lang="fr-FR" sz="2400" dirty="0">
                <a:solidFill>
                  <a:srgbClr val="434343"/>
                </a:solidFill>
                <a:latin typeface="Montserrat"/>
                <a:ea typeface="Montserrat"/>
                <a:cs typeface="Montserrat"/>
                <a:sym typeface="Montserrat"/>
              </a:rPr>
              <a:t>[Présentation en direct]</a:t>
            </a:r>
            <a:endParaRPr sz="2400" dirty="0">
              <a:solidFill>
                <a:srgbClr val="434343"/>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Conclusion et recommandations Business</a:t>
            </a:r>
            <a:endParaRPr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None/>
            </a:pPr>
            <a:r>
              <a:rPr lang="fr-FR" i="1" dirty="0">
                <a:solidFill>
                  <a:srgbClr val="999999"/>
                </a:solidFill>
                <a:latin typeface="Montserrat"/>
                <a:ea typeface="Montserrat"/>
                <a:cs typeface="Montserrat"/>
                <a:sym typeface="Montserrat"/>
              </a:rPr>
              <a:t>Vous avez maintenant un tableau de bord prêt à l’emploi, il vous suffit juste de le connecter à votre base de données pour avoir les visualisations en temps réel ou extraire les données en csv régulièrement pour le tenir à jour.</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i="1" dirty="0">
                <a:solidFill>
                  <a:srgbClr val="999999"/>
                </a:solidFill>
                <a:latin typeface="Montserrat"/>
                <a:ea typeface="Montserrat"/>
                <a:cs typeface="Montserrat"/>
                <a:sym typeface="Montserrat"/>
              </a:rPr>
              <a:t>Pour ce qui est des recommandations.</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i="1" dirty="0">
                <a:solidFill>
                  <a:srgbClr val="999999"/>
                </a:solidFill>
                <a:latin typeface="Montserrat"/>
                <a:ea typeface="Montserrat"/>
                <a:cs typeface="Montserrat"/>
                <a:sym typeface="Montserrat"/>
              </a:rPr>
              <a:t>En fonction des analyses que nous avons vu ensemble</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b="1" i="1" dirty="0">
                <a:solidFill>
                  <a:srgbClr val="999999"/>
                </a:solidFill>
                <a:latin typeface="Montserrat"/>
                <a:ea typeface="Montserrat"/>
                <a:cs typeface="Montserrat"/>
                <a:sym typeface="Montserrat"/>
              </a:rPr>
              <a:t>Les spiritueux </a:t>
            </a:r>
            <a:r>
              <a:rPr lang="fr-FR" i="1" dirty="0">
                <a:solidFill>
                  <a:srgbClr val="999999"/>
                </a:solidFill>
                <a:latin typeface="Montserrat"/>
                <a:ea typeface="Montserrat"/>
                <a:cs typeface="Montserrat"/>
                <a:sym typeface="Montserrat"/>
              </a:rPr>
              <a:t>sont un </a:t>
            </a:r>
            <a:r>
              <a:rPr lang="fr-FR" b="1" i="1" dirty="0">
                <a:solidFill>
                  <a:srgbClr val="999999"/>
                </a:solidFill>
                <a:latin typeface="Montserrat"/>
                <a:ea typeface="Montserrat"/>
                <a:cs typeface="Montserrat"/>
                <a:sym typeface="Montserrat"/>
              </a:rPr>
              <a:t>marché porteur </a:t>
            </a:r>
            <a:r>
              <a:rPr lang="fr-FR" i="1" dirty="0">
                <a:solidFill>
                  <a:srgbClr val="999999"/>
                </a:solidFill>
                <a:latin typeface="Montserrat"/>
                <a:ea typeface="Montserrat"/>
                <a:cs typeface="Montserrat"/>
                <a:sym typeface="Montserrat"/>
              </a:rPr>
              <a:t>(hors gin) et il faut continuer les efforts dessus.</a:t>
            </a:r>
          </a:p>
          <a:p>
            <a:pPr marL="0" lvl="0" indent="0" algn="l" rtl="0">
              <a:lnSpc>
                <a:spcPct val="115000"/>
              </a:lnSpc>
              <a:spcBef>
                <a:spcPts val="0"/>
              </a:spcBef>
              <a:spcAft>
                <a:spcPts val="0"/>
              </a:spcAft>
              <a:buNone/>
            </a:pPr>
            <a:endParaRPr lang="fr-FR" b="1"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b="1" i="1" dirty="0">
                <a:solidFill>
                  <a:srgbClr val="999999"/>
                </a:solidFill>
                <a:latin typeface="Montserrat"/>
                <a:ea typeface="Montserrat"/>
                <a:cs typeface="Montserrat"/>
                <a:sym typeface="Montserrat"/>
              </a:rPr>
              <a:t>Les promotions ont leur effet et permettent d’augmenter les ventes d’un tiers</a:t>
            </a:r>
            <a:r>
              <a:rPr lang="fr-FR" i="1" dirty="0">
                <a:solidFill>
                  <a:srgbClr val="999999"/>
                </a:solidFill>
                <a:latin typeface="Montserrat"/>
                <a:ea typeface="Montserrat"/>
                <a:cs typeface="Montserrat"/>
                <a:sym typeface="Montserrat"/>
              </a:rPr>
              <a:t>, il faut continuer à les utiliser.</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a:p>
            <a:pPr marL="0" lvl="0" indent="0" algn="l" rtl="0">
              <a:lnSpc>
                <a:spcPct val="115000"/>
              </a:lnSpc>
              <a:spcBef>
                <a:spcPts val="0"/>
              </a:spcBef>
              <a:spcAft>
                <a:spcPts val="0"/>
              </a:spcAft>
              <a:buNone/>
            </a:pPr>
            <a:r>
              <a:rPr lang="fr-FR" b="1" i="1" dirty="0">
                <a:solidFill>
                  <a:srgbClr val="999999"/>
                </a:solidFill>
                <a:latin typeface="Montserrat"/>
                <a:ea typeface="Montserrat"/>
                <a:cs typeface="Montserrat"/>
                <a:sym typeface="Montserrat"/>
              </a:rPr>
              <a:t>Le Gin et l’huile d’olive </a:t>
            </a:r>
            <a:r>
              <a:rPr lang="fr-FR" i="1" dirty="0">
                <a:solidFill>
                  <a:srgbClr val="999999"/>
                </a:solidFill>
                <a:latin typeface="Montserrat"/>
                <a:ea typeface="Montserrat"/>
                <a:cs typeface="Montserrat"/>
                <a:sym typeface="Montserrat"/>
              </a:rPr>
              <a:t>sont les deux </a:t>
            </a:r>
            <a:r>
              <a:rPr lang="fr-FR" b="1" i="1" dirty="0">
                <a:solidFill>
                  <a:srgbClr val="999999"/>
                </a:solidFill>
                <a:latin typeface="Montserrat"/>
                <a:ea typeface="Montserrat"/>
                <a:cs typeface="Montserrat"/>
                <a:sym typeface="Montserrat"/>
              </a:rPr>
              <a:t>maillons faibles </a:t>
            </a:r>
            <a:r>
              <a:rPr lang="fr-FR" i="1" dirty="0">
                <a:solidFill>
                  <a:srgbClr val="999999"/>
                </a:solidFill>
                <a:latin typeface="Montserrat"/>
                <a:ea typeface="Montserrat"/>
                <a:cs typeface="Montserrat"/>
                <a:sym typeface="Montserrat"/>
              </a:rPr>
              <a:t>de nos analyses, s’en séparer libérerait du stock pour le nouveau segment </a:t>
            </a:r>
            <a:r>
              <a:rPr lang="fr-FR" b="1" i="1" dirty="0">
                <a:solidFill>
                  <a:srgbClr val="999999"/>
                </a:solidFill>
                <a:latin typeface="Montserrat"/>
                <a:ea typeface="Montserrat"/>
                <a:cs typeface="Montserrat"/>
                <a:sym typeface="Montserrat"/>
              </a:rPr>
              <a:t>Sans Alcool </a:t>
            </a:r>
            <a:r>
              <a:rPr lang="fr-FR" i="1" dirty="0">
                <a:solidFill>
                  <a:srgbClr val="999999"/>
                </a:solidFill>
                <a:latin typeface="Montserrat"/>
                <a:ea typeface="Montserrat"/>
                <a:cs typeface="Montserrat"/>
                <a:sym typeface="Montserrat"/>
              </a:rPr>
              <a:t>qui semble être </a:t>
            </a:r>
            <a:r>
              <a:rPr lang="fr-FR" b="1" i="1" dirty="0">
                <a:solidFill>
                  <a:srgbClr val="999999"/>
                </a:solidFill>
                <a:latin typeface="Montserrat"/>
                <a:ea typeface="Montserrat"/>
                <a:cs typeface="Montserrat"/>
                <a:sym typeface="Montserrat"/>
              </a:rPr>
              <a:t>très porteur </a:t>
            </a:r>
            <a:r>
              <a:rPr lang="fr-FR" i="1" dirty="0">
                <a:solidFill>
                  <a:srgbClr val="999999"/>
                </a:solidFill>
                <a:latin typeface="Montserrat"/>
                <a:ea typeface="Montserrat"/>
                <a:cs typeface="Montserrat"/>
                <a:sym typeface="Montserrat"/>
              </a:rPr>
              <a:t>lui aussi et dont le pic de ventes est en été, là où les autres produits se vendent moins, donc avec </a:t>
            </a:r>
            <a:r>
              <a:rPr lang="fr-FR" b="1" i="1" dirty="0">
                <a:solidFill>
                  <a:srgbClr val="999999"/>
                </a:solidFill>
                <a:latin typeface="Montserrat"/>
                <a:ea typeface="Montserrat"/>
                <a:cs typeface="Montserrat"/>
                <a:sym typeface="Montserrat"/>
              </a:rPr>
              <a:t>une meilleure rotation de stock on pourrait augmenter considérablement les ventes.</a:t>
            </a:r>
          </a:p>
          <a:p>
            <a:pPr marL="0" lvl="0" indent="0" algn="l" rtl="0">
              <a:lnSpc>
                <a:spcPct val="115000"/>
              </a:lnSpc>
              <a:spcBef>
                <a:spcPts val="0"/>
              </a:spcBef>
              <a:spcAft>
                <a:spcPts val="0"/>
              </a:spcAft>
              <a:buNone/>
            </a:pPr>
            <a:endParaRPr lang="fr-FR" i="1" dirty="0">
              <a:solidFill>
                <a:srgbClr val="99999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361</Words>
  <Application>Microsoft Office PowerPoint</Application>
  <PresentationFormat>Affichage à l'écran (16:9)</PresentationFormat>
  <Paragraphs>38</Paragraphs>
  <Slides>6</Slides>
  <Notes>6</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6</vt:i4>
      </vt:variant>
    </vt:vector>
  </HeadingPairs>
  <TitlesOfParts>
    <vt:vector size="9" baseType="lpstr">
      <vt:lpstr>Arial</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Quentin Parent</cp:lastModifiedBy>
  <cp:revision>3</cp:revision>
  <dcterms:modified xsi:type="dcterms:W3CDTF">2024-11-13T13:36:39Z</dcterms:modified>
</cp:coreProperties>
</file>