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Nunito Sans SemiBold"/>
      <p:regular r:id="rId46"/>
      <p:bold r:id="rId47"/>
      <p:italic r:id="rId48"/>
      <p:boldItalic r:id="rId49"/>
    </p:embeddedFont>
    <p:embeddedFont>
      <p:font typeface="Nunito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NunitoSansSemiBold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SansSemiBold-italic.fntdata"/><Relationship Id="rId47" Type="http://schemas.openxmlformats.org/officeDocument/2006/relationships/font" Target="fonts/NunitoSansSemiBold-bold.fntdata"/><Relationship Id="rId49" Type="http://schemas.openxmlformats.org/officeDocument/2006/relationships/font" Target="fonts/NunitoSans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NunitoSans-bold.fntdata"/><Relationship Id="rId50" Type="http://schemas.openxmlformats.org/officeDocument/2006/relationships/font" Target="fonts/NunitoSans-regular.fntdata"/><Relationship Id="rId53" Type="http://schemas.openxmlformats.org/officeDocument/2006/relationships/font" Target="fonts/NunitoSans-boldItalic.fntdata"/><Relationship Id="rId52" Type="http://schemas.openxmlformats.org/officeDocument/2006/relationships/font" Target="fonts/Nuni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c011d1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c011d1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c011d19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c011d19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1c011d19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1c011d19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c011d1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1c011d1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 through TypeScript syntax and types as outlined in Workshop Template.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https://create-react-app.dev/docs/getting-started/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c011d1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c011d1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1c011d1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1c011d1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1c011d19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1c011d1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1c011d1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1c011d1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1c011d1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1c011d1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for components should be created. Basic layout set up.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c011d1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1c011d1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044748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9b044748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1c011d19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1c011d19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1c011d1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1c011d1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1c011d1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1c011d1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1c011d1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1c011d1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1c011d1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1c011d1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c011d1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1c011d1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1c011d19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1c011d19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State to Catalog and Cart components.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1c011d1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1c011d1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c011d1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1c011d1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1c011d1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1c011d1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d8232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d8232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1c011d1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1c011d1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c011d19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c011d19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1c011d19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1c011d19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1c011d19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1c011d19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1c011d19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1c011d1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1c011d19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1c011d19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c011d19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c011d19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1c011d19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1c011d19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1c011d19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1c011d19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1c011d19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1c011d19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c011d1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c011d1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1c011d19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1c011d1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22d60c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22d60c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c011d1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c011d1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c011d1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c011d1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1c011d1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1c011d1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are just to remind everyone where we are at in the workshop. Attendees will watch instructor coding the concepts in real time and follow along.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c011d1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c011d1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c011d1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1c011d1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-75" y="3090800"/>
            <a:ext cx="91440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398327"/>
            <a:ext cx="8520600" cy="24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352700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- Dark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00" y="2567300"/>
            <a:ext cx="9144000" cy="251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800" y="22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311800" y="855775"/>
            <a:ext cx="85206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91275" y="2567375"/>
            <a:ext cx="8208900" cy="23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265500" y="1236099"/>
            <a:ext cx="40452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265500" y="1236099"/>
            <a:ext cx="40452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572000" y="0"/>
            <a:ext cx="4572000" cy="50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18850" y="4286675"/>
            <a:ext cx="8902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0"/>
            <a:ext cx="9144000" cy="409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SemiBold"/>
              <a:buNone/>
              <a:defRPr sz="28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"/>
              <a:buChar char="●"/>
              <a:defRPr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99" y="5082875"/>
            <a:ext cx="9144000" cy="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200" y="4708938"/>
            <a:ext cx="297726" cy="2977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xTczn5RUgnk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youtube.com/watch?v=xTczn5RUgnk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youtube.com/watch?v=xTczn5RUgnk" TargetMode="External"/><Relationship Id="rId4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youtube.com/watch?v=xTczn5RUgnk" TargetMode="External"/><Relationship Id="rId4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11700" y="552400"/>
            <a:ext cx="8520600" cy="17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Stretch your Skills: Intro to Secure &amp; Composable Architecture w/TypeScript </a:t>
            </a:r>
            <a:endParaRPr sz="5400"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11700" y="3352700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10/17/2020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Microsoft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public in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 increased since then as more features and a faster compiler have been released.</a:t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41" name="Google Shape;141;p22"/>
          <p:cNvSpPr txBox="1"/>
          <p:nvPr>
            <p:ph idx="2" type="subTitle"/>
          </p:nvPr>
        </p:nvSpPr>
        <p:spPr>
          <a:xfrm>
            <a:off x="265500" y="1236099"/>
            <a:ext cx="40452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TypeScript?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programming language that compiles to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of JavaScript but with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.ts file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you TypeScript using TypeScript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use Babel transpiler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Compile Process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3675113" y="1949100"/>
            <a:ext cx="1277700" cy="124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 Compiler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68125" y="2151150"/>
            <a:ext cx="825000" cy="841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.ts files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234825" y="2151150"/>
            <a:ext cx="825000" cy="841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.js files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611763" y="2636525"/>
            <a:ext cx="12777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Run tsc command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822825" y="2741538"/>
            <a:ext cx="954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Output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8" name="Google Shape;158;p24"/>
          <p:cNvCxnSpPr>
            <a:stCxn id="154" idx="3"/>
            <a:endCxn id="153" idx="2"/>
          </p:cNvCxnSpPr>
          <p:nvPr/>
        </p:nvCxnSpPr>
        <p:spPr>
          <a:xfrm>
            <a:off x="1393125" y="2571750"/>
            <a:ext cx="2282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24"/>
          <p:cNvCxnSpPr>
            <a:stCxn id="153" idx="6"/>
            <a:endCxn id="155" idx="1"/>
          </p:cNvCxnSpPr>
          <p:nvPr/>
        </p:nvCxnSpPr>
        <p:spPr>
          <a:xfrm>
            <a:off x="4952813" y="2571750"/>
            <a:ext cx="2282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/>
          <p:nvPr/>
        </p:nvSpPr>
        <p:spPr>
          <a:xfrm>
            <a:off x="3479275" y="1831900"/>
            <a:ext cx="954300" cy="43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.tsconfig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4059800" y="33481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675125" y="3194400"/>
            <a:ext cx="127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Read tsconfig &amp; transform code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Break!</a:t>
            </a:r>
            <a:endParaRPr/>
          </a:p>
        </p:txBody>
      </p:sp>
      <p:pic>
        <p:nvPicPr>
          <p:cNvPr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id="173" name="Google Shape;173;p26" title="Electric  - 5 Minute Countdow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600" y="1114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React App w/ TypeScript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Setup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an App into Components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Create Components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852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-38177"/>
            <a:ext cx="9144000" cy="5205900"/>
          </a:xfrm>
          <a:prstGeom prst="rect">
            <a:avLst/>
          </a:prstGeom>
          <a:solidFill>
            <a:srgbClr val="193D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59541" r="6556" t="0"/>
          <a:stretch/>
        </p:blipFill>
        <p:spPr>
          <a:xfrm>
            <a:off x="5519745" y="614818"/>
            <a:ext cx="2525814" cy="43027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4"/>
          <p:cNvGrpSpPr/>
          <p:nvPr/>
        </p:nvGrpSpPr>
        <p:grpSpPr>
          <a:xfrm>
            <a:off x="93908" y="514350"/>
            <a:ext cx="5915391" cy="2401316"/>
            <a:chOff x="0" y="0"/>
            <a:chExt cx="15774377" cy="6403509"/>
          </a:xfrm>
        </p:grpSpPr>
        <p:sp>
          <p:nvSpPr>
            <p:cNvPr id="87" name="Google Shape;87;p14"/>
            <p:cNvSpPr/>
            <p:nvPr/>
          </p:nvSpPr>
          <p:spPr>
            <a:xfrm>
              <a:off x="0" y="0"/>
              <a:ext cx="15774377" cy="6403509"/>
            </a:xfrm>
            <a:custGeom>
              <a:rect b="b" l="l" r="r" t="t"/>
              <a:pathLst>
                <a:path extrusionOk="0" h="9813807" w="24175290">
                  <a:moveTo>
                    <a:pt x="0" y="0"/>
                  </a:moveTo>
                  <a:lnTo>
                    <a:pt x="0" y="9813807"/>
                  </a:lnTo>
                  <a:lnTo>
                    <a:pt x="24175290" y="9813807"/>
                  </a:lnTo>
                  <a:lnTo>
                    <a:pt x="24175290" y="0"/>
                  </a:lnTo>
                  <a:lnTo>
                    <a:pt x="0" y="0"/>
                  </a:lnTo>
                  <a:close/>
                  <a:moveTo>
                    <a:pt x="24114330" y="9752847"/>
                  </a:moveTo>
                  <a:lnTo>
                    <a:pt x="59690" y="9752847"/>
                  </a:lnTo>
                  <a:lnTo>
                    <a:pt x="59690" y="59690"/>
                  </a:lnTo>
                  <a:lnTo>
                    <a:pt x="24114330" y="59690"/>
                  </a:lnTo>
                  <a:lnTo>
                    <a:pt x="24114330" y="9752847"/>
                  </a:lnTo>
                  <a:close/>
                </a:path>
              </a:pathLst>
            </a:custGeom>
            <a:solidFill>
              <a:srgbClr val="FEDE49"/>
            </a:solidFill>
            <a:ln>
              <a:noFill/>
            </a:ln>
          </p:spPr>
        </p:sp>
        <p:sp>
          <p:nvSpPr>
            <p:cNvPr id="88" name="Google Shape;88;p14"/>
            <p:cNvSpPr txBox="1"/>
            <p:nvPr/>
          </p:nvSpPr>
          <p:spPr>
            <a:xfrm>
              <a:off x="1685737" y="1767831"/>
              <a:ext cx="12408000" cy="30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WELCOME TO</a:t>
              </a:r>
              <a:endParaRPr sz="7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DIGITALCRAFTS</a:t>
              </a:r>
              <a:endParaRPr sz="70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8239935" y="-51903"/>
            <a:ext cx="904050" cy="5248350"/>
            <a:chOff x="0" y="0"/>
            <a:chExt cx="2410800" cy="13995600"/>
          </a:xfrm>
        </p:grpSpPr>
        <p:sp>
          <p:nvSpPr>
            <p:cNvPr id="90" name="Google Shape;90;p14"/>
            <p:cNvSpPr/>
            <p:nvPr/>
          </p:nvSpPr>
          <p:spPr>
            <a:xfrm>
              <a:off x="0" y="0"/>
              <a:ext cx="2410800" cy="13995600"/>
            </a:xfrm>
            <a:prstGeom prst="rect">
              <a:avLst/>
            </a:prstGeom>
            <a:solidFill>
              <a:srgbClr val="16A7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 rot="5400000">
              <a:off x="-4271883" y="6665461"/>
              <a:ext cx="11011800" cy="6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FFFF"/>
                  </a:solidFill>
                </a:rPr>
                <a:t>WORKSHOPS</a:t>
              </a:r>
              <a:endParaRPr sz="700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184542" y="3295650"/>
            <a:ext cx="37044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SKILLS 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CAREER 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YOUR NETWORK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97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within Components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241825" y="828975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Lunchtime: Be back at 1pm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50" y="1984725"/>
            <a:ext cx="2316100" cy="26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Define Data Interfaces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Mock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and Props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Add State to Components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App with Data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D</a:t>
            </a:r>
            <a:r>
              <a:rPr lang="en"/>
              <a:t>ynamically Populate Your Catalog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Break!</a:t>
            </a:r>
            <a:endParaRPr/>
          </a:p>
        </p:txBody>
      </p:sp>
      <p:pic>
        <p:nvPicPr>
          <p:cNvPr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id="250" name="Google Shape;250;p41" title="Electric  - 5 Minute Countdow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600" y="1114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DigitalCrafts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DigitalCrafts is the #1-rated web development bootcamp in Atlanta and Houston. Our bootcamps, now available online and in Tampa and Seattle, transform aspiring developers into full-stack software engineers.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offer full-time and part-time bootcamps to fit your schedule. </a:t>
            </a:r>
            <a:br>
              <a:rPr lang="en"/>
            </a:br>
            <a:br>
              <a:rPr lang="en"/>
            </a:br>
            <a:r>
              <a:rPr lang="en"/>
              <a:t>Classes start soon, so send in your application today!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digitalcrafts.com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Update Product Card UI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Data Back to Parent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Data to Siblings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Update Cart to Show Items Added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Break!</a:t>
            </a:r>
            <a:endParaRPr/>
          </a:p>
        </p:txBody>
      </p:sp>
      <p:pic>
        <p:nvPicPr>
          <p:cNvPr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id="276" name="Google Shape;276;p46" title="Electric  - 5 Minute Countdow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600" y="1114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State Based on Props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Update Order Summary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Break!</a:t>
            </a:r>
            <a:endParaRPr/>
          </a:p>
        </p:txBody>
      </p:sp>
      <p:pic>
        <p:nvPicPr>
          <p:cNvPr descr="To celebrate 100,000 views on my last countdown, I decided to make a brand new one for you to use at your church, youth group, school, or wherever you want!&#10;&#10;Music Used :&#10;TheFatRat - Time Lapse&#10;Tobu - Colors&#10;&#10;Programs used :&#10;Adobe After Effects CC 2014&#10;&#10;Expect more frequent uploads in the future!" id="292" name="Google Shape;292;p49" title="Electric  - 5 Minute Countdow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600" y="1114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Update CartItem Quantities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add a rating to products in that show in the Catalog Product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add products to a favorites list from both the Catalog and the Cart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Hometown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Fun/Interesting Fact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made you want to learn more about TypeScript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Catalog 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a text field to the top of the Catalog 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Dynamically filter Products by the text contained on the Product's associated card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what other parts of the app could become their own React components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Turn the quantity selector into its own 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Order summary could be its own component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Dynamically pass user's name to the header</a:t>
            </a:r>
            <a:endParaRPr sz="1600"/>
          </a:p>
        </p:txBody>
      </p:sp>
      <p:sp>
        <p:nvSpPr>
          <p:cNvPr id="309" name="Google Shape;309;p52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Learning</a:t>
            </a:r>
            <a:endParaRPr/>
          </a:p>
        </p:txBody>
      </p:sp>
      <p:sp>
        <p:nvSpPr>
          <p:cNvPr id="310" name="Google Shape;310;p52"/>
          <p:cNvSpPr txBox="1"/>
          <p:nvPr>
            <p:ph idx="2" type="subTitle"/>
          </p:nvPr>
        </p:nvSpPr>
        <p:spPr>
          <a:xfrm>
            <a:off x="325175" y="1802025"/>
            <a:ext cx="40452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Workshop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for joining!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will be 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Appreciate any feedback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TypeScript syntax and differences from regular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the benefits of using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 React app and build it out using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practical patterns to organize your React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common pitfalls when developing an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Become aware of trends, tips, and tricks used with ReactJS and Typescript</a:t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911700" y="682850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and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ReactJS App using TypeScript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Layout and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Lunch 12pm - 1pm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ReactJS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Layout and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Formatting and serving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TypeScript to aide structure, load data,  and facilitate dynamic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basics - walk through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your IDE open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will demonstrate a concept ( feel free to follow along)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exercise will follow where you get to spend more time on the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will </a:t>
            </a:r>
            <a:r>
              <a:rPr lang="en"/>
              <a:t>follow up</a:t>
            </a:r>
            <a:r>
              <a:rPr lang="en"/>
              <a:t> after the exercise to make sure everyone is on the same page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11700" y="2184750"/>
            <a:ext cx="8520600" cy="7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Basics: Intro, Types, &amp; Syntax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65500" y="301101"/>
            <a:ext cx="40452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TypeScript?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883750" y="515125"/>
            <a:ext cx="4045200" cy="4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debugging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Enhances ability to code in an object oriented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interfaces, inheritance, generics, access - modifiers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Strongly and statically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errors before runtime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Craft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6A7A2"/>
      </a:accent1>
      <a:accent2>
        <a:srgbClr val="193D49"/>
      </a:accent2>
      <a:accent3>
        <a:srgbClr val="FEDE49"/>
      </a:accent3>
      <a:accent4>
        <a:srgbClr val="FF9900"/>
      </a:accent4>
      <a:accent5>
        <a:srgbClr val="6D9EEB"/>
      </a:accent5>
      <a:accent6>
        <a:srgbClr val="BC81D6"/>
      </a:accent6>
      <a:hlink>
        <a:srgbClr val="16A7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