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sldIdLst>
    <p:sldId id="256" r:id="rId2"/>
    <p:sldId id="257" r:id="rId3"/>
    <p:sldId id="267" r:id="rId4"/>
    <p:sldId id="258" r:id="rId5"/>
    <p:sldId id="259" r:id="rId6"/>
    <p:sldId id="266"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938F5D-6547-4FA3-951A-A58DE448660D}" v="893" dt="2020-06-22T14:16:47.533"/>
    <p1510:client id="{3D56C9F4-86FB-4EA0-91D9-2C043C7D46FF}" v="2672" dt="2020-06-23T06:27:41.967"/>
    <p1510:client id="{96DDE8C7-2327-4541-81BF-DD3093902EFC}" v="452" dt="2020-06-22T14:41:39.048"/>
    <p1510:client id="{F42A1B49-40CF-47E1-A02F-C172F9BCB6C6}" v="38" dt="2020-06-22T14:25:36.1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8D38747-4367-4BD2-8D51-C97E202738E2}" type="datetime1">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545924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93485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88327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515842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92101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72389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57019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7E833E-1B6D-415F-AD29-75AE8C43BD0D}" type="datetime1">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065687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52596F-08A7-4B70-989A-F2B1CF31E66B}" type="datetime1">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9530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55A3C-5767-4844-A0A3-83778C2E5409}" type="datetime1">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9793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68825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FCD27C-8599-43EF-BA1D-14DDC1946E06}" type="datetime1">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41178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343D99-809A-49C0-96E5-4250D0B498EE}" type="datetime1">
              <a:rPr lang="en-US" smtClean="0"/>
              <a:t>6/22/2020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19942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43DE9B-B678-4EFB-BB7D-A4370204A0B0}" type="datetime1">
              <a:rPr lang="en-US" smtClean="0"/>
              <a:t>6/22/2020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86440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22721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100826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6/22/2020</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7913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6/22/2020</a:t>
            </a:fld>
            <a:endParaRPr lang="en-US"/>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1962793976"/>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52" r:id="rId4"/>
    <p:sldLayoutId id="2147483753" r:id="rId5"/>
    <p:sldLayoutId id="2147483754" r:id="rId6"/>
    <p:sldLayoutId id="2147483755" r:id="rId7"/>
    <p:sldLayoutId id="2147483756" r:id="rId8"/>
    <p:sldLayoutId id="2147483757" r:id="rId9"/>
    <p:sldLayoutId id="2147483758" r:id="rId10"/>
    <p:sldLayoutId id="2147483765" r:id="rId11"/>
    <p:sldLayoutId id="2147483759" r:id="rId12"/>
    <p:sldLayoutId id="2147483760" r:id="rId13"/>
    <p:sldLayoutId id="2147483761" r:id="rId14"/>
    <p:sldLayoutId id="2147483762" r:id="rId15"/>
    <p:sldLayoutId id="2147483763" r:id="rId16"/>
    <p:sldLayoutId id="2147483764" r:id="rId17"/>
  </p:sldLayoutIdLst>
  <p:hf sldNum="0" hdr="0" ftr="0" dt="0"/>
  <p:txStyles>
    <p:titleStyle>
      <a:lvl1pPr algn="ctr" defTabSz="457200" rtl="0" eaLnBrk="1" latinLnBrk="0" hangingPunct="1">
        <a:lnSpc>
          <a:spcPct val="90000"/>
        </a:lnSpc>
        <a:spcBef>
          <a:spcPct val="0"/>
        </a:spcBef>
        <a:buNone/>
        <a:defRPr sz="46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338357-1A6A-4C1E-A6D6-1DCDE6DF4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1F51140-4156-423C-9638-1223606FBA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66116" y="164592"/>
            <a:ext cx="11859768" cy="6528816"/>
          </a:xfrm>
          <a:prstGeom prst="rect">
            <a:avLst/>
          </a:prstGeom>
          <a:ln w="15875" cap="sq" cmpd="sng">
            <a:noFill/>
            <a:miter lim="800000"/>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08889" y="1097280"/>
            <a:ext cx="6043875" cy="4626864"/>
          </a:xfrm>
        </p:spPr>
        <p:txBody>
          <a:bodyPr anchor="ctr">
            <a:normAutofit/>
          </a:bodyPr>
          <a:lstStyle/>
          <a:p>
            <a:pPr algn="r"/>
            <a:r>
              <a:rPr lang="en-US">
                <a:solidFill>
                  <a:schemeClr val="tx1"/>
                </a:solidFill>
                <a:cs typeface="Calibri Light"/>
              </a:rPr>
              <a:t>Exploratory Data Analysis </a:t>
            </a:r>
            <a:endParaRPr lang="en-US">
              <a:solidFill>
                <a:schemeClr val="tx1"/>
              </a:solidFill>
            </a:endParaRPr>
          </a:p>
        </p:txBody>
      </p:sp>
      <p:sp>
        <p:nvSpPr>
          <p:cNvPr id="3" name="Subtitle 2"/>
          <p:cNvSpPr>
            <a:spLocks noGrp="1"/>
          </p:cNvSpPr>
          <p:nvPr>
            <p:ph type="subTitle" idx="1"/>
          </p:nvPr>
        </p:nvSpPr>
        <p:spPr>
          <a:xfrm>
            <a:off x="8022028" y="1097280"/>
            <a:ext cx="3256177" cy="4626863"/>
          </a:xfrm>
        </p:spPr>
        <p:txBody>
          <a:bodyPr vert="horz" lIns="91440" tIns="45720" rIns="91440" bIns="45720" rtlCol="0" anchor="ctr">
            <a:normAutofit/>
          </a:bodyPr>
          <a:lstStyle/>
          <a:p>
            <a:pPr algn="l"/>
            <a:endParaRPr lang="en-US">
              <a:cs typeface="Calibri"/>
            </a:endParaRPr>
          </a:p>
          <a:p>
            <a:pPr algn="l"/>
            <a:r>
              <a:rPr lang="en-US">
                <a:cs typeface="Calibri"/>
              </a:rPr>
              <a:t>Dataset – ANZ Transaction Data</a:t>
            </a:r>
            <a:endParaRPr lang="en-US"/>
          </a:p>
          <a:p>
            <a:pPr algn="l"/>
            <a:r>
              <a:rPr lang="en-US">
                <a:cs typeface="Calibri"/>
              </a:rPr>
              <a:t>Tools- Tableau Public</a:t>
            </a:r>
          </a:p>
        </p:txBody>
      </p:sp>
      <p:cxnSp>
        <p:nvCxnSpPr>
          <p:cNvPr id="12" name="Straight Connector 11">
            <a:extLst>
              <a:ext uri="{FF2B5EF4-FFF2-40B4-BE49-F238E27FC236}">
                <a16:creationId xmlns:a16="http://schemas.microsoft.com/office/drawing/2014/main" id="{2DAA738B-EDF5-4694-B25A-3488245B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395" y="2057399"/>
            <a:ext cx="0" cy="2743200"/>
          </a:xfrm>
          <a:prstGeom prst="line">
            <a:avLst/>
          </a:prstGeom>
          <a:ln w="25400">
            <a:solidFill>
              <a:schemeClr val="bg2">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24F7045-1B8B-4422-9330-0BC8BF606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ED0B3BD-E968-4364-878A-47D3A6AEF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screenshot of a cell phone&#10;&#10;Description generated with high confidence">
            <a:extLst>
              <a:ext uri="{FF2B5EF4-FFF2-40B4-BE49-F238E27FC236}">
                <a16:creationId xmlns:a16="http://schemas.microsoft.com/office/drawing/2014/main" id="{08A554FE-B991-4C6F-9008-29603CFA9321}"/>
              </a:ext>
            </a:extLst>
          </p:cNvPr>
          <p:cNvPicPr>
            <a:picLocks noChangeAspect="1"/>
          </p:cNvPicPr>
          <p:nvPr/>
        </p:nvPicPr>
        <p:blipFill>
          <a:blip r:embed="rId3"/>
          <a:stretch>
            <a:fillRect/>
          </a:stretch>
        </p:blipFill>
        <p:spPr>
          <a:xfrm>
            <a:off x="597974" y="684340"/>
            <a:ext cx="10700350" cy="4659082"/>
          </a:xfrm>
          <a:prstGeom prst="rect">
            <a:avLst/>
          </a:prstGeom>
        </p:spPr>
      </p:pic>
      <p:sp>
        <p:nvSpPr>
          <p:cNvPr id="19" name="Rectangle 18">
            <a:extLst>
              <a:ext uri="{FF2B5EF4-FFF2-40B4-BE49-F238E27FC236}">
                <a16:creationId xmlns:a16="http://schemas.microsoft.com/office/drawing/2014/main" id="{C8E5BCBF-E5D0-444B-A584-4A5FF79F9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52FC2F4-E54C-4127-B75A-193C98318F4A}"/>
              </a:ext>
            </a:extLst>
          </p:cNvPr>
          <p:cNvSpPr txBox="1"/>
          <p:nvPr/>
        </p:nvSpPr>
        <p:spPr>
          <a:xfrm>
            <a:off x="732430" y="5611503"/>
            <a:ext cx="1079537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chemeClr val="bg1"/>
                </a:solidFill>
              </a:rPr>
              <a:t>The above graph shows the top 10 female customers according to transactions. Customer No –2487424745 has the highest transaction at 578 transactions during the given period.</a:t>
            </a:r>
          </a:p>
        </p:txBody>
      </p:sp>
    </p:spTree>
    <p:extLst>
      <p:ext uri="{BB962C8B-B14F-4D97-AF65-F5344CB8AC3E}">
        <p14:creationId xmlns:p14="http://schemas.microsoft.com/office/powerpoint/2010/main" val="536246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E24F7045-1B8B-4422-9330-0BC8BF606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8">
            <a:extLst>
              <a:ext uri="{FF2B5EF4-FFF2-40B4-BE49-F238E27FC236}">
                <a16:creationId xmlns:a16="http://schemas.microsoft.com/office/drawing/2014/main" id="{7ED0B3BD-E968-4364-878A-47D3A6AEF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screenshot of a cell phone&#10;&#10;Description generated with high confidence">
            <a:extLst>
              <a:ext uri="{FF2B5EF4-FFF2-40B4-BE49-F238E27FC236}">
                <a16:creationId xmlns:a16="http://schemas.microsoft.com/office/drawing/2014/main" id="{B87E1B60-4C03-42E2-A7E4-E77018D4E362}"/>
              </a:ext>
            </a:extLst>
          </p:cNvPr>
          <p:cNvPicPr>
            <a:picLocks noChangeAspect="1"/>
          </p:cNvPicPr>
          <p:nvPr/>
        </p:nvPicPr>
        <p:blipFill>
          <a:blip r:embed="rId3"/>
          <a:stretch>
            <a:fillRect/>
          </a:stretch>
        </p:blipFill>
        <p:spPr>
          <a:xfrm>
            <a:off x="559960" y="723365"/>
            <a:ext cx="10827168" cy="4743838"/>
          </a:xfrm>
          <a:prstGeom prst="rect">
            <a:avLst/>
          </a:prstGeom>
        </p:spPr>
      </p:pic>
      <p:sp>
        <p:nvSpPr>
          <p:cNvPr id="11" name="Rectangle 10">
            <a:extLst>
              <a:ext uri="{FF2B5EF4-FFF2-40B4-BE49-F238E27FC236}">
                <a16:creationId xmlns:a16="http://schemas.microsoft.com/office/drawing/2014/main" id="{C8E5BCBF-E5D0-444B-A584-4A5FF79F9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D006196-0EC8-41C1-A4EC-D449EFF9CED9}"/>
              </a:ext>
            </a:extLst>
          </p:cNvPr>
          <p:cNvSpPr txBox="1"/>
          <p:nvPr/>
        </p:nvSpPr>
        <p:spPr>
          <a:xfrm>
            <a:off x="732430" y="5611503"/>
            <a:ext cx="1079537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chemeClr val="bg1"/>
                </a:solidFill>
              </a:rPr>
              <a:t>The above graph shows the top 10 male customers according to transactions. Customer No –2142601169 has the highest transaction at 303 transactions during the given period.</a:t>
            </a:r>
          </a:p>
        </p:txBody>
      </p:sp>
    </p:spTree>
    <p:extLst>
      <p:ext uri="{BB962C8B-B14F-4D97-AF65-F5344CB8AC3E}">
        <p14:creationId xmlns:p14="http://schemas.microsoft.com/office/powerpoint/2010/main" val="4032332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5C56FD3A-4F39-4752-AC00-DB25CCA4E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8">
            <a:extLst>
              <a:ext uri="{FF2B5EF4-FFF2-40B4-BE49-F238E27FC236}">
                <a16:creationId xmlns:a16="http://schemas.microsoft.com/office/drawing/2014/main" id="{772527DF-A25C-46B4-A5D9-BBE2E310A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close up of a map&#10;&#10;Description generated with high confidence">
            <a:extLst>
              <a:ext uri="{FF2B5EF4-FFF2-40B4-BE49-F238E27FC236}">
                <a16:creationId xmlns:a16="http://schemas.microsoft.com/office/drawing/2014/main" id="{69C42686-F143-4A12-BBCB-4B0B75A0F102}"/>
              </a:ext>
            </a:extLst>
          </p:cNvPr>
          <p:cNvPicPr>
            <a:picLocks noChangeAspect="1"/>
          </p:cNvPicPr>
          <p:nvPr/>
        </p:nvPicPr>
        <p:blipFill rotWithShape="1">
          <a:blip r:embed="rId3"/>
          <a:srcRect l="24061" t="11236" r="35497" b="4120"/>
          <a:stretch/>
        </p:blipFill>
        <p:spPr>
          <a:xfrm>
            <a:off x="834327" y="1301083"/>
            <a:ext cx="5550971" cy="4715544"/>
          </a:xfrm>
          <a:prstGeom prst="rect">
            <a:avLst/>
          </a:prstGeom>
        </p:spPr>
      </p:pic>
      <p:sp>
        <p:nvSpPr>
          <p:cNvPr id="3" name="TextBox 2">
            <a:extLst>
              <a:ext uri="{FF2B5EF4-FFF2-40B4-BE49-F238E27FC236}">
                <a16:creationId xmlns:a16="http://schemas.microsoft.com/office/drawing/2014/main" id="{DB9D305A-DA3C-44B2-87DB-C50AFAEC6B7F}"/>
              </a:ext>
            </a:extLst>
          </p:cNvPr>
          <p:cNvSpPr txBox="1"/>
          <p:nvPr/>
        </p:nvSpPr>
        <p:spPr>
          <a:xfrm>
            <a:off x="7035092" y="853344"/>
            <a:ext cx="4462488" cy="8537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1"/>
                </a:solidFill>
              </a:rPr>
              <a:t>Distribution of Transactions Across Australia</a:t>
            </a:r>
          </a:p>
        </p:txBody>
      </p:sp>
      <p:sp>
        <p:nvSpPr>
          <p:cNvPr id="6" name="TextBox 5">
            <a:extLst>
              <a:ext uri="{FF2B5EF4-FFF2-40B4-BE49-F238E27FC236}">
                <a16:creationId xmlns:a16="http://schemas.microsoft.com/office/drawing/2014/main" id="{1C5DC916-04D9-4439-861F-5585D8512AF0}"/>
              </a:ext>
            </a:extLst>
          </p:cNvPr>
          <p:cNvSpPr txBox="1"/>
          <p:nvPr/>
        </p:nvSpPr>
        <p:spPr>
          <a:xfrm>
            <a:off x="7027421" y="1892601"/>
            <a:ext cx="4387515"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solidFill>
                  <a:schemeClr val="bg1"/>
                </a:solidFill>
              </a:rPr>
              <a:t>The states of New South Wales and Victoria have the most number of transactions followed by Queensland and Western Australia.</a:t>
            </a:r>
          </a:p>
          <a:p>
            <a:pPr marL="285750" indent="-285750">
              <a:buFont typeface="Arial"/>
              <a:buChar char="•"/>
            </a:pPr>
            <a:endParaRPr lang="en-US" sz="2400" dirty="0">
              <a:solidFill>
                <a:schemeClr val="bg1"/>
              </a:solidFill>
            </a:endParaRPr>
          </a:p>
          <a:p>
            <a:pPr marL="285750" indent="-285750">
              <a:buFont typeface="Arial"/>
              <a:buChar char="•"/>
            </a:pPr>
            <a:endParaRPr lang="en-US" sz="2400" dirty="0">
              <a:solidFill>
                <a:schemeClr val="bg1"/>
              </a:solidFill>
            </a:endParaRPr>
          </a:p>
          <a:p>
            <a:pPr marL="285750" indent="-285750">
              <a:buFont typeface="Arial"/>
              <a:buChar char="•"/>
            </a:pPr>
            <a:r>
              <a:rPr lang="en-US" sz="2400" dirty="0">
                <a:solidFill>
                  <a:schemeClr val="bg1"/>
                </a:solidFill>
              </a:rPr>
              <a:t>Tasmania has the lowest number of transactions across all states.</a:t>
            </a:r>
            <a:endParaRPr lang="en-US">
              <a:solidFill>
                <a:schemeClr val="bg1"/>
              </a:solidFill>
            </a:endParaRPr>
          </a:p>
        </p:txBody>
      </p:sp>
    </p:spTree>
    <p:extLst>
      <p:ext uri="{BB962C8B-B14F-4D97-AF65-F5344CB8AC3E}">
        <p14:creationId xmlns:p14="http://schemas.microsoft.com/office/powerpoint/2010/main" val="3082690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A927-8979-4823-ABB5-8CBFFFFEBEBA}"/>
              </a:ext>
            </a:extLst>
          </p:cNvPr>
          <p:cNvSpPr>
            <a:spLocks noGrp="1"/>
          </p:cNvSpPr>
          <p:nvPr>
            <p:ph type="title"/>
          </p:nvPr>
        </p:nvSpPr>
        <p:spPr>
          <a:xfrm>
            <a:off x="121716" y="529390"/>
            <a:ext cx="10353762" cy="1257300"/>
          </a:xfrm>
        </p:spPr>
        <p:txBody>
          <a:bodyPr/>
          <a:lstStyle/>
          <a:p>
            <a:pPr algn="l"/>
            <a:r>
              <a:rPr lang="en-US">
                <a:ln>
                  <a:solidFill>
                    <a:prstClr val="black">
                      <a:lumMod val="75000"/>
                      <a:lumOff val="25000"/>
                      <a:alpha val="10000"/>
                    </a:prstClr>
                  </a:solidFill>
                </a:ln>
                <a:effectLst>
                  <a:outerShdw blurRad="9525" dist="25400" dir="14640000" algn="tl" rotWithShape="0">
                    <a:prstClr val="black">
                      <a:alpha val="30000"/>
                    </a:prstClr>
                  </a:outerShdw>
                </a:effectLst>
              </a:rPr>
              <a:t>About the Dataset - </a:t>
            </a:r>
          </a:p>
        </p:txBody>
      </p:sp>
      <p:sp>
        <p:nvSpPr>
          <p:cNvPr id="3" name="Content Placeholder 2">
            <a:extLst>
              <a:ext uri="{FF2B5EF4-FFF2-40B4-BE49-F238E27FC236}">
                <a16:creationId xmlns:a16="http://schemas.microsoft.com/office/drawing/2014/main" id="{D8B6B448-4E75-49C2-961C-8CCAF24A7A08}"/>
              </a:ext>
            </a:extLst>
          </p:cNvPr>
          <p:cNvSpPr>
            <a:spLocks noGrp="1"/>
          </p:cNvSpPr>
          <p:nvPr>
            <p:ph idx="1"/>
          </p:nvPr>
        </p:nvSpPr>
        <p:spPr>
          <a:xfrm>
            <a:off x="121716" y="1956134"/>
            <a:ext cx="10353762" cy="3714749"/>
          </a:xfrm>
        </p:spPr>
        <p:txBody>
          <a:bodyPr>
            <a:normAutofit lnSpcReduction="10000"/>
          </a:bodyPr>
          <a:lstStyle/>
          <a:p>
            <a:pPr indent="-305435"/>
            <a:r>
              <a:rPr lang="en-US">
                <a:ln>
                  <a:solidFill>
                    <a:prstClr val="black">
                      <a:lumMod val="75000"/>
                      <a:lumOff val="25000"/>
                      <a:alpha val="10000"/>
                    </a:prstClr>
                  </a:solidFill>
                </a:ln>
                <a:effectLst>
                  <a:outerShdw blurRad="9525" dist="25400" dir="14640000" algn="tl" rotWithShape="0">
                    <a:prstClr val="black">
                      <a:alpha val="30000"/>
                    </a:prstClr>
                  </a:outerShdw>
                </a:effectLst>
              </a:rPr>
              <a:t>The Dataset given to us is a synthesized transaction dataset by ANZ .</a:t>
            </a:r>
          </a:p>
          <a:p>
            <a:pPr indent="-305435"/>
            <a:r>
              <a:rPr lang="en-US">
                <a:ln>
                  <a:solidFill>
                    <a:prstClr val="black">
                      <a:lumMod val="75000"/>
                      <a:lumOff val="25000"/>
                      <a:alpha val="10000"/>
                    </a:prstClr>
                  </a:solidFill>
                </a:ln>
                <a:effectLst>
                  <a:outerShdw blurRad="9525" dist="25400" dir="14640000" algn="tl" rotWithShape="0">
                    <a:prstClr val="black">
                      <a:alpha val="30000"/>
                    </a:prstClr>
                  </a:outerShdw>
                </a:effectLst>
              </a:rPr>
              <a:t>The Dataset contains 3 months worth data from August 2018 to September 2018 of about a 100 hypothetical customers.</a:t>
            </a:r>
          </a:p>
          <a:p>
            <a:pPr indent="-305435"/>
            <a:r>
              <a:rPr lang="en-US">
                <a:ln>
                  <a:solidFill>
                    <a:prstClr val="black">
                      <a:lumMod val="75000"/>
                      <a:lumOff val="25000"/>
                      <a:alpha val="10000"/>
                    </a:prstClr>
                  </a:solidFill>
                </a:ln>
                <a:effectLst>
                  <a:outerShdw blurRad="9525" dist="25400" dir="14640000" algn="tl" rotWithShape="0">
                    <a:prstClr val="black">
                      <a:alpha val="30000"/>
                    </a:prstClr>
                  </a:outerShdw>
                </a:effectLst>
              </a:rPr>
              <a:t>The dataset has about 12043 transactions .</a:t>
            </a:r>
          </a:p>
          <a:p>
            <a:pPr indent="-305435"/>
            <a:r>
              <a:rPr lang="en-US">
                <a:ln>
                  <a:solidFill>
                    <a:prstClr val="black">
                      <a:lumMod val="75000"/>
                      <a:lumOff val="25000"/>
                      <a:alpha val="10000"/>
                    </a:prstClr>
                  </a:solidFill>
                </a:ln>
                <a:effectLst>
                  <a:outerShdw blurRad="9525" dist="25400" dir="14640000" algn="tl" rotWithShape="0">
                    <a:prstClr val="black">
                      <a:alpha val="30000"/>
                    </a:prstClr>
                  </a:outerShdw>
                </a:effectLst>
              </a:rPr>
              <a:t>The dataset has 23 different features about each transaction like the transaction id, customer id, transaction type, merchant state, date of transaction.</a:t>
            </a:r>
          </a:p>
          <a:p>
            <a:pPr indent="-305435"/>
            <a:r>
              <a:rPr lang="en-US">
                <a:ln>
                  <a:solidFill>
                    <a:prstClr val="black">
                      <a:lumMod val="75000"/>
                      <a:lumOff val="25000"/>
                      <a:alpha val="10000"/>
                    </a:prstClr>
                  </a:solidFill>
                </a:ln>
                <a:effectLst>
                  <a:outerShdw blurRad="9525" dist="25400" dir="14640000" algn="tl" rotWithShape="0">
                    <a:prstClr val="black">
                      <a:alpha val="30000"/>
                    </a:prstClr>
                  </a:outerShdw>
                </a:effectLst>
              </a:rPr>
              <a:t>Our main aim here is to explore the dataset and to find any interesting insights that may interest ANZ's management team.</a:t>
            </a:r>
          </a:p>
        </p:txBody>
      </p:sp>
    </p:spTree>
    <p:extLst>
      <p:ext uri="{BB962C8B-B14F-4D97-AF65-F5344CB8AC3E}">
        <p14:creationId xmlns:p14="http://schemas.microsoft.com/office/powerpoint/2010/main" val="3591230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4F7045-1B8B-4422-9330-0BC8BF606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ED0B3BD-E968-4364-878A-47D3A6AEF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screenshot of a cell phone&#10;&#10;Description generated with very high confidence">
            <a:extLst>
              <a:ext uri="{FF2B5EF4-FFF2-40B4-BE49-F238E27FC236}">
                <a16:creationId xmlns:a16="http://schemas.microsoft.com/office/drawing/2014/main" id="{27737424-BDD7-4A66-8811-B212AC61FA3C}"/>
              </a:ext>
            </a:extLst>
          </p:cNvPr>
          <p:cNvPicPr>
            <a:picLocks noChangeAspect="1"/>
          </p:cNvPicPr>
          <p:nvPr/>
        </p:nvPicPr>
        <p:blipFill>
          <a:blip r:embed="rId3"/>
          <a:stretch>
            <a:fillRect/>
          </a:stretch>
        </p:blipFill>
        <p:spPr>
          <a:xfrm>
            <a:off x="762367" y="654840"/>
            <a:ext cx="6459206" cy="5571066"/>
          </a:xfrm>
          <a:prstGeom prst="rect">
            <a:avLst/>
          </a:prstGeom>
        </p:spPr>
      </p:pic>
      <p:sp>
        <p:nvSpPr>
          <p:cNvPr id="11" name="Rectangle 10">
            <a:extLst>
              <a:ext uri="{FF2B5EF4-FFF2-40B4-BE49-F238E27FC236}">
                <a16:creationId xmlns:a16="http://schemas.microsoft.com/office/drawing/2014/main" id="{C8E5BCBF-E5D0-444B-A584-4A5FF79F9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F09460E-B1C1-40A6-B193-BA0D420E4A46}"/>
              </a:ext>
            </a:extLst>
          </p:cNvPr>
          <p:cNvSpPr txBox="1"/>
          <p:nvPr/>
        </p:nvSpPr>
        <p:spPr>
          <a:xfrm>
            <a:off x="7226489" y="1016757"/>
            <a:ext cx="3857767"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dirty="0">
                <a:solidFill>
                  <a:schemeClr val="bg1"/>
                </a:solidFill>
              </a:rPr>
              <a:t>This graph shows the average number of Transactions per month.</a:t>
            </a:r>
          </a:p>
          <a:p>
            <a:pPr marL="285750" indent="-285750">
              <a:buFont typeface="Arial"/>
              <a:buChar char="•"/>
            </a:pPr>
            <a:r>
              <a:rPr lang="en-US" sz="2800" dirty="0">
                <a:solidFill>
                  <a:schemeClr val="bg1"/>
                </a:solidFill>
              </a:rPr>
              <a:t>The average number of Transactions are almost similar for each month , October has the highest average number of transactions at 1362 .</a:t>
            </a:r>
            <a:r>
              <a:rPr lang="en-US" dirty="0">
                <a:solidFill>
                  <a:schemeClr val="bg1"/>
                </a:solidFill>
              </a:rPr>
              <a:t> </a:t>
            </a:r>
          </a:p>
        </p:txBody>
      </p:sp>
    </p:spTree>
    <p:extLst>
      <p:ext uri="{BB962C8B-B14F-4D97-AF65-F5344CB8AC3E}">
        <p14:creationId xmlns:p14="http://schemas.microsoft.com/office/powerpoint/2010/main" val="4010138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4F7045-1B8B-4422-9330-0BC8BF606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D0B3BD-E968-4364-878A-47D3A6AEF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screenshot of a cell phone&#10;&#10;Description generated with high confidence">
            <a:extLst>
              <a:ext uri="{FF2B5EF4-FFF2-40B4-BE49-F238E27FC236}">
                <a16:creationId xmlns:a16="http://schemas.microsoft.com/office/drawing/2014/main" id="{F36DB5E8-84E2-49AE-9835-9E02955F450D}"/>
              </a:ext>
            </a:extLst>
          </p:cNvPr>
          <p:cNvPicPr>
            <a:picLocks noChangeAspect="1"/>
          </p:cNvPicPr>
          <p:nvPr/>
        </p:nvPicPr>
        <p:blipFill>
          <a:blip r:embed="rId3"/>
          <a:stretch>
            <a:fillRect/>
          </a:stretch>
        </p:blipFill>
        <p:spPr>
          <a:xfrm>
            <a:off x="541020" y="643467"/>
            <a:ext cx="5013959" cy="5571066"/>
          </a:xfrm>
          <a:prstGeom prst="rect">
            <a:avLst/>
          </a:prstGeom>
        </p:spPr>
      </p:pic>
      <p:sp>
        <p:nvSpPr>
          <p:cNvPr id="12" name="Rectangle 11">
            <a:extLst>
              <a:ext uri="{FF2B5EF4-FFF2-40B4-BE49-F238E27FC236}">
                <a16:creationId xmlns:a16="http://schemas.microsoft.com/office/drawing/2014/main" id="{C8E5BCBF-E5D0-444B-A584-4A5FF79F9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3A7887F-B46A-4976-9AA7-92E00856B463}"/>
              </a:ext>
            </a:extLst>
          </p:cNvPr>
          <p:cNvSpPr txBox="1"/>
          <p:nvPr/>
        </p:nvSpPr>
        <p:spPr>
          <a:xfrm>
            <a:off x="7158250" y="1221473"/>
            <a:ext cx="3857767"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dirty="0">
                <a:solidFill>
                  <a:schemeClr val="bg1"/>
                </a:solidFill>
              </a:rPr>
              <a:t>This graph shows the average Transaction amount per month</a:t>
            </a:r>
          </a:p>
          <a:p>
            <a:pPr marL="285750" indent="-285750">
              <a:buFont typeface="Arial"/>
              <a:buChar char="•"/>
            </a:pPr>
            <a:r>
              <a:rPr lang="en-US" sz="2800" dirty="0">
                <a:solidFill>
                  <a:schemeClr val="bg1"/>
                </a:solidFill>
              </a:rPr>
              <a:t>Again like seen in the previous  graph the average amount per Transactions are almost similar for each month with October being the highest at 196.43 AUD.</a:t>
            </a:r>
            <a:r>
              <a:rPr lang="en-US" dirty="0">
                <a:solidFill>
                  <a:schemeClr val="bg1"/>
                </a:solidFill>
              </a:rPr>
              <a:t> </a:t>
            </a:r>
          </a:p>
        </p:txBody>
      </p:sp>
    </p:spTree>
    <p:extLst>
      <p:ext uri="{BB962C8B-B14F-4D97-AF65-F5344CB8AC3E}">
        <p14:creationId xmlns:p14="http://schemas.microsoft.com/office/powerpoint/2010/main" val="384201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24F7045-1B8B-4422-9330-0BC8BF606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ED0B3BD-E968-4364-878A-47D3A6AEF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F0157DC6-C0C8-49DB-B997-432584123CE8}"/>
              </a:ext>
            </a:extLst>
          </p:cNvPr>
          <p:cNvPicPr>
            <a:picLocks noChangeAspect="1"/>
          </p:cNvPicPr>
          <p:nvPr/>
        </p:nvPicPr>
        <p:blipFill>
          <a:blip r:embed="rId3"/>
          <a:stretch>
            <a:fillRect/>
          </a:stretch>
        </p:blipFill>
        <p:spPr>
          <a:xfrm>
            <a:off x="659861" y="700333"/>
            <a:ext cx="4958248" cy="5571066"/>
          </a:xfrm>
          <a:prstGeom prst="rect">
            <a:avLst/>
          </a:prstGeom>
        </p:spPr>
      </p:pic>
      <p:sp>
        <p:nvSpPr>
          <p:cNvPr id="20" name="Rectangle 19">
            <a:extLst>
              <a:ext uri="{FF2B5EF4-FFF2-40B4-BE49-F238E27FC236}">
                <a16:creationId xmlns:a16="http://schemas.microsoft.com/office/drawing/2014/main" id="{C8E5BCBF-E5D0-444B-A584-4A5FF79F9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4075FDE-55FD-4AAD-B451-5EDDC74E0BE7}"/>
              </a:ext>
            </a:extLst>
          </p:cNvPr>
          <p:cNvSpPr txBox="1"/>
          <p:nvPr/>
        </p:nvSpPr>
        <p:spPr>
          <a:xfrm>
            <a:off x="7158250" y="1221473"/>
            <a:ext cx="385776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dirty="0">
                <a:solidFill>
                  <a:schemeClr val="bg1"/>
                </a:solidFill>
              </a:rPr>
              <a:t>This graph shows the average amount spent by each customer during each month.</a:t>
            </a:r>
          </a:p>
          <a:p>
            <a:pPr marL="285750" indent="-285750">
              <a:buFont typeface="Arial"/>
              <a:buChar char="•"/>
            </a:pPr>
            <a:endParaRPr lang="en-US" sz="2800" dirty="0">
              <a:solidFill>
                <a:schemeClr val="bg1"/>
              </a:solidFill>
            </a:endParaRPr>
          </a:p>
          <a:p>
            <a:pPr marL="285750" indent="-285750">
              <a:buFont typeface="Arial"/>
              <a:buChar char="•"/>
            </a:pPr>
            <a:r>
              <a:rPr lang="en-US" sz="2800" dirty="0">
                <a:solidFill>
                  <a:schemeClr val="bg1"/>
                </a:solidFill>
              </a:rPr>
              <a:t>September has the highest average expenditure at 57.19 AUD.</a:t>
            </a:r>
          </a:p>
        </p:txBody>
      </p:sp>
    </p:spTree>
    <p:extLst>
      <p:ext uri="{BB962C8B-B14F-4D97-AF65-F5344CB8AC3E}">
        <p14:creationId xmlns:p14="http://schemas.microsoft.com/office/powerpoint/2010/main" val="2587198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4F7045-1B8B-4422-9330-0BC8BF606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ED0B3BD-E968-4364-878A-47D3A6AEF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screenshot&#10;&#10;Description generated with very high confidence">
            <a:extLst>
              <a:ext uri="{FF2B5EF4-FFF2-40B4-BE49-F238E27FC236}">
                <a16:creationId xmlns:a16="http://schemas.microsoft.com/office/drawing/2014/main" id="{CB7A2250-D1AC-4D12-B28E-EB4190F445B1}"/>
              </a:ext>
            </a:extLst>
          </p:cNvPr>
          <p:cNvPicPr>
            <a:picLocks noChangeAspect="1"/>
          </p:cNvPicPr>
          <p:nvPr/>
        </p:nvPicPr>
        <p:blipFill>
          <a:blip r:embed="rId3"/>
          <a:stretch>
            <a:fillRect/>
          </a:stretch>
        </p:blipFill>
        <p:spPr>
          <a:xfrm>
            <a:off x="861778" y="609347"/>
            <a:ext cx="5464263" cy="5571066"/>
          </a:xfrm>
          <a:prstGeom prst="rect">
            <a:avLst/>
          </a:prstGeom>
        </p:spPr>
      </p:pic>
      <p:sp>
        <p:nvSpPr>
          <p:cNvPr id="11" name="Rectangle 10">
            <a:extLst>
              <a:ext uri="{FF2B5EF4-FFF2-40B4-BE49-F238E27FC236}">
                <a16:creationId xmlns:a16="http://schemas.microsoft.com/office/drawing/2014/main" id="{C8E5BCBF-E5D0-444B-A584-4A5FF79F9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2E28D23-533D-440C-B1BC-D39E4CF6D3EB}"/>
              </a:ext>
            </a:extLst>
          </p:cNvPr>
          <p:cNvSpPr txBox="1"/>
          <p:nvPr/>
        </p:nvSpPr>
        <p:spPr>
          <a:xfrm>
            <a:off x="7158250" y="1221473"/>
            <a:ext cx="3857767"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dirty="0">
                <a:solidFill>
                  <a:schemeClr val="bg1"/>
                </a:solidFill>
              </a:rPr>
              <a:t>This graph shows the average number of Transactions during each day of the week.</a:t>
            </a:r>
          </a:p>
          <a:p>
            <a:pPr marL="285750" indent="-285750">
              <a:buFont typeface="Arial"/>
              <a:buChar char="•"/>
            </a:pPr>
            <a:r>
              <a:rPr lang="en-US" sz="2800" dirty="0">
                <a:solidFill>
                  <a:schemeClr val="bg1"/>
                </a:solidFill>
              </a:rPr>
              <a:t>Friday has the highest average at 296 transactions closely followed by Wednesday.</a:t>
            </a:r>
          </a:p>
          <a:p>
            <a:pPr marL="285750" indent="-285750">
              <a:buFont typeface="Arial"/>
              <a:buChar char="•"/>
            </a:pPr>
            <a:r>
              <a:rPr lang="en-US" sz="2800" dirty="0">
                <a:solidFill>
                  <a:schemeClr val="bg1"/>
                </a:solidFill>
              </a:rPr>
              <a:t>Monday has the lowest average  at 194.3.</a:t>
            </a:r>
          </a:p>
        </p:txBody>
      </p:sp>
    </p:spTree>
    <p:extLst>
      <p:ext uri="{BB962C8B-B14F-4D97-AF65-F5344CB8AC3E}">
        <p14:creationId xmlns:p14="http://schemas.microsoft.com/office/powerpoint/2010/main" val="3244277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4F7045-1B8B-4422-9330-0BC8BF606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D0B3BD-E968-4364-878A-47D3A6AEF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screenshot of a cell phone&#10;&#10;Description generated with very high confidence">
            <a:extLst>
              <a:ext uri="{FF2B5EF4-FFF2-40B4-BE49-F238E27FC236}">
                <a16:creationId xmlns:a16="http://schemas.microsoft.com/office/drawing/2014/main" id="{0B182AB7-343E-4694-9295-BA19B1551AEF}"/>
              </a:ext>
            </a:extLst>
          </p:cNvPr>
          <p:cNvPicPr>
            <a:picLocks noChangeAspect="1"/>
          </p:cNvPicPr>
          <p:nvPr/>
        </p:nvPicPr>
        <p:blipFill>
          <a:blip r:embed="rId3"/>
          <a:stretch>
            <a:fillRect/>
          </a:stretch>
        </p:blipFill>
        <p:spPr>
          <a:xfrm>
            <a:off x="551484" y="529736"/>
            <a:ext cx="10838822" cy="4934170"/>
          </a:xfrm>
          <a:prstGeom prst="rect">
            <a:avLst/>
          </a:prstGeom>
        </p:spPr>
      </p:pic>
      <p:sp>
        <p:nvSpPr>
          <p:cNvPr id="12" name="Rectangle 11">
            <a:extLst>
              <a:ext uri="{FF2B5EF4-FFF2-40B4-BE49-F238E27FC236}">
                <a16:creationId xmlns:a16="http://schemas.microsoft.com/office/drawing/2014/main" id="{C8E5BCBF-E5D0-444B-A584-4A5FF79F9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58463D9-43A4-4223-B383-A535AA8D130A}"/>
              </a:ext>
            </a:extLst>
          </p:cNvPr>
          <p:cNvSpPr txBox="1"/>
          <p:nvPr/>
        </p:nvSpPr>
        <p:spPr>
          <a:xfrm>
            <a:off x="1028131" y="5679743"/>
            <a:ext cx="1031770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dirty="0">
                <a:solidFill>
                  <a:schemeClr val="bg1"/>
                </a:solidFill>
              </a:rPr>
              <a:t>The graph shows on what days the customers spend the most amount of money and as you can see Sunday and Saturday have the highest average amount spent as people tend to spend more during the weekends.</a:t>
            </a:r>
          </a:p>
        </p:txBody>
      </p:sp>
    </p:spTree>
    <p:extLst>
      <p:ext uri="{BB962C8B-B14F-4D97-AF65-F5344CB8AC3E}">
        <p14:creationId xmlns:p14="http://schemas.microsoft.com/office/powerpoint/2010/main" val="1473427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7" name="Rectangle 18">
            <a:extLst>
              <a:ext uri="{FF2B5EF4-FFF2-40B4-BE49-F238E27FC236}">
                <a16:creationId xmlns:a16="http://schemas.microsoft.com/office/drawing/2014/main" id="{5C56FD3A-4F39-4752-AC00-DB25CCA4E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0">
            <a:extLst>
              <a:ext uri="{FF2B5EF4-FFF2-40B4-BE49-F238E27FC236}">
                <a16:creationId xmlns:a16="http://schemas.microsoft.com/office/drawing/2014/main" id="{772527DF-A25C-46B4-A5D9-BBE2E310A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close up of a map&#10;&#10;Description generated with high confidence">
            <a:extLst>
              <a:ext uri="{FF2B5EF4-FFF2-40B4-BE49-F238E27FC236}">
                <a16:creationId xmlns:a16="http://schemas.microsoft.com/office/drawing/2014/main" id="{F9E2F30C-129D-491C-A899-1356D136E630}"/>
              </a:ext>
            </a:extLst>
          </p:cNvPr>
          <p:cNvPicPr>
            <a:picLocks noChangeAspect="1"/>
          </p:cNvPicPr>
          <p:nvPr/>
        </p:nvPicPr>
        <p:blipFill rotWithShape="1">
          <a:blip r:embed="rId3"/>
          <a:srcRect l="24042" r="33741" b="187"/>
          <a:stretch/>
        </p:blipFill>
        <p:spPr>
          <a:xfrm>
            <a:off x="747851" y="653906"/>
            <a:ext cx="5406800" cy="5560693"/>
          </a:xfrm>
          <a:prstGeom prst="rect">
            <a:avLst/>
          </a:prstGeom>
        </p:spPr>
      </p:pic>
      <p:sp>
        <p:nvSpPr>
          <p:cNvPr id="3" name="TextBox 2">
            <a:extLst>
              <a:ext uri="{FF2B5EF4-FFF2-40B4-BE49-F238E27FC236}">
                <a16:creationId xmlns:a16="http://schemas.microsoft.com/office/drawing/2014/main" id="{AECD5FBF-EFD0-46D8-85E5-12C9107FB082}"/>
              </a:ext>
            </a:extLst>
          </p:cNvPr>
          <p:cNvSpPr txBox="1"/>
          <p:nvPr/>
        </p:nvSpPr>
        <p:spPr>
          <a:xfrm>
            <a:off x="6771564" y="584578"/>
            <a:ext cx="4619766"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dirty="0">
                <a:solidFill>
                  <a:schemeClr val="bg1"/>
                </a:solidFill>
              </a:rPr>
              <a:t>The pie chart here shows the distribution of all transactions across different types.</a:t>
            </a:r>
          </a:p>
          <a:p>
            <a:pPr marL="285750" indent="-285750">
              <a:buFont typeface="Arial"/>
              <a:buChar char="•"/>
            </a:pPr>
            <a:r>
              <a:rPr lang="en-US" sz="2800" dirty="0">
                <a:solidFill>
                  <a:schemeClr val="bg1"/>
                </a:solidFill>
              </a:rPr>
              <a:t>Point of Sales(POS) and Sales-POS have the maximum share at 31% and 32% respectively.</a:t>
            </a:r>
          </a:p>
          <a:p>
            <a:pPr marL="457200" indent="-457200">
              <a:buFont typeface="Arial"/>
              <a:buChar char="•"/>
            </a:pPr>
            <a:r>
              <a:rPr lang="en-US" sz="2800" dirty="0">
                <a:solidFill>
                  <a:schemeClr val="bg1"/>
                </a:solidFill>
              </a:rPr>
              <a:t>Phone Banking seem to have a </a:t>
            </a:r>
            <a:r>
              <a:rPr lang="en-US" sz="2800" dirty="0">
                <a:solidFill>
                  <a:schemeClr val="bg1"/>
                </a:solidFill>
                <a:ea typeface="+mn-lt"/>
                <a:cs typeface="+mn-lt"/>
              </a:rPr>
              <a:t>low number showing that customers may not be using the phone banking services.</a:t>
            </a:r>
          </a:p>
          <a:p>
            <a:endParaRPr lang="en-US" sz="2800" dirty="0">
              <a:solidFill>
                <a:schemeClr val="bg1"/>
              </a:solidFill>
            </a:endParaRPr>
          </a:p>
        </p:txBody>
      </p:sp>
    </p:spTree>
    <p:extLst>
      <p:ext uri="{BB962C8B-B14F-4D97-AF65-F5344CB8AC3E}">
        <p14:creationId xmlns:p14="http://schemas.microsoft.com/office/powerpoint/2010/main" val="74531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4F7045-1B8B-4422-9330-0BC8BF606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ED0B3BD-E968-4364-878A-47D3A6AEF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screenshot of text&#10;&#10;Description generated with very high confidence">
            <a:extLst>
              <a:ext uri="{FF2B5EF4-FFF2-40B4-BE49-F238E27FC236}">
                <a16:creationId xmlns:a16="http://schemas.microsoft.com/office/drawing/2014/main" id="{95413591-0DAD-4DD7-AFEC-8ABA9F2CB4B0}"/>
              </a:ext>
            </a:extLst>
          </p:cNvPr>
          <p:cNvPicPr>
            <a:picLocks noChangeAspect="1"/>
          </p:cNvPicPr>
          <p:nvPr/>
        </p:nvPicPr>
        <p:blipFill>
          <a:blip r:embed="rId3"/>
          <a:stretch>
            <a:fillRect/>
          </a:stretch>
        </p:blipFill>
        <p:spPr>
          <a:xfrm>
            <a:off x="848738" y="551548"/>
            <a:ext cx="10383130" cy="4669472"/>
          </a:xfrm>
          <a:prstGeom prst="rect">
            <a:avLst/>
          </a:prstGeom>
        </p:spPr>
      </p:pic>
      <p:sp>
        <p:nvSpPr>
          <p:cNvPr id="11" name="Rectangle 10">
            <a:extLst>
              <a:ext uri="{FF2B5EF4-FFF2-40B4-BE49-F238E27FC236}">
                <a16:creationId xmlns:a16="http://schemas.microsoft.com/office/drawing/2014/main" id="{C8E5BCBF-E5D0-444B-A584-4A5FF79F9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9496DE8-47F5-4D8F-8D36-A8DAB936B017}"/>
              </a:ext>
            </a:extLst>
          </p:cNvPr>
          <p:cNvSpPr txBox="1"/>
          <p:nvPr/>
        </p:nvSpPr>
        <p:spPr>
          <a:xfrm>
            <a:off x="732430" y="5611503"/>
            <a:ext cx="1079537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chemeClr val="bg1"/>
                </a:solidFill>
              </a:rPr>
              <a:t>The above graph shows distribution of customers across age and gender. The maximum customers are between the ages of 20-50 and distributed almost evenly across both genders.</a:t>
            </a:r>
          </a:p>
        </p:txBody>
      </p:sp>
    </p:spTree>
    <p:extLst>
      <p:ext uri="{BB962C8B-B14F-4D97-AF65-F5344CB8AC3E}">
        <p14:creationId xmlns:p14="http://schemas.microsoft.com/office/powerpoint/2010/main" val="25889183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Bodoni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SlateVTI</vt:lpstr>
      <vt:lpstr>Exploratory Data Analysis </vt:lpstr>
      <vt:lpstr>About the Dataset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297</cp:revision>
  <dcterms:created xsi:type="dcterms:W3CDTF">2020-06-22T12:33:39Z</dcterms:created>
  <dcterms:modified xsi:type="dcterms:W3CDTF">2020-06-23T06:28:04Z</dcterms:modified>
</cp:coreProperties>
</file>